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Roboto"/>
      <p:regular r:id="rId36"/>
      <p:bold r:id="rId37"/>
      <p:italic r:id="rId38"/>
      <p:boldItalic r:id="rId39"/>
    </p:embeddedFont>
    <p:embeddedFont>
      <p:font typeface="Noto Sans"/>
      <p:regular r:id="rId40"/>
      <p:bold r:id="rId41"/>
      <p:italic r:id="rId42"/>
      <p:boldItalic r:id="rId43"/>
    </p:embeddedFont>
    <p:embeddedFont>
      <p:font typeface="Philosopher"/>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8" roundtripDataSignature="AMtx7mih03HC6m/eqIJ4JX8eCY1nlc8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regular.fntdata"/><Relationship Id="rId20" Type="http://schemas.openxmlformats.org/officeDocument/2006/relationships/slide" Target="slides/slide15.xml"/><Relationship Id="rId42" Type="http://schemas.openxmlformats.org/officeDocument/2006/relationships/font" Target="fonts/NotoSans-italic.fntdata"/><Relationship Id="rId41" Type="http://schemas.openxmlformats.org/officeDocument/2006/relationships/font" Target="fonts/NotoSans-bold.fntdata"/><Relationship Id="rId22" Type="http://schemas.openxmlformats.org/officeDocument/2006/relationships/slide" Target="slides/slide17.xml"/><Relationship Id="rId44" Type="http://schemas.openxmlformats.org/officeDocument/2006/relationships/font" Target="fonts/Philosopher-regular.fntdata"/><Relationship Id="rId21" Type="http://schemas.openxmlformats.org/officeDocument/2006/relationships/slide" Target="slides/slide16.xml"/><Relationship Id="rId43" Type="http://schemas.openxmlformats.org/officeDocument/2006/relationships/font" Target="fonts/NotoSans-boldItalic.fntdata"/><Relationship Id="rId24" Type="http://schemas.openxmlformats.org/officeDocument/2006/relationships/slide" Target="slides/slide19.xml"/><Relationship Id="rId46" Type="http://schemas.openxmlformats.org/officeDocument/2006/relationships/font" Target="fonts/Philosopher-italic.fntdata"/><Relationship Id="rId23" Type="http://schemas.openxmlformats.org/officeDocument/2006/relationships/slide" Target="slides/slide18.xml"/><Relationship Id="rId45" Type="http://schemas.openxmlformats.org/officeDocument/2006/relationships/font" Target="fonts/Philosop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Philosopher-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 name="Google Shape;2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9eac917d12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Discover best practices in Microlearning design and delivery, ensuring an effective learning experience for learners.</a:t>
            </a:r>
            <a:endParaRPr/>
          </a:p>
        </p:txBody>
      </p:sp>
      <p:sp>
        <p:nvSpPr>
          <p:cNvPr id="148" name="Google Shape;148;g29eac917d12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principles and characteristics of Adult Learning Theory through this video. Explore how adults learn best and the implications for instructional design.</a:t>
            </a:r>
            <a:endParaRPr/>
          </a:p>
        </p:txBody>
      </p:sp>
      <p:sp>
        <p:nvSpPr>
          <p:cNvPr id="161" name="Google Shape;16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practical applications of Adult Learning Theory in educational settings. Understand how educators can leverage these principles for effective teaching.</a:t>
            </a:r>
            <a:endParaRPr/>
          </a:p>
        </p:txBody>
      </p:sp>
      <p:sp>
        <p:nvSpPr>
          <p:cNvPr id="174" name="Google Shape;17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9eac917d12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real-life examples and case studies illustrating the application of Adult Learning Theory in various learning environments. Understand its impact on learning outcomes.</a:t>
            </a:r>
            <a:endParaRPr/>
          </a:p>
        </p:txBody>
      </p:sp>
      <p:sp>
        <p:nvSpPr>
          <p:cNvPr id="187" name="Google Shape;187;g29eac917d12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essential strategies and techniques for designing effective Microlearning modules in this insightful video.</a:t>
            </a:r>
            <a:endParaRPr/>
          </a:p>
        </p:txBody>
      </p:sp>
      <p:sp>
        <p:nvSpPr>
          <p:cNvPr id="200" name="Google Shape;20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visual design principles tailored for Microlearning content creation, enhancing learner engagement and comprehension.</a:t>
            </a:r>
            <a:endParaRPr/>
          </a:p>
        </p:txBody>
      </p:sp>
      <p:sp>
        <p:nvSpPr>
          <p:cNvPr id="213" name="Google Shape;21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creation of interactive Microlearning modules, discovering effective methods to engage learners dynamically.</a:t>
            </a:r>
            <a:endParaRPr/>
          </a:p>
        </p:txBody>
      </p:sp>
      <p:sp>
        <p:nvSpPr>
          <p:cNvPr id="226" name="Google Shape;22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eac917d12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content chunking strategies specifically tailored for Microlearning, enabling effective knowledge absorption in bite-sized formats.</a:t>
            </a:r>
            <a:endParaRPr/>
          </a:p>
        </p:txBody>
      </p:sp>
      <p:sp>
        <p:nvSpPr>
          <p:cNvPr id="239" name="Google Shape;239;g29eac917d12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Understand effective assessment methods and strategies suitable for evaluating learning outcomes in Microlearning modules.</a:t>
            </a:r>
            <a:endParaRPr/>
          </a:p>
        </p:txBody>
      </p:sp>
      <p:sp>
        <p:nvSpPr>
          <p:cNvPr id="252" name="Google Shape;25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effective delivery methods tailored for Microlearning, understanding how different approaches enhance learning engagement and retention.</a:t>
            </a:r>
            <a:endParaRPr/>
          </a:p>
        </p:txBody>
      </p:sp>
      <p:sp>
        <p:nvSpPr>
          <p:cNvPr id="265" name="Google Shape;26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1 academic hour = 45 minutes</a:t>
            </a:r>
            <a:endParaRPr/>
          </a:p>
        </p:txBody>
      </p:sp>
      <p:sp>
        <p:nvSpPr>
          <p:cNvPr id="40" name="Google Shape;4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deeper into specific delivery strategies used in Microlearning, discovering methods to optimize content delivery for diverse learner needs.</a:t>
            </a:r>
            <a:endParaRPr/>
          </a:p>
        </p:txBody>
      </p:sp>
      <p:sp>
        <p:nvSpPr>
          <p:cNvPr id="278" name="Google Shape;27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f4926f02b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insights into Microlearning methodologies and their effectiveness in enhancing learning outcomes.</a:t>
            </a:r>
            <a:endParaRPr/>
          </a:p>
        </p:txBody>
      </p:sp>
      <p:sp>
        <p:nvSpPr>
          <p:cNvPr id="292" name="Google Shape;292;g29f4926f02b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9f4926f02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into the application of Microlearning in the context of skill development, understanding its impact on skill acquisition.</a:t>
            </a:r>
            <a:endParaRPr/>
          </a:p>
        </p:txBody>
      </p:sp>
      <p:sp>
        <p:nvSpPr>
          <p:cNvPr id="306" name="Google Shape;306;g29f4926f02b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f4926f02b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role of technology in facilitating effective Microlearning experiences, highlighting its influence on engagement and retention.</a:t>
            </a:r>
            <a:endParaRPr/>
          </a:p>
        </p:txBody>
      </p:sp>
      <p:sp>
        <p:nvSpPr>
          <p:cNvPr id="321" name="Google Shape;321;g29f4926f02b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f4926f02b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Investigate the multimedia aspects and their impact on the design and delivery of Microlearning content.</a:t>
            </a:r>
            <a:endParaRPr/>
          </a:p>
        </p:txBody>
      </p:sp>
      <p:sp>
        <p:nvSpPr>
          <p:cNvPr id="336" name="Google Shape;336;g29f4926f02b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f4926f02b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Examine the effectiveness of Microlearning in healthcare education, emphasizing its role in improving learning efficiency in the medical field.</a:t>
            </a:r>
            <a:endParaRPr/>
          </a:p>
        </p:txBody>
      </p:sp>
      <p:sp>
        <p:nvSpPr>
          <p:cNvPr id="351" name="Google Shape;351;g29f4926f02b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This approach allows learners to engage with multiple perspectives and examples related to the overview and definition of Microlearning, offering a comprehensive understanding of the concept. </a:t>
            </a:r>
            <a:endParaRPr/>
          </a:p>
        </p:txBody>
      </p:sp>
      <p:sp>
        <p:nvSpPr>
          <p:cNvPr id="58" name="Google Shape;5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9f4926f02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real-world examples and applications of Microlearning through this video. Witness how various industries utilize Microlearning to enhance learning outcomes.</a:t>
            </a:r>
            <a:endParaRPr/>
          </a:p>
        </p:txBody>
      </p:sp>
      <p:sp>
        <p:nvSpPr>
          <p:cNvPr id="70" name="Google Shape;70;g29f4926f02b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core concepts of Microlearning with this video. It explores the definition, significance, and key characteristics of Microlearning in a concise format.</a:t>
            </a:r>
            <a:endParaRPr/>
          </a:p>
        </p:txBody>
      </p:sp>
      <p:sp>
        <p:nvSpPr>
          <p:cNvPr id="83" name="Google Shape;8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Gain deeper insights into Microlearning's significance and impact on learning efficiency and effectiveness through this engaging video.</a:t>
            </a:r>
            <a:endParaRPr/>
          </a:p>
        </p:txBody>
      </p:sp>
      <p:sp>
        <p:nvSpPr>
          <p:cNvPr id="96" name="Google Shape;9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eac917d12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techniques and methods employed in Microlearning to facilitate effective and engaging learning experiences.</a:t>
            </a:r>
            <a:endParaRPr/>
          </a:p>
        </p:txBody>
      </p:sp>
      <p:sp>
        <p:nvSpPr>
          <p:cNvPr id="109" name="Google Shape;109;g29eac917d12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eac917d1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deeper into Microlearning strategies and discover how they contribute to efficient learning processes, enhancing retention and engagement.</a:t>
            </a:r>
            <a:endParaRPr/>
          </a:p>
        </p:txBody>
      </p:sp>
      <p:sp>
        <p:nvSpPr>
          <p:cNvPr id="122" name="Google Shape;122;g29eac917d12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practical aspects of implementing Microlearning in training contexts and its impact on learner engagement and knowledge retention</a:t>
            </a:r>
            <a:endParaRPr/>
          </a:p>
        </p:txBody>
      </p:sp>
      <p:sp>
        <p:nvSpPr>
          <p:cNvPr id="135" name="Google Shape;13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2" name="Shape 12"/>
        <p:cNvGrpSpPr/>
        <p:nvPr/>
      </p:nvGrpSpPr>
      <p:grpSpPr>
        <a:xfrm>
          <a:off x="0" y="0"/>
          <a:ext cx="0" cy="0"/>
          <a:chOff x="0" y="0"/>
          <a:chExt cx="0" cy="0"/>
        </a:xfrm>
      </p:grpSpPr>
      <p:sp>
        <p:nvSpPr>
          <p:cNvPr id="13" name="Google Shape;13;p23"/>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4" name="Shape 14"/>
        <p:cNvGrpSpPr/>
        <p:nvPr/>
      </p:nvGrpSpPr>
      <p:grpSpPr>
        <a:xfrm>
          <a:off x="0" y="0"/>
          <a:ext cx="0" cy="0"/>
          <a:chOff x="0" y="0"/>
          <a:chExt cx="0" cy="0"/>
        </a:xfrm>
      </p:grpSpPr>
      <p:sp>
        <p:nvSpPr>
          <p:cNvPr id="15" name="Google Shape;15;p24"/>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6" name="Shape 16"/>
        <p:cNvGrpSpPr/>
        <p:nvPr/>
      </p:nvGrpSpPr>
      <p:grpSpPr>
        <a:xfrm>
          <a:off x="0" y="0"/>
          <a:ext cx="0" cy="0"/>
          <a:chOff x="0" y="0"/>
          <a:chExt cx="0" cy="0"/>
        </a:xfrm>
      </p:grpSpPr>
      <p:sp>
        <p:nvSpPr>
          <p:cNvPr id="17" name="Google Shape;17;p25"/>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8" name="Shape 18"/>
        <p:cNvGrpSpPr/>
        <p:nvPr/>
      </p:nvGrpSpPr>
      <p:grpSpPr>
        <a:xfrm>
          <a:off x="0" y="0"/>
          <a:ext cx="0" cy="0"/>
          <a:chOff x="0" y="0"/>
          <a:chExt cx="0" cy="0"/>
        </a:xfrm>
      </p:grpSpPr>
      <p:sp>
        <p:nvSpPr>
          <p:cNvPr id="19" name="Google Shape;19;p26"/>
          <p:cNvSpPr/>
          <p:nvPr>
            <p:ph idx="2" type="pic"/>
          </p:nvPr>
        </p:nvSpPr>
        <p:spPr>
          <a:xfrm>
            <a:off x="1319669" y="2525150"/>
            <a:ext cx="2116082" cy="2117188"/>
          </a:xfrm>
          <a:prstGeom prst="rect">
            <a:avLst/>
          </a:prstGeom>
          <a:noFill/>
          <a:ln>
            <a:noFill/>
          </a:ln>
        </p:spPr>
      </p:sp>
      <p:sp>
        <p:nvSpPr>
          <p:cNvPr id="20" name="Google Shape;20;p26"/>
          <p:cNvSpPr/>
          <p:nvPr>
            <p:ph idx="3" type="pic"/>
          </p:nvPr>
        </p:nvSpPr>
        <p:spPr>
          <a:xfrm>
            <a:off x="3788433" y="2525150"/>
            <a:ext cx="2116082" cy="2117188"/>
          </a:xfrm>
          <a:prstGeom prst="rect">
            <a:avLst/>
          </a:prstGeom>
          <a:noFill/>
          <a:ln>
            <a:noFill/>
          </a:ln>
        </p:spPr>
      </p:sp>
      <p:sp>
        <p:nvSpPr>
          <p:cNvPr id="21" name="Google Shape;21;p26"/>
          <p:cNvSpPr/>
          <p:nvPr>
            <p:ph idx="4" type="pic"/>
          </p:nvPr>
        </p:nvSpPr>
        <p:spPr>
          <a:xfrm>
            <a:off x="6257197" y="2525150"/>
            <a:ext cx="2116082" cy="2117188"/>
          </a:xfrm>
          <a:prstGeom prst="rect">
            <a:avLst/>
          </a:prstGeom>
          <a:noFill/>
          <a:ln>
            <a:noFill/>
          </a:ln>
        </p:spPr>
      </p:sp>
      <p:sp>
        <p:nvSpPr>
          <p:cNvPr id="22" name="Google Shape;22;p2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3" name="Shape 2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4" name="Shape 24"/>
        <p:cNvGrpSpPr/>
        <p:nvPr/>
      </p:nvGrpSpPr>
      <p:grpSpPr>
        <a:xfrm>
          <a:off x="0" y="0"/>
          <a:ext cx="0" cy="0"/>
          <a:chOff x="0" y="0"/>
          <a:chExt cx="0" cy="0"/>
        </a:xfrm>
      </p:grpSpPr>
      <p:sp>
        <p:nvSpPr>
          <p:cNvPr id="25" name="Google Shape;25;p28"/>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1" name="Google Shape;11;p22"/>
          <p:cNvPicPr preferRelativeResize="0"/>
          <p:nvPr/>
        </p:nvPicPr>
        <p:blipFill>
          <a:blip r:embed="rId1">
            <a:alphaModFix/>
          </a:blip>
          <a:stretch>
            <a:fillRect/>
          </a:stretch>
        </p:blipFill>
        <p:spPr>
          <a:xfrm>
            <a:off x="246200" y="6176967"/>
            <a:ext cx="2301750" cy="4816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hyperlink" Target="http://www.youtube.com/watch?v=PjcrH2X5oC4" TargetMode="External"/><Relationship Id="rId5" Type="http://schemas.openxmlformats.org/officeDocument/2006/relationships/image" Target="../media/image16.jpg"/><Relationship Id="rId6"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hyperlink" Target="http://www.youtube.com/watch?v=XigkVs_sEPo" TargetMode="External"/><Relationship Id="rId5" Type="http://schemas.openxmlformats.org/officeDocument/2006/relationships/image" Target="../media/image13.jpg"/><Relationship Id="rId6"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hyperlink" Target="http://www.youtube.com/watch?v=AejpN9dcbzY" TargetMode="External"/><Relationship Id="rId5" Type="http://schemas.openxmlformats.org/officeDocument/2006/relationships/image" Target="../media/image14.jpg"/><Relationship Id="rId6"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www.youtube.com/watch?v=MDfce4FsiT4" TargetMode="External"/><Relationship Id="rId5" Type="http://schemas.openxmlformats.org/officeDocument/2006/relationships/image" Target="../media/image15.jpg"/><Relationship Id="rId6"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www.youtube.com/watch?v=g8IOjgXlbYI" TargetMode="External"/><Relationship Id="rId5" Type="http://schemas.openxmlformats.org/officeDocument/2006/relationships/image" Target="../media/image17.jpg"/><Relationship Id="rId6"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hyperlink" Target="http://www.youtube.com/watch?v=X_Ta0bTvbi0" TargetMode="External"/><Relationship Id="rId5" Type="http://schemas.openxmlformats.org/officeDocument/2006/relationships/image" Target="../media/image18.jpg"/><Relationship Id="rId6"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www.youtube.com/watch?v=i492b7QGlqU" TargetMode="External"/><Relationship Id="rId5" Type="http://schemas.openxmlformats.org/officeDocument/2006/relationships/image" Target="../media/image19.jpg"/><Relationship Id="rId6"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hyperlink" Target="http://www.youtube.com/watch?v=yAjrNPk-JNA" TargetMode="External"/><Relationship Id="rId5" Type="http://schemas.openxmlformats.org/officeDocument/2006/relationships/image" Target="../media/image22.jpg"/><Relationship Id="rId6"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hyperlink" Target="http://www.youtube.com/watch?v=erPwABFbdz8" TargetMode="External"/><Relationship Id="rId5" Type="http://schemas.openxmlformats.org/officeDocument/2006/relationships/image" Target="../media/image20.jpg"/><Relationship Id="rId6"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hyperlink" Target="http://www.youtube.com/watch?v=X0_R7slBiNE" TargetMode="External"/><Relationship Id="rId5" Type="http://schemas.openxmlformats.org/officeDocument/2006/relationships/image" Target="../media/image21.jpg"/><Relationship Id="rId6"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hyperlink" Target="http://www.youtube.com/watch?v=w4MQFBEXEMc" TargetMode="External"/><Relationship Id="rId5" Type="http://schemas.openxmlformats.org/officeDocument/2006/relationships/image" Target="../media/image23.jpg"/><Relationship Id="rId6"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hyperlink" Target="https://epubl.ktu.edu/object/elaba:168236566/MAIN" TargetMode="External"/><Relationship Id="rId5"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hyperlink" Target="https://intapi.sciendo.com/pdf/10.1515/bsaft-2017-0003" TargetMode="External"/><Relationship Id="rId5" Type="http://schemas.openxmlformats.org/officeDocument/2006/relationships/image" Target="../media/image24.png"/><Relationship Id="rId6"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hyperlink" Target="https://link.springer.com/content/pdf/10.1007/s11423-022-10084-1.pdf" TargetMode="External"/><Relationship Id="rId6"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hyperlink" Target="https://link.springer.com/content/pdf/10.1007/s11042-020-09523-z.pdf" TargetMode="External"/><Relationship Id="rId5" Type="http://schemas.openxmlformats.org/officeDocument/2006/relationships/image" Target="../media/image26.png"/><Relationship Id="rId6"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hyperlink" Target="https://journals.plos.org/plosone/article/file?id=10.1371/journal.pone.0213178&amp;type=printable" TargetMode="External"/><Relationship Id="rId5" Type="http://schemas.openxmlformats.org/officeDocument/2006/relationships/image" Target="../media/image27.png"/><Relationship Id="rId6"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4.png"/><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40.jpg"/><Relationship Id="rId13" Type="http://schemas.openxmlformats.org/officeDocument/2006/relationships/image" Target="../media/image2.jpg"/><Relationship Id="rId12"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31.jpg"/><Relationship Id="rId9" Type="http://schemas.openxmlformats.org/officeDocument/2006/relationships/image" Target="../media/image37.png"/><Relationship Id="rId5" Type="http://schemas.openxmlformats.org/officeDocument/2006/relationships/image" Target="../media/image32.jpg"/><Relationship Id="rId6" Type="http://schemas.openxmlformats.org/officeDocument/2006/relationships/image" Target="../media/image39.png"/><Relationship Id="rId7" Type="http://schemas.openxmlformats.org/officeDocument/2006/relationships/image" Target="../media/image34.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www.youtube.com/watch?v=QIneSsndae8" TargetMode="External"/><Relationship Id="rId5" Type="http://schemas.openxmlformats.org/officeDocument/2006/relationships/image" Target="../media/image7.jpg"/><Relationship Id="rId6"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www.youtube.com/watch?v=jg8sYvUMohQ" TargetMode="External"/><Relationship Id="rId5" Type="http://schemas.openxmlformats.org/officeDocument/2006/relationships/image" Target="../media/image9.jpg"/><Relationship Id="rId6"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hyperlink" Target="http://www.youtube.com/watch?v=nX7Mt6rccls" TargetMode="External"/><Relationship Id="rId5" Type="http://schemas.openxmlformats.org/officeDocument/2006/relationships/image" Target="../media/image8.jpg"/><Relationship Id="rId6"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www.youtube.com/watch?v=amLh5uGfiks" TargetMode="External"/><Relationship Id="rId5" Type="http://schemas.openxmlformats.org/officeDocument/2006/relationships/image" Target="../media/image10.jpg"/><Relationship Id="rId6"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hyperlink" Target="http://www.youtube.com/watch?v=c-n_Tc_n-tk" TargetMode="External"/><Relationship Id="rId5" Type="http://schemas.openxmlformats.org/officeDocument/2006/relationships/image" Target="../media/image11.jpg"/><Relationship Id="rId6"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hyperlink" Target="http://www.youtube.com/watch?v=atnrcuAAz8Q" TargetMode="External"/><Relationship Id="rId5" Type="http://schemas.openxmlformats.org/officeDocument/2006/relationships/image" Target="../media/image12.jpg"/><Relationship Id="rId6"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 name="Shape 29"/>
        <p:cNvGrpSpPr/>
        <p:nvPr/>
      </p:nvGrpSpPr>
      <p:grpSpPr>
        <a:xfrm>
          <a:off x="0" y="0"/>
          <a:ext cx="0" cy="0"/>
          <a:chOff x="0" y="0"/>
          <a:chExt cx="0" cy="0"/>
        </a:xfrm>
      </p:grpSpPr>
      <p:pic>
        <p:nvPicPr>
          <p:cNvPr descr="A picture containing logo&#10;&#10;Description automatically generated" id="30" name="Google Shape;30;p1"/>
          <p:cNvPicPr preferRelativeResize="0"/>
          <p:nvPr>
            <p:ph idx="2" type="pic"/>
          </p:nvPr>
        </p:nvPicPr>
        <p:blipFill rotWithShape="1">
          <a:blip r:embed="rId3">
            <a:alphaModFix/>
          </a:blip>
          <a:srcRect b="10216" l="21327" r="0" t="10216"/>
          <a:stretch/>
        </p:blipFill>
        <p:spPr>
          <a:xfrm>
            <a:off x="2600575" y="61300"/>
            <a:ext cx="9591425" cy="6858001"/>
          </a:xfrm>
          <a:prstGeom prst="rect">
            <a:avLst/>
          </a:prstGeom>
          <a:noFill/>
          <a:ln>
            <a:noFill/>
          </a:ln>
        </p:spPr>
      </p:pic>
      <p:sp>
        <p:nvSpPr>
          <p:cNvPr id="31" name="Google Shape;31;p1"/>
          <p:cNvSpPr/>
          <p:nvPr/>
        </p:nvSpPr>
        <p:spPr>
          <a:xfrm>
            <a:off x="0" y="817419"/>
            <a:ext cx="5529943" cy="1457696"/>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1"/>
          <p:cNvSpPr txBox="1"/>
          <p:nvPr/>
        </p:nvSpPr>
        <p:spPr>
          <a:xfrm>
            <a:off x="745723" y="914717"/>
            <a:ext cx="4038600" cy="1939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2400"/>
              <a:buFont typeface="Arial"/>
              <a:buNone/>
            </a:pPr>
            <a:r>
              <a:rPr b="1" lang="en-GB" sz="2400">
                <a:solidFill>
                  <a:schemeClr val="dk1"/>
                </a:solidFill>
                <a:latin typeface="Philosopher"/>
                <a:ea typeface="Philosopher"/>
                <a:cs typeface="Philosopher"/>
                <a:sym typeface="Philosopher"/>
              </a:rPr>
              <a:t>Suaugusiųjų švietėjų profesinio tobulėjimo mokymai</a:t>
            </a:r>
            <a:endParaRPr b="1" sz="24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sz="24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33" name="Google Shape;33;p1"/>
          <p:cNvSpPr/>
          <p:nvPr/>
        </p:nvSpPr>
        <p:spPr>
          <a:xfrm>
            <a:off x="1" y="2484337"/>
            <a:ext cx="4332514" cy="1889327"/>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GB" sz="2400" u="none" cap="none" strike="noStrike">
                <a:solidFill>
                  <a:schemeClr val="dk1"/>
                </a:solidFill>
                <a:latin typeface="Philosopher"/>
                <a:ea typeface="Philosopher"/>
                <a:cs typeface="Philosopher"/>
                <a:sym typeface="Philosopher"/>
              </a:rPr>
              <a:t>1 modulis:</a:t>
            </a:r>
            <a:br>
              <a:rPr b="1" i="0" lang="en-GB" sz="2400" u="none" cap="none" strike="noStrike">
                <a:solidFill>
                  <a:schemeClr val="dk1"/>
                </a:solidFill>
                <a:latin typeface="Philosopher"/>
                <a:ea typeface="Philosopher"/>
                <a:cs typeface="Philosopher"/>
                <a:sym typeface="Philosopher"/>
              </a:rPr>
            </a:br>
            <a:r>
              <a:rPr lang="en-GB" sz="2400">
                <a:solidFill>
                  <a:schemeClr val="dk1"/>
                </a:solidFill>
                <a:latin typeface="Philosopher"/>
                <a:ea typeface="Philosopher"/>
                <a:cs typeface="Philosopher"/>
                <a:sym typeface="Philosopher"/>
              </a:rPr>
              <a:t>Įvadas į mikro-mokymosi teoriją</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GB" sz="2400">
                <a:solidFill>
                  <a:schemeClr val="dk1"/>
                </a:solidFill>
                <a:latin typeface="Philosopher"/>
                <a:ea typeface="Philosopher"/>
                <a:cs typeface="Philosopher"/>
                <a:sym typeface="Philosopher"/>
              </a:rPr>
              <a:t>Savarankiško mokymosi ištekliai</a:t>
            </a:r>
            <a:endParaRPr b="1" i="0" sz="2400" u="none" cap="none" strike="noStrike">
              <a:solidFill>
                <a:schemeClr val="dk1"/>
              </a:solidFill>
              <a:latin typeface="Philosopher"/>
              <a:ea typeface="Philosopher"/>
              <a:cs typeface="Philosopher"/>
              <a:sym typeface="Philosopher"/>
            </a:endParaRPr>
          </a:p>
        </p:txBody>
      </p:sp>
      <p:pic>
        <p:nvPicPr>
          <p:cNvPr id="37" name="Google Shape;37;p1"/>
          <p:cNvPicPr preferRelativeResize="0"/>
          <p:nvPr/>
        </p:nvPicPr>
        <p:blipFill>
          <a:blip r:embed="rId4">
            <a:alphaModFix/>
          </a:blip>
          <a:stretch>
            <a:fillRect/>
          </a:stretch>
        </p:blipFill>
        <p:spPr>
          <a:xfrm>
            <a:off x="0" y="6136750"/>
            <a:ext cx="2501350" cy="53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9eac917d12_0_67"/>
          <p:cNvSpPr txBox="1"/>
          <p:nvPr/>
        </p:nvSpPr>
        <p:spPr>
          <a:xfrm>
            <a:off x="3064200" y="975625"/>
            <a:ext cx="6063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4.  </a:t>
            </a:r>
            <a:r>
              <a:rPr b="1" lang="en-GB" sz="2400">
                <a:solidFill>
                  <a:schemeClr val="dk1"/>
                </a:solidFill>
                <a:latin typeface="Philosopher"/>
                <a:ea typeface="Philosopher"/>
                <a:cs typeface="Philosopher"/>
                <a:sym typeface="Philosopher"/>
              </a:rPr>
              <a:t>Geriausios mikro-mokymosi praktikos</a:t>
            </a:r>
            <a:endParaRPr b="1" i="0" sz="2400" u="none" cap="none" strike="noStrike">
              <a:solidFill>
                <a:schemeClr val="dk1"/>
              </a:solidFill>
              <a:latin typeface="Philosopher"/>
              <a:ea typeface="Philosopher"/>
              <a:cs typeface="Philosopher"/>
              <a:sym typeface="Philosopher"/>
            </a:endParaRPr>
          </a:p>
        </p:txBody>
      </p:sp>
      <p:grpSp>
        <p:nvGrpSpPr>
          <p:cNvPr id="151" name="Google Shape;151;g29eac917d12_0_67"/>
          <p:cNvGrpSpPr/>
          <p:nvPr/>
        </p:nvGrpSpPr>
        <p:grpSpPr>
          <a:xfrm>
            <a:off x="5470008" y="1782417"/>
            <a:ext cx="1251984" cy="358200"/>
            <a:chOff x="5470062" y="1167647"/>
            <a:chExt cx="1251984" cy="358200"/>
          </a:xfrm>
        </p:grpSpPr>
        <p:sp>
          <p:nvSpPr>
            <p:cNvPr id="152" name="Google Shape;152;g29eac917d12_0_6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g29eac917d12_0_6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g29eac917d12_0_6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55" name="Google Shape;155;g29eac917d12_0_67"/>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id="156" name="Google Shape;156;g29eac917d12_0_67" title="Webinar: Microlearning best practices">
            <a:hlinkClick r:id="rId4"/>
          </p:cNvPr>
          <p:cNvPicPr preferRelativeResize="0"/>
          <p:nvPr/>
        </p:nvPicPr>
        <p:blipFill rotWithShape="1">
          <a:blip r:embed="rId5">
            <a:alphaModFix/>
          </a:blip>
          <a:srcRect b="0" l="0" r="0" t="0"/>
          <a:stretch/>
        </p:blipFill>
        <p:spPr>
          <a:xfrm>
            <a:off x="2714100" y="2340825"/>
            <a:ext cx="6763800" cy="3804625"/>
          </a:xfrm>
          <a:prstGeom prst="rect">
            <a:avLst/>
          </a:prstGeom>
          <a:noFill/>
          <a:ln>
            <a:noFill/>
          </a:ln>
        </p:spPr>
      </p:pic>
      <p:pic>
        <p:nvPicPr>
          <p:cNvPr id="157" name="Google Shape;157;g29eac917d12_0_67"/>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58" name="Google Shape;158;g29eac917d12_0_67"/>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Įvadas į mikro-mokymąsi</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7"/>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Philosopher"/>
                <a:ea typeface="Philosopher"/>
                <a:cs typeface="Philosopher"/>
                <a:sym typeface="Philosopher"/>
              </a:rPr>
              <a:t>1. </a:t>
            </a:r>
            <a:r>
              <a:rPr b="1" lang="en-GB" sz="2400">
                <a:latin typeface="Philosopher"/>
                <a:ea typeface="Philosopher"/>
                <a:cs typeface="Philosopher"/>
                <a:sym typeface="Philosopher"/>
              </a:rPr>
              <a:t>Švietimas ir pedagogika</a:t>
            </a:r>
            <a:endParaRPr b="1" i="0" sz="1800" u="none" cap="none" strike="noStrike">
              <a:solidFill>
                <a:schemeClr val="dk1"/>
              </a:solidFill>
              <a:latin typeface="Philosopher"/>
              <a:ea typeface="Philosopher"/>
              <a:cs typeface="Philosopher"/>
              <a:sym typeface="Philosopher"/>
            </a:endParaRPr>
          </a:p>
        </p:txBody>
      </p:sp>
      <p:grpSp>
        <p:nvGrpSpPr>
          <p:cNvPr id="164" name="Google Shape;164;p7"/>
          <p:cNvGrpSpPr/>
          <p:nvPr/>
        </p:nvGrpSpPr>
        <p:grpSpPr>
          <a:xfrm>
            <a:off x="5470008" y="1782417"/>
            <a:ext cx="1251984" cy="358200"/>
            <a:chOff x="5470062" y="1167647"/>
            <a:chExt cx="1251984" cy="358200"/>
          </a:xfrm>
        </p:grpSpPr>
        <p:sp>
          <p:nvSpPr>
            <p:cNvPr id="165" name="Google Shape;165;p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8" name="Google Shape;168;p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t>Suaugusiųjų švietimo teorija</a:t>
            </a:r>
            <a:endParaRPr b="0" i="0" sz="1400" u="none" cap="none" strike="noStrike">
              <a:solidFill>
                <a:srgbClr val="000000"/>
              </a:solidFill>
              <a:latin typeface="Arial"/>
              <a:ea typeface="Arial"/>
              <a:cs typeface="Arial"/>
              <a:sym typeface="Arial"/>
            </a:endParaRPr>
          </a:p>
        </p:txBody>
      </p:sp>
      <p:pic>
        <p:nvPicPr>
          <p:cNvPr descr="Andragogy vs Pedagogy - A brief explanation of the practice of adult and child learning approach." id="170" name="Google Shape;170;p7" title="Pedagogy VS Andragogy (with simple examples)">
            <a:hlinkClick r:id="rId4"/>
          </p:cNvPr>
          <p:cNvPicPr preferRelativeResize="0"/>
          <p:nvPr/>
        </p:nvPicPr>
        <p:blipFill rotWithShape="1">
          <a:blip r:embed="rId5">
            <a:alphaModFix/>
          </a:blip>
          <a:srcRect b="0" l="0" r="0" t="0"/>
          <a:stretch/>
        </p:blipFill>
        <p:spPr>
          <a:xfrm>
            <a:off x="2789300" y="2382050"/>
            <a:ext cx="6613404" cy="3720050"/>
          </a:xfrm>
          <a:prstGeom prst="rect">
            <a:avLst/>
          </a:prstGeom>
          <a:noFill/>
          <a:ln>
            <a:noFill/>
          </a:ln>
        </p:spPr>
      </p:pic>
      <p:pic>
        <p:nvPicPr>
          <p:cNvPr id="171" name="Google Shape;171;p7"/>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000">
                <a:solidFill>
                  <a:schemeClr val="dk1"/>
                </a:solidFill>
                <a:latin typeface="Philosopher"/>
                <a:ea typeface="Philosopher"/>
                <a:cs typeface="Philosopher"/>
                <a:sym typeface="Philosopher"/>
              </a:rPr>
              <a:t>Suaugusiųjų švietimo principų taikymas mikro-mokyme</a:t>
            </a:r>
            <a:endParaRPr b="1" i="0" sz="2000" u="none" cap="none" strike="noStrike">
              <a:solidFill>
                <a:schemeClr val="dk1"/>
              </a:solidFill>
              <a:latin typeface="Philosopher"/>
              <a:ea typeface="Philosopher"/>
              <a:cs typeface="Philosopher"/>
              <a:sym typeface="Philosopher"/>
            </a:endParaRPr>
          </a:p>
        </p:txBody>
      </p:sp>
      <p:grpSp>
        <p:nvGrpSpPr>
          <p:cNvPr id="177" name="Google Shape;177;p8"/>
          <p:cNvGrpSpPr/>
          <p:nvPr/>
        </p:nvGrpSpPr>
        <p:grpSpPr>
          <a:xfrm>
            <a:off x="5470008" y="1782417"/>
            <a:ext cx="1251984" cy="358200"/>
            <a:chOff x="5470062" y="1167647"/>
            <a:chExt cx="1251984" cy="358200"/>
          </a:xfrm>
        </p:grpSpPr>
        <p:sp>
          <p:nvSpPr>
            <p:cNvPr id="178" name="Google Shape;178;p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1" name="Google Shape;181;p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descr="Animated in After Effects" id="182" name="Google Shape;182;p8" title="Adult Learning Microlearning Animation">
            <a:hlinkClick r:id="rId4"/>
          </p:cNvPr>
          <p:cNvPicPr preferRelativeResize="0"/>
          <p:nvPr/>
        </p:nvPicPr>
        <p:blipFill rotWithShape="1">
          <a:blip r:embed="rId5">
            <a:alphaModFix/>
          </a:blip>
          <a:srcRect b="0" l="0" r="0" t="0"/>
          <a:stretch/>
        </p:blipFill>
        <p:spPr>
          <a:xfrm>
            <a:off x="2610188" y="2502350"/>
            <a:ext cx="6721575" cy="3780875"/>
          </a:xfrm>
          <a:prstGeom prst="rect">
            <a:avLst/>
          </a:prstGeom>
          <a:noFill/>
          <a:ln>
            <a:noFill/>
          </a:ln>
        </p:spPr>
      </p:pic>
      <p:pic>
        <p:nvPicPr>
          <p:cNvPr id="183" name="Google Shape;183;p8"/>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84" name="Google Shape;184;p8"/>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t>Suaugusiųjų švietimo teorija</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9eac917d12_0_40"/>
          <p:cNvSpPr txBox="1"/>
          <p:nvPr/>
        </p:nvSpPr>
        <p:spPr>
          <a:xfrm>
            <a:off x="3166950" y="704613"/>
            <a:ext cx="5858100" cy="10059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2. Suaugusiųjų švietimo principų naudojimas siekiant sukurti efektyvius mokymus</a:t>
            </a:r>
            <a:endParaRPr b="1" i="0" sz="2000" u="none" cap="none" strike="noStrike">
              <a:solidFill>
                <a:schemeClr val="dk1"/>
              </a:solidFill>
              <a:latin typeface="Philosopher"/>
              <a:ea typeface="Philosopher"/>
              <a:cs typeface="Philosopher"/>
              <a:sym typeface="Philosopher"/>
            </a:endParaRPr>
          </a:p>
        </p:txBody>
      </p:sp>
      <p:grpSp>
        <p:nvGrpSpPr>
          <p:cNvPr id="190" name="Google Shape;190;g29eac917d12_0_40"/>
          <p:cNvGrpSpPr/>
          <p:nvPr/>
        </p:nvGrpSpPr>
        <p:grpSpPr>
          <a:xfrm>
            <a:off x="5470008" y="1782417"/>
            <a:ext cx="1251984" cy="358200"/>
            <a:chOff x="5470062" y="1167647"/>
            <a:chExt cx="1251984" cy="358200"/>
          </a:xfrm>
        </p:grpSpPr>
        <p:sp>
          <p:nvSpPr>
            <p:cNvPr id="191" name="Google Shape;191;g29eac917d12_0_4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g29eac917d12_0_4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g29eac917d12_0_4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94" name="Google Shape;194;g29eac917d12_0_4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id="195" name="Google Shape;195;g29eac917d12_0_40" title="Using Adult Learning Principles to Create Effective Training">
            <a:hlinkClick r:id="rId4"/>
          </p:cNvPr>
          <p:cNvPicPr preferRelativeResize="0"/>
          <p:nvPr/>
        </p:nvPicPr>
        <p:blipFill rotWithShape="1">
          <a:blip r:embed="rId5">
            <a:alphaModFix/>
          </a:blip>
          <a:srcRect b="0" l="0" r="0" t="0"/>
          <a:stretch/>
        </p:blipFill>
        <p:spPr>
          <a:xfrm>
            <a:off x="3008700" y="2433849"/>
            <a:ext cx="6174600" cy="3473201"/>
          </a:xfrm>
          <a:prstGeom prst="rect">
            <a:avLst/>
          </a:prstGeom>
          <a:noFill/>
          <a:ln>
            <a:noFill/>
          </a:ln>
        </p:spPr>
      </p:pic>
      <p:pic>
        <p:nvPicPr>
          <p:cNvPr id="196" name="Google Shape;196;g29eac917d12_0_40"/>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97" name="Google Shape;197;g29eac917d12_0_40"/>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t>Suaugusiųjų švietimo teorija</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9"/>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355600" lvl="0" marL="457200" marR="0" rtl="0" algn="ctr">
              <a:lnSpc>
                <a:spcPct val="100000"/>
              </a:lnSpc>
              <a:spcBef>
                <a:spcPts val="0"/>
              </a:spcBef>
              <a:spcAft>
                <a:spcPts val="0"/>
              </a:spcAft>
              <a:buClr>
                <a:schemeClr val="dk1"/>
              </a:buClr>
              <a:buSzPts val="2000"/>
              <a:buFont typeface="Philosopher"/>
              <a:buAutoNum type="arabicPeriod"/>
            </a:pPr>
            <a:r>
              <a:rPr b="1" lang="en-GB" sz="2000">
                <a:solidFill>
                  <a:schemeClr val="dk1"/>
                </a:solidFill>
                <a:latin typeface="Philosopher"/>
                <a:ea typeface="Philosopher"/>
                <a:cs typeface="Philosopher"/>
                <a:sym typeface="Philosopher"/>
              </a:rPr>
              <a:t>Istorijų pasakojimas mikro-mokymuose</a:t>
            </a:r>
            <a:endParaRPr b="1" i="0" sz="2000" u="none" cap="none" strike="noStrike">
              <a:solidFill>
                <a:schemeClr val="dk1"/>
              </a:solidFill>
              <a:latin typeface="Philosopher"/>
              <a:ea typeface="Philosopher"/>
              <a:cs typeface="Philosopher"/>
              <a:sym typeface="Philosopher"/>
            </a:endParaRPr>
          </a:p>
        </p:txBody>
      </p:sp>
      <p:grpSp>
        <p:nvGrpSpPr>
          <p:cNvPr id="203" name="Google Shape;203;p9"/>
          <p:cNvGrpSpPr/>
          <p:nvPr/>
        </p:nvGrpSpPr>
        <p:grpSpPr>
          <a:xfrm>
            <a:off x="5470008" y="1782417"/>
            <a:ext cx="1251984" cy="358200"/>
            <a:chOff x="5470062" y="1167647"/>
            <a:chExt cx="1251984" cy="358200"/>
          </a:xfrm>
        </p:grpSpPr>
        <p:sp>
          <p:nvSpPr>
            <p:cNvPr id="204" name="Google Shape;204;p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7" name="Google Shape;207;p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GB"/>
              <a:t>III. Efektyvių mikro-mokymosi modulių kūrimas</a:t>
            </a:r>
            <a:endParaRPr b="0" i="0" sz="1400" u="none" cap="none" strike="noStrike">
              <a:solidFill>
                <a:srgbClr val="000000"/>
              </a:solidFill>
              <a:latin typeface="Arial"/>
              <a:ea typeface="Arial"/>
              <a:cs typeface="Arial"/>
              <a:sym typeface="Arial"/>
            </a:endParaRPr>
          </a:p>
        </p:txBody>
      </p:sp>
      <p:pic>
        <p:nvPicPr>
          <p:cNvPr descr="1080 HD" id="209" name="Google Shape;209;p9" title="Microlearning - Storytelling - Innovations">
            <a:hlinkClick r:id="rId4"/>
          </p:cNvPr>
          <p:cNvPicPr preferRelativeResize="0"/>
          <p:nvPr/>
        </p:nvPicPr>
        <p:blipFill rotWithShape="1">
          <a:blip r:embed="rId5">
            <a:alphaModFix/>
          </a:blip>
          <a:srcRect b="0" l="0" r="0" t="0"/>
          <a:stretch/>
        </p:blipFill>
        <p:spPr>
          <a:xfrm>
            <a:off x="2849050" y="2393609"/>
            <a:ext cx="6493900" cy="3652819"/>
          </a:xfrm>
          <a:prstGeom prst="rect">
            <a:avLst/>
          </a:prstGeom>
          <a:noFill/>
          <a:ln>
            <a:noFill/>
          </a:ln>
        </p:spPr>
      </p:pic>
      <p:pic>
        <p:nvPicPr>
          <p:cNvPr id="210" name="Google Shape;210;p9"/>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0"/>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000">
                <a:solidFill>
                  <a:schemeClr val="dk1"/>
                </a:solidFill>
                <a:latin typeface="Philosopher"/>
                <a:ea typeface="Philosopher"/>
                <a:cs typeface="Philosopher"/>
                <a:sym typeface="Philosopher"/>
              </a:rPr>
              <a:t>Žaidimo momentų panaudojimas mikro-mokymuose</a:t>
            </a:r>
            <a:endParaRPr b="1" i="0" sz="2000" u="none" cap="none" strike="noStrike">
              <a:solidFill>
                <a:schemeClr val="dk1"/>
              </a:solidFill>
              <a:latin typeface="Philosopher"/>
              <a:ea typeface="Philosopher"/>
              <a:cs typeface="Philosopher"/>
              <a:sym typeface="Philosopher"/>
            </a:endParaRPr>
          </a:p>
        </p:txBody>
      </p:sp>
      <p:grpSp>
        <p:nvGrpSpPr>
          <p:cNvPr id="216" name="Google Shape;216;p10"/>
          <p:cNvGrpSpPr/>
          <p:nvPr/>
        </p:nvGrpSpPr>
        <p:grpSpPr>
          <a:xfrm>
            <a:off x="5470008" y="1782417"/>
            <a:ext cx="1251984" cy="358200"/>
            <a:chOff x="5470062" y="1167647"/>
            <a:chExt cx="1251984" cy="358200"/>
          </a:xfrm>
        </p:grpSpPr>
        <p:sp>
          <p:nvSpPr>
            <p:cNvPr id="217" name="Google Shape;217;p1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1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1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20" name="Google Shape;220;p1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id="221" name="Google Shape;221;p10" title="Principles of Gamified Learning">
            <a:hlinkClick r:id="rId4"/>
          </p:cNvPr>
          <p:cNvPicPr preferRelativeResize="0"/>
          <p:nvPr/>
        </p:nvPicPr>
        <p:blipFill rotWithShape="1">
          <a:blip r:embed="rId5">
            <a:alphaModFix/>
          </a:blip>
          <a:srcRect b="0" l="0" r="0" t="0"/>
          <a:stretch/>
        </p:blipFill>
        <p:spPr>
          <a:xfrm>
            <a:off x="2545875" y="2429998"/>
            <a:ext cx="6850178" cy="3853225"/>
          </a:xfrm>
          <a:prstGeom prst="rect">
            <a:avLst/>
          </a:prstGeom>
          <a:noFill/>
          <a:ln>
            <a:noFill/>
          </a:ln>
        </p:spPr>
      </p:pic>
      <p:pic>
        <p:nvPicPr>
          <p:cNvPr id="222" name="Google Shape;222;p10"/>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23" name="Google Shape;223;p10"/>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GB"/>
              <a:t>III. Efektyvių mikro-mokymosi modulių kūrimas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1"/>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3. Kaip sukurti įtraukiančius mikro-mokymosi kursus naudojant žaidimo momentus</a:t>
            </a:r>
            <a:endParaRPr b="1" i="0" sz="2000" u="none" cap="none" strike="noStrike">
              <a:solidFill>
                <a:schemeClr val="dk1"/>
              </a:solidFill>
              <a:latin typeface="Philosopher"/>
              <a:ea typeface="Philosopher"/>
              <a:cs typeface="Philosopher"/>
              <a:sym typeface="Philosopher"/>
            </a:endParaRPr>
          </a:p>
        </p:txBody>
      </p:sp>
      <p:grpSp>
        <p:nvGrpSpPr>
          <p:cNvPr id="229" name="Google Shape;229;p11"/>
          <p:cNvGrpSpPr/>
          <p:nvPr/>
        </p:nvGrpSpPr>
        <p:grpSpPr>
          <a:xfrm>
            <a:off x="5470008" y="1782417"/>
            <a:ext cx="1251984" cy="358200"/>
            <a:chOff x="5470062" y="1167647"/>
            <a:chExt cx="1251984" cy="358200"/>
          </a:xfrm>
        </p:grpSpPr>
        <p:sp>
          <p:nvSpPr>
            <p:cNvPr id="230" name="Google Shape;230;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33" name="Google Shape;233;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id="234" name="Google Shape;234;p11" title="3 Examples - How to create Engaging Compliance courses using Gamification and Microlearning">
            <a:hlinkClick r:id="rId4"/>
          </p:cNvPr>
          <p:cNvPicPr preferRelativeResize="0"/>
          <p:nvPr/>
        </p:nvPicPr>
        <p:blipFill rotWithShape="1">
          <a:blip r:embed="rId5">
            <a:alphaModFix/>
          </a:blip>
          <a:srcRect b="0" l="0" r="0" t="0"/>
          <a:stretch/>
        </p:blipFill>
        <p:spPr>
          <a:xfrm>
            <a:off x="3234875" y="2663725"/>
            <a:ext cx="5722250" cy="3218750"/>
          </a:xfrm>
          <a:prstGeom prst="rect">
            <a:avLst/>
          </a:prstGeom>
          <a:noFill/>
          <a:ln>
            <a:noFill/>
          </a:ln>
        </p:spPr>
      </p:pic>
      <p:pic>
        <p:nvPicPr>
          <p:cNvPr id="235" name="Google Shape;235;p11"/>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36" name="Google Shape;236;p11"/>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GB"/>
              <a:t>III. Efektyvių mikro-mokymosi modulių kūrimas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9eac917d12_0_19"/>
          <p:cNvSpPr txBox="1"/>
          <p:nvPr/>
        </p:nvSpPr>
        <p:spPr>
          <a:xfrm>
            <a:off x="2597701" y="987189"/>
            <a:ext cx="6996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3. Kaip sukurti įtraukiančią internetinę platformą</a:t>
            </a:r>
            <a:endParaRPr b="1" i="0" sz="2000" u="none" cap="none" strike="noStrike">
              <a:solidFill>
                <a:schemeClr val="dk1"/>
              </a:solidFill>
              <a:latin typeface="Philosopher"/>
              <a:ea typeface="Philosopher"/>
              <a:cs typeface="Philosopher"/>
              <a:sym typeface="Philosopher"/>
            </a:endParaRPr>
          </a:p>
        </p:txBody>
      </p:sp>
      <p:grpSp>
        <p:nvGrpSpPr>
          <p:cNvPr id="242" name="Google Shape;242;g29eac917d12_0_19"/>
          <p:cNvGrpSpPr/>
          <p:nvPr/>
        </p:nvGrpSpPr>
        <p:grpSpPr>
          <a:xfrm>
            <a:off x="5470020" y="1862892"/>
            <a:ext cx="1251984" cy="358200"/>
            <a:chOff x="5470062" y="1167647"/>
            <a:chExt cx="1251984" cy="358200"/>
          </a:xfrm>
        </p:grpSpPr>
        <p:sp>
          <p:nvSpPr>
            <p:cNvPr id="243" name="Google Shape;243;g29eac917d12_0_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29eac917d12_0_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g29eac917d12_0_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6" name="Google Shape;246;g29eac917d12_0_19"/>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id="247" name="Google Shape;247;g29eac917d12_0_19" title="How to create an engaging online compliance training program | FREE WEBINAR">
            <a:hlinkClick r:id="rId4"/>
          </p:cNvPr>
          <p:cNvPicPr preferRelativeResize="0"/>
          <p:nvPr/>
        </p:nvPicPr>
        <p:blipFill rotWithShape="1">
          <a:blip r:embed="rId5">
            <a:alphaModFix/>
          </a:blip>
          <a:srcRect b="0" l="0" r="0" t="0"/>
          <a:stretch/>
        </p:blipFill>
        <p:spPr>
          <a:xfrm>
            <a:off x="3185063" y="2414001"/>
            <a:ext cx="5821875" cy="3274800"/>
          </a:xfrm>
          <a:prstGeom prst="rect">
            <a:avLst/>
          </a:prstGeom>
          <a:noFill/>
          <a:ln>
            <a:noFill/>
          </a:ln>
        </p:spPr>
      </p:pic>
      <p:pic>
        <p:nvPicPr>
          <p:cNvPr id="248" name="Google Shape;248;g29eac917d12_0_19"/>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49" name="Google Shape;249;g29eac917d12_0_19"/>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GB"/>
              <a:t>III. Efektyvių mikro-mokymosi modulių kūrimas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2"/>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4. Mikro-mokymasis: svarbi priemonė mokomojo turinio strategijoje</a:t>
            </a:r>
            <a:endParaRPr b="1" i="0" sz="2000" u="none" cap="none" strike="noStrike">
              <a:solidFill>
                <a:schemeClr val="dk1"/>
              </a:solidFill>
              <a:latin typeface="Philosopher"/>
              <a:ea typeface="Philosopher"/>
              <a:cs typeface="Philosopher"/>
              <a:sym typeface="Philosopher"/>
            </a:endParaRPr>
          </a:p>
        </p:txBody>
      </p:sp>
      <p:grpSp>
        <p:nvGrpSpPr>
          <p:cNvPr id="255" name="Google Shape;255;p12"/>
          <p:cNvGrpSpPr/>
          <p:nvPr/>
        </p:nvGrpSpPr>
        <p:grpSpPr>
          <a:xfrm>
            <a:off x="5470008" y="1782417"/>
            <a:ext cx="1251984" cy="358200"/>
            <a:chOff x="5470062" y="1167647"/>
            <a:chExt cx="1251984" cy="358200"/>
          </a:xfrm>
        </p:grpSpPr>
        <p:sp>
          <p:nvSpPr>
            <p:cNvPr id="256" name="Google Shape;256;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59" name="Google Shape;259;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id="260" name="Google Shape;260;p12" title="Why microlearning is the most important tool in your learning content strategy">
            <a:hlinkClick r:id="rId4"/>
          </p:cNvPr>
          <p:cNvPicPr preferRelativeResize="0"/>
          <p:nvPr/>
        </p:nvPicPr>
        <p:blipFill rotWithShape="1">
          <a:blip r:embed="rId5">
            <a:alphaModFix/>
          </a:blip>
          <a:srcRect b="0" l="0" r="0" t="0"/>
          <a:stretch/>
        </p:blipFill>
        <p:spPr>
          <a:xfrm>
            <a:off x="2554443" y="2185550"/>
            <a:ext cx="7083107" cy="3984225"/>
          </a:xfrm>
          <a:prstGeom prst="rect">
            <a:avLst/>
          </a:prstGeom>
          <a:noFill/>
          <a:ln>
            <a:noFill/>
          </a:ln>
        </p:spPr>
      </p:pic>
      <p:pic>
        <p:nvPicPr>
          <p:cNvPr id="261" name="Google Shape;261;p12"/>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62" name="Google Shape;262;p12"/>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GB"/>
              <a:t>III. Efektyvių mikro-mokymosi modulių kūrimas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3"/>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Tech</a:t>
            </a:r>
            <a:r>
              <a:rPr b="1" lang="en-GB" sz="2000">
                <a:solidFill>
                  <a:schemeClr val="dk1"/>
                </a:solidFill>
                <a:latin typeface="Philosopher"/>
                <a:ea typeface="Philosopher"/>
                <a:cs typeface="Philosopher"/>
                <a:sym typeface="Philosopher"/>
              </a:rPr>
              <a:t>nologijos ir platformos</a:t>
            </a:r>
            <a:endParaRPr b="1" i="0" sz="2000" u="none" cap="none" strike="noStrike">
              <a:solidFill>
                <a:schemeClr val="dk1"/>
              </a:solidFill>
              <a:latin typeface="Philosopher"/>
              <a:ea typeface="Philosopher"/>
              <a:cs typeface="Philosopher"/>
              <a:sym typeface="Philosopher"/>
            </a:endParaRPr>
          </a:p>
        </p:txBody>
      </p:sp>
      <p:grpSp>
        <p:nvGrpSpPr>
          <p:cNvPr id="268" name="Google Shape;268;p13"/>
          <p:cNvGrpSpPr/>
          <p:nvPr/>
        </p:nvGrpSpPr>
        <p:grpSpPr>
          <a:xfrm>
            <a:off x="5470008" y="1782417"/>
            <a:ext cx="1251984" cy="358200"/>
            <a:chOff x="5470062" y="1167647"/>
            <a:chExt cx="1251984" cy="358200"/>
          </a:xfrm>
        </p:grpSpPr>
        <p:sp>
          <p:nvSpPr>
            <p:cNvPr id="269" name="Google Shape;269;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72" name="Google Shape;272;p1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IV. </a:t>
            </a:r>
            <a:r>
              <a:rPr b="1" lang="en-GB"/>
              <a:t>Pateikimo būdai</a:t>
            </a:r>
            <a:endParaRPr b="0" i="0" sz="1400" u="none" cap="none" strike="noStrike">
              <a:solidFill>
                <a:srgbClr val="000000"/>
              </a:solidFill>
              <a:latin typeface="Arial"/>
              <a:ea typeface="Arial"/>
              <a:cs typeface="Arial"/>
              <a:sym typeface="Arial"/>
            </a:endParaRPr>
          </a:p>
        </p:txBody>
      </p:sp>
      <p:pic>
        <p:nvPicPr>
          <p:cNvPr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id="274" name="Google Shape;274;p13" title="The 5 Best Microlearning Platforms You Should be Using (Quick 2-min Guide)">
            <a:hlinkClick r:id="rId4"/>
          </p:cNvPr>
          <p:cNvPicPr preferRelativeResize="0"/>
          <p:nvPr/>
        </p:nvPicPr>
        <p:blipFill rotWithShape="1">
          <a:blip r:embed="rId5">
            <a:alphaModFix/>
          </a:blip>
          <a:srcRect b="0" l="0" r="0" t="0"/>
          <a:stretch/>
        </p:blipFill>
        <p:spPr>
          <a:xfrm>
            <a:off x="2796900" y="2343150"/>
            <a:ext cx="6598178" cy="3711475"/>
          </a:xfrm>
          <a:prstGeom prst="rect">
            <a:avLst/>
          </a:prstGeom>
          <a:noFill/>
          <a:ln>
            <a:noFill/>
          </a:ln>
        </p:spPr>
      </p:pic>
      <p:pic>
        <p:nvPicPr>
          <p:cNvPr id="275" name="Google Shape;275;p13"/>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2"/>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3" name="Google Shape;43;p2"/>
          <p:cNvPicPr preferRelativeResize="0"/>
          <p:nvPr>
            <p:ph idx="2" type="pic"/>
          </p:nvPr>
        </p:nvPicPr>
        <p:blipFill rotWithShape="1">
          <a:blip r:embed="rId3">
            <a:alphaModFix/>
          </a:blip>
          <a:srcRect b="0" l="25402" r="25403" t="0"/>
          <a:stretch/>
        </p:blipFill>
        <p:spPr>
          <a:xfrm>
            <a:off x="1610913" y="1464429"/>
            <a:ext cx="2771775" cy="3756025"/>
          </a:xfrm>
          <a:prstGeom prst="rect">
            <a:avLst/>
          </a:prstGeom>
          <a:noFill/>
          <a:ln>
            <a:noFill/>
          </a:ln>
        </p:spPr>
      </p:pic>
      <p:sp>
        <p:nvSpPr>
          <p:cNvPr id="44" name="Google Shape;44;p2"/>
          <p:cNvSpPr txBox="1"/>
          <p:nvPr/>
        </p:nvSpPr>
        <p:spPr>
          <a:xfrm>
            <a:off x="8180222" y="1097218"/>
            <a:ext cx="20193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1800" u="none" cap="none" strike="noStrike">
                <a:solidFill>
                  <a:schemeClr val="dk1"/>
                </a:solidFill>
                <a:latin typeface="Philosopher"/>
                <a:ea typeface="Philosopher"/>
                <a:cs typeface="Philosopher"/>
                <a:sym typeface="Philosopher"/>
              </a:rPr>
              <a:t>1 </a:t>
            </a:r>
            <a:r>
              <a:rPr b="1" lang="en-GB" sz="1800">
                <a:solidFill>
                  <a:schemeClr val="dk1"/>
                </a:solidFill>
                <a:latin typeface="Philosopher"/>
                <a:ea typeface="Philosopher"/>
                <a:cs typeface="Philosopher"/>
                <a:sym typeface="Philosopher"/>
              </a:rPr>
              <a:t>MODULIS</a:t>
            </a:r>
            <a:endParaRPr b="1" i="0" sz="1800" u="none" cap="none" strike="noStrike">
              <a:solidFill>
                <a:schemeClr val="dk1"/>
              </a:solidFill>
              <a:latin typeface="Philosopher"/>
              <a:ea typeface="Philosopher"/>
              <a:cs typeface="Philosopher"/>
              <a:sym typeface="Philosopher"/>
            </a:endParaRPr>
          </a:p>
        </p:txBody>
      </p:sp>
      <p:sp>
        <p:nvSpPr>
          <p:cNvPr id="45" name="Google Shape;45;p2"/>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2000"/>
              <a:buFont typeface="Arial"/>
              <a:buNone/>
            </a:pPr>
            <a:r>
              <a:rPr lang="en-GB" sz="2000">
                <a:solidFill>
                  <a:schemeClr val="dk1"/>
                </a:solidFill>
                <a:latin typeface="Roboto"/>
                <a:ea typeface="Roboto"/>
                <a:cs typeface="Roboto"/>
                <a:sym typeface="Roboto"/>
              </a:rPr>
              <a:t>Šį modulį sudaro 14 valandų mokymosi turinio.</a:t>
            </a:r>
            <a:endParaRPr b="0" i="0" sz="2000" u="none" cap="none" strike="noStrike">
              <a:solidFill>
                <a:schemeClr val="dk1"/>
              </a:solidFill>
              <a:latin typeface="Roboto"/>
              <a:ea typeface="Roboto"/>
              <a:cs typeface="Roboto"/>
              <a:sym typeface="Roboto"/>
            </a:endParaRPr>
          </a:p>
        </p:txBody>
      </p:sp>
      <p:grpSp>
        <p:nvGrpSpPr>
          <p:cNvPr id="46" name="Google Shape;46;p2"/>
          <p:cNvGrpSpPr/>
          <p:nvPr/>
        </p:nvGrpSpPr>
        <p:grpSpPr>
          <a:xfrm>
            <a:off x="8563932" y="1640620"/>
            <a:ext cx="1251876" cy="358096"/>
            <a:chOff x="5470062" y="1167647"/>
            <a:chExt cx="1251876" cy="358096"/>
          </a:xfrm>
        </p:grpSpPr>
        <p:sp>
          <p:nvSpPr>
            <p:cNvPr id="47" name="Google Shape;47;p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0" name="Google Shape;50;p2"/>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sp>
        <p:nvSpPr>
          <p:cNvPr id="51" name="Google Shape;51;p2"/>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400"/>
              <a:buFont typeface="Philosopher"/>
              <a:buNone/>
            </a:pPr>
            <a:r>
              <a:rPr b="1" lang="en-GB" sz="2400">
                <a:solidFill>
                  <a:schemeClr val="dk1"/>
                </a:solidFill>
                <a:latin typeface="Philosopher"/>
                <a:ea typeface="Philosopher"/>
                <a:cs typeface="Philosopher"/>
                <a:sym typeface="Philosopher"/>
              </a:rPr>
              <a:t>6 valandos </a:t>
            </a:r>
            <a:endParaRPr b="1"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400"/>
              <a:buFont typeface="Philosopher"/>
              <a:buNone/>
            </a:pPr>
            <a:r>
              <a:rPr b="1" lang="en-GB" sz="2400">
                <a:solidFill>
                  <a:schemeClr val="dk1"/>
                </a:solidFill>
                <a:latin typeface="Philosopher"/>
                <a:ea typeface="Philosopher"/>
                <a:cs typeface="Philosopher"/>
                <a:sym typeface="Philosopher"/>
              </a:rPr>
              <a:t>gyvo (F2F) mokymosi </a:t>
            </a:r>
            <a:endParaRPr b="1" sz="3200">
              <a:latin typeface="Philosopher"/>
              <a:ea typeface="Philosopher"/>
              <a:cs typeface="Philosopher"/>
              <a:sym typeface="Philosopher"/>
            </a:endParaRPr>
          </a:p>
        </p:txBody>
      </p:sp>
      <p:pic>
        <p:nvPicPr>
          <p:cNvPr id="52" name="Google Shape;52;p2"/>
          <p:cNvPicPr preferRelativeResize="0"/>
          <p:nvPr/>
        </p:nvPicPr>
        <p:blipFill>
          <a:blip r:embed="rId5">
            <a:alphaModFix/>
          </a:blip>
          <a:stretch>
            <a:fillRect/>
          </a:stretch>
        </p:blipFill>
        <p:spPr>
          <a:xfrm>
            <a:off x="0" y="6318025"/>
            <a:ext cx="2501350" cy="539975"/>
          </a:xfrm>
          <a:prstGeom prst="rect">
            <a:avLst/>
          </a:prstGeom>
          <a:noFill/>
          <a:ln>
            <a:noFill/>
          </a:ln>
        </p:spPr>
      </p:pic>
      <p:sp>
        <p:nvSpPr>
          <p:cNvPr id="53" name="Google Shape;53;p2"/>
          <p:cNvSpPr txBox="1"/>
          <p:nvPr/>
        </p:nvSpPr>
        <p:spPr>
          <a:xfrm>
            <a:off x="8935206" y="3544796"/>
            <a:ext cx="29190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lang="en-GB" sz="2400">
                <a:solidFill>
                  <a:srgbClr val="000000"/>
                </a:solidFill>
                <a:latin typeface="Philosopher"/>
                <a:ea typeface="Philosopher"/>
                <a:cs typeface="Philosopher"/>
                <a:sym typeface="Philosopher"/>
              </a:rPr>
              <a:t>8 valandos savarankiško mokymosi </a:t>
            </a:r>
            <a:endParaRPr/>
          </a:p>
        </p:txBody>
      </p:sp>
      <p:sp>
        <p:nvSpPr>
          <p:cNvPr id="54" name="Google Shape;54;p2"/>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rgbClr val="000000"/>
              </a:buClr>
              <a:buSzPts val="1100"/>
              <a:buFont typeface="Arial"/>
              <a:buNone/>
            </a:pPr>
            <a:r>
              <a:rPr lang="en-GB" sz="1600">
                <a:solidFill>
                  <a:srgbClr val="000000"/>
                </a:solidFill>
                <a:latin typeface="Roboto"/>
                <a:ea typeface="Roboto"/>
                <a:cs typeface="Roboto"/>
                <a:sym typeface="Roboto"/>
              </a:rPr>
              <a:t>Šis pristatymas apima 6 valandas gyvo (F2F) mokymosi.</a:t>
            </a:r>
            <a:endParaRPr sz="1600">
              <a:solidFill>
                <a:srgbClr val="000000"/>
              </a:solidFill>
              <a:latin typeface="Roboto"/>
              <a:ea typeface="Roboto"/>
              <a:cs typeface="Roboto"/>
              <a:sym typeface="Roboto"/>
            </a:endParaRPr>
          </a:p>
          <a:p>
            <a:pPr indent="0" lvl="0" marL="0" rtl="0" algn="l">
              <a:lnSpc>
                <a:spcPct val="150000"/>
              </a:lnSpc>
              <a:spcBef>
                <a:spcPts val="0"/>
              </a:spcBef>
              <a:spcAft>
                <a:spcPts val="0"/>
              </a:spcAft>
              <a:buClr>
                <a:srgbClr val="000000"/>
              </a:buClr>
              <a:buSzPts val="1100"/>
              <a:buFont typeface="Arial"/>
              <a:buNone/>
            </a:pPr>
            <a:r>
              <a:rPr lang="en-GB" sz="1600">
                <a:solidFill>
                  <a:srgbClr val="000000"/>
                </a:solidFill>
                <a:latin typeface="Roboto"/>
                <a:ea typeface="Roboto"/>
                <a:cs typeface="Roboto"/>
                <a:sym typeface="Roboto"/>
              </a:rPr>
              <a:t>Kartu su juo pateikiamas pamokos planas vedėjui.</a:t>
            </a:r>
            <a:endParaRPr sz="1600">
              <a:solidFill>
                <a:srgbClr val="000000"/>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600">
              <a:solidFill>
                <a:srgbClr val="000000"/>
              </a:solidFill>
              <a:latin typeface="Roboto"/>
              <a:ea typeface="Roboto"/>
              <a:cs typeface="Roboto"/>
              <a:sym typeface="Roboto"/>
            </a:endParaRPr>
          </a:p>
        </p:txBody>
      </p:sp>
      <p:sp>
        <p:nvSpPr>
          <p:cNvPr id="55" name="Google Shape;55;p2"/>
          <p:cNvSpPr txBox="1"/>
          <p:nvPr/>
        </p:nvSpPr>
        <p:spPr>
          <a:xfrm>
            <a:off x="8935200" y="4772375"/>
            <a:ext cx="2919000" cy="14889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lang="en-GB" sz="1600">
                <a:solidFill>
                  <a:srgbClr val="000000"/>
                </a:solidFill>
                <a:latin typeface="Roboto"/>
                <a:ea typeface="Roboto"/>
                <a:cs typeface="Roboto"/>
                <a:sym typeface="Roboto"/>
              </a:rPr>
              <a:t>Peržiūrėkite savarankiškam mokymuisi skirtus išteklius savo tempu!</a:t>
            </a:r>
            <a:endParaRPr b="0" i="0" sz="1600" u="none" cap="none" strike="noStrik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4"/>
          <p:cNvSpPr txBox="1"/>
          <p:nvPr/>
        </p:nvSpPr>
        <p:spPr>
          <a:xfrm>
            <a:off x="2597686" y="632673"/>
            <a:ext cx="6996619" cy="1599327"/>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1. Mikro-mokymosi efektyvumo matavimo metodai</a:t>
            </a:r>
            <a:endParaRPr b="1" i="0" sz="2000" u="none" cap="none" strike="noStrike">
              <a:solidFill>
                <a:schemeClr val="dk1"/>
              </a:solidFill>
              <a:latin typeface="Philosopher"/>
              <a:ea typeface="Philosopher"/>
              <a:cs typeface="Philosopher"/>
              <a:sym typeface="Philosopher"/>
            </a:endParaRPr>
          </a:p>
        </p:txBody>
      </p:sp>
      <p:grpSp>
        <p:nvGrpSpPr>
          <p:cNvPr id="281" name="Google Shape;281;p14"/>
          <p:cNvGrpSpPr/>
          <p:nvPr/>
        </p:nvGrpSpPr>
        <p:grpSpPr>
          <a:xfrm>
            <a:off x="5470008" y="1782417"/>
            <a:ext cx="1251984" cy="358200"/>
            <a:chOff x="5470062" y="1167647"/>
            <a:chExt cx="1251984" cy="358200"/>
          </a:xfrm>
        </p:grpSpPr>
        <p:sp>
          <p:nvSpPr>
            <p:cNvPr id="282" name="Google Shape;282;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85" name="Google Shape;285;p1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V. </a:t>
            </a:r>
            <a:r>
              <a:rPr b="1" lang="en-GB"/>
              <a:t>Vertinimas</a:t>
            </a:r>
            <a:endParaRPr b="0" i="0" sz="1400" u="none" cap="none" strike="noStrik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id="288" name="Google Shape;288;p14" title="Discover How To Easily Use Micro Learning for Effective Training">
            <a:hlinkClick r:id="rId4"/>
          </p:cNvPr>
          <p:cNvPicPr preferRelativeResize="0"/>
          <p:nvPr/>
        </p:nvPicPr>
        <p:blipFill rotWithShape="1">
          <a:blip r:embed="rId5">
            <a:alphaModFix/>
          </a:blip>
          <a:srcRect b="0" l="0" r="0" t="0"/>
          <a:stretch/>
        </p:blipFill>
        <p:spPr>
          <a:xfrm>
            <a:off x="2544713" y="2231991"/>
            <a:ext cx="7102550" cy="3995185"/>
          </a:xfrm>
          <a:prstGeom prst="rect">
            <a:avLst/>
          </a:prstGeom>
          <a:noFill/>
          <a:ln>
            <a:noFill/>
          </a:ln>
        </p:spPr>
      </p:pic>
      <p:pic>
        <p:nvPicPr>
          <p:cNvPr id="289" name="Google Shape;289;p14"/>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9f4926f02b_0_4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STRAIPSNIAI</a:t>
            </a:r>
            <a:endParaRPr b="1" i="0" sz="2000" u="none" cap="none" strike="noStrike">
              <a:solidFill>
                <a:schemeClr val="dk1"/>
              </a:solidFill>
              <a:latin typeface="Philosopher"/>
              <a:ea typeface="Philosopher"/>
              <a:cs typeface="Philosopher"/>
              <a:sym typeface="Philosopher"/>
            </a:endParaRPr>
          </a:p>
        </p:txBody>
      </p:sp>
      <p:grpSp>
        <p:nvGrpSpPr>
          <p:cNvPr id="295" name="Google Shape;295;g29f4926f02b_0_42"/>
          <p:cNvGrpSpPr/>
          <p:nvPr/>
        </p:nvGrpSpPr>
        <p:grpSpPr>
          <a:xfrm>
            <a:off x="5470006" y="775450"/>
            <a:ext cx="1327979" cy="358200"/>
            <a:chOff x="5470062" y="1167647"/>
            <a:chExt cx="1251984" cy="358200"/>
          </a:xfrm>
        </p:grpSpPr>
        <p:sp>
          <p:nvSpPr>
            <p:cNvPr id="296" name="Google Shape;296;g29f4926f02b_0_4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g29f4926f02b_0_4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8" name="Google Shape;298;g29f4926f02b_0_4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99" name="Google Shape;299;g29f4926f02b_0_4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01" name="Google Shape;301;g29f4926f02b_0_42"/>
          <p:cNvSpPr txBox="1"/>
          <p:nvPr/>
        </p:nvSpPr>
        <p:spPr>
          <a:xfrm>
            <a:off x="2946938" y="2317875"/>
            <a:ext cx="6374100" cy="3693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rPr b="1" lang="en-GB" sz="1800">
                <a:latin typeface="Philosopher"/>
                <a:ea typeface="Philosopher"/>
                <a:cs typeface="Philosopher"/>
                <a:sym typeface="Philosopher"/>
              </a:rPr>
              <a:t>1. Mikromokymosi tendencijų apžvalga – </a:t>
            </a:r>
            <a:r>
              <a:rPr b="1" lang="en-GB" sz="1800" u="sng">
                <a:solidFill>
                  <a:schemeClr val="hlink"/>
                </a:solidFill>
                <a:latin typeface="Philosopher"/>
                <a:ea typeface="Philosopher"/>
                <a:cs typeface="Philosopher"/>
                <a:sym typeface="Philosopher"/>
                <a:hlinkClick r:id="rId4"/>
              </a:rPr>
              <a:t>nuoroda</a:t>
            </a:r>
            <a:endParaRPr b="1" i="0" sz="1600" u="none" cap="none" strike="noStrike">
              <a:solidFill>
                <a:srgbClr val="000000"/>
              </a:solidFill>
              <a:latin typeface="Philosopher"/>
              <a:ea typeface="Philosopher"/>
              <a:cs typeface="Philosopher"/>
              <a:sym typeface="Philosopher"/>
            </a:endParaRPr>
          </a:p>
        </p:txBody>
      </p:sp>
      <p:sp>
        <p:nvSpPr>
          <p:cNvPr id="302" name="Google Shape;302;g29f4926f02b_0_42"/>
          <p:cNvSpPr txBox="1"/>
          <p:nvPr/>
        </p:nvSpPr>
        <p:spPr>
          <a:xfrm>
            <a:off x="4926512" y="3005413"/>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t>
            </a:r>
            <a:r>
              <a:rPr i="1" lang="en-GB" sz="1300">
                <a:solidFill>
                  <a:schemeClr val="dk1"/>
                </a:solidFill>
                <a:latin typeface="Philosopher"/>
                <a:ea typeface="Philosopher"/>
                <a:cs typeface="Philosopher"/>
                <a:sym typeface="Philosopher"/>
              </a:rPr>
              <a:t>maždaug </a:t>
            </a:r>
            <a:r>
              <a:rPr b="0" i="1" lang="en-GB" sz="1300" u="none" cap="none" strike="noStrike">
                <a:solidFill>
                  <a:schemeClr val="dk1"/>
                </a:solidFill>
                <a:latin typeface="Philosopher"/>
                <a:ea typeface="Philosopher"/>
                <a:cs typeface="Philosopher"/>
                <a:sym typeface="Philosopher"/>
              </a:rPr>
              <a:t>45 min </a:t>
            </a:r>
            <a:r>
              <a:rPr i="1" lang="en-GB" sz="1300">
                <a:solidFill>
                  <a:schemeClr val="dk1"/>
                </a:solidFill>
                <a:latin typeface="Philosopher"/>
                <a:ea typeface="Philosopher"/>
                <a:cs typeface="Philosopher"/>
                <a:sym typeface="Philosopher"/>
              </a:rPr>
              <a:t>skaitinys</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pic>
        <p:nvPicPr>
          <p:cNvPr id="303" name="Google Shape;303;g29f4926f02b_0_42"/>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A picture containing icon&#10;&#10;Description automatically generated" id="308" name="Google Shape;308;g29f4926f02b_0_6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10" name="Google Shape;310;g29f4926f02b_0_60"/>
          <p:cNvSpPr txBox="1"/>
          <p:nvPr/>
        </p:nvSpPr>
        <p:spPr>
          <a:xfrm>
            <a:off x="4750375" y="1455925"/>
            <a:ext cx="6879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2. </a:t>
            </a:r>
            <a:r>
              <a:rPr b="1" lang="en-GB" sz="1800">
                <a:latin typeface="Philosopher"/>
                <a:ea typeface="Philosopher"/>
                <a:cs typeface="Philosopher"/>
                <a:sym typeface="Philosopher"/>
              </a:rPr>
              <a:t>MIKRO-MOKYMASIS: DIDĖJANTI EL. MOKYMOSI TENDENCIJA</a:t>
            </a:r>
            <a:r>
              <a:rPr b="1" lang="en-GB" sz="1600">
                <a:latin typeface="Philosopher"/>
                <a:ea typeface="Philosopher"/>
                <a:cs typeface="Philosopher"/>
                <a:sym typeface="Philosopher"/>
              </a:rPr>
              <a:t>. Nuoroda (</a:t>
            </a:r>
            <a:r>
              <a:rPr b="0" i="0" lang="en-GB" sz="1600" u="sng" cap="none" strike="noStrike">
                <a:solidFill>
                  <a:schemeClr val="hlink"/>
                </a:solidFill>
                <a:latin typeface="Philosopher"/>
                <a:ea typeface="Philosopher"/>
                <a:cs typeface="Philosopher"/>
                <a:sym typeface="Philosopher"/>
                <a:hlinkClick r:id="rId4"/>
              </a:rPr>
              <a:t>link</a:t>
            </a:r>
            <a:r>
              <a:rPr b="1" lang="en-GB" sz="1600">
                <a:latin typeface="Philosopher"/>
                <a:ea typeface="Philosopher"/>
                <a:cs typeface="Philosopher"/>
                <a:sym typeface="Philosopher"/>
              </a:rPr>
              <a:t>)</a:t>
            </a:r>
            <a:endParaRPr b="1" i="0" sz="1600" u="none" cap="none" strike="noStrike">
              <a:solidFill>
                <a:srgbClr val="000000"/>
              </a:solidFill>
              <a:latin typeface="Philosopher"/>
              <a:ea typeface="Philosopher"/>
              <a:cs typeface="Philosopher"/>
              <a:sym typeface="Philosopher"/>
            </a:endParaRPr>
          </a:p>
        </p:txBody>
      </p:sp>
      <p:grpSp>
        <p:nvGrpSpPr>
          <p:cNvPr id="311" name="Google Shape;311;g29f4926f02b_0_60"/>
          <p:cNvGrpSpPr/>
          <p:nvPr/>
        </p:nvGrpSpPr>
        <p:grpSpPr>
          <a:xfrm>
            <a:off x="5470006" y="775450"/>
            <a:ext cx="1327979" cy="358200"/>
            <a:chOff x="5470062" y="1167647"/>
            <a:chExt cx="1251984" cy="358200"/>
          </a:xfrm>
        </p:grpSpPr>
        <p:sp>
          <p:nvSpPr>
            <p:cNvPr id="312" name="Google Shape;312;g29f4926f02b_0_6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g29f4926f02b_0_6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4" name="Google Shape;314;g29f4926f02b_0_6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15" name="Google Shape;315;g29f4926f02b_0_60"/>
          <p:cNvPicPr preferRelativeResize="0"/>
          <p:nvPr/>
        </p:nvPicPr>
        <p:blipFill rotWithShape="1">
          <a:blip r:embed="rId5">
            <a:alphaModFix/>
          </a:blip>
          <a:srcRect b="0" l="0" r="0" t="0"/>
          <a:stretch/>
        </p:blipFill>
        <p:spPr>
          <a:xfrm>
            <a:off x="643450" y="1034349"/>
            <a:ext cx="3699425" cy="5221250"/>
          </a:xfrm>
          <a:prstGeom prst="rect">
            <a:avLst/>
          </a:prstGeom>
          <a:noFill/>
          <a:ln>
            <a:noFill/>
          </a:ln>
        </p:spPr>
      </p:pic>
      <p:pic>
        <p:nvPicPr>
          <p:cNvPr id="316" name="Google Shape;316;g29f4926f02b_0_60"/>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17" name="Google Shape;317;g29f4926f02b_0_60"/>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STRAIPSNIAI</a:t>
            </a:r>
            <a:endParaRPr b="1" i="0" sz="2000" u="none" cap="none" strike="noStrike">
              <a:solidFill>
                <a:schemeClr val="dk1"/>
              </a:solidFill>
              <a:latin typeface="Philosopher"/>
              <a:ea typeface="Philosopher"/>
              <a:cs typeface="Philosopher"/>
              <a:sym typeface="Philosopher"/>
            </a:endParaRPr>
          </a:p>
        </p:txBody>
      </p:sp>
      <p:sp>
        <p:nvSpPr>
          <p:cNvPr id="318" name="Google Shape;318;g29f4926f02b_0_60"/>
          <p:cNvSpPr txBox="1"/>
          <p:nvPr/>
        </p:nvSpPr>
        <p:spPr>
          <a:xfrm>
            <a:off x="4833825" y="2407500"/>
            <a:ext cx="6616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Šiame straipsnyje analizuojamos mikro-mokymosi tendencijos, kurios atsirado ir išsivystė per pastaruosius kelerius metus.</a:t>
            </a:r>
            <a:endParaRPr/>
          </a:p>
          <a:p>
            <a:pPr indent="0" lvl="0" marL="0" rtl="0" algn="l">
              <a:spcBef>
                <a:spcPts val="0"/>
              </a:spcBef>
              <a:spcAft>
                <a:spcPts val="0"/>
              </a:spcAft>
              <a:buNone/>
            </a:pPr>
            <a:r>
              <a:rPr lang="en-GB"/>
              <a:t>Nagrinėjama, kaip terminas mikro-mokymasis taikomas organizuojant</a:t>
            </a:r>
            <a:endParaRPr/>
          </a:p>
          <a:p>
            <a:pPr indent="0" lvl="0" marL="0" rtl="0" algn="l">
              <a:spcBef>
                <a:spcPts val="0"/>
              </a:spcBef>
              <a:spcAft>
                <a:spcPts val="0"/>
              </a:spcAft>
              <a:buNone/>
            </a:pPr>
            <a:r>
              <a:rPr lang="en-GB"/>
              <a:t>edukacinių ir technologinių reiškinių ir sąvokų visumą per naujus ir įdomius būdus. Atkreipiamas dėmesys į populiariausias ir plačiai naudojamas mokymosi valdymo platformas.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9f4926f02b_0_104"/>
          <p:cNvPicPr preferRelativeResize="0"/>
          <p:nvPr/>
        </p:nvPicPr>
        <p:blipFill rotWithShape="1">
          <a:blip r:embed="rId3">
            <a:alphaModFix/>
          </a:blip>
          <a:srcRect b="0" l="0" r="0" t="0"/>
          <a:stretch/>
        </p:blipFill>
        <p:spPr>
          <a:xfrm>
            <a:off x="791125" y="1218650"/>
            <a:ext cx="3371649" cy="5124676"/>
          </a:xfrm>
          <a:prstGeom prst="rect">
            <a:avLst/>
          </a:prstGeom>
          <a:noFill/>
          <a:ln>
            <a:noFill/>
          </a:ln>
        </p:spPr>
      </p:pic>
      <p:pic>
        <p:nvPicPr>
          <p:cNvPr descr="A picture containing icon&#10;&#10;Description automatically generated" id="324" name="Google Shape;324;g29f4926f02b_0_104"/>
          <p:cNvPicPr preferRelativeResize="0"/>
          <p:nvPr/>
        </p:nvPicPr>
        <p:blipFill rotWithShape="1">
          <a:blip r:embed="rId4">
            <a:alphaModFix/>
          </a:blip>
          <a:srcRect b="0" l="0" r="0" t="0"/>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26" name="Google Shape;326;g29f4926f02b_0_104"/>
          <p:cNvSpPr txBox="1"/>
          <p:nvPr/>
        </p:nvSpPr>
        <p:spPr>
          <a:xfrm>
            <a:off x="5267600" y="1643150"/>
            <a:ext cx="5724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3. </a:t>
            </a:r>
            <a:r>
              <a:rPr b="1" lang="en-GB" sz="1800">
                <a:latin typeface="Philosopher"/>
                <a:ea typeface="Philosopher"/>
                <a:cs typeface="Philosopher"/>
                <a:sym typeface="Philosopher"/>
              </a:rPr>
              <a:t>Mikro-mokymosi poveikis: Apimties apžvalga </a:t>
            </a:r>
            <a:r>
              <a:rPr b="1" i="0" lang="en-GB" sz="1600" u="none" cap="none" strike="noStrike">
                <a:solidFill>
                  <a:srgbClr val="000000"/>
                </a:solidFill>
                <a:latin typeface="Philosopher"/>
                <a:ea typeface="Philosopher"/>
                <a:cs typeface="Philosopher"/>
                <a:sym typeface="Philosopher"/>
              </a:rPr>
              <a:t>- nuoroda (</a:t>
            </a:r>
            <a:r>
              <a:rPr b="0" i="0" lang="en-GB" sz="1600" u="sng" cap="none" strike="noStrike">
                <a:solidFill>
                  <a:schemeClr val="hlink"/>
                </a:solidFill>
                <a:latin typeface="Philosopher"/>
                <a:ea typeface="Philosopher"/>
                <a:cs typeface="Philosopher"/>
                <a:sym typeface="Philosopher"/>
                <a:hlinkClick r:id="rId5"/>
              </a:rPr>
              <a:t>link</a:t>
            </a:r>
            <a:r>
              <a:rPr b="1" lang="en-GB" sz="1600">
                <a:latin typeface="Philosopher"/>
                <a:ea typeface="Philosopher"/>
                <a:cs typeface="Philosopher"/>
                <a:sym typeface="Philosopher"/>
              </a:rPr>
              <a:t>)</a:t>
            </a:r>
            <a:endParaRPr b="1" i="0" sz="1600" u="none" cap="none" strike="noStrike">
              <a:solidFill>
                <a:srgbClr val="000000"/>
              </a:solidFill>
              <a:latin typeface="Philosopher"/>
              <a:ea typeface="Philosopher"/>
              <a:cs typeface="Philosopher"/>
              <a:sym typeface="Philosopher"/>
            </a:endParaRPr>
          </a:p>
        </p:txBody>
      </p:sp>
      <p:grpSp>
        <p:nvGrpSpPr>
          <p:cNvPr id="327" name="Google Shape;327;g29f4926f02b_0_104"/>
          <p:cNvGrpSpPr/>
          <p:nvPr/>
        </p:nvGrpSpPr>
        <p:grpSpPr>
          <a:xfrm>
            <a:off x="5470006" y="775450"/>
            <a:ext cx="1327979" cy="358200"/>
            <a:chOff x="5470062" y="1167647"/>
            <a:chExt cx="1251984" cy="358200"/>
          </a:xfrm>
        </p:grpSpPr>
        <p:sp>
          <p:nvSpPr>
            <p:cNvPr id="328" name="Google Shape;328;g29f4926f02b_0_10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9" name="Google Shape;329;g29f4926f02b_0_10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g29f4926f02b_0_10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31" name="Google Shape;331;g29f4926f02b_0_104"/>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32" name="Google Shape;332;g29f4926f02b_0_104"/>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STRAIPSNIAI</a:t>
            </a:r>
            <a:endParaRPr b="1" i="0" sz="2000" u="none" cap="none" strike="noStrike">
              <a:solidFill>
                <a:schemeClr val="dk1"/>
              </a:solidFill>
              <a:latin typeface="Philosopher"/>
              <a:ea typeface="Philosopher"/>
              <a:cs typeface="Philosopher"/>
              <a:sym typeface="Philosopher"/>
            </a:endParaRPr>
          </a:p>
        </p:txBody>
      </p:sp>
      <p:sp>
        <p:nvSpPr>
          <p:cNvPr id="333" name="Google Shape;333;g29f4926f02b_0_104"/>
          <p:cNvSpPr txBox="1"/>
          <p:nvPr/>
        </p:nvSpPr>
        <p:spPr>
          <a:xfrm>
            <a:off x="4853975" y="2386700"/>
            <a:ext cx="7059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Mikro-mokymasis per pastaruosius kelerius metus išpopuliarėjo tiek mokymo pramonėje, tiek profesinių studijų disciplinose. Nors yra daug informacijos apie mikro-mokymąsi, taip pat apie tai, kaip jį sukurti, plėtoti ir įgyvendinti, svarbu atidžiau pažvelgti į esamus tyrimus. Reikia atlikti tolesnius tyrimus, kad būtų aišku, kaip informuoti švietėjus apie dabartines tendencijas ir mikro-mokymosi oveikį besimokančiųjų našumo gerinimui tiek darbo vietoje, tiek akademinėje aplinkoje.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icon&#10;&#10;Description automatically generated" id="338" name="Google Shape;338;g29f4926f02b_0_118"/>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40" name="Google Shape;340;g29f4926f02b_0_118"/>
          <p:cNvSpPr txBox="1"/>
          <p:nvPr/>
        </p:nvSpPr>
        <p:spPr>
          <a:xfrm>
            <a:off x="4720175" y="1612950"/>
            <a:ext cx="6879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4. </a:t>
            </a:r>
            <a:r>
              <a:rPr b="1" lang="en-GB" sz="1800">
                <a:latin typeface="Philosopher"/>
                <a:ea typeface="Philosopher"/>
                <a:cs typeface="Philosopher"/>
                <a:sym typeface="Philosopher"/>
              </a:rPr>
              <a:t>Mikro-mokymosi turinio integravimas į tradicines el. mokymosi platformas </a:t>
            </a:r>
            <a:r>
              <a:rPr b="1" i="0" lang="en-GB" sz="1800" u="none" cap="none" strike="noStrike">
                <a:solidFill>
                  <a:srgbClr val="000000"/>
                </a:solidFill>
                <a:latin typeface="Philosopher"/>
                <a:ea typeface="Philosopher"/>
                <a:cs typeface="Philosopher"/>
                <a:sym typeface="Philosopher"/>
              </a:rPr>
              <a:t>- nuoroda (</a:t>
            </a:r>
            <a:r>
              <a:rPr b="0" i="0" lang="en-GB" sz="1600" u="sng" cap="none" strike="noStrike">
                <a:solidFill>
                  <a:schemeClr val="hlink"/>
                </a:solidFill>
                <a:latin typeface="Philosopher"/>
                <a:ea typeface="Philosopher"/>
                <a:cs typeface="Philosopher"/>
                <a:sym typeface="Philosopher"/>
                <a:hlinkClick r:id="rId4"/>
              </a:rPr>
              <a:t>link</a:t>
            </a:r>
            <a:r>
              <a:rPr b="1" lang="en-GB" sz="1600">
                <a:latin typeface="Philosopher"/>
                <a:ea typeface="Philosopher"/>
                <a:cs typeface="Philosopher"/>
                <a:sym typeface="Philosopher"/>
              </a:rPr>
              <a:t>)</a:t>
            </a:r>
            <a:endParaRPr b="1" i="0" sz="1600" u="none" cap="none" strike="noStrike">
              <a:solidFill>
                <a:srgbClr val="000000"/>
              </a:solidFill>
              <a:latin typeface="Philosopher"/>
              <a:ea typeface="Philosopher"/>
              <a:cs typeface="Philosopher"/>
              <a:sym typeface="Philosopher"/>
            </a:endParaRPr>
          </a:p>
        </p:txBody>
      </p:sp>
      <p:grpSp>
        <p:nvGrpSpPr>
          <p:cNvPr id="341" name="Google Shape;341;g29f4926f02b_0_118"/>
          <p:cNvGrpSpPr/>
          <p:nvPr/>
        </p:nvGrpSpPr>
        <p:grpSpPr>
          <a:xfrm>
            <a:off x="5470006" y="775450"/>
            <a:ext cx="1327979" cy="358200"/>
            <a:chOff x="5470062" y="1167647"/>
            <a:chExt cx="1251984" cy="358200"/>
          </a:xfrm>
        </p:grpSpPr>
        <p:sp>
          <p:nvSpPr>
            <p:cNvPr id="342" name="Google Shape;342;g29f4926f02b_0_1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3" name="Google Shape;343;g29f4926f02b_0_1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g29f4926f02b_0_1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45" name="Google Shape;345;g29f4926f02b_0_118"/>
          <p:cNvPicPr preferRelativeResize="0"/>
          <p:nvPr/>
        </p:nvPicPr>
        <p:blipFill rotWithShape="1">
          <a:blip r:embed="rId5">
            <a:alphaModFix/>
          </a:blip>
          <a:srcRect b="0" l="0" r="0" t="0"/>
          <a:stretch/>
        </p:blipFill>
        <p:spPr>
          <a:xfrm>
            <a:off x="545600" y="1414200"/>
            <a:ext cx="3245975" cy="4906874"/>
          </a:xfrm>
          <a:prstGeom prst="rect">
            <a:avLst/>
          </a:prstGeom>
          <a:noFill/>
          <a:ln>
            <a:noFill/>
          </a:ln>
        </p:spPr>
      </p:pic>
      <p:pic>
        <p:nvPicPr>
          <p:cNvPr id="346" name="Google Shape;346;g29f4926f02b_0_118"/>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47" name="Google Shape;347;g29f4926f02b_0_118"/>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STRAIPSNIAI</a:t>
            </a:r>
            <a:endParaRPr b="1" i="0" sz="2000" u="none" cap="none" strike="noStrike">
              <a:solidFill>
                <a:schemeClr val="dk1"/>
              </a:solidFill>
              <a:latin typeface="Philosopher"/>
              <a:ea typeface="Philosopher"/>
              <a:cs typeface="Philosopher"/>
              <a:sym typeface="Philosopher"/>
            </a:endParaRPr>
          </a:p>
        </p:txBody>
      </p:sp>
      <p:sp>
        <p:nvSpPr>
          <p:cNvPr id="348" name="Google Shape;348;g29f4926f02b_0_118"/>
          <p:cNvSpPr txBox="1"/>
          <p:nvPr/>
        </p:nvSpPr>
        <p:spPr>
          <a:xfrm>
            <a:off x="4843900" y="2447125"/>
            <a:ext cx="7348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Mokymuisi visą gyvenimą reikalingi tinkami sprendimai. Darbuotojai</a:t>
            </a:r>
            <a:endParaRPr/>
          </a:p>
          <a:p>
            <a:pPr indent="0" lvl="0" marL="0" rtl="0" algn="l">
              <a:spcBef>
                <a:spcPts val="0"/>
              </a:spcBef>
              <a:spcAft>
                <a:spcPts val="0"/>
              </a:spcAft>
              <a:buNone/>
            </a:pPr>
            <a:r>
              <a:rPr lang="en-GB"/>
              <a:t>paprastai susiduria su sunkumais derindami mokymąsi ir įprastą darbą. Šiomis aplinkybėmis mikro-mokymasis yra tinkamas sprendimas, nes jis pagrįstas naujų sąvokų išskaidymu į nedidelius turinio fragmentus ar tabletes, kurias galima įsisavinti per trumpą laiką.</a:t>
            </a:r>
            <a:endParaRPr/>
          </a:p>
          <a:p>
            <a:pPr indent="0" lvl="0" marL="0" rtl="0" algn="l">
              <a:spcBef>
                <a:spcPts val="0"/>
              </a:spcBef>
              <a:spcAft>
                <a:spcPts val="0"/>
              </a:spcAft>
              <a:buNone/>
            </a:pPr>
            <a:r>
              <a:rPr lang="en-GB"/>
              <a:t>Šio straipsnio tikslas yra dvejopas. Pirma, pateikiame atnaujintą mokslinių tyrimų apžvalgą apie šią mokymo paradigmą, taip pat įvairias technologijas, kurios gali būti naudojamos komerciniais tikslais. Antra, pateikiame pasiūlymą, kaip įtraukti mikro-mokymosi turinį į labiau formalius mokymus. nuotolinio mokymosi aplinkas (tradicines mokymosi valdymo sistemas arba LMS).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picture containing icon&#10;&#10;Description automatically generated" id="353" name="Google Shape;353;g29f4926f02b_0_13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55" name="Google Shape;355;g29f4926f02b_0_132"/>
          <p:cNvSpPr txBox="1"/>
          <p:nvPr/>
        </p:nvSpPr>
        <p:spPr>
          <a:xfrm>
            <a:off x="4741300" y="1709875"/>
            <a:ext cx="7260000" cy="593700"/>
          </a:xfrm>
          <a:prstGeom prst="rect">
            <a:avLst/>
          </a:prstGeom>
          <a:noFill/>
          <a:ln>
            <a:noFill/>
          </a:ln>
        </p:spPr>
        <p:txBody>
          <a:bodyPr anchorCtr="0" anchor="t" bIns="45700" lIns="91425" spcFirstLastPara="1" rIns="91425" wrap="square" tIns="45700">
            <a:spAutoFit/>
          </a:bodyPr>
          <a:lstStyle/>
          <a:p>
            <a:pPr indent="0" lvl="0" marL="0" marR="0" rtl="0" algn="ctr">
              <a:lnSpc>
                <a:spcPct val="88043"/>
              </a:lnSpc>
              <a:spcBef>
                <a:spcPts val="0"/>
              </a:spcBef>
              <a:spcAft>
                <a:spcPts val="700"/>
              </a:spcAft>
              <a:buClr>
                <a:srgbClr val="000000"/>
              </a:buClr>
              <a:buSzPts val="1850"/>
              <a:buFont typeface="Arial"/>
              <a:buNone/>
            </a:pPr>
            <a:r>
              <a:rPr b="1" i="0" lang="en-GB" sz="1850" u="none" cap="none" strike="noStrike">
                <a:solidFill>
                  <a:srgbClr val="202020"/>
                </a:solidFill>
                <a:highlight>
                  <a:srgbClr val="FFFFFF"/>
                </a:highlight>
                <a:latin typeface="Philosopher"/>
                <a:ea typeface="Philosopher"/>
                <a:cs typeface="Philosopher"/>
                <a:sym typeface="Philosopher"/>
              </a:rPr>
              <a:t>5. </a:t>
            </a:r>
            <a:r>
              <a:rPr b="1" lang="en-GB" sz="1850">
                <a:solidFill>
                  <a:srgbClr val="202020"/>
                </a:solidFill>
                <a:highlight>
                  <a:srgbClr val="FFFFFF"/>
                </a:highlight>
                <a:latin typeface="Philosopher"/>
                <a:ea typeface="Philosopher"/>
                <a:cs typeface="Philosopher"/>
                <a:sym typeface="Philosopher"/>
              </a:rPr>
              <a:t>Mikro-mokymasis pacientų saugai: įgulos išteklių valdymo mokymas per 15 minučių</a:t>
            </a:r>
            <a:r>
              <a:rPr b="1" i="0" lang="en-GB" sz="1850" u="none" cap="none" strike="noStrike">
                <a:solidFill>
                  <a:srgbClr val="202020"/>
                </a:solidFill>
                <a:highlight>
                  <a:srgbClr val="FFFFFF"/>
                </a:highlight>
                <a:latin typeface="Philosopher"/>
                <a:ea typeface="Philosopher"/>
                <a:cs typeface="Philosopher"/>
                <a:sym typeface="Philosopher"/>
              </a:rPr>
              <a:t> - nuoroda (</a:t>
            </a:r>
            <a:r>
              <a:rPr b="0" i="0" lang="en-GB" sz="1600" u="sng" cap="none" strike="noStrike">
                <a:solidFill>
                  <a:schemeClr val="hlink"/>
                </a:solidFill>
                <a:latin typeface="Philosopher"/>
                <a:ea typeface="Philosopher"/>
                <a:cs typeface="Philosopher"/>
                <a:sym typeface="Philosopher"/>
                <a:hlinkClick r:id="rId4"/>
              </a:rPr>
              <a:t>link</a:t>
            </a:r>
            <a:r>
              <a:rPr b="1" lang="en-GB" sz="1600">
                <a:latin typeface="Philosopher"/>
                <a:ea typeface="Philosopher"/>
                <a:cs typeface="Philosopher"/>
                <a:sym typeface="Philosopher"/>
              </a:rPr>
              <a:t>)</a:t>
            </a:r>
            <a:endParaRPr b="1" i="0" sz="1600" u="none" cap="none" strike="noStrike">
              <a:solidFill>
                <a:srgbClr val="000000"/>
              </a:solidFill>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b="0" l="4153" r="4161" t="0"/>
          <a:stretch/>
        </p:blipFill>
        <p:spPr>
          <a:xfrm>
            <a:off x="647625" y="1369425"/>
            <a:ext cx="3526624" cy="4977401"/>
          </a:xfrm>
          <a:prstGeom prst="rect">
            <a:avLst/>
          </a:prstGeom>
          <a:noFill/>
          <a:ln>
            <a:noFill/>
          </a:ln>
        </p:spPr>
      </p:pic>
      <p:grpSp>
        <p:nvGrpSpPr>
          <p:cNvPr id="357" name="Google Shape;357;g29f4926f02b_0_132"/>
          <p:cNvGrpSpPr/>
          <p:nvPr/>
        </p:nvGrpSpPr>
        <p:grpSpPr>
          <a:xfrm>
            <a:off x="5470006" y="775450"/>
            <a:ext cx="1327979" cy="358200"/>
            <a:chOff x="5470062" y="1167647"/>
            <a:chExt cx="1251984" cy="358200"/>
          </a:xfrm>
        </p:grpSpPr>
        <p:sp>
          <p:nvSpPr>
            <p:cNvPr id="358" name="Google Shape;358;g29f4926f02b_0_13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g29f4926f02b_0_13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g29f4926f02b_0_13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61" name="Google Shape;361;g29f4926f02b_0_132"/>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62" name="Google Shape;362;g29f4926f02b_0_13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STRAIPSNIAI</a:t>
            </a:r>
            <a:endParaRPr b="1" i="0" sz="2000" u="none" cap="none" strike="noStrike">
              <a:solidFill>
                <a:schemeClr val="dk1"/>
              </a:solidFill>
              <a:latin typeface="Philosopher"/>
              <a:ea typeface="Philosopher"/>
              <a:cs typeface="Philosopher"/>
              <a:sym typeface="Philosopher"/>
            </a:endParaRPr>
          </a:p>
        </p:txBody>
      </p:sp>
      <p:sp>
        <p:nvSpPr>
          <p:cNvPr id="363" name="Google Shape;363;g29f4926f02b_0_132"/>
          <p:cNvSpPr txBox="1"/>
          <p:nvPr/>
        </p:nvSpPr>
        <p:spPr>
          <a:xfrm>
            <a:off x="5260550" y="2879800"/>
            <a:ext cx="654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CRM mokymų vykdymas dalimis, apimančiomis santykinai trumpas ir labai standartizuotas intervencijas.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yellow&#10;&#10;Description automatically generated" id="368" name="Google Shape;368;p17"/>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1. </a:t>
            </a:r>
            <a:r>
              <a:rPr lang="en-GB" sz="1800">
                <a:latin typeface="Philosopher"/>
                <a:ea typeface="Philosopher"/>
                <a:cs typeface="Philosopher"/>
                <a:sym typeface="Philosopher"/>
              </a:rPr>
              <a:t>Kokias pagrindines mikromokymosi sąvokas ir principus sužinojau per šį modulį?</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2. Kaip šios sąvokos dera su mano ankstesniu supratimu apie suaugusiųjų švietimą ir mokymosi teorijas?</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3. Kokie konkretūs mikromokymosi privalumai suaugusiųjų švietime man pasirodė labiausiai įtikinami ir kodėl?</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4. Ar man pavyko pritaikyti kokius nors mikromokymosi metodus, kurių išmokau, savo švietimo kontekste ar darbe? Jei taip, kokie buvo rezultatai?</a:t>
            </a:r>
            <a:endParaRPr sz="1800">
              <a:latin typeface="Philosopher"/>
              <a:ea typeface="Philosopher"/>
              <a:cs typeface="Philosopher"/>
              <a:sym typeface="Philosopher"/>
            </a:endParaRPr>
          </a:p>
          <a:p>
            <a:pPr indent="0" lvl="0" marL="0" marR="0" rtl="0" algn="just">
              <a:lnSpc>
                <a:spcPct val="100000"/>
              </a:lnSpc>
              <a:spcBef>
                <a:spcPts val="0"/>
              </a:spcBef>
              <a:spcAft>
                <a:spcPts val="0"/>
              </a:spcAft>
              <a:buClr>
                <a:srgbClr val="000000"/>
              </a:buClr>
              <a:buSzPts val="1800"/>
              <a:buFont typeface="Arial"/>
              <a:buNone/>
            </a:pPr>
            <a:r>
              <a:t/>
            </a:r>
            <a:endParaRPr sz="1800">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dk1"/>
                </a:solidFill>
                <a:latin typeface="Philosopher"/>
                <a:ea typeface="Philosopher"/>
                <a:cs typeface="Philosopher"/>
                <a:sym typeface="Philosopher"/>
              </a:rPr>
              <a:t>Šie refleksijos klausimai gali padėti apibendrinti žinias, nustatyti sritis, kuriose galite patobulinti savo įgūdžius, ir numatyti efektyvesnius mikro-mokymosi metodus suaugusiųjų švietime.</a:t>
            </a:r>
            <a:endParaRPr b="1" i="0" sz="1600" u="none" cap="none" strike="noStrik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GB" sz="1800">
                <a:latin typeface="Philosopher"/>
                <a:ea typeface="Philosopher"/>
                <a:cs typeface="Philosopher"/>
                <a:sym typeface="Philosopher"/>
              </a:rPr>
              <a:t>Savirefleksijos klausimai</a:t>
            </a:r>
            <a:endParaRPr b="0" i="0" sz="1800" u="none" cap="none" strike="noStrik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76" name="Google Shape;376;p1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377" name="Google Shape;377;p17"/>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yellow&#10;&#10;Description automatically generated" id="382" name="Google Shape;382;p18"/>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83" name="Google Shape;383;p18"/>
          <p:cNvSpPr txBox="1"/>
          <p:nvPr/>
        </p:nvSpPr>
        <p:spPr>
          <a:xfrm>
            <a:off x="3539609" y="1914737"/>
            <a:ext cx="8121300" cy="2862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5. Ar pavyko pritaikyti kokius nors mikro-mokymosi metodus, išmoktus švietimo veikloje ar darbe? Jei taip, kokie buvo rezultatai?</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6. Kokie pavyzdžiai iš modulio labiausiai įsiminė ir kaip galima pritaikyti ar taikyti panašias strategijas praktikoje?</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7. Kaip dėl šios mokymosi patirties pasikeitė požiūris į suaugusiųjų mokymą?</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8. Kaip galiu integruoti mikro-mokymosi principus į savo nuolatinio profesinio tobulėjimo ir suaugusiųjų švietimo iniciatyvas?</a:t>
            </a:r>
            <a:endParaRPr sz="1800">
              <a:latin typeface="Philosopher"/>
              <a:ea typeface="Philosopher"/>
              <a:cs typeface="Philosopher"/>
              <a:sym typeface="Philosopher"/>
            </a:endParaRPr>
          </a:p>
        </p:txBody>
      </p:sp>
      <p:pic>
        <p:nvPicPr>
          <p:cNvPr descr="A picture containing icon&#10;&#10;Description automatically generated" id="384" name="Google Shape;384;p18"/>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85" name="Google Shape;385;p18"/>
          <p:cNvSpPr txBox="1"/>
          <p:nvPr/>
        </p:nvSpPr>
        <p:spPr>
          <a:xfrm>
            <a:off x="4552334" y="301000"/>
            <a:ext cx="6096000" cy="369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800"/>
              <a:buFont typeface="Arial"/>
              <a:buNone/>
            </a:pPr>
            <a:r>
              <a:rPr b="1" lang="en-GB" sz="1800">
                <a:solidFill>
                  <a:schemeClr val="dk1"/>
                </a:solidFill>
                <a:latin typeface="Philosopher"/>
                <a:ea typeface="Philosopher"/>
                <a:cs typeface="Philosopher"/>
                <a:sym typeface="Philosopher"/>
              </a:rPr>
              <a:t>Savirefleksijos klausimai</a:t>
            </a:r>
            <a:endParaRPr b="1" sz="1800">
              <a:latin typeface="Philosopher"/>
              <a:ea typeface="Philosopher"/>
              <a:cs typeface="Philosopher"/>
              <a:sym typeface="Philosopher"/>
            </a:endParaRPr>
          </a:p>
        </p:txBody>
      </p:sp>
      <p:grpSp>
        <p:nvGrpSpPr>
          <p:cNvPr id="386" name="Google Shape;386;p18"/>
          <p:cNvGrpSpPr/>
          <p:nvPr/>
        </p:nvGrpSpPr>
        <p:grpSpPr>
          <a:xfrm>
            <a:off x="6974342" y="891793"/>
            <a:ext cx="1251984" cy="358200"/>
            <a:chOff x="5470062" y="1167647"/>
            <a:chExt cx="1251984" cy="358200"/>
          </a:xfrm>
        </p:grpSpPr>
        <p:sp>
          <p:nvSpPr>
            <p:cNvPr id="387" name="Google Shape;387;p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p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90" name="Google Shape;390;p18"/>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txBox="1"/>
          <p:nvPr/>
        </p:nvSpPr>
        <p:spPr>
          <a:xfrm>
            <a:off x="4077600" y="688925"/>
            <a:ext cx="40368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en-GB" sz="4000">
                <a:solidFill>
                  <a:schemeClr val="dk1"/>
                </a:solidFill>
                <a:latin typeface="Philosopher"/>
                <a:ea typeface="Philosopher"/>
                <a:cs typeface="Philosopher"/>
                <a:sym typeface="Philosopher"/>
              </a:rPr>
              <a:t>Apibendrinimas</a:t>
            </a:r>
            <a:endParaRPr b="1" i="0" sz="4000" u="none" cap="none" strike="noStrik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00" name="Google Shape;400;p19"/>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01" name="Google Shape;401;p19"/>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Dėkojame, kad </a:t>
            </a:r>
            <a:r>
              <a:rPr lang="en-GB" sz="3200">
                <a:solidFill>
                  <a:schemeClr val="dk1"/>
                </a:solidFill>
                <a:latin typeface="Philosopher"/>
                <a:ea typeface="Philosopher"/>
                <a:cs typeface="Philosopher"/>
                <a:sym typeface="Philosopher"/>
              </a:rPr>
              <a:t>dalyvavote</a:t>
            </a:r>
            <a:r>
              <a:rPr lang="en-GB" sz="3200">
                <a:solidFill>
                  <a:schemeClr val="dk1"/>
                </a:solidFill>
                <a:latin typeface="Philosopher"/>
                <a:ea typeface="Philosopher"/>
                <a:cs typeface="Philosopher"/>
                <a:sym typeface="Philosopher"/>
              </a:rPr>
              <a:t> šioje savarankiško mokymosi veikloje.</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Jei jums patiko šis modulis, rekomenduojame susipažinti su kitais „ONE STEP UP" ištekliais.</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402" name="Google Shape;402;p19"/>
          <p:cNvPicPr preferRelativeResize="0"/>
          <p:nvPr/>
        </p:nvPicPr>
        <p:blipFill>
          <a:blip r:embed="rId4">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erson sitting at a desk with a computer and papers on it&#10;&#10;Description automatically generated with low confidence" id="407" name="Google Shape;407;p20"/>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9" name="Google Shape;409;p20"/>
          <p:cNvSpPr txBox="1"/>
          <p:nvPr/>
        </p:nvSpPr>
        <p:spPr>
          <a:xfrm>
            <a:off x="4742693" y="2071450"/>
            <a:ext cx="27066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lang="en-GB" sz="6600">
                <a:solidFill>
                  <a:schemeClr val="dk1"/>
                </a:solidFill>
                <a:latin typeface="Roboto"/>
                <a:ea typeface="Roboto"/>
                <a:cs typeface="Roboto"/>
                <a:sym typeface="Roboto"/>
              </a:rPr>
              <a:t>AČIŪ</a:t>
            </a:r>
            <a:r>
              <a:rPr b="0" i="0" lang="en-GB" sz="6600" u="none" cap="none" strike="noStrike">
                <a:solidFill>
                  <a:schemeClr val="dk1"/>
                </a:solidFill>
                <a:latin typeface="Roboto"/>
                <a:ea typeface="Roboto"/>
                <a:cs typeface="Roboto"/>
                <a:sym typeface="Roboto"/>
              </a:rPr>
              <a:t>!</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410" name="Google Shape;410;p20"/>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411" name="Google Shape;411;p20"/>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3"/>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en-GB" sz="4000">
                <a:solidFill>
                  <a:schemeClr val="dk1"/>
                </a:solidFill>
                <a:latin typeface="Philosopher"/>
                <a:ea typeface="Philosopher"/>
                <a:cs typeface="Philosopher"/>
                <a:sym typeface="Philosopher"/>
              </a:rPr>
              <a:t>Įvadas</a:t>
            </a:r>
            <a:endParaRPr b="1" i="0" sz="4000" u="none" cap="none" strike="noStrike">
              <a:solidFill>
                <a:schemeClr val="dk1"/>
              </a:solidFill>
              <a:latin typeface="Philosopher"/>
              <a:ea typeface="Philosopher"/>
              <a:cs typeface="Philosopher"/>
              <a:sym typeface="Philosopher"/>
            </a:endParaRPr>
          </a:p>
        </p:txBody>
      </p:sp>
      <p:grpSp>
        <p:nvGrpSpPr>
          <p:cNvPr id="61" name="Google Shape;61;p3"/>
          <p:cNvGrpSpPr/>
          <p:nvPr/>
        </p:nvGrpSpPr>
        <p:grpSpPr>
          <a:xfrm>
            <a:off x="5470061" y="1709272"/>
            <a:ext cx="1251876" cy="358096"/>
            <a:chOff x="5470062" y="1167647"/>
            <a:chExt cx="1251876" cy="358096"/>
          </a:xfrm>
        </p:grpSpPr>
        <p:sp>
          <p:nvSpPr>
            <p:cNvPr id="62" name="Google Shape;62;p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5" name="Google Shape;65;p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Šiame pristatyme pateikiami </a:t>
            </a:r>
            <a:r>
              <a:rPr b="1" lang="en-GB" sz="3200">
                <a:solidFill>
                  <a:schemeClr val="dk1"/>
                </a:solidFill>
                <a:latin typeface="Philosopher"/>
                <a:ea typeface="Philosopher"/>
                <a:cs typeface="Philosopher"/>
                <a:sym typeface="Philosopher"/>
              </a:rPr>
              <a:t>savarankiško mokymosi ištekliai ir savirefleksijos užduotis.</a:t>
            </a:r>
            <a:endParaRPr b="1"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Pasirinkite išteklius, kurie geriausiai atitinka jūsų interesus ir mokymosi tikslus.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Šiuos išteklius galima tyrinėti savarankiškai, nenustatyta tvarka ir nereikalaujama jų visų peržiūrėti.</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67" name="Google Shape;67;p3"/>
          <p:cNvPicPr preferRelativeResize="0"/>
          <p:nvPr/>
        </p:nvPicPr>
        <p:blipFill>
          <a:blip r:embed="rId4">
            <a:alphaModFix/>
          </a:blip>
          <a:stretch>
            <a:fillRect/>
          </a:stretch>
        </p:blipFill>
        <p:spPr>
          <a:xfrm>
            <a:off x="70500" y="6162600"/>
            <a:ext cx="2501350" cy="539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1"/>
          <p:cNvSpPr/>
          <p:nvPr/>
        </p:nvSpPr>
        <p:spPr>
          <a:xfrm>
            <a:off x="0" y="6155425"/>
            <a:ext cx="12192000" cy="702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417" name="Google Shape;417;p21"/>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418" name="Google Shape;418;p21"/>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419" name="Google Shape;419;p21"/>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420" name="Google Shape;420;p21"/>
          <p:cNvPicPr preferRelativeResize="0"/>
          <p:nvPr/>
        </p:nvPicPr>
        <p:blipFill rotWithShape="1">
          <a:blip r:embed="rId6">
            <a:alphaModFix/>
          </a:blip>
          <a:srcRect b="0" l="0" r="0" t="0"/>
          <a:stretch/>
        </p:blipFill>
        <p:spPr>
          <a:xfrm>
            <a:off x="1611909" y="5133289"/>
            <a:ext cx="1605199" cy="800060"/>
          </a:xfrm>
          <a:prstGeom prst="rect">
            <a:avLst/>
          </a:prstGeom>
          <a:noFill/>
          <a:ln>
            <a:noFill/>
          </a:ln>
        </p:spPr>
      </p:pic>
      <p:pic>
        <p:nvPicPr>
          <p:cNvPr descr="A picture containing company name&#10;&#10;Description automatically generated" id="421" name="Google Shape;421;p21"/>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422" name="Google Shape;422;p21"/>
          <p:cNvPicPr preferRelativeResize="0"/>
          <p:nvPr/>
        </p:nvPicPr>
        <p:blipFill rotWithShape="1">
          <a:blip r:embed="rId8">
            <a:alphaModFix/>
          </a:blip>
          <a:srcRect b="0" l="0" r="0" t="0"/>
          <a:stretch/>
        </p:blipFill>
        <p:spPr>
          <a:xfrm>
            <a:off x="4048977" y="4874252"/>
            <a:ext cx="1628935" cy="1142685"/>
          </a:xfrm>
          <a:prstGeom prst="rect">
            <a:avLst/>
          </a:prstGeom>
          <a:noFill/>
          <a:ln>
            <a:noFill/>
          </a:ln>
        </p:spPr>
      </p:pic>
      <p:pic>
        <p:nvPicPr>
          <p:cNvPr descr="Logo&#10;&#10;Description automatically generated" id="423" name="Google Shape;423;p21"/>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424" name="Google Shape;424;p21"/>
          <p:cNvPicPr preferRelativeResize="0"/>
          <p:nvPr/>
        </p:nvPicPr>
        <p:blipFill rotWithShape="1">
          <a:blip r:embed="rId10">
            <a:alphaModFix/>
          </a:blip>
          <a:srcRect b="0" l="0" r="0" t="0"/>
          <a:stretch/>
        </p:blipFill>
        <p:spPr>
          <a:xfrm>
            <a:off x="9519271" y="5230858"/>
            <a:ext cx="1630944" cy="604942"/>
          </a:xfrm>
          <a:prstGeom prst="rect">
            <a:avLst/>
          </a:prstGeom>
          <a:noFill/>
          <a:ln>
            <a:noFill/>
          </a:ln>
        </p:spPr>
      </p:pic>
      <p:pic>
        <p:nvPicPr>
          <p:cNvPr descr="Logo&#10;&#10;Description automatically generated" id="425" name="Google Shape;425;p21"/>
          <p:cNvPicPr preferRelativeResize="0"/>
          <p:nvPr/>
        </p:nvPicPr>
        <p:blipFill rotWithShape="1">
          <a:blip r:embed="rId11">
            <a:alphaModFix/>
          </a:blip>
          <a:srcRect b="0" l="0" r="0" t="0"/>
          <a:stretch/>
        </p:blipFill>
        <p:spPr>
          <a:xfrm>
            <a:off x="7034267" y="5041422"/>
            <a:ext cx="1231929" cy="822874"/>
          </a:xfrm>
          <a:prstGeom prst="rect">
            <a:avLst/>
          </a:prstGeom>
          <a:noFill/>
          <a:ln>
            <a:noFill/>
          </a:ln>
        </p:spPr>
      </p:pic>
      <p:pic>
        <p:nvPicPr>
          <p:cNvPr id="426" name="Google Shape;426;p21"/>
          <p:cNvPicPr preferRelativeResize="0"/>
          <p:nvPr/>
        </p:nvPicPr>
        <p:blipFill>
          <a:blip r:embed="rId12">
            <a:alphaModFix/>
          </a:blip>
          <a:stretch>
            <a:fillRect/>
          </a:stretch>
        </p:blipFill>
        <p:spPr>
          <a:xfrm>
            <a:off x="509975" y="6264217"/>
            <a:ext cx="2317583" cy="485000"/>
          </a:xfrm>
          <a:prstGeom prst="rect">
            <a:avLst/>
          </a:prstGeom>
          <a:noFill/>
          <a:ln>
            <a:noFill/>
          </a:ln>
        </p:spPr>
      </p:pic>
      <p:pic>
        <p:nvPicPr>
          <p:cNvPr id="427" name="Google Shape;427;p21"/>
          <p:cNvPicPr preferRelativeResize="0"/>
          <p:nvPr/>
        </p:nvPicPr>
        <p:blipFill>
          <a:blip r:embed="rId13">
            <a:alphaModFix/>
          </a:blip>
          <a:stretch>
            <a:fillRect/>
          </a:stretch>
        </p:blipFill>
        <p:spPr>
          <a:xfrm>
            <a:off x="273250" y="6243175"/>
            <a:ext cx="2501350" cy="539975"/>
          </a:xfrm>
          <a:prstGeom prst="rect">
            <a:avLst/>
          </a:prstGeom>
          <a:noFill/>
          <a:ln>
            <a:noFill/>
          </a:ln>
        </p:spPr>
      </p:pic>
      <p:sp>
        <p:nvSpPr>
          <p:cNvPr id="428" name="Google Shape;428;p21"/>
          <p:cNvSpPr txBox="1"/>
          <p:nvPr/>
        </p:nvSpPr>
        <p:spPr>
          <a:xfrm>
            <a:off x="4551850" y="6291250"/>
            <a:ext cx="74859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GB" sz="1000">
                <a:solidFill>
                  <a:srgbClr val="404040"/>
                </a:solidFill>
              </a:rPr>
              <a:t>Finansuojama Europos Sąjungos lėšomis. Tačiau išreiškiamas požiūris ar nuomonė yra tik autoriaus (-ių) ir nebūtinai atspindi Europos Sąjungos ar Europos švietimo ir kultūros vykdomosios įstaigos (EACEA) požiūrį ar nuomonę. Nei Europos Sąjunga, nei EACEA negali būti laikoma už juos atsakinga.</a:t>
            </a:r>
            <a:endParaRPr sz="1200"/>
          </a:p>
          <a:p>
            <a:pPr indent="0" lvl="0" marL="0" marR="0" rtl="0" algn="ctr">
              <a:lnSpc>
                <a:spcPct val="100000"/>
              </a:lnSpc>
              <a:spcBef>
                <a:spcPts val="0"/>
              </a:spcBef>
              <a:spcAft>
                <a:spcPts val="0"/>
              </a:spcAft>
              <a:buNone/>
            </a:pPr>
            <a:r>
              <a:t/>
            </a:r>
            <a:endParaRPr b="1" baseline="30000" i="0" sz="800" u="none" cap="none" strike="noStrike">
              <a:solidFill>
                <a:srgbClr val="000000"/>
              </a:solidFill>
              <a:latin typeface="Noto Sans"/>
              <a:ea typeface="Noto Sans"/>
              <a:cs typeface="Noto Sans"/>
              <a:sym typeface="No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29f4926f02b_0_4"/>
          <p:cNvSpPr txBox="1"/>
          <p:nvPr/>
        </p:nvSpPr>
        <p:spPr>
          <a:xfrm>
            <a:off x="3008746" y="829592"/>
            <a:ext cx="6174600" cy="6828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lang="en-GB" sz="2400">
                <a:solidFill>
                  <a:schemeClr val="dk1"/>
                </a:solidFill>
                <a:latin typeface="Philosopher"/>
                <a:ea typeface="Philosopher"/>
                <a:cs typeface="Philosopher"/>
                <a:sym typeface="Philosopher"/>
              </a:rPr>
              <a:t>Mikro-mokymosi apibrėžimas</a:t>
            </a:r>
            <a:endParaRPr b="1" i="0" sz="2400" u="none" cap="none" strike="noStrike">
              <a:solidFill>
                <a:schemeClr val="dk1"/>
              </a:solidFill>
              <a:latin typeface="Philosopher"/>
              <a:ea typeface="Philosopher"/>
              <a:cs typeface="Philosopher"/>
              <a:sym typeface="Philosopher"/>
            </a:endParaRPr>
          </a:p>
        </p:txBody>
      </p:sp>
      <p:grpSp>
        <p:nvGrpSpPr>
          <p:cNvPr id="73" name="Google Shape;73;g29f4926f02b_0_4"/>
          <p:cNvGrpSpPr/>
          <p:nvPr/>
        </p:nvGrpSpPr>
        <p:grpSpPr>
          <a:xfrm>
            <a:off x="5470061" y="1709272"/>
            <a:ext cx="1251984" cy="358200"/>
            <a:chOff x="5470062" y="1167647"/>
            <a:chExt cx="1251984" cy="358200"/>
          </a:xfrm>
        </p:grpSpPr>
        <p:sp>
          <p:nvSpPr>
            <p:cNvPr id="74" name="Google Shape;74;g29f4926f02b_0_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g29f4926f02b_0_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 name="Google Shape;76;g29f4926f02b_0_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7" name="Google Shape;77;g29f4926f02b_0_4"/>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78" name="Google Shape;78;g29f4926f02b_0_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Įvadas į mikro-mokymąsi</a:t>
            </a:r>
            <a:endParaRPr b="0" i="0" sz="1400" u="none" cap="none" strike="noStrike">
              <a:solidFill>
                <a:srgbClr val="000000"/>
              </a:solidFill>
              <a:latin typeface="Arial"/>
              <a:ea typeface="Arial"/>
              <a:cs typeface="Arial"/>
              <a:sym typeface="Arial"/>
            </a:endParaRPr>
          </a:p>
        </p:txBody>
      </p:sp>
      <p:pic>
        <p:nvPicPr>
          <p:cNvPr id="79" name="Google Shape;79;g29f4926f02b_0_4" title="Video 1 Overview of Microlearning">
            <a:hlinkClick r:id="rId4"/>
          </p:cNvPr>
          <p:cNvPicPr preferRelativeResize="0"/>
          <p:nvPr/>
        </p:nvPicPr>
        <p:blipFill rotWithShape="1">
          <a:blip r:embed="rId5">
            <a:alphaModFix/>
          </a:blip>
          <a:srcRect b="0" l="0" r="0" t="0"/>
          <a:stretch/>
        </p:blipFill>
        <p:spPr>
          <a:xfrm>
            <a:off x="3008750" y="2313213"/>
            <a:ext cx="6174600" cy="3473213"/>
          </a:xfrm>
          <a:prstGeom prst="rect">
            <a:avLst/>
          </a:prstGeom>
          <a:noFill/>
          <a:ln>
            <a:noFill/>
          </a:ln>
        </p:spPr>
      </p:pic>
      <p:pic>
        <p:nvPicPr>
          <p:cNvPr id="80" name="Google Shape;80;g29f4926f02b_0_4"/>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nvSpPr>
        <p:spPr>
          <a:xfrm>
            <a:off x="3939800" y="990750"/>
            <a:ext cx="4499400" cy="682800"/>
          </a:xfrm>
          <a:prstGeom prst="rect">
            <a:avLst/>
          </a:prstGeom>
          <a:noFill/>
          <a:ln>
            <a:noFill/>
          </a:ln>
        </p:spPr>
        <p:txBody>
          <a:bodyPr anchorCtr="0" anchor="ctr"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2400"/>
              <a:buFont typeface="Arial"/>
              <a:buNone/>
            </a:pPr>
            <a:r>
              <a:rPr b="1" lang="en-GB" sz="2400">
                <a:solidFill>
                  <a:schemeClr val="dk1"/>
                </a:solidFill>
                <a:latin typeface="Philosopher"/>
                <a:ea typeface="Philosopher"/>
                <a:cs typeface="Philosopher"/>
                <a:sym typeface="Philosopher"/>
              </a:rPr>
              <a:t>2. Mikro-mokymosi pavyzdžiai</a:t>
            </a:r>
            <a:endParaRPr b="1" i="0" sz="2400" u="none" cap="none" strike="noStrike">
              <a:solidFill>
                <a:schemeClr val="dk1"/>
              </a:solidFill>
              <a:latin typeface="Philosopher"/>
              <a:ea typeface="Philosopher"/>
              <a:cs typeface="Philosopher"/>
              <a:sym typeface="Philosopher"/>
            </a:endParaRPr>
          </a:p>
        </p:txBody>
      </p:sp>
      <p:grpSp>
        <p:nvGrpSpPr>
          <p:cNvPr id="86" name="Google Shape;86;p4"/>
          <p:cNvGrpSpPr/>
          <p:nvPr/>
        </p:nvGrpSpPr>
        <p:grpSpPr>
          <a:xfrm>
            <a:off x="5470011" y="1769622"/>
            <a:ext cx="1251984" cy="358200"/>
            <a:chOff x="5470062" y="1167647"/>
            <a:chExt cx="1251984" cy="358200"/>
          </a:xfrm>
        </p:grpSpPr>
        <p:sp>
          <p:nvSpPr>
            <p:cNvPr id="87" name="Google Shape;87;p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0" name="Google Shape;90;p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1" name="Google Shape;91;p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t>Įvadas į mikro-mokymąsi</a:t>
            </a:r>
            <a:endParaRPr b="0" i="0" sz="1400" u="none" cap="none" strike="noStrike">
              <a:solidFill>
                <a:srgbClr val="000000"/>
              </a:solidFill>
              <a:latin typeface="Arial"/>
              <a:ea typeface="Arial"/>
              <a:cs typeface="Arial"/>
              <a:sym typeface="Arial"/>
            </a:endParaRPr>
          </a:p>
        </p:txBody>
      </p:sp>
      <p:pic>
        <p:nvPicPr>
          <p:cNvPr id="92" name="Google Shape;92;p4" title="Video 2  Microlearning Definitions">
            <a:hlinkClick r:id="rId4"/>
          </p:cNvPr>
          <p:cNvPicPr preferRelativeResize="0"/>
          <p:nvPr/>
        </p:nvPicPr>
        <p:blipFill rotWithShape="1">
          <a:blip r:embed="rId5">
            <a:alphaModFix/>
          </a:blip>
          <a:srcRect b="0" l="0" r="0" t="0"/>
          <a:stretch/>
        </p:blipFill>
        <p:spPr>
          <a:xfrm>
            <a:off x="3327000" y="2491250"/>
            <a:ext cx="5538100" cy="3115175"/>
          </a:xfrm>
          <a:prstGeom prst="rect">
            <a:avLst/>
          </a:prstGeom>
          <a:noFill/>
          <a:ln>
            <a:noFill/>
          </a:ln>
        </p:spPr>
      </p:pic>
      <p:pic>
        <p:nvPicPr>
          <p:cNvPr id="93" name="Google Shape;93;p4"/>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5"/>
          <p:cNvSpPr txBox="1"/>
          <p:nvPr/>
        </p:nvSpPr>
        <p:spPr>
          <a:xfrm>
            <a:off x="3640051" y="866150"/>
            <a:ext cx="4911900" cy="682800"/>
          </a:xfrm>
          <a:prstGeom prst="rect">
            <a:avLst/>
          </a:prstGeom>
          <a:noFill/>
          <a:ln>
            <a:noFill/>
          </a:ln>
        </p:spPr>
        <p:txBody>
          <a:bodyPr anchorCtr="0" anchor="ctr" bIns="91425" lIns="91425" spcFirstLastPara="1" rIns="91425" wrap="square" tIns="91425">
            <a:noAutofit/>
          </a:bodyPr>
          <a:lstStyle/>
          <a:p>
            <a:pPr indent="0" lvl="0" marL="76200" rtl="0" algn="l">
              <a:spcBef>
                <a:spcPts val="0"/>
              </a:spcBef>
              <a:spcAft>
                <a:spcPts val="0"/>
              </a:spcAft>
              <a:buClr>
                <a:schemeClr val="dk1"/>
              </a:buClr>
              <a:buSzPts val="2400"/>
              <a:buFont typeface="Arial"/>
              <a:buNone/>
            </a:pPr>
            <a:r>
              <a:rPr b="1" lang="en-GB" sz="2400">
                <a:solidFill>
                  <a:schemeClr val="dk1"/>
                </a:solidFill>
                <a:latin typeface="Philosopher"/>
                <a:ea typeface="Philosopher"/>
                <a:cs typeface="Philosopher"/>
                <a:sym typeface="Philosopher"/>
              </a:rPr>
              <a:t>2. Mikro-mokymosi pavyzdžiai</a:t>
            </a:r>
            <a:endParaRPr b="1" sz="2400">
              <a:solidFill>
                <a:schemeClr val="dk1"/>
              </a:solidFill>
              <a:latin typeface="Philosopher"/>
              <a:ea typeface="Philosopher"/>
              <a:cs typeface="Philosopher"/>
              <a:sym typeface="Philosopher"/>
            </a:endParaRPr>
          </a:p>
        </p:txBody>
      </p:sp>
      <p:grpSp>
        <p:nvGrpSpPr>
          <p:cNvPr id="99" name="Google Shape;99;p5"/>
          <p:cNvGrpSpPr/>
          <p:nvPr/>
        </p:nvGrpSpPr>
        <p:grpSpPr>
          <a:xfrm>
            <a:off x="5470008" y="1782417"/>
            <a:ext cx="1251984" cy="358200"/>
            <a:chOff x="5470062" y="1167647"/>
            <a:chExt cx="1251984" cy="358200"/>
          </a:xfrm>
        </p:grpSpPr>
        <p:sp>
          <p:nvSpPr>
            <p:cNvPr id="100" name="Google Shape;100;p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3" name="Google Shape;103;p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Įvadas į mikro-mokymąsi</a:t>
            </a:r>
            <a:endParaRPr b="0" i="0" sz="1400" u="none" cap="none" strike="noStrike">
              <a:solidFill>
                <a:srgbClr val="000000"/>
              </a:solidFill>
              <a:latin typeface="Arial"/>
              <a:ea typeface="Arial"/>
              <a:cs typeface="Arial"/>
              <a:sym typeface="Arial"/>
            </a:endParaRPr>
          </a:p>
        </p:txBody>
      </p:sp>
      <p:pic>
        <p:nvPicPr>
          <p:cNvPr id="105" name="Google Shape;105;p5" title="Video 3 Microlearning Examples">
            <a:hlinkClick r:id="rId4"/>
          </p:cNvPr>
          <p:cNvPicPr preferRelativeResize="0"/>
          <p:nvPr/>
        </p:nvPicPr>
        <p:blipFill rotWithShape="1">
          <a:blip r:embed="rId5">
            <a:alphaModFix/>
          </a:blip>
          <a:srcRect b="0" l="0" r="0" t="0"/>
          <a:stretch/>
        </p:blipFill>
        <p:spPr>
          <a:xfrm>
            <a:off x="2796913" y="2333550"/>
            <a:ext cx="6598178" cy="3711475"/>
          </a:xfrm>
          <a:prstGeom prst="rect">
            <a:avLst/>
          </a:prstGeom>
          <a:noFill/>
          <a:ln>
            <a:noFill/>
          </a:ln>
        </p:spPr>
      </p:pic>
      <p:pic>
        <p:nvPicPr>
          <p:cNvPr id="106" name="Google Shape;106;p5"/>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29eac917d12_0_93"/>
          <p:cNvSpPr txBox="1"/>
          <p:nvPr/>
        </p:nvSpPr>
        <p:spPr>
          <a:xfrm>
            <a:off x="3793350" y="936975"/>
            <a:ext cx="4605300" cy="682800"/>
          </a:xfrm>
          <a:prstGeom prst="rect">
            <a:avLst/>
          </a:prstGeom>
          <a:noFill/>
          <a:ln>
            <a:noFill/>
          </a:ln>
        </p:spPr>
        <p:txBody>
          <a:bodyPr anchorCtr="0" anchor="ctr" bIns="91425" lIns="91425" spcFirstLastPara="1" rIns="91425" wrap="square" tIns="91425">
            <a:noAutofit/>
          </a:bodyPr>
          <a:lstStyle/>
          <a:p>
            <a:pPr indent="0" lvl="0" marL="76200" rtl="0" algn="ctr">
              <a:spcBef>
                <a:spcPts val="0"/>
              </a:spcBef>
              <a:spcAft>
                <a:spcPts val="0"/>
              </a:spcAft>
              <a:buClr>
                <a:schemeClr val="dk1"/>
              </a:buClr>
              <a:buSzPts val="2400"/>
              <a:buFont typeface="Arial"/>
              <a:buNone/>
            </a:pPr>
            <a:r>
              <a:rPr b="1" lang="en-GB" sz="2400">
                <a:solidFill>
                  <a:schemeClr val="dk1"/>
                </a:solidFill>
                <a:latin typeface="Philosopher"/>
                <a:ea typeface="Philosopher"/>
                <a:cs typeface="Philosopher"/>
                <a:sym typeface="Philosopher"/>
              </a:rPr>
              <a:t>2. Mikro-mokymosi pavyzdžiai</a:t>
            </a:r>
            <a:endParaRPr b="1" sz="2400">
              <a:solidFill>
                <a:schemeClr val="dk1"/>
              </a:solidFill>
              <a:latin typeface="Philosopher"/>
              <a:ea typeface="Philosopher"/>
              <a:cs typeface="Philosopher"/>
              <a:sym typeface="Philosopher"/>
            </a:endParaRPr>
          </a:p>
        </p:txBody>
      </p:sp>
      <p:grpSp>
        <p:nvGrpSpPr>
          <p:cNvPr id="112" name="Google Shape;112;g29eac917d12_0_93"/>
          <p:cNvGrpSpPr/>
          <p:nvPr/>
        </p:nvGrpSpPr>
        <p:grpSpPr>
          <a:xfrm>
            <a:off x="5470008" y="1782417"/>
            <a:ext cx="1251984" cy="358200"/>
            <a:chOff x="5470062" y="1167647"/>
            <a:chExt cx="1251984" cy="358200"/>
          </a:xfrm>
        </p:grpSpPr>
        <p:sp>
          <p:nvSpPr>
            <p:cNvPr id="113" name="Google Shape;113;g29eac917d12_0_9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g29eac917d12_0_9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g29eac917d12_0_9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6" name="Google Shape;116;g29eac917d12_0_93"/>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id="117" name="Google Shape;117;g29eac917d12_0_93" title="Microlearning examples and how to use them right away (iDTX 2022)">
            <a:hlinkClick r:id="rId4"/>
          </p:cNvPr>
          <p:cNvPicPr preferRelativeResize="0"/>
          <p:nvPr/>
        </p:nvPicPr>
        <p:blipFill rotWithShape="1">
          <a:blip r:embed="rId5">
            <a:alphaModFix/>
          </a:blip>
          <a:srcRect b="0" l="0" r="0" t="0"/>
          <a:stretch/>
        </p:blipFill>
        <p:spPr>
          <a:xfrm>
            <a:off x="2872174" y="2455275"/>
            <a:ext cx="6447650" cy="3626775"/>
          </a:xfrm>
          <a:prstGeom prst="rect">
            <a:avLst/>
          </a:prstGeom>
          <a:noFill/>
          <a:ln>
            <a:noFill/>
          </a:ln>
        </p:spPr>
      </p:pic>
      <p:pic>
        <p:nvPicPr>
          <p:cNvPr id="118" name="Google Shape;118;g29eac917d12_0_93"/>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19" name="Google Shape;119;g29eac917d12_0_93"/>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Įvadas į mikro-mokymąsi</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28" name="Google Shape;128;g29eac917d12_0_106"/>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pic>
        <p:nvPicPr>
          <p:cNvPr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id="129" name="Google Shape;129;g29eac917d12_0_106" title="Microlearning Examples: When to use it &amp; When NOT to use it!">
            <a:hlinkClick r:id="rId4"/>
          </p:cNvPr>
          <p:cNvPicPr preferRelativeResize="0"/>
          <p:nvPr/>
        </p:nvPicPr>
        <p:blipFill rotWithShape="1">
          <a:blip r:embed="rId5">
            <a:alphaModFix/>
          </a:blip>
          <a:srcRect b="0" l="0" r="0" t="0"/>
          <a:stretch/>
        </p:blipFill>
        <p:spPr>
          <a:xfrm>
            <a:off x="2860288" y="2333499"/>
            <a:ext cx="6471425" cy="3640175"/>
          </a:xfrm>
          <a:prstGeom prst="rect">
            <a:avLst/>
          </a:prstGeom>
          <a:noFill/>
          <a:ln>
            <a:noFill/>
          </a:ln>
        </p:spPr>
      </p:pic>
      <p:pic>
        <p:nvPicPr>
          <p:cNvPr id="130" name="Google Shape;130;g29eac917d12_0_106"/>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31" name="Google Shape;131;g29eac917d12_0_106"/>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Įvadas į mikro-mokymąsi</a:t>
            </a:r>
            <a:endParaRPr b="0" i="0" sz="1400" u="none" cap="none" strike="noStrike">
              <a:solidFill>
                <a:srgbClr val="000000"/>
              </a:solidFill>
              <a:latin typeface="Arial"/>
              <a:ea typeface="Arial"/>
              <a:cs typeface="Arial"/>
              <a:sym typeface="Arial"/>
            </a:endParaRPr>
          </a:p>
        </p:txBody>
      </p:sp>
      <p:sp>
        <p:nvSpPr>
          <p:cNvPr id="132" name="Google Shape;132;g29eac917d12_0_106"/>
          <p:cNvSpPr txBox="1"/>
          <p:nvPr/>
        </p:nvSpPr>
        <p:spPr>
          <a:xfrm>
            <a:off x="3793350" y="936975"/>
            <a:ext cx="4605300" cy="682800"/>
          </a:xfrm>
          <a:prstGeom prst="rect">
            <a:avLst/>
          </a:prstGeom>
          <a:noFill/>
          <a:ln>
            <a:noFill/>
          </a:ln>
        </p:spPr>
        <p:txBody>
          <a:bodyPr anchorCtr="0" anchor="ctr" bIns="91425" lIns="91425" spcFirstLastPara="1" rIns="91425" wrap="square" tIns="91425">
            <a:noAutofit/>
          </a:bodyPr>
          <a:lstStyle/>
          <a:p>
            <a:pPr indent="0" lvl="0" marL="76200" rtl="0" algn="ctr">
              <a:spcBef>
                <a:spcPts val="0"/>
              </a:spcBef>
              <a:spcAft>
                <a:spcPts val="0"/>
              </a:spcAft>
              <a:buClr>
                <a:schemeClr val="dk1"/>
              </a:buClr>
              <a:buSzPts val="2400"/>
              <a:buFont typeface="Arial"/>
              <a:buNone/>
            </a:pPr>
            <a:r>
              <a:rPr b="1" lang="en-GB" sz="2400">
                <a:solidFill>
                  <a:schemeClr val="dk1"/>
                </a:solidFill>
                <a:latin typeface="Philosopher"/>
                <a:ea typeface="Philosopher"/>
                <a:cs typeface="Philosopher"/>
                <a:sym typeface="Philosopher"/>
              </a:rPr>
              <a:t>2. Mikro-mokymosi pavyzdžiai</a:t>
            </a:r>
            <a:endParaRPr b="1" sz="2400">
              <a:solidFill>
                <a:schemeClr val="dk1"/>
              </a:solidFill>
              <a:latin typeface="Philosopher"/>
              <a:ea typeface="Philosopher"/>
              <a:cs typeface="Philosopher"/>
              <a:sym typeface="Philosop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nvSpPr>
        <p:spPr>
          <a:xfrm>
            <a:off x="4015209" y="915277"/>
            <a:ext cx="4161577"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3. </a:t>
            </a:r>
            <a:r>
              <a:rPr b="1" lang="en-GB" sz="2400">
                <a:solidFill>
                  <a:schemeClr val="dk1"/>
                </a:solidFill>
                <a:latin typeface="Philosopher"/>
                <a:ea typeface="Philosopher"/>
                <a:cs typeface="Philosopher"/>
                <a:sym typeface="Philosopher"/>
              </a:rPr>
              <a:t>Mikro-mokymosi nauda</a:t>
            </a:r>
            <a:endParaRPr b="1" i="0" sz="2400" u="none" cap="none" strike="noStrike">
              <a:solidFill>
                <a:schemeClr val="dk1"/>
              </a:solidFill>
              <a:latin typeface="Philosopher"/>
              <a:ea typeface="Philosopher"/>
              <a:cs typeface="Philosopher"/>
              <a:sym typeface="Philosopher"/>
            </a:endParaRPr>
          </a:p>
        </p:txBody>
      </p:sp>
      <p:grpSp>
        <p:nvGrpSpPr>
          <p:cNvPr id="138" name="Google Shape;138;p6"/>
          <p:cNvGrpSpPr/>
          <p:nvPr/>
        </p:nvGrpSpPr>
        <p:grpSpPr>
          <a:xfrm>
            <a:off x="5470008" y="1782417"/>
            <a:ext cx="1251984" cy="358200"/>
            <a:chOff x="5470062" y="1167647"/>
            <a:chExt cx="1251984" cy="358200"/>
          </a:xfrm>
        </p:grpSpPr>
        <p:sp>
          <p:nvSpPr>
            <p:cNvPr id="139" name="Google Shape;139;p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p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2" name="Google Shape;142;p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id="143" name="Google Shape;143;p6" title="Microlearning | Benefits of Microlearning | SkillUp">
            <a:hlinkClick r:id="rId4"/>
          </p:cNvPr>
          <p:cNvPicPr preferRelativeResize="0"/>
          <p:nvPr/>
        </p:nvPicPr>
        <p:blipFill rotWithShape="1">
          <a:blip r:embed="rId5">
            <a:alphaModFix/>
          </a:blip>
          <a:srcRect b="0" l="0" r="0" t="0"/>
          <a:stretch/>
        </p:blipFill>
        <p:spPr>
          <a:xfrm>
            <a:off x="2660575" y="2325025"/>
            <a:ext cx="6870825" cy="3864875"/>
          </a:xfrm>
          <a:prstGeom prst="rect">
            <a:avLst/>
          </a:prstGeom>
          <a:noFill/>
          <a:ln>
            <a:noFill/>
          </a:ln>
        </p:spPr>
      </p:pic>
      <p:pic>
        <p:nvPicPr>
          <p:cNvPr id="144" name="Google Shape;144;p6"/>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45" name="Google Shape;145;p6"/>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Įvadas į mikro-mokymąsi</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