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10287000" cx="18288000"/>
  <p:notesSz cx="6858000" cy="9144000"/>
  <p:embeddedFontLst>
    <p:embeddedFont>
      <p:font typeface="Roboto"/>
      <p:regular r:id="rId100"/>
      <p:bold r:id="rId101"/>
      <p:italic r:id="rId102"/>
      <p:boldItalic r:id="rId103"/>
    </p:embeddedFont>
    <p:embeddedFont>
      <p:font typeface="Arimo"/>
      <p:regular r:id="rId104"/>
      <p:bold r:id="rId105"/>
      <p:italic r:id="rId106"/>
      <p:boldItalic r:id="rId107"/>
    </p:embeddedFont>
    <p:embeddedFont>
      <p:font typeface="Lato"/>
      <p:regular r:id="rId108"/>
      <p:bold r:id="rId109"/>
      <p:italic r:id="rId110"/>
      <p:boldItalic r:id="rId111"/>
    </p:embeddedFont>
    <p:embeddedFont>
      <p:font typeface="Noto Sans"/>
      <p:regular r:id="rId112"/>
      <p:bold r:id="rId113"/>
      <p:italic r:id="rId114"/>
      <p:boldItalic r:id="rId115"/>
    </p:embeddedFont>
    <p:embeddedFont>
      <p:font typeface="Philosopher"/>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20" roundtripDataSignature="AMtx7mgVtFSAMaKGpH3zZMOdpJu5oyiy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Arimo-boldItalic.fntdata"/><Relationship Id="rId106" Type="http://schemas.openxmlformats.org/officeDocument/2006/relationships/font" Target="fonts/Arimo-italic.fntdata"/><Relationship Id="rId105" Type="http://schemas.openxmlformats.org/officeDocument/2006/relationships/font" Target="fonts/Arimo-bold.fntdata"/><Relationship Id="rId104" Type="http://schemas.openxmlformats.org/officeDocument/2006/relationships/font" Target="fonts/Arim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120"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Philosopher-italic.fntdata"/><Relationship Id="rId117" Type="http://schemas.openxmlformats.org/officeDocument/2006/relationships/font" Target="fonts/Philosopher-bold.fntdata"/><Relationship Id="rId116" Type="http://schemas.openxmlformats.org/officeDocument/2006/relationships/font" Target="fonts/Philosopher-regular.fntdata"/><Relationship Id="rId115" Type="http://schemas.openxmlformats.org/officeDocument/2006/relationships/font" Target="fonts/NotoSans-boldItalic.fntdata"/><Relationship Id="rId119" Type="http://schemas.openxmlformats.org/officeDocument/2006/relationships/font" Target="fonts/Philosopher-boldItalic.fntdata"/><Relationship Id="rId15" Type="http://schemas.openxmlformats.org/officeDocument/2006/relationships/slide" Target="slides/slide10.xml"/><Relationship Id="rId110" Type="http://schemas.openxmlformats.org/officeDocument/2006/relationships/font" Target="fonts/Lato-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NotoSans-italic.fntdata"/><Relationship Id="rId18" Type="http://schemas.openxmlformats.org/officeDocument/2006/relationships/slide" Target="slides/slide13.xml"/><Relationship Id="rId113" Type="http://schemas.openxmlformats.org/officeDocument/2006/relationships/font" Target="fonts/NotoSans-bold.fntdata"/><Relationship Id="rId112" Type="http://schemas.openxmlformats.org/officeDocument/2006/relationships/font" Target="fonts/NotoSans-regular.fntdata"/><Relationship Id="rId111" Type="http://schemas.openxmlformats.org/officeDocument/2006/relationships/font" Target="fonts/Lato-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8" name="Google Shape;228;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29" name="Google Shape;229;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Short videos are micro-learning gems.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Like a DIY tutorial for a small home project.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Get the info you need without investing hours.</a:t>
            </a:r>
            <a:endParaRPr/>
          </a:p>
        </p:txBody>
      </p:sp>
      <p:sp>
        <p:nvSpPr>
          <p:cNvPr id="231" name="Google Shape;231;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2" name="Google Shape;232;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46" name="Google Shape;246;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47" name="Google Shape;247;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Quizzes for Reinforcement</a:t>
            </a:r>
            <a:endParaRPr/>
          </a:p>
          <a:p>
            <a:pPr indent="0" lvl="0" marL="0" rtl="0" algn="l">
              <a:lnSpc>
                <a:spcPct val="100000"/>
              </a:lnSpc>
              <a:spcBef>
                <a:spcPts val="0"/>
              </a:spcBef>
              <a:spcAft>
                <a:spcPts val="0"/>
              </a:spcAft>
              <a:buSzPts val="1400"/>
              <a:buNone/>
            </a:pPr>
            <a:r>
              <a:rPr lang="en-US"/>
              <a:t>Quick quizzes also fit the bill.</a:t>
            </a:r>
            <a:endParaRPr/>
          </a:p>
          <a:p>
            <a:pPr indent="0" lvl="0" marL="0" rtl="0" algn="l">
              <a:lnSpc>
                <a:spcPct val="100000"/>
              </a:lnSpc>
              <a:spcBef>
                <a:spcPts val="0"/>
              </a:spcBef>
              <a:spcAft>
                <a:spcPts val="0"/>
              </a:spcAft>
              <a:buSzPts val="1400"/>
              <a:buNone/>
            </a:pPr>
            <a:r>
              <a:rPr lang="en-US"/>
              <a:t>Think of it as a pop quiz after a mini-lesson.</a:t>
            </a:r>
            <a:endParaRPr/>
          </a:p>
        </p:txBody>
      </p:sp>
      <p:sp>
        <p:nvSpPr>
          <p:cNvPr id="249" name="Google Shape;249;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0" name="Google Shape;250;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64" name="Google Shape;264;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65" name="Google Shape;265;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Practical Tasks for Immediate Use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Micro-learning includes practical tasks too.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learning new software via an interactive tutorial.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learn by doing and applying right away.</a:t>
            </a:r>
            <a:endParaRPr/>
          </a:p>
        </p:txBody>
      </p:sp>
      <p:sp>
        <p:nvSpPr>
          <p:cNvPr id="267" name="Google Shape;267;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68" name="Google Shape;268;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99" name="Google Shape;299;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00" name="Google Shape;300;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Micro-Learning Matters</a:t>
            </a:r>
            <a:endParaRPr/>
          </a:p>
          <a:p>
            <a:pPr indent="0" lvl="0" marL="0" rtl="0" algn="l">
              <a:lnSpc>
                <a:spcPct val="100000"/>
              </a:lnSpc>
              <a:spcBef>
                <a:spcPts val="0"/>
              </a:spcBef>
              <a:spcAft>
                <a:spcPts val="0"/>
              </a:spcAft>
              <a:buSzPts val="1400"/>
              <a:buNone/>
            </a:pPr>
            <a:r>
              <a:rPr lang="en-US"/>
              <a:t>Micro-Learning = Big Advantages!</a:t>
            </a:r>
            <a:endParaRPr/>
          </a:p>
          <a:p>
            <a:pPr indent="0" lvl="0" marL="0" rtl="0" algn="l">
              <a:lnSpc>
                <a:spcPct val="100000"/>
              </a:lnSpc>
              <a:spcBef>
                <a:spcPts val="0"/>
              </a:spcBef>
              <a:spcAft>
                <a:spcPts val="0"/>
              </a:spcAft>
              <a:buSzPts val="1400"/>
              <a:buNone/>
            </a:pPr>
            <a:r>
              <a:rPr lang="en-US"/>
              <a:t>Let's explore how it can transform your learning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Reduced Time Learn in short bursts,</a:t>
            </a:r>
            <a:endParaRPr/>
          </a:p>
          <a:p>
            <a:pPr indent="0" lvl="0" marL="0" rtl="0" algn="l">
              <a:lnSpc>
                <a:spcPct val="100000"/>
              </a:lnSpc>
              <a:spcBef>
                <a:spcPts val="0"/>
              </a:spcBef>
              <a:spcAft>
                <a:spcPts val="0"/>
              </a:spcAft>
              <a:buSzPts val="1400"/>
              <a:buNone/>
            </a:pPr>
            <a:r>
              <a:rPr lang="en-US"/>
              <a:t>ideal for busy lives.</a:t>
            </a:r>
            <a:endParaRPr/>
          </a:p>
        </p:txBody>
      </p:sp>
      <p:sp>
        <p:nvSpPr>
          <p:cNvPr id="302" name="Google Shape;302;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03" name="Google Shape;303;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51" name="Google Shape;351;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52" name="Google Shape;352;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54" name="Google Shape;354;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55" name="Google Shape;355;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4" name="Google Shape;374;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75" name="Google Shape;375;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videos for specific work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Visual infographics for fundamental skills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Interactive flashcards for tech confidence</a:t>
            </a:r>
            <a:endParaRPr/>
          </a:p>
        </p:txBody>
      </p:sp>
      <p:sp>
        <p:nvSpPr>
          <p:cNvPr id="377" name="Google Shape;377;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8" name="Google Shape;378;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94" name="Google Shape;394;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95" name="Google Shape;395;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activity thank all participants for their insights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Highlight the power of collaborative brainstorming and diverse perspectives.</a:t>
            </a:r>
            <a:endParaRPr/>
          </a:p>
          <a:p>
            <a:pPr indent="0" lvl="0" marL="0" rtl="0" algn="l">
              <a:lnSpc>
                <a:spcPct val="100000"/>
              </a:lnSpc>
              <a:spcBef>
                <a:spcPts val="0"/>
              </a:spcBef>
              <a:spcAft>
                <a:spcPts val="0"/>
              </a:spcAft>
              <a:buSzPts val="1400"/>
              <a:buNone/>
            </a:pPr>
            <a:r>
              <a:rPr lang="en-US"/>
              <a:t>This activity encourages active engagement, promotes collaborative learning, and allows participants to apply the concepts discussed earlier in the session. </a:t>
            </a:r>
            <a:endParaRPr/>
          </a:p>
        </p:txBody>
      </p:sp>
      <p:sp>
        <p:nvSpPr>
          <p:cNvPr id="397" name="Google Shape;397;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98" name="Google Shape;398;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36" name="Google Shape;436;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37" name="Google Shape;437;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1 introduced micro-learning, emphasizing its benefits and relevance for adult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discussed how micro-learning offers flexible, bite-sized learning experiences that align with busy lifestyles. Participants explored real-world scenarios where micro-learning can provide solutions to common learning challenges.</a:t>
            </a:r>
            <a:endParaRPr/>
          </a:p>
        </p:txBody>
      </p:sp>
      <p:sp>
        <p:nvSpPr>
          <p:cNvPr id="439" name="Google Shape;439;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40" name="Google Shape;440;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52" name="Google Shape;452;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53" name="Google Shape;453;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a:t>
            </a:r>
            <a:endParaRPr/>
          </a:p>
          <a:p>
            <a:pPr indent="0" lvl="0" marL="0" rtl="0" algn="l">
              <a:lnSpc>
                <a:spcPct val="100000"/>
              </a:lnSpc>
              <a:spcBef>
                <a:spcPts val="0"/>
              </a:spcBef>
              <a:spcAft>
                <a:spcPts val="0"/>
              </a:spcAft>
              <a:buSzPts val="1400"/>
              <a:buNone/>
            </a:pPr>
            <a:r>
              <a:rPr lang="en-US"/>
              <a:t>Think of it as learning that respects your time, your needs, and your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We're here to explore how micro-learning can provide solutions to some of the challenges that low-skilled adults might face in more traditional learning setups.</a:t>
            </a:r>
            <a:endParaRPr/>
          </a:p>
        </p:txBody>
      </p:sp>
      <p:sp>
        <p:nvSpPr>
          <p:cNvPr id="455" name="Google Shape;455;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56" name="Google Shape;456;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2" name="Google Shape;482;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83" name="Google Shape;483;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core principles of micro-learning is "Bite-Sized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principle involves breaking down learning material into small, manageable pieces.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Imagine it as dividing a large meal into bite-sized portions. </a:t>
            </a:r>
            <a:endParaRPr/>
          </a:p>
          <a:p>
            <a:pPr indent="0" lvl="0" marL="0" rtl="0" algn="l">
              <a:lnSpc>
                <a:spcPct val="100000"/>
              </a:lnSpc>
              <a:spcBef>
                <a:spcPts val="0"/>
              </a:spcBef>
              <a:spcAft>
                <a:spcPts val="0"/>
              </a:spcAft>
              <a:buSzPts val="1400"/>
              <a:buNone/>
            </a:pPr>
            <a:r>
              <a:rPr lang="en-US"/>
              <a:t>Each portion is easy to consume and digest.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same way, breaking down content into smaller units aids in better comprehension.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instead of a lengthy lecture, consider offering short video segments, infographics, or concise articles.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bite-sized pieces are easier for learners to grasp and retain.</a:t>
            </a:r>
            <a:endParaRPr/>
          </a:p>
        </p:txBody>
      </p:sp>
      <p:sp>
        <p:nvSpPr>
          <p:cNvPr id="485" name="Google Shape;485;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86" name="Google Shape;486;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4" name="Google Shape;504;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05" name="Google Shape;505;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"Focused Objectives" is another vital principle.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highlights the importance of clear and specific learning goals.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micro-learning, objectives are like destination points on a map. They guide learners toward a precise learning outcome.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if the goal is to improve digital literacy, the objective could be "Learning to create and manage an email account."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clarity helps learners stay on track and motivates them to achieve the goal.</a:t>
            </a:r>
            <a:endParaRPr/>
          </a:p>
        </p:txBody>
      </p:sp>
      <p:sp>
        <p:nvSpPr>
          <p:cNvPr id="507" name="Google Shape;507;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08" name="Google Shape;508;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29" name="Google Shape;529;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30" name="Google Shape;530;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"Just-in-Time Learning" emphasizes the delivery of timely information when learners need it the most.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of it as providing the right tool exactly when it's needed to solve a problem. This approach ensures that learning is relevant and immediately applicable.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if a low-skilled adult learner is struggling with a specific task at work, such as using a spreadsheet, a short tutorial on spreadsheet basics can be delivered just when they require it.</a:t>
            </a:r>
            <a:endParaRPr/>
          </a:p>
        </p:txBody>
      </p:sp>
      <p:sp>
        <p:nvSpPr>
          <p:cNvPr id="532" name="Google Shape;532;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33" name="Google Shape;533;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9" name="Google Shape;549;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50" name="Google Shape;550;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last core principle, "Personalization," focuses on tailoring content to individual needs and preferences.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Recognize that each learner is unique and may have varying levels of prior knowledge and learning styles. Personalization ensures that the learning experience is relevant and engaging for each learner.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a micro-learning platform can adapt content based on the learner's progress and offer choices for exploring related topics of interest.</a:t>
            </a:r>
            <a:endParaRPr/>
          </a:p>
        </p:txBody>
      </p:sp>
      <p:sp>
        <p:nvSpPr>
          <p:cNvPr id="552" name="Google Shape;552;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3" name="Google Shape;553;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68" name="Google Shape;568;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69" name="Google Shape;569;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72" name="Google Shape;572;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4" name="Google Shape;584;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85" name="Google Shape;585;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Assign each group a specific low-skilled adult learning scenario.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one group might focus on "Basic Digital Literacy," while another group might tackle "Effective Email Communication."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Explain the task to the educators.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Their goal is to brainstorm and outline a micro-learning activity that incorporates the four principles we discussed: Bite-Sized Content, Focused Objectives, Just-in-Time Learning, and Personalization.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Ensure the content is concise and easily digestible.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Define clear learning objectives for their micro-learning activity.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the timing of when the learning material should be delivered (just-in-time).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about how they can personalize the content to meet the unique needs and preferences of their target audience.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 Brainstorming and Outline Give educators time to brainstorm within their groups. Encourage them to jot down ideas, outline the content, and discuss how they can apply the principles to their scenario.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Sharing: After brainstorming, invite each group to share a brief overview of their micro-learning activity. Encourage them to highlight how they've incorporated the principles and why their approach is suitable for low-skilled adult learners.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Discussion: Facilitate a short discussion after each group presentation. Encourage educators to provide constructive feedback and ask questions to deepen their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Wrap-Up: Summarize the activity by emphasizing the importance of aligning micro-learning design with the principles discussed. Emphasize that these activities should be learner-centered and address the unique needs of low-skilled adult learners.</a:t>
            </a:r>
            <a:endParaRPr/>
          </a:p>
        </p:txBody>
      </p:sp>
      <p:sp>
        <p:nvSpPr>
          <p:cNvPr id="587" name="Google Shape;587;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8" name="Google Shape;588;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0" name="Google Shape;640;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41" name="Google Shape;641;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a:t>
            </a:r>
            <a:endParaRPr/>
          </a:p>
          <a:p>
            <a:pPr indent="0" lvl="0" marL="0" rtl="0" algn="l">
              <a:lnSpc>
                <a:spcPct val="100000"/>
              </a:lnSpc>
              <a:spcBef>
                <a:spcPts val="0"/>
              </a:spcBef>
              <a:spcAft>
                <a:spcPts val="0"/>
              </a:spcAft>
              <a:buSzPts val="1400"/>
              <a:buNone/>
            </a:pPr>
            <a:r>
              <a:rPr lang="en-US"/>
              <a:t>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643" name="Google Shape;643;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4" name="Google Shape;644;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1" name="Google Shape;671;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72" name="Google Shape;672;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refreshed our understanding of micro-learning principles, let's explore techniques to make micro-learning truly engaging. These techniques will help you apply those principles effectively.</a:t>
            </a:r>
            <a:endParaRPr/>
          </a:p>
        </p:txBody>
      </p:sp>
      <p:sp>
        <p:nvSpPr>
          <p:cNvPr id="674" name="Google Shape;674;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5" name="Google Shape;675;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1" name="Google Shape;701;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02" name="Google Shape;702;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Storytelling is a powerful way to engage learners. Imagine using a real-life story of someone overcoming digital literacy challenges to teach essential skills. Such narratives can resonate deeply with low-skilled adult learners and make the learning experience more relatable.</a:t>
            </a:r>
            <a:endParaRPr/>
          </a:p>
        </p:txBody>
      </p:sp>
      <p:sp>
        <p:nvSpPr>
          <p:cNvPr id="704" name="Google Shape;704;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5" name="Google Shape;705;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18" name="Google Shape;718;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19" name="Google Shape;719;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Incorporating visuals, such as infographics, diagrams, or simple animations, can significantly enhance the learning experience. Visuals can simplify complex concepts and provide a quick visual reference, which is especially valuable for learners with limited prior knowledge.</a:t>
            </a:r>
            <a:endParaRPr/>
          </a:p>
        </p:txBody>
      </p:sp>
      <p:sp>
        <p:nvSpPr>
          <p:cNvPr id="721" name="Google Shape;721;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22" name="Google Shape;722;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35" name="Google Shape;735;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36" name="Google Shape;736;p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Creating micro-learning scenarios based on real-life situations is an effective way to help learners apply what they've learned to practical situations. For example, a scenario involving everyday budgeting or solving common workplace challenges can empower low-skilled adult learners with practical skills.</a:t>
            </a:r>
            <a:endParaRPr/>
          </a:p>
        </p:txBody>
      </p:sp>
      <p:sp>
        <p:nvSpPr>
          <p:cNvPr id="738" name="Google Shape;738;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39" name="Google Shape;739;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52" name="Google Shape;752;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53" name="Google Shape;753;p3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Quick Examples - Let me share a few quick examples with you: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1: Imagine a micro-learning module on email communication. Use a short, relatable story to illustrate the dos and don'ts of professional email writing.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2: In a digital literacy module, include visual step-by-step guides for common tasks like setting up an email account.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 3: For a workplace skills module, present a real-life scenario where learners must apply problem-solving skills to overcome a common workplace challenge.</a:t>
            </a:r>
            <a:endParaRPr/>
          </a:p>
        </p:txBody>
      </p:sp>
      <p:sp>
        <p:nvSpPr>
          <p:cNvPr id="755" name="Google Shape;755;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56" name="Google Shape;756;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67" name="Google Shape;867;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68" name="Google Shape;868;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to focus on the key principles and make the most of your limited time.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Let's begin, and I'll give you a heads-up when it's time to wrap up and share your creations.</a:t>
            </a:r>
            <a:endParaRPr/>
          </a:p>
        </p:txBody>
      </p:sp>
      <p:sp>
        <p:nvSpPr>
          <p:cNvPr id="870" name="Google Shape;870;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71" name="Google Shape;871;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98" name="Google Shape;898;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99" name="Google Shape;899;p4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hands-on activity will give you a practical understanding of how to design engaging micro-learning content. Remember to focus on the key principles and make the most of your limited time. Let's begin, and I'll give you a heads-up when it's time to wrap up and share your creations.</a:t>
            </a:r>
            <a:endParaRPr/>
          </a:p>
        </p:txBody>
      </p:sp>
      <p:sp>
        <p:nvSpPr>
          <p:cNvPr id="901" name="Google Shape;901;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02" name="Google Shape;902;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24" name="Google Shape;924;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25" name="Google Shape;925;p4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Assessments are a vital component of micro-learning. Let's take a moment to understand their significance and explore the different types of micro-assessments.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Reinforce Learning: Assessments help reinforce what learners have just studied. They provide an opportunity for learners to recall and apply what they've learned in a controlled setting.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 Progress: Assessments also measure learners' progress. They allow you to gauge how well learners are absorbing the content and making progress toward their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Identify Gaps: By analyzing assessment results, you can identify areas where learners may be struggling, enabling you to provide additional support or adjust your micro-learning content.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Enhance Retention: Well-designed assessments contribute to better information retention. They encourage active engagement with the material.</a:t>
            </a:r>
            <a:endParaRPr/>
          </a:p>
        </p:txBody>
      </p:sp>
      <p:sp>
        <p:nvSpPr>
          <p:cNvPr id="927" name="Google Shape;927;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28" name="Google Shape;928;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51" name="Google Shape;951;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52" name="Google Shape;952;p4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consider the various types of micro-assessments you can use in your micro-learning activities. These assessments should align closely with your learning objectives: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quizzes with multiple-choice or true/false questions are effective for assessing knowledge retention. They can be integrated into micro-learning modules to check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Assignments: Assignments that require learners to apply what they've learned to real-world scenarios can be highly effective. For example, you might ask learners to draft a sample email based on an email-writing micro-lesson.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Reflective Questions: Asking open-ended reflective questions can encourage critical thinking and self-assessment. For example, you might prompt learners to reflect on how they can apply a newly acquired skill in their daily life.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that the type of assessment you choose should align with your learning objectives and the nature of the micro-learning activity. Assessments should not only evaluate but also enhance the learning experience.</a:t>
            </a:r>
            <a:endParaRPr/>
          </a:p>
        </p:txBody>
      </p:sp>
      <p:sp>
        <p:nvSpPr>
          <p:cNvPr id="954" name="Google Shape;954;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55" name="Google Shape;955;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75" name="Google Shape;975;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76" name="Google Shape;976;p4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covered a lot in this  session.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Remember, micro-learning is about delivering content effectively and efficiently. Keep practicing these principles as you design engaging micro-learning experiences for low-skilled adult learners.</a:t>
            </a:r>
            <a:endParaRPr/>
          </a:p>
        </p:txBody>
      </p:sp>
      <p:sp>
        <p:nvSpPr>
          <p:cNvPr id="978" name="Google Shape;978;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79" name="Google Shape;979;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9" name="Google Shape;999;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14" name="Google Shape;1014;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15" name="Google Shape;1015;p4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4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back, everyone! Let's dive into designing engaging micro-learning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kick things off, let's quickly recap the key points from our previous session, especially the principles of micro-learning. Remember, building on these principles is key as we design our activities.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principles are the foundation of effective micro-learning. They help us create content that's engaging, focused, and immediately applicable.</a:t>
            </a:r>
            <a:endParaRPr/>
          </a:p>
        </p:txBody>
      </p:sp>
      <p:sp>
        <p:nvSpPr>
          <p:cNvPr id="1017" name="Google Shape;1017;p4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18" name="Google Shape;1018;p4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47" name="Google Shape;1047;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48" name="Google Shape;1048;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050" name="Google Shape;1050;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1" name="Google Shape;1051;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67" name="Google Shape;1067;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68" name="Google Shape;1068;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070" name="Google Shape;1070;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71" name="Google Shape;1071;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5" name="Google Shape;1085;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86" name="Google Shape;1086;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Motivation is essential, especially when working with low-skilled adult learners. Let's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delve into the critical topic of motivation, which is especially vital when working with low-skilled adult learners. We'll discuss the unique challenges of motivating this audience and explore concepts like intrinsic and extrinsic motivation and how they apply to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088" name="Google Shape;1088;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89" name="Google Shape;1089;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08" name="Google Shape;1108;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09" name="Google Shape;1109;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Motivating low-skilled adult learners in micro-learning can be challenging due to:</a:t>
            </a:r>
            <a:endParaRPr/>
          </a:p>
        </p:txBody>
      </p:sp>
      <p:sp>
        <p:nvSpPr>
          <p:cNvPr id="1111" name="Google Shape;1111;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12" name="Google Shape;1112;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5" name="Google Shape;1135;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36" name="Google Shape;1136;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Intrinsic motivation comes from within, driven by personal interest or satisfaction, while extrinsic motivation comes from external rewards or pressures.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do these concepts apply to micro-learning? Share your thoughts.</a:t>
            </a:r>
            <a:endParaRPr/>
          </a:p>
          <a:p>
            <a:pPr indent="0" lvl="0" marL="0" rtl="0" algn="l">
              <a:lnSpc>
                <a:spcPct val="100000"/>
              </a:lnSpc>
              <a:spcBef>
                <a:spcPts val="0"/>
              </a:spcBef>
              <a:spcAft>
                <a:spcPts val="0"/>
              </a:spcAft>
              <a:buSzPts val="1400"/>
              <a:buNone/>
            </a:pPr>
            <a:r>
              <a:rPr lang="en-US"/>
              <a:t> (Participants discuss how intrinsic and extrinsic motivation can be used effectively in micro-learning, sharing examples.)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we wrap up, can anyone share strategies or techniques that can be employed to enhance motivation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Offer suggestions for motivating low-skilled adult learners effectively in a micro-learning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Motivation is a key driver of success in micro-learning, especially when working with specific audiences</a:t>
            </a:r>
            <a:endParaRPr/>
          </a:p>
        </p:txBody>
      </p:sp>
      <p:sp>
        <p:nvSpPr>
          <p:cNvPr id="1138" name="Google Shape;1138;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9" name="Google Shape;1139;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55" name="Google Shape;1155;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56" name="Google Shape;1156;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dive into gamification and social learning. Gamification elements such as badges and points can significantly enhance engagement. We'll also discuss the value of social learning, which can include group challenges, discussion boards, and peer feedback.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First, let's focus on gamification. Elements like badges and points can make learning more fun and engaging. How have you seen gamification applied in micro-learning, and what are the benefits you've observed?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examples and insights related to gamification in micro-learning)</a:t>
            </a:r>
            <a:endParaRPr/>
          </a:p>
        </p:txBody>
      </p:sp>
      <p:sp>
        <p:nvSpPr>
          <p:cNvPr id="1158" name="Google Shape;1158;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59" name="Google Shape;1159;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78" name="Google Shape;1178;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79" name="Google Shape;1179;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Moving on, let's discuss social learning. This involves group challenges, discussion boards, and peer feedback. How do you think social learning can enhance the micro-learning experience, and what are some potential challenges?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(after reading the PPT) -  Social learning leverages social interactions to enhance the understanding and retention of information, often occurring in settings like classrooms, online communities, or workplace teams.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discuss the value and potential challenges of incorporating social learning elements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Effective Implementation:</a:t>
            </a:r>
            <a:endParaRPr/>
          </a:p>
          <a:p>
            <a:pPr indent="0" lvl="0" marL="0" rtl="0" algn="l">
              <a:lnSpc>
                <a:spcPct val="100000"/>
              </a:lnSpc>
              <a:spcBef>
                <a:spcPts val="0"/>
              </a:spcBef>
              <a:spcAft>
                <a:spcPts val="0"/>
              </a:spcAft>
              <a:buSzPts val="1400"/>
              <a:buNone/>
            </a:pPr>
            <a:r>
              <a:rPr lang="en-US"/>
              <a:t>Before we move on, can you share any tips or best practices for effectively implementing gamification and social learning in micro-learning scenarios?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These are powerful tools for enhancing engagement and interaction in micro-learning. Keep these concepts in mind as we explore further in the gamification brainstorm activity.</a:t>
            </a:r>
            <a:endParaRPr/>
          </a:p>
        </p:txBody>
      </p:sp>
      <p:sp>
        <p:nvSpPr>
          <p:cNvPr id="1181" name="Google Shape;1181;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82" name="Google Shape;1182;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14" name="Google Shape;1214;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15" name="Google Shape;1215;p5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It's time for an interactive activity. In small groups, I want each of you to brainstorm gamification ideas for a micro-learning scenario. Think creatively and imagine how you can make learning fun and engaging. Afterward, each group will share their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group brainstorming sessions and then share their gamification ideas with the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it's time for an exciting and interactive activity. We'll dive into a gamification brainstorm session.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Group 1: (Shares their gamification ideas)</a:t>
            </a:r>
            <a:endParaRPr/>
          </a:p>
          <a:p>
            <a:pPr indent="0" lvl="0" marL="0" rtl="0" algn="l">
              <a:lnSpc>
                <a:spcPct val="100000"/>
              </a:lnSpc>
              <a:spcBef>
                <a:spcPts val="0"/>
              </a:spcBef>
              <a:spcAft>
                <a:spcPts val="0"/>
              </a:spcAft>
              <a:buSzPts val="1400"/>
              <a:buNone/>
            </a:pPr>
            <a:r>
              <a:rPr lang="en-US"/>
              <a:t>Group 2: (Shares their gamification ideas)</a:t>
            </a:r>
            <a:endParaRPr/>
          </a:p>
          <a:p>
            <a:pPr indent="0" lvl="0" marL="0" rtl="0" algn="l">
              <a:lnSpc>
                <a:spcPct val="100000"/>
              </a:lnSpc>
              <a:spcBef>
                <a:spcPts val="0"/>
              </a:spcBef>
              <a:spcAft>
                <a:spcPts val="0"/>
              </a:spcAft>
              <a:buSzPts val="1400"/>
              <a:buNone/>
            </a:pPr>
            <a:r>
              <a:rPr lang="en-US"/>
              <a:t>Group 3: (Shares their gamification ideas)</a:t>
            </a:r>
            <a:endParaRPr/>
          </a:p>
        </p:txBody>
      </p:sp>
      <p:sp>
        <p:nvSpPr>
          <p:cNvPr id="1217" name="Google Shape;1217;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18" name="Google Shape;1218;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47" name="Google Shape;1247;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48" name="Google Shape;1248;p5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Discussion</a:t>
            </a:r>
            <a:endParaRPr/>
          </a:p>
          <a:p>
            <a:pPr indent="0" lvl="0" marL="0" rtl="0" algn="l">
              <a:lnSpc>
                <a:spcPct val="100000"/>
              </a:lnSpc>
              <a:spcBef>
                <a:spcPts val="0"/>
              </a:spcBef>
              <a:spcAft>
                <a:spcPts val="0"/>
              </a:spcAft>
              <a:buSzPts val="1400"/>
              <a:buNone/>
            </a:pPr>
            <a:r>
              <a:rPr lang="en-US"/>
              <a:t>Let's open up  for a short discussion.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did you learn from this activity? How can these gamification ideas be applied to enhance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brief discussion, sharing insights and lessons learned from the activity)</a:t>
            </a:r>
            <a:endParaRPr/>
          </a:p>
        </p:txBody>
      </p:sp>
      <p:sp>
        <p:nvSpPr>
          <p:cNvPr id="1250" name="Google Shape;1250;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51" name="Google Shape;1251;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62" name="Google Shape;1262;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63" name="Google Shape;1263;p5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wrap up, let's discuss the concept of habit formation in learning. How can we build a habit of micro-learning? We'll share tips such as setting goals and maintaining a consistent schedule.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(Participants engage in a discussion, sharing their insights and tips on building a habit of micro-learning)</a:t>
            </a:r>
            <a:endParaRPr/>
          </a:p>
        </p:txBody>
      </p:sp>
      <p:sp>
        <p:nvSpPr>
          <p:cNvPr id="1265" name="Google Shape;1265;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66" name="Google Shape;1266;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78" name="Google Shape;1278;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79" name="Google Shape;1279;p5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Great job, everyone!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Here are some specific and valuable tips: (PPT)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Learning is a journey, and building habits is a key part of it. Remember, motivation and engagement are key factors in the success of micro-learning. Keep up the excellent work, and let's continue making learning exciting and effective.</a:t>
            </a:r>
            <a:endParaRPr/>
          </a:p>
          <a:p>
            <a:pPr indent="0" lvl="0" marL="0" rtl="0" algn="l">
              <a:lnSpc>
                <a:spcPct val="100000"/>
              </a:lnSpc>
              <a:spcBef>
                <a:spcPts val="0"/>
              </a:spcBef>
              <a:spcAft>
                <a:spcPts val="0"/>
              </a:spcAft>
              <a:buSzPts val="1400"/>
              <a:buNone/>
            </a:pPr>
            <a:r>
              <a:rPr lang="en-US"/>
              <a:t>Keep in mind the tips and strategies we've discussed today.</a:t>
            </a:r>
            <a:endParaRPr/>
          </a:p>
        </p:txBody>
      </p:sp>
      <p:sp>
        <p:nvSpPr>
          <p:cNvPr id="1281" name="Google Shape;1281;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82" name="Google Shape;1282;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6" name="Google Shape;1306;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5" name="Google Shape;1315;p5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2" name="Google Shape;152;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3" name="Google Shape;153;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dive in, let's take a moment to think about traditional learning settings. We've all been there, right? Long hours in classrooms, massive textbooks, and lessons that seem to stretch forever. Now, imagine if you're an adult who's juggling work, family, and other responsibilities. It's a challenge, isn't it?</a:t>
            </a:r>
            <a:endParaRPr/>
          </a:p>
        </p:txBody>
      </p:sp>
      <p:sp>
        <p:nvSpPr>
          <p:cNvPr id="155" name="Google Shape;155;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6" name="Google Shape;156;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0" name="Google Shape;1330;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31" name="Google Shape;1331;p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333" name="Google Shape;1333;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34" name="Google Shape;1334;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50" name="Google Shape;1350;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51" name="Google Shape;1351;p6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Making learning more fun and engaging</a:t>
            </a:r>
            <a:endParaRPr/>
          </a:p>
          <a:p>
            <a:pPr indent="0" lvl="0" marL="0" rtl="0" algn="l">
              <a:lnSpc>
                <a:spcPct val="100000"/>
              </a:lnSpc>
              <a:spcBef>
                <a:spcPts val="0"/>
              </a:spcBef>
              <a:spcAft>
                <a:spcPts val="0"/>
              </a:spcAft>
              <a:buSzPts val="1400"/>
              <a:buNone/>
            </a:pPr>
            <a:r>
              <a:rPr lang="en-US"/>
              <a:t>b) Set goals and maintain a consistent schedule</a:t>
            </a:r>
            <a:endParaRPr/>
          </a:p>
          <a:p>
            <a:pPr indent="0" lvl="0" marL="0" rtl="0" algn="l">
              <a:lnSpc>
                <a:spcPct val="100000"/>
              </a:lnSpc>
              <a:spcBef>
                <a:spcPts val="0"/>
              </a:spcBef>
              <a:spcAft>
                <a:spcPts val="0"/>
              </a:spcAft>
              <a:buSzPts val="1400"/>
              <a:buNone/>
            </a:pPr>
            <a:r>
              <a:rPr lang="en-US"/>
              <a:t>b) New habits they've attempted to establish since the last session</a:t>
            </a:r>
            <a:endParaRPr/>
          </a:p>
        </p:txBody>
      </p:sp>
      <p:sp>
        <p:nvSpPr>
          <p:cNvPr id="1353" name="Google Shape;1353;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54" name="Google Shape;1354;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72" name="Google Shape;1372;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73" name="Google Shape;1373;p6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We'll explore the significance of seamlessly weaving micro-learning into your existing teaching practices.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75" name="Google Shape;1375;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76" name="Google Shape;1376;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92" name="Google Shape;1392;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93" name="Google Shape;1393;p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to our session on "Integrating Micro-Learning."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We'll explore the significance of seamlessly weaving micro-learning into your existing teaching practices.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395" name="Google Shape;1395;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96" name="Google Shape;1396;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08" name="Google Shape;1408;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09" name="Google Shape;1409;p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delve into the strategies for effectively incorporating micro-learning into your existing curricula.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By applying these strategies, you can seamlessly integrate micro-learning into your existing curricula and enhance the learning experience for your students.</a:t>
            </a:r>
            <a:endParaRPr/>
          </a:p>
        </p:txBody>
      </p:sp>
      <p:sp>
        <p:nvSpPr>
          <p:cNvPr id="1411" name="Google Shape;1411;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12" name="Google Shape;1412;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0" name="Google Shape;1440;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41" name="Google Shape;1441;p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effective approach is to break your curriculum into smaller modules. Each module can be accompanied by micro-learning resources that reinforce the key concepts. This modular integration allows students to engage with the content in smaller, more digestible parts, making complex subjects more manageable.</a:t>
            </a:r>
            <a:endParaRPr/>
          </a:p>
        </p:txBody>
      </p:sp>
      <p:sp>
        <p:nvSpPr>
          <p:cNvPr id="1443" name="Google Shape;1443;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44" name="Google Shape;1444;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62" name="Google Shape;1462;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63" name="Google Shape;1463;p6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Consider aligning micro-learning resources with the immediate needs of your curriculum. When students encounter specific challenges or questions, they can access micro-learning materials that provide instant answers. This just-in-time learning approach ensures that students get the support they need when it's most relevant.</a:t>
            </a:r>
            <a:endParaRPr/>
          </a:p>
        </p:txBody>
      </p:sp>
      <p:sp>
        <p:nvSpPr>
          <p:cNvPr id="1465" name="Google Shape;1465;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66" name="Google Shape;1466;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84" name="Google Shape;1484;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85" name="Google Shape;1485;p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6" name="Google Shape;1486;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Leverage micro-learning for formative assessments. Embed quick quizzes or interactive exercises within your curriculum to gauge student understanding. Prompt feedback from these assessments allows you to adapt your teaching approach, ensuring that the curriculum remains engaging and effective.</a:t>
            </a:r>
            <a:endParaRPr/>
          </a:p>
        </p:txBody>
      </p:sp>
      <p:sp>
        <p:nvSpPr>
          <p:cNvPr id="1487" name="Google Shape;1487;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88" name="Google Shape;1488;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06" name="Google Shape;1506;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07" name="Google Shape;1507;p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Aligning micro-learning with curriculum goals ensures that every piece of content serves a specific educational purpose. It keeps your teaching focused and relevant, making the learning experience more meaningful for your students.</a:t>
            </a:r>
            <a:endParaRPr/>
          </a:p>
        </p:txBody>
      </p:sp>
      <p:sp>
        <p:nvSpPr>
          <p:cNvPr id="1509" name="Google Shape;1509;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0" name="Google Shape;1510;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24" name="Google Shape;1524;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25" name="Google Shape;1525;p6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micro-learning materials align with curriculum objectives, you create a clear path for your students to achieve effective learning outcomes. This alignment helps students understand how each micro-lesson contributes to their overall understanding of a subject, making the learning journey more coherent and purposeful.</a:t>
            </a:r>
            <a:endParaRPr/>
          </a:p>
        </p:txBody>
      </p:sp>
      <p:sp>
        <p:nvSpPr>
          <p:cNvPr id="1527" name="Google Shape;1527;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28" name="Google Shape;1528;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 name="Google Shape;178;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9" name="Google Shape;179;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That's where micro-learning comes in. It's like learning in bite-sized pieces, each designed to fit into the pockets of your busy lives. Think of it as learning that respects your time, your needs, and your goals. We're here to explore how micro-learning can provide solutions to some of the challenges that low-skilled adults might face in more traditional learning setups.</a:t>
            </a:r>
            <a:endParaRPr/>
          </a:p>
        </p:txBody>
      </p:sp>
      <p:sp>
        <p:nvSpPr>
          <p:cNvPr id="181" name="Google Shape;181;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 name="Google Shape;182;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42" name="Google Shape;1542;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43" name="Google Shape;1543;p7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be seamlessly integrated with traditional teaching methods, fostering a dynamic and engaging learning environment. Let's explore this synergy, especially in the context of the "flipped classroom."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One powerful way to blend micro-learning with traditional teaching is through the "flipped classroom" approach. In a flipped classroom, students access micro-learning materials before in-person class sessions. This approach allows face-to-face time to focus on interactive discussions, problem-solving, and deeper understanding, as students come prepared with foundational knowledge.</a:t>
            </a:r>
            <a:endParaRPr/>
          </a:p>
        </p:txBody>
      </p:sp>
      <p:sp>
        <p:nvSpPr>
          <p:cNvPr id="1545" name="Google Shape;1545;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46" name="Google Shape;1546;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60" name="Google Shape;1560;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61" name="Google Shape;1561;p7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2" name="Google Shape;1562;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Micro-learning can enhance student engagement by providing access to resources that cater to individual learning styles.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students might prefer reading materials, while others benefit more from videos or interactive exercises. The flexibility of micro-learning ensures that every student has the resources they need to excel.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combination of micro-learning and traditional teaching methods creates a balanced and engaging learning experience, catering to a diverse range of learners.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let's explore the technology tools that can make this integration seamless.</a:t>
            </a:r>
            <a:endParaRPr/>
          </a:p>
        </p:txBody>
      </p:sp>
      <p:sp>
        <p:nvSpPr>
          <p:cNvPr id="1563" name="Google Shape;1563;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64" name="Google Shape;1564;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79" name="Google Shape;1579;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80" name="Google Shape;1580;p7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now dive into the world of technology tools that make creating micro-learning content both accessible and efficient.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582" name="Google Shape;1582;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83" name="Google Shape;1583;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01" name="Google Shape;1601;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02" name="Google Shape;1602;p7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3" name="Google Shape;1603;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PPT)</a:t>
            </a:r>
            <a:endParaRPr/>
          </a:p>
          <a:p>
            <a:pPr indent="0" lvl="0" marL="0" rtl="0" algn="l">
              <a:lnSpc>
                <a:spcPct val="100000"/>
              </a:lnSpc>
              <a:spcBef>
                <a:spcPts val="0"/>
              </a:spcBef>
              <a:spcAft>
                <a:spcPts val="0"/>
              </a:spcAft>
              <a:buSzPts val="1400"/>
              <a:buNone/>
            </a:pPr>
            <a:r>
              <a:rPr lang="en-US"/>
              <a:t>These user-friendly tools make it easy for educators to design and deliver micro-learning content effectively. Now, let's briefly touch on the importance of accessibility for all learners.</a:t>
            </a:r>
            <a:endParaRPr/>
          </a:p>
        </p:txBody>
      </p:sp>
      <p:sp>
        <p:nvSpPr>
          <p:cNvPr id="1604" name="Google Shape;1604;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05" name="Google Shape;1605;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23" name="Google Shape;1623;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24" name="Google Shape;1624;p7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5" name="Google Shape;1625;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conclude, it's crucial to emphasize the importance of accessibility in micro-learning.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Accessibility ensures that all learners, regardless of their unique needs and circumstances, have equitable access to educational content. Micro-learning materials should be designed with accessibility in mind, making sure that they can be easily navigated by everyone.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Consider factors like providing alternative text for images, closed captions for videos, and content that is screen reader-friendly. </a:t>
            </a:r>
            <a:endParaRPr/>
          </a:p>
          <a:p>
            <a:pPr indent="0" lvl="0" marL="0" rtl="0" algn="l">
              <a:lnSpc>
                <a:spcPct val="100000"/>
              </a:lnSpc>
              <a:spcBef>
                <a:spcPts val="0"/>
              </a:spcBef>
              <a:spcAft>
                <a:spcPts val="0"/>
              </a:spcAft>
              <a:buSzPts val="1400"/>
              <a:buNone/>
            </a:pPr>
            <a:r>
              <a:rPr lang="en-US"/>
              <a:t>By prioritizing accessibility, you create an inclusive learning environment where every student can thrive.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With this in mind, we've covered the core aspects of integrating micro-learning into your teaching practices. Thank you for joining us today, and let's continue making learning exciting and effective.</a:t>
            </a:r>
            <a:endParaRPr/>
          </a:p>
        </p:txBody>
      </p:sp>
      <p:sp>
        <p:nvSpPr>
          <p:cNvPr id="1626" name="Google Shape;1626;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27" name="Google Shape;1627;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2" name="Google Shape;1642;p7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1" name="Google Shape;1651;p7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66" name="Google Shape;1666;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67" name="Google Shape;1667;p7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8" name="Google Shape;1668;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 Bite-sized, accessible content</a:t>
            </a:r>
            <a:endParaRPr/>
          </a:p>
          <a:p>
            <a:pPr indent="0" lvl="0" marL="0" rtl="0" algn="l">
              <a:lnSpc>
                <a:spcPct val="100000"/>
              </a:lnSpc>
              <a:spcBef>
                <a:spcPts val="0"/>
              </a:spcBef>
              <a:spcAft>
                <a:spcPts val="0"/>
              </a:spcAft>
              <a:buSzPts val="1400"/>
              <a:buNone/>
            </a:pPr>
            <a:r>
              <a:rPr lang="en-US"/>
              <a:t>2. b) Via various formats, including video, quizzes, and infographics</a:t>
            </a:r>
            <a:endParaRPr/>
          </a:p>
        </p:txBody>
      </p:sp>
      <p:sp>
        <p:nvSpPr>
          <p:cNvPr id="1669" name="Google Shape;1669;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70" name="Google Shape;1670;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86" name="Google Shape;1686;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87" name="Google Shape;1687;p7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 Align micro-learning with curriculum goals and learning objectives</a:t>
            </a:r>
            <a:endParaRPr/>
          </a:p>
          <a:p>
            <a:pPr indent="0" lvl="0" marL="0" rtl="0" algn="l">
              <a:lnSpc>
                <a:spcPct val="100000"/>
              </a:lnSpc>
              <a:spcBef>
                <a:spcPts val="0"/>
              </a:spcBef>
              <a:spcAft>
                <a:spcPts val="0"/>
              </a:spcAft>
              <a:buSzPts val="1400"/>
              <a:buNone/>
            </a:pPr>
            <a:r>
              <a:rPr lang="en-US"/>
              <a:t>c) Gamification and social learning</a:t>
            </a:r>
            <a:endParaRPr/>
          </a:p>
          <a:p>
            <a:pPr indent="0" lvl="0" marL="0" rtl="0" algn="l">
              <a:lnSpc>
                <a:spcPct val="100000"/>
              </a:lnSpc>
              <a:spcBef>
                <a:spcPts val="0"/>
              </a:spcBef>
              <a:spcAft>
                <a:spcPts val="0"/>
              </a:spcAft>
              <a:buSzPts val="1400"/>
              <a:buNone/>
            </a:pPr>
            <a:r>
              <a:rPr lang="en-US"/>
              <a:t>b) Set goals and maintain a consistent schedule</a:t>
            </a:r>
            <a:endParaRPr/>
          </a:p>
        </p:txBody>
      </p:sp>
      <p:sp>
        <p:nvSpPr>
          <p:cNvPr id="1689" name="Google Shape;1689;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90" name="Google Shape;1690;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08" name="Google Shape;1708;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09" name="Google Shape;1709;p7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0" name="Google Shape;1710;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we'll explore some of the tools that can enhance your micro-learning efforts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Canva is an incredibly user-friendly graphic design tool that can help you create visually appealing micro-learning materials. Have any of you used Canva before?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Edpuzzle is fantastic for creating interactive video lessons. You can embed quizzes and questions directly into your videos. Who has experience with Edpuzzle?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is an interactive and engaging platform that allows educators to create quizzes, surveys, and games for their learners. It's a versatile tool that can turn learning into a fun and competitive experience.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makes learning a game. Educators can create quizzes with multiple-choice questions, polls, and challenges. Learners can join in real-time from their devices, answer questions, and earn points. It's an excellent way to reinforce key concepts in a competitive and enjoyable manner. It provides immediate feedback to both educators and learners.</a:t>
            </a:r>
            <a:endParaRPr/>
          </a:p>
          <a:p>
            <a:pPr indent="0" lvl="0" marL="0" rtl="0" algn="l">
              <a:lnSpc>
                <a:spcPct val="100000"/>
              </a:lnSpc>
              <a:spcBef>
                <a:spcPts val="0"/>
              </a:spcBef>
              <a:spcAft>
                <a:spcPts val="0"/>
              </a:spcAft>
              <a:buSzPts val="1400"/>
              <a:buNone/>
            </a:pPr>
            <a:r>
              <a:rPr lang="en-US"/>
              <a:t> With Kahoot!, you can create engaging micro-learning activities that are not only educational but also entertaining. This tool is particularly effective for reinforcing knowledge and checking comprehension in a playful way.</a:t>
            </a:r>
            <a:endParaRPr/>
          </a:p>
        </p:txBody>
      </p:sp>
      <p:sp>
        <p:nvSpPr>
          <p:cNvPr id="1711" name="Google Shape;1711;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12" name="Google Shape;1712;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7" name="Google Shape;197;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8" name="Google Shape;198;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icebreaker will not only help participants to get familiar with digital tools that they can use for creating micro-learning resources, but also to encourage team building and communication skills.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Use this list of digital tools, platforms, or apps. Each team should receive at least 3 items.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Articulate 360</a:t>
            </a:r>
            <a:endParaRPr/>
          </a:p>
          <a:p>
            <a:pPr indent="0" lvl="0" marL="0" rtl="0" algn="l">
              <a:lnSpc>
                <a:spcPct val="100000"/>
              </a:lnSpc>
              <a:spcBef>
                <a:spcPts val="0"/>
              </a:spcBef>
              <a:spcAft>
                <a:spcPts val="0"/>
              </a:spcAft>
              <a:buSzPts val="1400"/>
              <a:buNone/>
            </a:pPr>
            <a:r>
              <a:rPr lang="en-US"/>
              <a:t>Adobe Captivate</a:t>
            </a:r>
            <a:endParaRPr/>
          </a:p>
          <a:p>
            <a:pPr indent="0" lvl="0" marL="0" rtl="0" algn="l">
              <a:lnSpc>
                <a:spcPct val="100000"/>
              </a:lnSpc>
              <a:spcBef>
                <a:spcPts val="0"/>
              </a:spcBef>
              <a:spcAft>
                <a:spcPts val="0"/>
              </a:spcAft>
              <a:buSzPts val="1400"/>
              <a:buNone/>
            </a:pPr>
            <a:r>
              <a:rPr lang="en-US"/>
              <a:t>Camtasia</a:t>
            </a:r>
            <a:endParaRPr/>
          </a:p>
          <a:p>
            <a:pPr indent="0" lvl="0" marL="0" rtl="0" algn="l">
              <a:lnSpc>
                <a:spcPct val="100000"/>
              </a:lnSpc>
              <a:spcBef>
                <a:spcPts val="0"/>
              </a:spcBef>
              <a:spcAft>
                <a:spcPts val="0"/>
              </a:spcAft>
              <a:buSzPts val="1400"/>
              <a:buNone/>
            </a:pPr>
            <a:r>
              <a:rPr lang="en-US"/>
              <a:t>H5P</a:t>
            </a:r>
            <a:endParaRPr/>
          </a:p>
          <a:p>
            <a:pPr indent="0" lvl="0" marL="0" rtl="0" algn="l">
              <a:lnSpc>
                <a:spcPct val="100000"/>
              </a:lnSpc>
              <a:spcBef>
                <a:spcPts val="0"/>
              </a:spcBef>
              <a:spcAft>
                <a:spcPts val="0"/>
              </a:spcAft>
              <a:buSzPts val="1400"/>
              <a:buNone/>
            </a:pPr>
            <a:r>
              <a:rPr lang="en-US"/>
              <a:t>iSpring Suite</a:t>
            </a:r>
            <a:endParaRPr/>
          </a:p>
          <a:p>
            <a:pPr indent="0" lvl="0" marL="0" rtl="0" algn="l">
              <a:lnSpc>
                <a:spcPct val="100000"/>
              </a:lnSpc>
              <a:spcBef>
                <a:spcPts val="0"/>
              </a:spcBef>
              <a:spcAft>
                <a:spcPts val="0"/>
              </a:spcAft>
              <a:buSzPts val="1400"/>
              <a:buNone/>
            </a:pPr>
            <a:r>
              <a:rPr lang="en-US"/>
              <a:t>Canva</a:t>
            </a:r>
            <a:endParaRPr/>
          </a:p>
          <a:p>
            <a:pPr indent="0" lvl="0" marL="0" rtl="0" algn="l">
              <a:lnSpc>
                <a:spcPct val="100000"/>
              </a:lnSpc>
              <a:spcBef>
                <a:spcPts val="0"/>
              </a:spcBef>
              <a:spcAft>
                <a:spcPts val="0"/>
              </a:spcAft>
              <a:buSzPts val="1400"/>
              <a:buNone/>
            </a:pPr>
            <a:r>
              <a:rPr lang="en-US"/>
              <a:t>Kahoot</a:t>
            </a:r>
            <a:endParaRPr/>
          </a:p>
          <a:p>
            <a:pPr indent="0" lvl="0" marL="0" rtl="0" algn="l">
              <a:lnSpc>
                <a:spcPct val="100000"/>
              </a:lnSpc>
              <a:spcBef>
                <a:spcPts val="0"/>
              </a:spcBef>
              <a:spcAft>
                <a:spcPts val="0"/>
              </a:spcAft>
              <a:buSzPts val="1400"/>
              <a:buNone/>
            </a:pPr>
            <a:r>
              <a:rPr lang="en-US"/>
              <a:t>Quizlet</a:t>
            </a:r>
            <a:endParaRPr/>
          </a:p>
          <a:p>
            <a:pPr indent="0" lvl="0" marL="0" rtl="0" algn="l">
              <a:lnSpc>
                <a:spcPct val="100000"/>
              </a:lnSpc>
              <a:spcBef>
                <a:spcPts val="0"/>
              </a:spcBef>
              <a:spcAft>
                <a:spcPts val="0"/>
              </a:spcAft>
              <a:buSzPts val="1400"/>
              <a:buNone/>
            </a:pPr>
            <a:r>
              <a:rPr lang="en-US"/>
              <a:t>Genially</a:t>
            </a:r>
            <a:endParaRPr/>
          </a:p>
          <a:p>
            <a:pPr indent="0" lvl="0" marL="0" rtl="0" algn="l">
              <a:lnSpc>
                <a:spcPct val="100000"/>
              </a:lnSpc>
              <a:spcBef>
                <a:spcPts val="0"/>
              </a:spcBef>
              <a:spcAft>
                <a:spcPts val="0"/>
              </a:spcAft>
              <a:buSzPts val="1400"/>
              <a:buNone/>
            </a:pPr>
            <a:r>
              <a:rPr lang="en-US"/>
              <a:t>Mentimeter</a:t>
            </a:r>
            <a:endParaRPr/>
          </a:p>
          <a:p>
            <a:pPr indent="0" lvl="0" marL="0" rtl="0" algn="l">
              <a:lnSpc>
                <a:spcPct val="100000"/>
              </a:lnSpc>
              <a:spcBef>
                <a:spcPts val="0"/>
              </a:spcBef>
              <a:spcAft>
                <a:spcPts val="0"/>
              </a:spcAft>
              <a:buSzPts val="1400"/>
              <a:buNone/>
            </a:pPr>
            <a:r>
              <a:rPr lang="en-US"/>
              <a:t>Elucidat</a:t>
            </a:r>
            <a:endParaRPr/>
          </a:p>
          <a:p>
            <a:pPr indent="0" lvl="0" marL="0" rtl="0" algn="l">
              <a:lnSpc>
                <a:spcPct val="100000"/>
              </a:lnSpc>
              <a:spcBef>
                <a:spcPts val="0"/>
              </a:spcBef>
              <a:spcAft>
                <a:spcPts val="0"/>
              </a:spcAft>
              <a:buSzPts val="1400"/>
              <a:buNone/>
            </a:pPr>
            <a:r>
              <a:rPr lang="en-US"/>
              <a:t>Easygenerator</a:t>
            </a:r>
            <a:endParaRPr/>
          </a:p>
          <a:p>
            <a:pPr indent="0" lvl="0" marL="0" rtl="0" algn="l">
              <a:lnSpc>
                <a:spcPct val="100000"/>
              </a:lnSpc>
              <a:spcBef>
                <a:spcPts val="0"/>
              </a:spcBef>
              <a:spcAft>
                <a:spcPts val="0"/>
              </a:spcAft>
              <a:buSzPts val="1400"/>
              <a:buNone/>
            </a:pPr>
            <a:r>
              <a:rPr lang="en-US"/>
              <a:t>Lectora Inspire</a:t>
            </a:r>
            <a:endParaRPr/>
          </a:p>
          <a:p>
            <a:pPr indent="0" lvl="0" marL="0" rtl="0" algn="l">
              <a:lnSpc>
                <a:spcPct val="100000"/>
              </a:lnSpc>
              <a:spcBef>
                <a:spcPts val="0"/>
              </a:spcBef>
              <a:spcAft>
                <a:spcPts val="0"/>
              </a:spcAft>
              <a:buSzPts val="1400"/>
              <a:buNone/>
            </a:pPr>
            <a:r>
              <a:rPr lang="en-US"/>
              <a:t>EdApp</a:t>
            </a:r>
            <a:endParaRPr/>
          </a:p>
          <a:p>
            <a:pPr indent="0" lvl="0" marL="0" rtl="0" algn="l">
              <a:lnSpc>
                <a:spcPct val="100000"/>
              </a:lnSpc>
              <a:spcBef>
                <a:spcPts val="0"/>
              </a:spcBef>
              <a:spcAft>
                <a:spcPts val="0"/>
              </a:spcAft>
              <a:buSzPts val="1400"/>
              <a:buNone/>
            </a:pPr>
            <a:r>
              <a:rPr lang="en-US"/>
              <a:t>Docebo Content Creator</a:t>
            </a:r>
            <a:endParaRPr/>
          </a:p>
          <a:p>
            <a:pPr indent="0" lvl="0" marL="0" rtl="0" algn="l">
              <a:lnSpc>
                <a:spcPct val="100000"/>
              </a:lnSpc>
              <a:spcBef>
                <a:spcPts val="0"/>
              </a:spcBef>
              <a:spcAft>
                <a:spcPts val="0"/>
              </a:spcAft>
              <a:buSzPts val="1400"/>
              <a:buNone/>
            </a:pPr>
            <a:r>
              <a:rPr lang="en-US"/>
              <a:t>WizIQ</a:t>
            </a:r>
            <a:endParaRPr/>
          </a:p>
          <a:p>
            <a:pPr indent="0" lvl="0" marL="0" rtl="0" algn="l">
              <a:lnSpc>
                <a:spcPct val="100000"/>
              </a:lnSpc>
              <a:spcBef>
                <a:spcPts val="0"/>
              </a:spcBef>
              <a:spcAft>
                <a:spcPts val="0"/>
              </a:spcAft>
              <a:buSzPts val="1400"/>
              <a:buNone/>
            </a:pPr>
            <a:r>
              <a:rPr lang="en-US"/>
              <a:t>Powtoon</a:t>
            </a:r>
            <a:endParaRPr/>
          </a:p>
          <a:p>
            <a:pPr indent="0" lvl="0" marL="0" rtl="0" algn="l">
              <a:lnSpc>
                <a:spcPct val="100000"/>
              </a:lnSpc>
              <a:spcBef>
                <a:spcPts val="0"/>
              </a:spcBef>
              <a:spcAft>
                <a:spcPts val="0"/>
              </a:spcAft>
              <a:buSzPts val="1400"/>
              <a:buNone/>
            </a:pPr>
            <a:r>
              <a:rPr lang="en-US"/>
              <a:t>Vyond</a:t>
            </a:r>
            <a:endParaRPr/>
          </a:p>
          <a:p>
            <a:pPr indent="0" lvl="0" marL="0" rtl="0" algn="l">
              <a:lnSpc>
                <a:spcPct val="100000"/>
              </a:lnSpc>
              <a:spcBef>
                <a:spcPts val="0"/>
              </a:spcBef>
              <a:spcAft>
                <a:spcPts val="0"/>
              </a:spcAft>
              <a:buSzPts val="1400"/>
              <a:buNone/>
            </a:pPr>
            <a:r>
              <a:rPr lang="en-US"/>
              <a:t>Prezi</a:t>
            </a:r>
            <a:endParaRPr/>
          </a:p>
          <a:p>
            <a:pPr indent="0" lvl="0" marL="0" rtl="0" algn="l">
              <a:lnSpc>
                <a:spcPct val="100000"/>
              </a:lnSpc>
              <a:spcBef>
                <a:spcPts val="0"/>
              </a:spcBef>
              <a:spcAft>
                <a:spcPts val="0"/>
              </a:spcAft>
              <a:buSzPts val="1400"/>
              <a:buNone/>
            </a:pPr>
            <a:r>
              <a:rPr lang="en-US"/>
              <a:t>Animaker</a:t>
            </a:r>
            <a:endParaRPr/>
          </a:p>
        </p:txBody>
      </p:sp>
      <p:sp>
        <p:nvSpPr>
          <p:cNvPr id="200" name="Google Shape;200;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1" name="Google Shape;201;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30" name="Google Shape;1730;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31" name="Google Shape;1731;p8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2" name="Google Shape;1732;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733" name="Google Shape;1733;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34" name="Google Shape;1734;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59" name="Google Shape;1759;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60" name="Google Shape;1760;p8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1" name="Google Shape;1761;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 1: Company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Our first case study features "Company ABC," a tech-focused company that successfully implemented micro-learning to train its remote employees. Let's dive into their approach and results.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rPr lang="en-US"/>
              <a:t>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rPr lang="en-US"/>
              <a:t>To ensure accountability, they implemented a gamified system where employees earned points and badges for completing modules. This created healthy competition and recognition among employees.</a:t>
            </a:r>
            <a:endParaRPr/>
          </a:p>
        </p:txBody>
      </p:sp>
      <p:sp>
        <p:nvSpPr>
          <p:cNvPr id="1762" name="Google Shape;1762;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3" name="Google Shape;1763;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78" name="Google Shape;1778;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79" name="Google Shape;1779;p8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0" name="Google Shape;1780;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Company ABC recognized the need to provide remote employees with ongoing training to keep up with evolving technologies.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They adopted a micro-learning approach, breaking down complex tech topics into bite-sized modules. These modules were easily accessible through their learning management 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Each module was designed to be short and engaging, focusing on one specific skill or concept. They incorporated multimedia elements like videos, interactive quizzes, and infographics to cater to various learning styles.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Facilitator: To ensure accountability, they implemented a gamified system where employees earned points and badges for completing modules. This created healthy competition and recognition among employees.</a:t>
            </a:r>
            <a:endParaRPr/>
          </a:p>
        </p:txBody>
      </p:sp>
      <p:sp>
        <p:nvSpPr>
          <p:cNvPr id="1781" name="Google Shape;1781;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2" name="Google Shape;1782;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99" name="Google Shape;1799;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00" name="Google Shape;1800;p8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1" name="Google Shape;1801;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Employees eagerly participated, earning badges and achieving recognition.</a:t>
            </a:r>
            <a:endParaRPr/>
          </a:p>
          <a:p>
            <a:pPr indent="0" lvl="0" marL="0" rtl="0" algn="l">
              <a:lnSpc>
                <a:spcPct val="100000"/>
              </a:lnSpc>
              <a:spcBef>
                <a:spcPts val="0"/>
              </a:spcBef>
              <a:spcAft>
                <a:spcPts val="0"/>
              </a:spcAft>
              <a:buSzPts val="1400"/>
              <a:buNone/>
            </a:pPr>
            <a:r>
              <a:rPr lang="en-US"/>
              <a:t>Facilitator: Company ABC's micro-learning approach not only enhanced employee training but also contributed to a more skilled and engaged remote workforce. This case study illustrates how micro-learning can be a game-changer for employee training, even in remote work settings.</a:t>
            </a:r>
            <a:endParaRPr/>
          </a:p>
        </p:txBody>
      </p:sp>
      <p:sp>
        <p:nvSpPr>
          <p:cNvPr id="1802" name="Google Shape;1802;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03" name="Google Shape;1803;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1" name="Google Shape;1821;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22" name="Google Shape;1822;p8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4" name="Google Shape;1824;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5" name="Google Shape;1825;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39" name="Google Shape;1839;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40" name="Google Shape;1840;p8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1" name="Google Shape;1841;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School Z identified a common challenge in math education — Students struggling with foundational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address this, they implemented a micro-learning approach in their math curriculum:</a:t>
            </a:r>
            <a:endParaRPr/>
          </a:p>
          <a:p>
            <a:pPr indent="0" lvl="0" marL="0" rtl="0" algn="l">
              <a:lnSpc>
                <a:spcPct val="100000"/>
              </a:lnSpc>
              <a:spcBef>
                <a:spcPts val="0"/>
              </a:spcBef>
              <a:spcAft>
                <a:spcPts val="0"/>
              </a:spcAft>
              <a:buSzPts val="1400"/>
              <a:buNone/>
            </a:pPr>
            <a:r>
              <a:rPr lang="en-US"/>
              <a:t>They created a series of short, interactive micro-lessons, each focusing on a specific math topic or concept. These micro-lessons were easily accessible through the school's online platform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 also introduced gamification elements, such as math challenges and leaderboards. Students earned points and competed with their peers, creating a sense of excitement and motivation</a:t>
            </a:r>
            <a:endParaRPr/>
          </a:p>
        </p:txBody>
      </p:sp>
      <p:sp>
        <p:nvSpPr>
          <p:cNvPr id="1842" name="Google Shape;1842;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43" name="Google Shape;1843;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0" name="Google Shape;1860;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61" name="Google Shape;1861;p8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2" name="Google Shape;1862;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Students' engagement with math significantly increased: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short, targeted micro-lessons made it easier for them to grasp complex concepts.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terms of outcomes, students showed notable improvement in math proficiency. The focused, repetitive nature of micro-learning helped reinforce their understanding of foundational math topics.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gamification elements added an element of fun and friendly competition. Students were not only learning math more effectively but also enjoying the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School Z's innovative approach to integrating micro-learning into their math curriculum demonstrates how this method can have a positive impact on educational outcomes, particularly in challenging subjects like math.</a:t>
            </a:r>
            <a:endParaRPr/>
          </a:p>
        </p:txBody>
      </p:sp>
      <p:sp>
        <p:nvSpPr>
          <p:cNvPr id="1863" name="Google Shape;1863;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4" name="Google Shape;1864;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3" name="Google Shape;1883;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84" name="Google Shape;1884;p8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5" name="Google Shape;1885;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6" name="Google Shape;1886;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7" name="Google Shape;1887;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0" name="Google Shape;1900;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01" name="Google Shape;1901;p8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2" name="Google Shape;1902;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3" name="Google Shape;1903;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4" name="Google Shape;1904;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20" name="Google Shape;1920;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21" name="Google Shape;1921;p8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2" name="Google Shape;1922;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Adult learners embraced the micro-learning approach, appreciating its flexibility and accessibility. They could learn at  Most notably, many learners reported significant improvements in job-related skills. They expressed increased confidence and a better understanding of their chosen fields.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MAAM’s focus on real-world application ensured that learners were job-ready upon completing the micro-learning modules. Many found new employment opportunities or excelled in their current roles.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Nonprofit Organization MAAM’s  commitment to micro-learning as a tool for empowerment demonstrates how tailored, practical micro-learning can profoundly impact adult learners, especially when job-related skills are concerned.</a:t>
            </a:r>
            <a:endParaRPr/>
          </a:p>
        </p:txBody>
      </p:sp>
      <p:sp>
        <p:nvSpPr>
          <p:cNvPr id="1923" name="Google Shape;1923;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24" name="Google Shape;1924;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13" name="Google Shape;213;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14" name="Google Shape;214;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connect micro-learning to our daily routines. Ever watched a quick recipe video instead of reading a lengthy cookbook?</a:t>
            </a:r>
            <a:endParaRPr/>
          </a:p>
          <a:p>
            <a:pPr indent="0" lvl="0" marL="0" rtl="0" algn="l">
              <a:lnSpc>
                <a:spcPct val="100000"/>
              </a:lnSpc>
              <a:spcBef>
                <a:spcPts val="0"/>
              </a:spcBef>
              <a:spcAft>
                <a:spcPts val="0"/>
              </a:spcAft>
              <a:buSzPts val="1400"/>
              <a:buNone/>
            </a:pPr>
            <a:r>
              <a:rPr lang="en-US"/>
              <a:t>That's micro-learning in action!</a:t>
            </a:r>
            <a:endParaRPr/>
          </a:p>
        </p:txBody>
      </p:sp>
      <p:sp>
        <p:nvSpPr>
          <p:cNvPr id="216" name="Google Shape;216;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17" name="Google Shape;217;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43" name="Google Shape;1943;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44" name="Google Shape;1944;p9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5" name="Google Shape;1945;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6" name="Google Shape;1946;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47" name="Google Shape;1947;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60" name="Google Shape;1960;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61" name="Google Shape;1961;p9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2" name="Google Shape;1962;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3" name="Google Shape;1963;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64" name="Google Shape;1964;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76" name="Google Shape;1976;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77" name="Google Shape;1977;p9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9" name="Google Shape;1979;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80" name="Google Shape;1980;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p9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93" name="Google Shape;1993;p9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94" name="Google Shape;1994;p9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5" name="Google Shape;1995;p9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6" name="Google Shape;1996;p9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97" name="Google Shape;1997;p9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9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0" name="Google Shape;2010;p9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0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0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9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3" name="Google Shape;23;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0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0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8" name="Google Shape;48;p10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9" name="Google Shape;49;p10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0" name="Google Shape;50;p10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1" name="Google Shape;51;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0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2" name="Google Shape;62;p10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3" name="Google Shape;63;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4"/>
          <p:cNvSpPr/>
          <p:nvPr>
            <p:ph idx="2" type="pic"/>
          </p:nvPr>
        </p:nvSpPr>
        <p:spPr>
          <a:xfrm>
            <a:off x="1792288" y="612775"/>
            <a:ext cx="5486400" cy="4114800"/>
          </a:xfrm>
          <a:prstGeom prst="rect">
            <a:avLst/>
          </a:prstGeom>
          <a:noFill/>
          <a:ln>
            <a:noFill/>
          </a:ln>
        </p:spPr>
      </p:sp>
      <p:sp>
        <p:nvSpPr>
          <p:cNvPr id="69" name="Google Shape;69;p10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0" name="Google Shape;70;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95"/>
          <p:cNvPicPr preferRelativeResize="0"/>
          <p:nvPr/>
        </p:nvPicPr>
        <p:blipFill>
          <a:blip r:embed="rId1">
            <a:alphaModFix/>
          </a:blip>
          <a:stretch>
            <a:fillRect/>
          </a:stretch>
        </p:blipFill>
        <p:spPr>
          <a:xfrm>
            <a:off x="365825" y="9413675"/>
            <a:ext cx="3036550" cy="6354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hyperlink" Target="https://www.youtube.com/watch?v=0sl3eMAXspE" TargetMode="External"/><Relationship Id="rId13" Type="http://schemas.openxmlformats.org/officeDocument/2006/relationships/image" Target="../media/image3.jp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8.png"/><Relationship Id="rId9" Type="http://schemas.openxmlformats.org/officeDocument/2006/relationships/image" Target="../media/image70.png"/><Relationship Id="rId5" Type="http://schemas.openxmlformats.org/officeDocument/2006/relationships/image" Target="../media/image50.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hyperlink" Target="https://www.youtube.com/shorts/NCLLKaHgD4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jpg"/><Relationship Id="rId6" Type="http://schemas.openxmlformats.org/officeDocument/2006/relationships/image" Target="../media/image32.jpg"/><Relationship Id="rId7" Type="http://schemas.openxmlformats.org/officeDocument/2006/relationships/image" Target="../media/image12.jp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40.png"/><Relationship Id="rId5" Type="http://schemas.openxmlformats.org/officeDocument/2006/relationships/image" Target="../media/image7.png"/><Relationship Id="rId6"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3.jp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25.png"/><Relationship Id="rId8" Type="http://schemas.openxmlformats.org/officeDocument/2006/relationships/image" Target="../media/image37.png"/></Relationships>
</file>

<file path=ppt/slides/_rels/slide1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36.png"/><Relationship Id="rId13" Type="http://schemas.openxmlformats.org/officeDocument/2006/relationships/image" Target="../media/image3.jp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23.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3.jpg"/></Relationships>
</file>

<file path=ppt/slides/_rels/slide16.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94.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9.png"/><Relationship Id="rId9" Type="http://schemas.openxmlformats.org/officeDocument/2006/relationships/image" Target="../media/image59.jpg"/><Relationship Id="rId5" Type="http://schemas.openxmlformats.org/officeDocument/2006/relationships/image" Target="../media/image42.png"/><Relationship Id="rId6" Type="http://schemas.openxmlformats.org/officeDocument/2006/relationships/image" Target="../media/image65.png"/><Relationship Id="rId7" Type="http://schemas.openxmlformats.org/officeDocument/2006/relationships/image" Target="../media/image49.jp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64.png"/><Relationship Id="rId5" Type="http://schemas.openxmlformats.org/officeDocument/2006/relationships/image" Target="../media/image77.png"/><Relationship Id="rId6" Type="http://schemas.openxmlformats.org/officeDocument/2006/relationships/image" Target="../media/image57.png"/><Relationship Id="rId7" Type="http://schemas.openxmlformats.org/officeDocument/2006/relationships/hyperlink" Target="https://www.youtube.com/watch?v=dItUGF8GdTw" TargetMode="External"/><Relationship Id="rId8"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66.png"/><Relationship Id="rId9" Type="http://schemas.openxmlformats.org/officeDocument/2006/relationships/image" Target="../media/image3.jpg"/><Relationship Id="rId5" Type="http://schemas.openxmlformats.org/officeDocument/2006/relationships/image" Target="../media/image79.png"/><Relationship Id="rId6" Type="http://schemas.openxmlformats.org/officeDocument/2006/relationships/image" Target="../media/image88.png"/><Relationship Id="rId7" Type="http://schemas.openxmlformats.org/officeDocument/2006/relationships/image" Target="../media/image87.png"/><Relationship Id="rId8"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7.pn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9.png"/><Relationship Id="rId4" Type="http://schemas.openxmlformats.org/officeDocument/2006/relationships/image" Target="../media/image7.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60.png"/><Relationship Id="rId8"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7.png"/><Relationship Id="rId6" Type="http://schemas.openxmlformats.org/officeDocument/2006/relationships/image" Target="../media/image78.png"/><Relationship Id="rId7"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73.png"/><Relationship Id="rId9" Type="http://schemas.openxmlformats.org/officeDocument/2006/relationships/image" Target="../media/image3.jpg"/><Relationship Id="rId5" Type="http://schemas.openxmlformats.org/officeDocument/2006/relationships/image" Target="../media/image68.png"/><Relationship Id="rId6" Type="http://schemas.openxmlformats.org/officeDocument/2006/relationships/image" Target="../media/image82.png"/><Relationship Id="rId7" Type="http://schemas.openxmlformats.org/officeDocument/2006/relationships/image" Target="../media/image76.png"/><Relationship Id="rId8"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2.png"/><Relationship Id="rId4" Type="http://schemas.openxmlformats.org/officeDocument/2006/relationships/image" Target="../media/image7.png"/><Relationship Id="rId5" Type="http://schemas.openxmlformats.org/officeDocument/2006/relationships/image" Target="../media/image81.png"/><Relationship Id="rId6" Type="http://schemas.openxmlformats.org/officeDocument/2006/relationships/image" Target="../media/image80.png"/><Relationship Id="rId7"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7.png"/><Relationship Id="rId4" Type="http://schemas.openxmlformats.org/officeDocument/2006/relationships/image" Target="../media/image7.png"/><Relationship Id="rId5" Type="http://schemas.openxmlformats.org/officeDocument/2006/relationships/image" Target="../media/image106.png"/><Relationship Id="rId6" Type="http://schemas.openxmlformats.org/officeDocument/2006/relationships/image" Target="../media/image84.png"/><Relationship Id="rId7" Type="http://schemas.openxmlformats.org/officeDocument/2006/relationships/image" Target="../media/image86.png"/><Relationship Id="rId8"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3.png"/><Relationship Id="rId4" Type="http://schemas.openxmlformats.org/officeDocument/2006/relationships/image" Target="../media/image7.png"/><Relationship Id="rId5" Type="http://schemas.openxmlformats.org/officeDocument/2006/relationships/image" Target="../media/image90.png"/><Relationship Id="rId6"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105.png"/><Relationship Id="rId7" Type="http://schemas.openxmlformats.org/officeDocument/2006/relationships/image" Target="../media/image104.png"/><Relationship Id="rId8"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85.png"/><Relationship Id="rId5" Type="http://schemas.openxmlformats.org/officeDocument/2006/relationships/image" Target="../media/image100.png"/><Relationship Id="rId6"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3.jpg"/><Relationship Id="rId5" Type="http://schemas.openxmlformats.org/officeDocument/2006/relationships/image" Target="../media/image111.png"/><Relationship Id="rId6" Type="http://schemas.openxmlformats.org/officeDocument/2006/relationships/image" Target="../media/image109.png"/><Relationship Id="rId7" Type="http://schemas.openxmlformats.org/officeDocument/2006/relationships/image" Target="../media/image7.png"/><Relationship Id="rId8"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8.png"/><Relationship Id="rId4" Type="http://schemas.openxmlformats.org/officeDocument/2006/relationships/image" Target="../media/image110.png"/><Relationship Id="rId5" Type="http://schemas.openxmlformats.org/officeDocument/2006/relationships/image" Target="../media/image102.png"/><Relationship Id="rId6" Type="http://schemas.openxmlformats.org/officeDocument/2006/relationships/image" Target="../media/image7.png"/><Relationship Id="rId7"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8.png"/><Relationship Id="rId4" Type="http://schemas.openxmlformats.org/officeDocument/2006/relationships/image" Target="../media/image7.png"/><Relationship Id="rId5"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0.png"/><Relationship Id="rId4" Type="http://schemas.openxmlformats.org/officeDocument/2006/relationships/image" Target="../media/image7.png"/><Relationship Id="rId5"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2.png"/><Relationship Id="rId4" Type="http://schemas.openxmlformats.org/officeDocument/2006/relationships/image" Target="../media/image7.png"/><Relationship Id="rId5" Type="http://schemas.openxmlformats.org/officeDocument/2006/relationships/image" Target="../media/image3.jpg"/></Relationships>
</file>

<file path=ppt/slides/_rels/slide37.xml.rels><?xml version="1.0" encoding="UTF-8" standalone="yes"?><Relationships xmlns="http://schemas.openxmlformats.org/package/2006/relationships"><Relationship Id="rId10"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3.jpg"/><Relationship Id="rId4" Type="http://schemas.openxmlformats.org/officeDocument/2006/relationships/image" Target="../media/image110.png"/><Relationship Id="rId9" Type="http://schemas.openxmlformats.org/officeDocument/2006/relationships/image" Target="../media/image98.png"/><Relationship Id="rId5" Type="http://schemas.openxmlformats.org/officeDocument/2006/relationships/image" Target="../media/image108.jpg"/><Relationship Id="rId6" Type="http://schemas.openxmlformats.org/officeDocument/2006/relationships/image" Target="../media/image102.png"/><Relationship Id="rId7" Type="http://schemas.openxmlformats.org/officeDocument/2006/relationships/image" Target="../media/image120.jpg"/><Relationship Id="rId8"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7.png"/><Relationship Id="rId6" Type="http://schemas.openxmlformats.org/officeDocument/2006/relationships/image" Target="../media/image130.png"/><Relationship Id="rId7" Type="http://schemas.openxmlformats.org/officeDocument/2006/relationships/image" Target="../media/image7.png"/><Relationship Id="rId8"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21.png"/><Relationship Id="rId5" Type="http://schemas.openxmlformats.org/officeDocument/2006/relationships/image" Target="../media/image125.png"/><Relationship Id="rId6" Type="http://schemas.openxmlformats.org/officeDocument/2006/relationships/image" Target="../media/image123.png"/><Relationship Id="rId7" Type="http://schemas.openxmlformats.org/officeDocument/2006/relationships/image" Target="../media/image122.png"/><Relationship Id="rId8"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159.png"/><Relationship Id="rId5" Type="http://schemas.openxmlformats.org/officeDocument/2006/relationships/image" Target="../media/image126.png"/><Relationship Id="rId6" Type="http://schemas.openxmlformats.org/officeDocument/2006/relationships/image" Target="../media/image128.png"/><Relationship Id="rId7" Type="http://schemas.openxmlformats.org/officeDocument/2006/relationships/image" Target="../media/image133.png"/><Relationship Id="rId8"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0.jpg"/><Relationship Id="rId4" Type="http://schemas.openxmlformats.org/officeDocument/2006/relationships/image" Target="../media/image7.png"/><Relationship Id="rId5" Type="http://schemas.openxmlformats.org/officeDocument/2006/relationships/image" Target="../media/image124.png"/><Relationship Id="rId6"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31.png"/><Relationship Id="rId5" Type="http://schemas.openxmlformats.org/officeDocument/2006/relationships/image" Target="../media/image134.png"/><Relationship Id="rId6" Type="http://schemas.openxmlformats.org/officeDocument/2006/relationships/image" Target="../media/image136.png"/><Relationship Id="rId7" Type="http://schemas.openxmlformats.org/officeDocument/2006/relationships/image" Target="../media/image152.png"/><Relationship Id="rId8" Type="http://schemas.openxmlformats.org/officeDocument/2006/relationships/image" Target="../media/image1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8.png"/><Relationship Id="rId6"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38.png"/><Relationship Id="rId4" Type="http://schemas.openxmlformats.org/officeDocument/2006/relationships/image" Target="../media/image7.png"/><Relationship Id="rId5" Type="http://schemas.openxmlformats.org/officeDocument/2006/relationships/image" Target="../media/image3.jpg"/></Relationships>
</file>

<file path=ppt/slides/_rels/slide49.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53.png"/><Relationship Id="rId9" Type="http://schemas.openxmlformats.org/officeDocument/2006/relationships/image" Target="../media/image135.png"/><Relationship Id="rId5" Type="http://schemas.openxmlformats.org/officeDocument/2006/relationships/image" Target="../media/image137.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3.jpg"/></Relationships>
</file>

<file path=ppt/slides/_rels/slide50.xml.rels><?xml version="1.0" encoding="UTF-8" standalone="yes"?><Relationships xmlns="http://schemas.openxmlformats.org/package/2006/relationships"><Relationship Id="rId11" Type="http://schemas.openxmlformats.org/officeDocument/2006/relationships/image" Target="../media/image150.png"/><Relationship Id="rId10" Type="http://schemas.openxmlformats.org/officeDocument/2006/relationships/image" Target="../media/image149.png"/><Relationship Id="rId12"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53.png"/><Relationship Id="rId9" Type="http://schemas.openxmlformats.org/officeDocument/2006/relationships/image" Target="../media/image162.png"/><Relationship Id="rId5" Type="http://schemas.openxmlformats.org/officeDocument/2006/relationships/image" Target="../media/image144.png"/><Relationship Id="rId6" Type="http://schemas.openxmlformats.org/officeDocument/2006/relationships/image" Target="../media/image157.png"/><Relationship Id="rId7" Type="http://schemas.openxmlformats.org/officeDocument/2006/relationships/image" Target="../media/image140.png"/><Relationship Id="rId8" Type="http://schemas.openxmlformats.org/officeDocument/2006/relationships/image" Target="../media/image1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69.png"/><Relationship Id="rId9" Type="http://schemas.openxmlformats.org/officeDocument/2006/relationships/image" Target="../media/image3.jpg"/><Relationship Id="rId5" Type="http://schemas.openxmlformats.org/officeDocument/2006/relationships/image" Target="../media/image165.png"/><Relationship Id="rId6" Type="http://schemas.openxmlformats.org/officeDocument/2006/relationships/image" Target="../media/image181.png"/><Relationship Id="rId7" Type="http://schemas.openxmlformats.org/officeDocument/2006/relationships/image" Target="../media/image164.png"/><Relationship Id="rId8" Type="http://schemas.openxmlformats.org/officeDocument/2006/relationships/image" Target="../media/image1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158.png"/><Relationship Id="rId9" Type="http://schemas.openxmlformats.org/officeDocument/2006/relationships/image" Target="../media/image3.jpg"/><Relationship Id="rId5" Type="http://schemas.openxmlformats.org/officeDocument/2006/relationships/image" Target="../media/image177.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76.png"/></Relationships>
</file>

<file path=ppt/slides/_rels/slide53.xml.rels><?xml version="1.0" encoding="UTF-8" standalone="yes"?><Relationships xmlns="http://schemas.openxmlformats.org/package/2006/relationships"><Relationship Id="rId11" Type="http://schemas.openxmlformats.org/officeDocument/2006/relationships/image" Target="../media/image163.png"/><Relationship Id="rId10" Type="http://schemas.openxmlformats.org/officeDocument/2006/relationships/image" Target="../media/image166.png"/><Relationship Id="rId13" Type="http://schemas.openxmlformats.org/officeDocument/2006/relationships/image" Target="../media/image3.jpg"/><Relationship Id="rId12"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67.png"/><Relationship Id="rId9" Type="http://schemas.openxmlformats.org/officeDocument/2006/relationships/image" Target="../media/image204.png"/><Relationship Id="rId5" Type="http://schemas.openxmlformats.org/officeDocument/2006/relationships/image" Target="../media/image171.png"/><Relationship Id="rId6" Type="http://schemas.openxmlformats.org/officeDocument/2006/relationships/image" Target="../media/image160.png"/><Relationship Id="rId7" Type="http://schemas.openxmlformats.org/officeDocument/2006/relationships/image" Target="../media/image161.png"/><Relationship Id="rId8" Type="http://schemas.openxmlformats.org/officeDocument/2006/relationships/image" Target="../media/image1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74.jpg"/><Relationship Id="rId4" Type="http://schemas.openxmlformats.org/officeDocument/2006/relationships/image" Target="../media/image7.png"/><Relationship Id="rId5"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91.jpg"/><Relationship Id="rId4" Type="http://schemas.openxmlformats.org/officeDocument/2006/relationships/image" Target="../media/image7.png"/><Relationship Id="rId5"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219.png"/><Relationship Id="rId5" Type="http://schemas.openxmlformats.org/officeDocument/2006/relationships/image" Target="../media/image182.png"/><Relationship Id="rId6" Type="http://schemas.openxmlformats.org/officeDocument/2006/relationships/image" Target="../media/image3.jpg"/></Relationships>
</file>

<file path=ppt/slides/_rels/slide57.xml.rels><?xml version="1.0" encoding="UTF-8" standalone="yes"?><Relationships xmlns="http://schemas.openxmlformats.org/package/2006/relationships"><Relationship Id="rId10"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173.png"/><Relationship Id="rId9" Type="http://schemas.openxmlformats.org/officeDocument/2006/relationships/image" Target="../media/image179.png"/><Relationship Id="rId5" Type="http://schemas.openxmlformats.org/officeDocument/2006/relationships/image" Target="../media/image189.png"/><Relationship Id="rId6" Type="http://schemas.openxmlformats.org/officeDocument/2006/relationships/image" Target="../media/image172.png"/><Relationship Id="rId7" Type="http://schemas.openxmlformats.org/officeDocument/2006/relationships/image" Target="../media/image218.png"/><Relationship Id="rId8" Type="http://schemas.openxmlformats.org/officeDocument/2006/relationships/image" Target="../media/image1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8.png"/><Relationship Id="rId6" Type="http://schemas.openxmlformats.org/officeDocument/2006/relationships/image" Target="../media/image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8.png"/><Relationship Id="rId6" Type="http://schemas.openxmlformats.org/officeDocument/2006/relationships/image" Target="../media/image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87.jpg"/><Relationship Id="rId4" Type="http://schemas.openxmlformats.org/officeDocument/2006/relationships/image" Target="../media/image7.png"/><Relationship Id="rId5" Type="http://schemas.openxmlformats.org/officeDocument/2006/relationships/image" Target="../media/image202.png"/><Relationship Id="rId6" Type="http://schemas.openxmlformats.org/officeDocument/2006/relationships/image" Target="../media/image180.png"/><Relationship Id="rId7" Type="http://schemas.openxmlformats.org/officeDocument/2006/relationships/image" Target="../media/image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11.png"/><Relationship Id="rId4" Type="http://schemas.openxmlformats.org/officeDocument/2006/relationships/image" Target="../media/image7.png"/><Relationship Id="rId5" Type="http://schemas.openxmlformats.org/officeDocument/2006/relationships/image" Target="../media/image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186.png"/><Relationship Id="rId5" Type="http://schemas.openxmlformats.org/officeDocument/2006/relationships/image" Target="../media/image185.png"/><Relationship Id="rId6" Type="http://schemas.openxmlformats.org/officeDocument/2006/relationships/image" Target="../media/image183.png"/><Relationship Id="rId7" Type="http://schemas.openxmlformats.org/officeDocument/2006/relationships/image" Target="../media/image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186.png"/><Relationship Id="rId5" Type="http://schemas.openxmlformats.org/officeDocument/2006/relationships/image" Target="../media/image223.png"/><Relationship Id="rId6" Type="http://schemas.openxmlformats.org/officeDocument/2006/relationships/image" Target="../media/image203.png"/><Relationship Id="rId7" Type="http://schemas.openxmlformats.org/officeDocument/2006/relationships/image" Target="../media/image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185.png"/><Relationship Id="rId5" Type="http://schemas.openxmlformats.org/officeDocument/2006/relationships/image" Target="../media/image197.png"/><Relationship Id="rId6" Type="http://schemas.openxmlformats.org/officeDocument/2006/relationships/image" Target="../media/image206.png"/><Relationship Id="rId7" Type="http://schemas.openxmlformats.org/officeDocument/2006/relationships/image" Target="../media/image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183.png"/><Relationship Id="rId5" Type="http://schemas.openxmlformats.org/officeDocument/2006/relationships/image" Target="../media/image201.png"/><Relationship Id="rId6" Type="http://schemas.openxmlformats.org/officeDocument/2006/relationships/image" Target="../media/image193.png"/><Relationship Id="rId7" Type="http://schemas.openxmlformats.org/officeDocument/2006/relationships/image" Target="../media/image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216.png"/><Relationship Id="rId5" Type="http://schemas.openxmlformats.org/officeDocument/2006/relationships/image" Target="../media/image199.png"/><Relationship Id="rId6" Type="http://schemas.openxmlformats.org/officeDocument/2006/relationships/image" Target="../media/image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195.png"/><Relationship Id="rId5" Type="http://schemas.openxmlformats.org/officeDocument/2006/relationships/image" Target="../media/image194.png"/><Relationship Id="rId6"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7.png"/><Relationship Id="rId8"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198.png"/><Relationship Id="rId5" Type="http://schemas.openxmlformats.org/officeDocument/2006/relationships/image" Target="../media/image196.png"/><Relationship Id="rId6" Type="http://schemas.openxmlformats.org/officeDocument/2006/relationships/image" Target="../media/image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192.png"/><Relationship Id="rId5" Type="http://schemas.openxmlformats.org/officeDocument/2006/relationships/image" Target="../media/image233.png"/><Relationship Id="rId6" Type="http://schemas.openxmlformats.org/officeDocument/2006/relationships/image" Target="../media/image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png"/><Relationship Id="rId4" Type="http://schemas.openxmlformats.org/officeDocument/2006/relationships/image" Target="../media/image240.png"/><Relationship Id="rId5" Type="http://schemas.openxmlformats.org/officeDocument/2006/relationships/image" Target="../media/image261.gif"/><Relationship Id="rId6" Type="http://schemas.openxmlformats.org/officeDocument/2006/relationships/image" Target="../media/image225.png"/><Relationship Id="rId7" Type="http://schemas.openxmlformats.org/officeDocument/2006/relationships/image" Target="../media/image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png"/><Relationship Id="rId4" Type="http://schemas.openxmlformats.org/officeDocument/2006/relationships/image" Target="../media/image208.png"/><Relationship Id="rId5" Type="http://schemas.openxmlformats.org/officeDocument/2006/relationships/image" Target="../media/image217.png"/><Relationship Id="rId6" Type="http://schemas.openxmlformats.org/officeDocument/2006/relationships/image" Target="../media/image213.png"/><Relationship Id="rId7" Type="http://schemas.openxmlformats.org/officeDocument/2006/relationships/image" Target="../media/image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png"/><Relationship Id="rId4" Type="http://schemas.openxmlformats.org/officeDocument/2006/relationships/image" Target="../media/image205.png"/><Relationship Id="rId5" Type="http://schemas.openxmlformats.org/officeDocument/2006/relationships/image" Target="../media/image209.png"/><Relationship Id="rId6" Type="http://schemas.openxmlformats.org/officeDocument/2006/relationships/image" Target="../media/image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8.png"/><Relationship Id="rId6" Type="http://schemas.openxmlformats.org/officeDocument/2006/relationships/image" Target="../media/image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8.png"/><Relationship Id="rId6" Type="http://schemas.openxmlformats.org/officeDocument/2006/relationships/image" Target="../media/image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png"/><Relationship Id="rId4" Type="http://schemas.openxmlformats.org/officeDocument/2006/relationships/image" Target="../media/image212.png"/><Relationship Id="rId5" Type="http://schemas.openxmlformats.org/officeDocument/2006/relationships/image" Target="../media/image213.png"/><Relationship Id="rId6" Type="http://schemas.openxmlformats.org/officeDocument/2006/relationships/image" Target="../media/image207.png"/><Relationship Id="rId7" Type="http://schemas.openxmlformats.org/officeDocument/2006/relationships/image" Target="../media/image214.png"/><Relationship Id="rId8"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215.jpg"/><Relationship Id="rId5" Type="http://schemas.openxmlformats.org/officeDocument/2006/relationships/image" Target="../media/image245.jpg"/><Relationship Id="rId6" Type="http://schemas.openxmlformats.org/officeDocument/2006/relationships/image" Target="../media/image227.jpg"/><Relationship Id="rId7" Type="http://schemas.openxmlformats.org/officeDocument/2006/relationships/image" Target="../media/image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7.png"/><Relationship Id="rId4" Type="http://schemas.openxmlformats.org/officeDocument/2006/relationships/image" Target="../media/image215.jpg"/><Relationship Id="rId5" Type="http://schemas.openxmlformats.org/officeDocument/2006/relationships/image" Target="../media/image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15.jpg"/><Relationship Id="rId4" Type="http://schemas.openxmlformats.org/officeDocument/2006/relationships/image" Target="../media/image7.png"/><Relationship Id="rId5" Type="http://schemas.openxmlformats.org/officeDocument/2006/relationships/image" Target="../media/image229.png"/><Relationship Id="rId6" Type="http://schemas.openxmlformats.org/officeDocument/2006/relationships/image" Target="../media/image232.png"/><Relationship Id="rId7" Type="http://schemas.openxmlformats.org/officeDocument/2006/relationships/image" Target="../media/image222.png"/><Relationship Id="rId8" Type="http://schemas.openxmlformats.org/officeDocument/2006/relationships/image" Target="../media/image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15.jpg"/><Relationship Id="rId4" Type="http://schemas.openxmlformats.org/officeDocument/2006/relationships/image" Target="../media/image7.png"/><Relationship Id="rId9" Type="http://schemas.openxmlformats.org/officeDocument/2006/relationships/image" Target="../media/image3.jpg"/><Relationship Id="rId5" Type="http://schemas.openxmlformats.org/officeDocument/2006/relationships/image" Target="../media/image221.png"/><Relationship Id="rId6" Type="http://schemas.openxmlformats.org/officeDocument/2006/relationships/image" Target="../media/image234.png"/><Relationship Id="rId7" Type="http://schemas.openxmlformats.org/officeDocument/2006/relationships/image" Target="../media/image237.png"/><Relationship Id="rId8" Type="http://schemas.openxmlformats.org/officeDocument/2006/relationships/image" Target="../media/image2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45.jpg"/><Relationship Id="rId4" Type="http://schemas.openxmlformats.org/officeDocument/2006/relationships/image" Target="../media/image7.png"/><Relationship Id="rId5" Type="http://schemas.openxmlformats.org/officeDocument/2006/relationships/image" Target="../media/image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45.jpg"/><Relationship Id="rId4" Type="http://schemas.openxmlformats.org/officeDocument/2006/relationships/image" Target="../media/image7.png"/><Relationship Id="rId5" Type="http://schemas.openxmlformats.org/officeDocument/2006/relationships/image" Target="../media/image222.png"/><Relationship Id="rId6" Type="http://schemas.openxmlformats.org/officeDocument/2006/relationships/image" Target="../media/image253.png"/><Relationship Id="rId7" Type="http://schemas.openxmlformats.org/officeDocument/2006/relationships/image" Target="../media/image3.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45.jpg"/><Relationship Id="rId4" Type="http://schemas.openxmlformats.org/officeDocument/2006/relationships/image" Target="../media/image7.png"/><Relationship Id="rId9" Type="http://schemas.openxmlformats.org/officeDocument/2006/relationships/image" Target="../media/image3.jpg"/><Relationship Id="rId5" Type="http://schemas.openxmlformats.org/officeDocument/2006/relationships/image" Target="../media/image231.png"/><Relationship Id="rId6" Type="http://schemas.openxmlformats.org/officeDocument/2006/relationships/image" Target="../media/image230.png"/><Relationship Id="rId7" Type="http://schemas.openxmlformats.org/officeDocument/2006/relationships/image" Target="../media/image236.png"/><Relationship Id="rId8" Type="http://schemas.openxmlformats.org/officeDocument/2006/relationships/image" Target="../media/image2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27.jpg"/><Relationship Id="rId4" Type="http://schemas.openxmlformats.org/officeDocument/2006/relationships/image" Target="../media/image7.png"/><Relationship Id="rId5" Type="http://schemas.openxmlformats.org/officeDocument/2006/relationships/image" Target="../media/image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27.jpg"/><Relationship Id="rId4" Type="http://schemas.openxmlformats.org/officeDocument/2006/relationships/image" Target="../media/image7.png"/><Relationship Id="rId5" Type="http://schemas.openxmlformats.org/officeDocument/2006/relationships/image" Target="../media/image256.png"/><Relationship Id="rId6" Type="http://schemas.openxmlformats.org/officeDocument/2006/relationships/image" Target="../media/image246.png"/><Relationship Id="rId7" Type="http://schemas.openxmlformats.org/officeDocument/2006/relationships/image" Target="../media/image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27.jpg"/><Relationship Id="rId4" Type="http://schemas.openxmlformats.org/officeDocument/2006/relationships/image" Target="../media/image235.jpg"/><Relationship Id="rId9" Type="http://schemas.openxmlformats.org/officeDocument/2006/relationships/image" Target="../media/image3.jpg"/><Relationship Id="rId5" Type="http://schemas.openxmlformats.org/officeDocument/2006/relationships/image" Target="../media/image7.png"/><Relationship Id="rId6" Type="http://schemas.openxmlformats.org/officeDocument/2006/relationships/image" Target="../media/image255.png"/><Relationship Id="rId7" Type="http://schemas.openxmlformats.org/officeDocument/2006/relationships/image" Target="../media/image252.png"/><Relationship Id="rId8" Type="http://schemas.openxmlformats.org/officeDocument/2006/relationships/image" Target="../media/image2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ing.com/videos/riverview/relatedvideo?&amp;q=quick+carbonara+youtube&amp;&amp;mid=930E96C6DB82C2098BAD930E96C6DB82C2098BAD&amp;&amp;FORM=VRDGAR" TargetMode="External"/><Relationship Id="rId4" Type="http://schemas.openxmlformats.org/officeDocument/2006/relationships/image" Target="../media/image26.png"/><Relationship Id="rId5" Type="http://schemas.openxmlformats.org/officeDocument/2006/relationships/image" Target="../media/image10.jpg"/><Relationship Id="rId6" Type="http://schemas.openxmlformats.org/officeDocument/2006/relationships/image" Target="../media/image7.png"/><Relationship Id="rId7" Type="http://schemas.openxmlformats.org/officeDocument/2006/relationships/image" Target="../media/image3.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43.jpg"/><Relationship Id="rId4" Type="http://schemas.openxmlformats.org/officeDocument/2006/relationships/image" Target="../media/image7.png"/><Relationship Id="rId5" Type="http://schemas.openxmlformats.org/officeDocument/2006/relationships/image" Target="../media/image259.png"/><Relationship Id="rId6" Type="http://schemas.openxmlformats.org/officeDocument/2006/relationships/image" Target="../media/image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43.jpg"/><Relationship Id="rId4" Type="http://schemas.openxmlformats.org/officeDocument/2006/relationships/image" Target="../media/image7.png"/><Relationship Id="rId5" Type="http://schemas.openxmlformats.org/officeDocument/2006/relationships/image" Target="../media/image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43.jpg"/><Relationship Id="rId4" Type="http://schemas.openxmlformats.org/officeDocument/2006/relationships/image" Target="../media/image7.png"/><Relationship Id="rId5" Type="http://schemas.openxmlformats.org/officeDocument/2006/relationships/image" Target="../media/image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241.png"/><Relationship Id="rId4" Type="http://schemas.openxmlformats.org/officeDocument/2006/relationships/image" Target="../media/image7.png"/><Relationship Id="rId5" Type="http://schemas.openxmlformats.org/officeDocument/2006/relationships/image" Target="../media/image3.jpg"/></Relationships>
</file>

<file path=ppt/slides/_rels/slide94.xml.rels><?xml version="1.0" encoding="UTF-8" standalone="yes"?><Relationships xmlns="http://schemas.openxmlformats.org/package/2006/relationships"><Relationship Id="rId11" Type="http://schemas.openxmlformats.org/officeDocument/2006/relationships/image" Target="../media/image250.png"/><Relationship Id="rId10" Type="http://schemas.openxmlformats.org/officeDocument/2006/relationships/image" Target="../media/image258.jpg"/><Relationship Id="rId13" Type="http://schemas.openxmlformats.org/officeDocument/2006/relationships/image" Target="../media/image3.jp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7.png"/><Relationship Id="rId4" Type="http://schemas.openxmlformats.org/officeDocument/2006/relationships/image" Target="../media/image260.jpg"/><Relationship Id="rId9" Type="http://schemas.openxmlformats.org/officeDocument/2006/relationships/image" Target="../media/image257.png"/><Relationship Id="rId5" Type="http://schemas.openxmlformats.org/officeDocument/2006/relationships/image" Target="../media/image247.jpg"/><Relationship Id="rId6" Type="http://schemas.openxmlformats.org/officeDocument/2006/relationships/image" Target="../media/image244.png"/><Relationship Id="rId7" Type="http://schemas.openxmlformats.org/officeDocument/2006/relationships/image" Target="../media/image254.png"/><Relationship Id="rId8" Type="http://schemas.openxmlformats.org/officeDocument/2006/relationships/image" Target="../media/image2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3413275" y="-12"/>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874" l="0" r="0" t="-12841"/>
            </a:stretch>
          </a:blipFill>
          <a:ln>
            <a:noFill/>
          </a:ln>
        </p:spPr>
      </p:sp>
      <p:sp>
        <p:nvSpPr>
          <p:cNvPr id="90" name="Google Shape;90;p1"/>
          <p:cNvSpPr/>
          <p:nvPr/>
        </p:nvSpPr>
        <p:spPr>
          <a:xfrm>
            <a:off x="0" y="1226128"/>
            <a:ext cx="8294941" cy="2186559"/>
          </a:xfrm>
          <a:custGeom>
            <a:rect b="b" l="l" r="r" t="t"/>
            <a:pathLst>
              <a:path extrusionOk="0" h="2915412" w="11059922">
                <a:moveTo>
                  <a:pt x="0" y="0"/>
                </a:moveTo>
                <a:lnTo>
                  <a:pt x="11059922" y="0"/>
                </a:lnTo>
                <a:lnTo>
                  <a:pt x="11059922" y="2915412"/>
                </a:lnTo>
                <a:lnTo>
                  <a:pt x="0" y="2915412"/>
                </a:lnTo>
                <a:close/>
              </a:path>
            </a:pathLst>
          </a:custGeom>
          <a:solidFill>
            <a:srgbClr val="FFCA08">
              <a:alpha val="68627"/>
            </a:srgbClr>
          </a:solidFill>
          <a:ln>
            <a:noFill/>
          </a:ln>
        </p:spPr>
      </p:sp>
      <p:sp>
        <p:nvSpPr>
          <p:cNvPr id="91" name="Google Shape;91;p1"/>
          <p:cNvSpPr txBox="1"/>
          <p:nvPr/>
        </p:nvSpPr>
        <p:spPr>
          <a:xfrm>
            <a:off x="1210010" y="1398725"/>
            <a:ext cx="5874900" cy="25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Suaugusiųjų švietėjų profesinio tobulėjimo mokymai</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3600"/>
              <a:buFont typeface="Arial"/>
              <a:buNone/>
            </a:pPr>
            <a:r>
              <a:t/>
            </a:r>
            <a:endParaRPr b="1" i="0" sz="3600" u="none" cap="none" strike="noStrike">
              <a:solidFill>
                <a:srgbClr val="000000"/>
              </a:solidFill>
              <a:latin typeface="Philosopher"/>
              <a:ea typeface="Philosopher"/>
              <a:cs typeface="Philosopher"/>
              <a:sym typeface="Philosopher"/>
            </a:endParaRPr>
          </a:p>
        </p:txBody>
      </p:sp>
      <p:sp>
        <p:nvSpPr>
          <p:cNvPr id="92" name="Google Shape;92;p1"/>
          <p:cNvSpPr/>
          <p:nvPr/>
        </p:nvSpPr>
        <p:spPr>
          <a:xfrm>
            <a:off x="0" y="3726504"/>
            <a:ext cx="6498812" cy="2833973"/>
          </a:xfrm>
          <a:custGeom>
            <a:rect b="b" l="l" r="r" t="t"/>
            <a:pathLst>
              <a:path extrusionOk="0" h="3778631" w="8665083">
                <a:moveTo>
                  <a:pt x="0" y="0"/>
                </a:moveTo>
                <a:lnTo>
                  <a:pt x="8665083" y="0"/>
                </a:lnTo>
                <a:lnTo>
                  <a:pt x="8665083" y="3778631"/>
                </a:lnTo>
                <a:lnTo>
                  <a:pt x="0" y="3778631"/>
                </a:lnTo>
                <a:close/>
              </a:path>
            </a:pathLst>
          </a:custGeom>
          <a:solidFill>
            <a:srgbClr val="FFCA08">
              <a:alpha val="68627"/>
            </a:srgbClr>
          </a:solidFill>
          <a:ln>
            <a:noFill/>
          </a:ln>
        </p:spPr>
      </p:sp>
      <p:sp>
        <p:nvSpPr>
          <p:cNvPr id="93" name="Google Shape;93;p1"/>
          <p:cNvSpPr txBox="1"/>
          <p:nvPr/>
        </p:nvSpPr>
        <p:spPr>
          <a:xfrm>
            <a:off x="450686" y="4194610"/>
            <a:ext cx="5597400" cy="254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1 modulis: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rPr lang="en-US" sz="3600">
                <a:latin typeface="Philosopher"/>
                <a:ea typeface="Philosopher"/>
                <a:cs typeface="Philosopher"/>
                <a:sym typeface="Philosopher"/>
              </a:rPr>
              <a:t>Įvadas į mikro-mokymosi technologijas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0" i="0" sz="3600" u="none" cap="none" strike="noStrike">
              <a:solidFill>
                <a:srgbClr val="000000"/>
              </a:solidFill>
              <a:latin typeface="Philosopher"/>
              <a:ea typeface="Philosopher"/>
              <a:cs typeface="Philosopher"/>
              <a:sym typeface="Philosopher"/>
            </a:endParaRPr>
          </a:p>
        </p:txBody>
      </p:sp>
      <p:pic>
        <p:nvPicPr>
          <p:cNvPr id="94" name="Google Shape;94;p1"/>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0"/>
          <p:cNvSpPr/>
          <p:nvPr/>
        </p:nvSpPr>
        <p:spPr>
          <a:xfrm rot="-5400000">
            <a:off x="6787138" y="499200"/>
            <a:ext cx="5835772" cy="9681585"/>
          </a:xfrm>
          <a:custGeom>
            <a:rect b="b" l="l" r="r" t="t"/>
            <a:pathLst>
              <a:path extrusionOk="0" h="9681585" w="5835772">
                <a:moveTo>
                  <a:pt x="0" y="0"/>
                </a:moveTo>
                <a:lnTo>
                  <a:pt x="5835773" y="0"/>
                </a:lnTo>
                <a:lnTo>
                  <a:pt x="5835773" y="9681585"/>
                </a:lnTo>
                <a:lnTo>
                  <a:pt x="0" y="9681585"/>
                </a:lnTo>
                <a:lnTo>
                  <a:pt x="0" y="0"/>
                </a:lnTo>
                <a:close/>
              </a:path>
            </a:pathLst>
          </a:custGeom>
          <a:blipFill rotWithShape="1">
            <a:blip r:embed="rId3">
              <a:alphaModFix/>
            </a:blip>
            <a:stretch>
              <a:fillRect b="0" l="-197927" r="-197932" t="0"/>
            </a:stretch>
          </a:blipFill>
          <a:ln>
            <a:noFill/>
          </a:ln>
        </p:spPr>
      </p:sp>
      <p:sp>
        <p:nvSpPr>
          <p:cNvPr id="235" name="Google Shape;235;p10"/>
          <p:cNvSpPr/>
          <p:nvPr/>
        </p:nvSpPr>
        <p:spPr>
          <a:xfrm>
            <a:off x="8389886" y="3739329"/>
            <a:ext cx="7145212" cy="5101397"/>
          </a:xfrm>
          <a:custGeom>
            <a:rect b="b" l="l" r="r" t="t"/>
            <a:pathLst>
              <a:path extrusionOk="0" h="5101397" w="7145212">
                <a:moveTo>
                  <a:pt x="0" y="0"/>
                </a:moveTo>
                <a:lnTo>
                  <a:pt x="7145212" y="0"/>
                </a:lnTo>
                <a:lnTo>
                  <a:pt x="7145212" y="5101397"/>
                </a:lnTo>
                <a:lnTo>
                  <a:pt x="0" y="5101397"/>
                </a:lnTo>
                <a:lnTo>
                  <a:pt x="0" y="0"/>
                </a:lnTo>
                <a:close/>
              </a:path>
            </a:pathLst>
          </a:custGeom>
          <a:blipFill rotWithShape="1">
            <a:blip r:embed="rId4">
              <a:alphaModFix/>
            </a:blip>
            <a:stretch>
              <a:fillRect b="0" l="-381" r="-380" t="0"/>
            </a:stretch>
          </a:blipFill>
          <a:ln>
            <a:noFill/>
          </a:ln>
        </p:spPr>
      </p:sp>
      <p:sp>
        <p:nvSpPr>
          <p:cNvPr id="236" name="Google Shape;236;p10"/>
          <p:cNvSpPr/>
          <p:nvPr/>
        </p:nvSpPr>
        <p:spPr>
          <a:xfrm>
            <a:off x="8013010" y="2031105"/>
            <a:ext cx="3814276" cy="2369658"/>
          </a:xfrm>
          <a:custGeom>
            <a:rect b="b" l="l" r="r" t="t"/>
            <a:pathLst>
              <a:path extrusionOk="0" h="2369658" w="3814276">
                <a:moveTo>
                  <a:pt x="0" y="0"/>
                </a:moveTo>
                <a:lnTo>
                  <a:pt x="3814277" y="0"/>
                </a:lnTo>
                <a:lnTo>
                  <a:pt x="3814277" y="2369658"/>
                </a:lnTo>
                <a:lnTo>
                  <a:pt x="0" y="2369658"/>
                </a:lnTo>
                <a:lnTo>
                  <a:pt x="0" y="0"/>
                </a:lnTo>
                <a:close/>
              </a:path>
            </a:pathLst>
          </a:custGeom>
          <a:blipFill rotWithShape="1">
            <a:blip r:embed="rId5">
              <a:alphaModFix/>
            </a:blip>
            <a:stretch>
              <a:fillRect b="0" l="0" r="-24668" t="-12445"/>
            </a:stretch>
          </a:blipFill>
          <a:ln>
            <a:noFill/>
          </a:ln>
        </p:spPr>
      </p:sp>
      <p:sp>
        <p:nvSpPr>
          <p:cNvPr id="237" name="Google Shape;237;p10"/>
          <p:cNvSpPr txBox="1"/>
          <p:nvPr/>
        </p:nvSpPr>
        <p:spPr>
          <a:xfrm>
            <a:off x="11419924" y="371175"/>
            <a:ext cx="6310500" cy="1054800"/>
          </a:xfrm>
          <a:prstGeom prst="rect">
            <a:avLst/>
          </a:prstGeom>
          <a:noFill/>
          <a:ln>
            <a:noFill/>
          </a:ln>
        </p:spPr>
        <p:txBody>
          <a:bodyPr anchorCtr="0" anchor="t" bIns="0" lIns="0" spcFirstLastPara="1" rIns="0" wrap="square" tIns="0">
            <a:spAutoFit/>
          </a:bodyPr>
          <a:lstStyle/>
          <a:p>
            <a:pPr indent="0" lvl="0" marL="0" marR="0" rtl="0" algn="ct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Trumpi</a:t>
            </a:r>
            <a:r>
              <a:rPr b="1" lang="en-US" sz="3000">
                <a:solidFill>
                  <a:srgbClr val="FFCA08"/>
                </a:solidFill>
                <a:latin typeface="Philosopher"/>
                <a:ea typeface="Philosopher"/>
                <a:cs typeface="Philosopher"/>
                <a:sym typeface="Philosopher"/>
              </a:rPr>
              <a:t> vaizdo įrašai greitam mokymuisi </a:t>
            </a:r>
            <a:endParaRPr b="0" i="0" sz="1400" u="none" cap="none" strike="noStrike">
              <a:solidFill>
                <a:srgbClr val="000000"/>
              </a:solidFill>
              <a:latin typeface="Arial"/>
              <a:ea typeface="Arial"/>
              <a:cs typeface="Arial"/>
              <a:sym typeface="Arial"/>
            </a:endParaRPr>
          </a:p>
        </p:txBody>
      </p:sp>
      <p:sp>
        <p:nvSpPr>
          <p:cNvPr id="238" name="Google Shape;238;p10"/>
          <p:cNvSpPr/>
          <p:nvPr/>
        </p:nvSpPr>
        <p:spPr>
          <a:xfrm>
            <a:off x="11352858" y="2578527"/>
            <a:ext cx="2991052" cy="5260405"/>
          </a:xfrm>
          <a:custGeom>
            <a:rect b="b" l="l" r="r" t="t"/>
            <a:pathLst>
              <a:path extrusionOk="0" h="5260405" w="2991052">
                <a:moveTo>
                  <a:pt x="0" y="0"/>
                </a:moveTo>
                <a:lnTo>
                  <a:pt x="2991052" y="0"/>
                </a:lnTo>
                <a:lnTo>
                  <a:pt x="2991052" y="5260405"/>
                </a:lnTo>
                <a:lnTo>
                  <a:pt x="0" y="5260405"/>
                </a:lnTo>
                <a:lnTo>
                  <a:pt x="0" y="0"/>
                </a:lnTo>
                <a:close/>
              </a:path>
            </a:pathLst>
          </a:custGeom>
          <a:blipFill rotWithShape="1">
            <a:blip r:embed="rId6">
              <a:alphaModFix/>
            </a:blip>
            <a:stretch>
              <a:fillRect b="-1003" l="0" r="0" t="-1003"/>
            </a:stretch>
          </a:blipFill>
          <a:ln>
            <a:noFill/>
          </a:ln>
        </p:spPr>
      </p:sp>
      <p:sp>
        <p:nvSpPr>
          <p:cNvPr id="239" name="Google Shape;239;p10"/>
          <p:cNvSpPr/>
          <p:nvPr/>
        </p:nvSpPr>
        <p:spPr>
          <a:xfrm>
            <a:off x="3302728" y="3998338"/>
            <a:ext cx="5640876" cy="4052453"/>
          </a:xfrm>
          <a:custGeom>
            <a:rect b="b" l="l" r="r" t="t"/>
            <a:pathLst>
              <a:path extrusionOk="0" h="4052453" w="5640876">
                <a:moveTo>
                  <a:pt x="0" y="0"/>
                </a:moveTo>
                <a:lnTo>
                  <a:pt x="5640876" y="0"/>
                </a:lnTo>
                <a:lnTo>
                  <a:pt x="5640876" y="4052453"/>
                </a:lnTo>
                <a:lnTo>
                  <a:pt x="0" y="4052453"/>
                </a:lnTo>
                <a:lnTo>
                  <a:pt x="0" y="0"/>
                </a:lnTo>
                <a:close/>
              </a:path>
            </a:pathLst>
          </a:custGeom>
          <a:blipFill rotWithShape="1">
            <a:blip r:embed="rId7">
              <a:alphaModFix/>
            </a:blip>
            <a:stretch>
              <a:fillRect b="0" l="-477" r="-475" t="0"/>
            </a:stretch>
          </a:blipFill>
          <a:ln>
            <a:noFill/>
          </a:ln>
        </p:spPr>
      </p:sp>
      <p:sp>
        <p:nvSpPr>
          <p:cNvPr id="240" name="Google Shape;240;p10">
            <a:hlinkClick r:id="rId8"/>
          </p:cNvPr>
          <p:cNvSpPr/>
          <p:nvPr/>
        </p:nvSpPr>
        <p:spPr>
          <a:xfrm>
            <a:off x="5089550" y="988041"/>
            <a:ext cx="2923894" cy="5103198"/>
          </a:xfrm>
          <a:custGeom>
            <a:rect b="b" l="l" r="r" t="t"/>
            <a:pathLst>
              <a:path extrusionOk="0" h="5103198" w="2923894">
                <a:moveTo>
                  <a:pt x="0" y="0"/>
                </a:moveTo>
                <a:lnTo>
                  <a:pt x="2923894" y="0"/>
                </a:lnTo>
                <a:lnTo>
                  <a:pt x="2923894" y="5103198"/>
                </a:lnTo>
                <a:lnTo>
                  <a:pt x="0" y="5103198"/>
                </a:lnTo>
                <a:lnTo>
                  <a:pt x="0" y="0"/>
                </a:lnTo>
                <a:close/>
              </a:path>
            </a:pathLst>
          </a:custGeom>
          <a:blipFill rotWithShape="1">
            <a:blip r:embed="rId9">
              <a:alphaModFix/>
            </a:blip>
            <a:stretch>
              <a:fillRect b="-3429" l="-6308" r="-1709" t="-2427"/>
            </a:stretch>
          </a:blipFill>
          <a:ln>
            <a:noFill/>
          </a:ln>
        </p:spPr>
      </p:sp>
      <p:sp>
        <p:nvSpPr>
          <p:cNvPr id="241" name="Google Shape;241;p10">
            <a:hlinkClick r:id="rId10"/>
          </p:cNvPr>
          <p:cNvSpPr/>
          <p:nvPr/>
        </p:nvSpPr>
        <p:spPr>
          <a:xfrm>
            <a:off x="7528560" y="3695074"/>
            <a:ext cx="5025674" cy="2896851"/>
          </a:xfrm>
          <a:custGeom>
            <a:rect b="b" l="l" r="r" t="t"/>
            <a:pathLst>
              <a:path extrusionOk="0" h="2896851" w="5025674">
                <a:moveTo>
                  <a:pt x="0" y="0"/>
                </a:moveTo>
                <a:lnTo>
                  <a:pt x="5025673" y="0"/>
                </a:lnTo>
                <a:lnTo>
                  <a:pt x="5025673" y="2896852"/>
                </a:lnTo>
                <a:lnTo>
                  <a:pt x="0" y="2896852"/>
                </a:lnTo>
                <a:lnTo>
                  <a:pt x="0" y="0"/>
                </a:lnTo>
                <a:close/>
              </a:path>
            </a:pathLst>
          </a:custGeom>
          <a:blipFill rotWithShape="1">
            <a:blip r:embed="rId11">
              <a:alphaModFix/>
            </a:blip>
            <a:stretch>
              <a:fillRect b="0" l="-1019" r="-1017" t="0"/>
            </a:stretch>
          </a:blipFill>
          <a:ln>
            <a:noFill/>
          </a:ln>
        </p:spPr>
      </p:sp>
      <p:sp>
        <p:nvSpPr>
          <p:cNvPr id="242" name="Google Shape;242;p10"/>
          <p:cNvSpPr/>
          <p:nvPr/>
        </p:nvSpPr>
        <p:spPr>
          <a:xfrm>
            <a:off x="-291860" y="-155543"/>
            <a:ext cx="2585673" cy="1827955"/>
          </a:xfrm>
          <a:custGeom>
            <a:rect b="b" l="l" r="r" t="t"/>
            <a:pathLst>
              <a:path extrusionOk="0" h="1827955" w="2585673">
                <a:moveTo>
                  <a:pt x="0" y="0"/>
                </a:moveTo>
                <a:lnTo>
                  <a:pt x="2585674" y="0"/>
                </a:lnTo>
                <a:lnTo>
                  <a:pt x="2585674" y="1827956"/>
                </a:lnTo>
                <a:lnTo>
                  <a:pt x="0" y="1827956"/>
                </a:lnTo>
                <a:lnTo>
                  <a:pt x="0" y="0"/>
                </a:lnTo>
                <a:close/>
              </a:path>
            </a:pathLst>
          </a:custGeom>
          <a:blipFill rotWithShape="1">
            <a:blip r:embed="rId12">
              <a:alphaModFix/>
            </a:blip>
            <a:stretch>
              <a:fillRect b="-30" l="0" r="0" t="0"/>
            </a:stretch>
          </a:blipFill>
          <a:ln>
            <a:noFill/>
          </a:ln>
        </p:spPr>
      </p:sp>
      <p:pic>
        <p:nvPicPr>
          <p:cNvPr id="243" name="Google Shape;243;p10"/>
          <p:cNvPicPr preferRelativeResize="0"/>
          <p:nvPr/>
        </p:nvPicPr>
        <p:blipFill>
          <a:blip r:embed="rId13">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1"/>
          <p:cNvSpPr/>
          <p:nvPr/>
        </p:nvSpPr>
        <p:spPr>
          <a:xfrm>
            <a:off x="11352338" y="5275866"/>
            <a:ext cx="5074920" cy="1301782"/>
          </a:xfrm>
          <a:custGeom>
            <a:rect b="b" l="l" r="r" t="t"/>
            <a:pathLst>
              <a:path extrusionOk="0" h="1735709" w="6766560">
                <a:moveTo>
                  <a:pt x="0" y="0"/>
                </a:moveTo>
                <a:lnTo>
                  <a:pt x="6766560" y="0"/>
                </a:lnTo>
                <a:lnTo>
                  <a:pt x="6766560" y="1735709"/>
                </a:lnTo>
                <a:lnTo>
                  <a:pt x="0" y="1735709"/>
                </a:lnTo>
                <a:close/>
              </a:path>
            </a:pathLst>
          </a:custGeom>
          <a:solidFill>
            <a:srgbClr val="FFCA08"/>
          </a:solidFill>
          <a:ln>
            <a:noFill/>
          </a:ln>
        </p:spPr>
      </p:sp>
      <p:sp>
        <p:nvSpPr>
          <p:cNvPr id="253" name="Google Shape;253;p11"/>
          <p:cNvSpPr/>
          <p:nvPr/>
        </p:nvSpPr>
        <p:spPr>
          <a:xfrm>
            <a:off x="2000754" y="3251137"/>
            <a:ext cx="5074920" cy="4721924"/>
          </a:xfrm>
          <a:custGeom>
            <a:rect b="b" l="l" r="r" t="t"/>
            <a:pathLst>
              <a:path extrusionOk="0" h="6295898" w="6766560">
                <a:moveTo>
                  <a:pt x="0" y="0"/>
                </a:moveTo>
                <a:lnTo>
                  <a:pt x="6766560" y="0"/>
                </a:lnTo>
                <a:lnTo>
                  <a:pt x="6766560" y="6295898"/>
                </a:lnTo>
                <a:lnTo>
                  <a:pt x="0" y="6295898"/>
                </a:lnTo>
                <a:close/>
              </a:path>
            </a:pathLst>
          </a:custGeom>
          <a:solidFill>
            <a:srgbClr val="FFCA08"/>
          </a:solidFill>
          <a:ln>
            <a:noFill/>
          </a:ln>
        </p:spPr>
      </p:sp>
      <p:sp>
        <p:nvSpPr>
          <p:cNvPr id="254" name="Google Shape;254;p11"/>
          <p:cNvSpPr txBox="1"/>
          <p:nvPr/>
        </p:nvSpPr>
        <p:spPr>
          <a:xfrm>
            <a:off x="11443777" y="5490367"/>
            <a:ext cx="4901100" cy="843600"/>
          </a:xfrm>
          <a:prstGeom prst="rect">
            <a:avLst/>
          </a:prstGeom>
          <a:noFill/>
          <a:ln>
            <a:noFill/>
          </a:ln>
        </p:spPr>
        <p:txBody>
          <a:bodyPr anchorCtr="0" anchor="t" bIns="0" lIns="0" spcFirstLastPara="1" rIns="0" wrap="square" tIns="0">
            <a:spAutoFit/>
          </a:bodyPr>
          <a:lstStyle/>
          <a:p>
            <a:pPr indent="0" lvl="0" marL="0" marR="0" rtl="0" algn="ctr">
              <a:lnSpc>
                <a:spcPct val="128375"/>
              </a:lnSpc>
              <a:spcBef>
                <a:spcPts val="0"/>
              </a:spcBef>
              <a:spcAft>
                <a:spcPts val="0"/>
              </a:spcAft>
              <a:buClr>
                <a:srgbClr val="000000"/>
              </a:buClr>
              <a:buSzPts val="2400"/>
              <a:buFont typeface="Arial"/>
              <a:buNone/>
            </a:pPr>
            <a:r>
              <a:rPr lang="en-US" sz="2400">
                <a:latin typeface="Roboto"/>
                <a:ea typeface="Roboto"/>
                <a:cs typeface="Roboto"/>
                <a:sym typeface="Roboto"/>
              </a:rPr>
              <a:t>Sustiprinkite žinias jums patogiu metu</a:t>
            </a:r>
            <a:endParaRPr b="0" i="0" sz="1400" u="none" cap="none" strike="noStrike">
              <a:solidFill>
                <a:srgbClr val="000000"/>
              </a:solidFill>
              <a:latin typeface="Arial"/>
              <a:ea typeface="Arial"/>
              <a:cs typeface="Arial"/>
              <a:sym typeface="Arial"/>
            </a:endParaRPr>
          </a:p>
        </p:txBody>
      </p:sp>
      <p:sp>
        <p:nvSpPr>
          <p:cNvPr id="255" name="Google Shape;255;p11"/>
          <p:cNvSpPr txBox="1"/>
          <p:nvPr/>
        </p:nvSpPr>
        <p:spPr>
          <a:xfrm>
            <a:off x="324607" y="573305"/>
            <a:ext cx="8958900" cy="415500"/>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Trumpos viktorinos žinių stiprinimui</a:t>
            </a:r>
            <a:endParaRPr b="0" i="0" sz="1400" u="none" cap="none" strike="noStrike">
              <a:solidFill>
                <a:srgbClr val="000000"/>
              </a:solidFill>
              <a:latin typeface="Arial"/>
              <a:ea typeface="Arial"/>
              <a:cs typeface="Arial"/>
              <a:sym typeface="Arial"/>
            </a:endParaRPr>
          </a:p>
        </p:txBody>
      </p:sp>
      <p:sp>
        <p:nvSpPr>
          <p:cNvPr id="256" name="Google Shape;256;p11"/>
          <p:cNvSpPr/>
          <p:nvPr/>
        </p:nvSpPr>
        <p:spPr>
          <a:xfrm>
            <a:off x="15888174" y="-8101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0" l="0" r="0" t="0"/>
            </a:stretch>
          </a:blipFill>
          <a:ln>
            <a:noFill/>
          </a:ln>
        </p:spPr>
      </p:sp>
      <p:sp>
        <p:nvSpPr>
          <p:cNvPr id="257" name="Google Shape;257;p11"/>
          <p:cNvSpPr/>
          <p:nvPr/>
        </p:nvSpPr>
        <p:spPr>
          <a:xfrm>
            <a:off x="13350084" y="3542253"/>
            <a:ext cx="1079427" cy="1079427"/>
          </a:xfrm>
          <a:custGeom>
            <a:rect b="b" l="l" r="r" t="t"/>
            <a:pathLst>
              <a:path extrusionOk="0" h="1079427" w="1079427">
                <a:moveTo>
                  <a:pt x="0" y="0"/>
                </a:moveTo>
                <a:lnTo>
                  <a:pt x="1079427" y="0"/>
                </a:lnTo>
                <a:lnTo>
                  <a:pt x="1079427" y="1079427"/>
                </a:lnTo>
                <a:lnTo>
                  <a:pt x="0" y="1079427"/>
                </a:lnTo>
                <a:lnTo>
                  <a:pt x="0" y="0"/>
                </a:lnTo>
                <a:close/>
              </a:path>
            </a:pathLst>
          </a:custGeom>
          <a:blipFill rotWithShape="1">
            <a:blip r:embed="rId4">
              <a:alphaModFix/>
            </a:blip>
            <a:stretch>
              <a:fillRect b="0" l="0" r="0" t="0"/>
            </a:stretch>
          </a:blipFill>
          <a:ln>
            <a:noFill/>
          </a:ln>
        </p:spPr>
      </p:sp>
      <p:pic>
        <p:nvPicPr>
          <p:cNvPr id="258" name="Google Shape;258;p11"/>
          <p:cNvPicPr preferRelativeResize="0"/>
          <p:nvPr/>
        </p:nvPicPr>
        <p:blipFill>
          <a:blip r:embed="rId5">
            <a:alphaModFix/>
          </a:blip>
          <a:stretch>
            <a:fillRect/>
          </a:stretch>
        </p:blipFill>
        <p:spPr>
          <a:xfrm>
            <a:off x="298275" y="9381325"/>
            <a:ext cx="3218775" cy="694850"/>
          </a:xfrm>
          <a:prstGeom prst="rect">
            <a:avLst/>
          </a:prstGeom>
          <a:noFill/>
          <a:ln>
            <a:noFill/>
          </a:ln>
        </p:spPr>
      </p:pic>
      <p:sp>
        <p:nvSpPr>
          <p:cNvPr id="259" name="Google Shape;259;p11"/>
          <p:cNvSpPr/>
          <p:nvPr/>
        </p:nvSpPr>
        <p:spPr>
          <a:xfrm>
            <a:off x="2942936" y="2453270"/>
            <a:ext cx="3791401" cy="2876889"/>
          </a:xfrm>
          <a:custGeom>
            <a:rect b="b" l="l" r="r" t="t"/>
            <a:pathLst>
              <a:path extrusionOk="0" h="2876889" w="3791401">
                <a:moveTo>
                  <a:pt x="0" y="0"/>
                </a:moveTo>
                <a:lnTo>
                  <a:pt x="3791401" y="0"/>
                </a:lnTo>
                <a:lnTo>
                  <a:pt x="3791401" y="2876888"/>
                </a:lnTo>
                <a:lnTo>
                  <a:pt x="0" y="2876888"/>
                </a:lnTo>
                <a:lnTo>
                  <a:pt x="0" y="0"/>
                </a:lnTo>
                <a:close/>
              </a:path>
            </a:pathLst>
          </a:custGeom>
          <a:blipFill rotWithShape="1">
            <a:blip r:embed="rId6">
              <a:alphaModFix/>
            </a:blip>
            <a:stretch>
              <a:fillRect b="0" l="-589" r="-579" t="0"/>
            </a:stretch>
          </a:blipFill>
          <a:ln>
            <a:noFill/>
          </a:ln>
        </p:spPr>
      </p:sp>
      <p:sp>
        <p:nvSpPr>
          <p:cNvPr id="260" name="Google Shape;260;p11"/>
          <p:cNvSpPr/>
          <p:nvPr/>
        </p:nvSpPr>
        <p:spPr>
          <a:xfrm>
            <a:off x="1291744" y="4637301"/>
            <a:ext cx="3613566" cy="2743512"/>
          </a:xfrm>
          <a:custGeom>
            <a:rect b="b" l="l" r="r" t="t"/>
            <a:pathLst>
              <a:path extrusionOk="0" h="2743512" w="3613566">
                <a:moveTo>
                  <a:pt x="0" y="0"/>
                </a:moveTo>
                <a:lnTo>
                  <a:pt x="3613566" y="0"/>
                </a:lnTo>
                <a:lnTo>
                  <a:pt x="3613566" y="2743512"/>
                </a:lnTo>
                <a:lnTo>
                  <a:pt x="0" y="2743512"/>
                </a:lnTo>
                <a:lnTo>
                  <a:pt x="0" y="0"/>
                </a:lnTo>
                <a:close/>
              </a:path>
            </a:pathLst>
          </a:custGeom>
          <a:blipFill rotWithShape="1">
            <a:blip r:embed="rId7">
              <a:alphaModFix/>
            </a:blip>
            <a:stretch>
              <a:fillRect b="0" l="-609" r="-619" t="0"/>
            </a:stretch>
          </a:blipFill>
          <a:ln>
            <a:noFill/>
          </a:ln>
        </p:spPr>
      </p:sp>
      <p:sp>
        <p:nvSpPr>
          <p:cNvPr id="261" name="Google Shape;261;p11"/>
          <p:cNvSpPr/>
          <p:nvPr/>
        </p:nvSpPr>
        <p:spPr>
          <a:xfrm>
            <a:off x="4561424" y="5545406"/>
            <a:ext cx="3791402" cy="2876889"/>
          </a:xfrm>
          <a:custGeom>
            <a:rect b="b" l="l" r="r" t="t"/>
            <a:pathLst>
              <a:path extrusionOk="0" h="2876889" w="3791402">
                <a:moveTo>
                  <a:pt x="0" y="0"/>
                </a:moveTo>
                <a:lnTo>
                  <a:pt x="3791401" y="0"/>
                </a:lnTo>
                <a:lnTo>
                  <a:pt x="3791401" y="2876888"/>
                </a:lnTo>
                <a:lnTo>
                  <a:pt x="0" y="2876888"/>
                </a:lnTo>
                <a:lnTo>
                  <a:pt x="0" y="0"/>
                </a:lnTo>
                <a:close/>
              </a:path>
            </a:pathLst>
          </a:custGeom>
          <a:blipFill rotWithShape="1">
            <a:blip r:embed="rId8">
              <a:alphaModFix/>
            </a:blip>
            <a:stretch>
              <a:fillRect b="0" l="-589" r="-579"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2"/>
          <p:cNvSpPr/>
          <p:nvPr/>
        </p:nvSpPr>
        <p:spPr>
          <a:xfrm>
            <a:off x="3186577" y="3372479"/>
            <a:ext cx="10907554" cy="3542062"/>
          </a:xfrm>
          <a:custGeom>
            <a:rect b="b" l="l" r="r" t="t"/>
            <a:pathLst>
              <a:path extrusionOk="0" h="4722749" w="14543405">
                <a:moveTo>
                  <a:pt x="0" y="0"/>
                </a:moveTo>
                <a:lnTo>
                  <a:pt x="14543405" y="0"/>
                </a:lnTo>
                <a:lnTo>
                  <a:pt x="14543405" y="4722749"/>
                </a:lnTo>
                <a:lnTo>
                  <a:pt x="0" y="4722749"/>
                </a:lnTo>
                <a:close/>
              </a:path>
            </a:pathLst>
          </a:custGeom>
          <a:solidFill>
            <a:srgbClr val="FFCA08"/>
          </a:solidFill>
          <a:ln>
            <a:noFill/>
          </a:ln>
        </p:spPr>
      </p:sp>
      <p:sp>
        <p:nvSpPr>
          <p:cNvPr id="271" name="Google Shape;271;p12"/>
          <p:cNvSpPr txBox="1"/>
          <p:nvPr/>
        </p:nvSpPr>
        <p:spPr>
          <a:xfrm>
            <a:off x="11344399" y="470875"/>
            <a:ext cx="6463500" cy="415500"/>
          </a:xfrm>
          <a:prstGeom prst="rect">
            <a:avLst/>
          </a:prstGeom>
          <a:noFill/>
          <a:ln>
            <a:noFill/>
          </a:ln>
        </p:spPr>
        <p:txBody>
          <a:bodyPr anchorCtr="0" anchor="t" bIns="0" lIns="0" spcFirstLastPara="1" rIns="0" wrap="square" tIns="0">
            <a:spAutoFit/>
          </a:bodyPr>
          <a:lstStyle/>
          <a:p>
            <a:pPr indent="0" lvl="0" marL="0" marR="0" rtl="0" algn="r">
              <a:lnSpc>
                <a:spcPct val="128369"/>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Praktinės užduotys greitam mokymuisi</a:t>
            </a:r>
            <a:endParaRPr b="0" i="0" sz="1400" u="none" cap="none" strike="noStrike">
              <a:solidFill>
                <a:srgbClr val="000000"/>
              </a:solidFill>
              <a:latin typeface="Arial"/>
              <a:ea typeface="Arial"/>
              <a:cs typeface="Arial"/>
              <a:sym typeface="Arial"/>
            </a:endParaRPr>
          </a:p>
        </p:txBody>
      </p:sp>
      <p:sp>
        <p:nvSpPr>
          <p:cNvPr id="272" name="Google Shape;272;p12"/>
          <p:cNvSpPr/>
          <p:nvPr/>
        </p:nvSpPr>
        <p:spPr>
          <a:xfrm>
            <a:off x="9126180" y="4047708"/>
            <a:ext cx="6717618" cy="4625672"/>
          </a:xfrm>
          <a:custGeom>
            <a:rect b="b" l="l" r="r" t="t"/>
            <a:pathLst>
              <a:path extrusionOk="0" h="4625672" w="6717618">
                <a:moveTo>
                  <a:pt x="0" y="0"/>
                </a:moveTo>
                <a:lnTo>
                  <a:pt x="6717618" y="0"/>
                </a:lnTo>
                <a:lnTo>
                  <a:pt x="6717618" y="4625672"/>
                </a:lnTo>
                <a:lnTo>
                  <a:pt x="0" y="4625672"/>
                </a:lnTo>
                <a:lnTo>
                  <a:pt x="0" y="0"/>
                </a:lnTo>
                <a:close/>
              </a:path>
            </a:pathLst>
          </a:custGeom>
          <a:blipFill rotWithShape="1">
            <a:blip r:embed="rId3">
              <a:alphaModFix/>
            </a:blip>
            <a:stretch>
              <a:fillRect b="0" l="-459" r="-458" t="0"/>
            </a:stretch>
          </a:blipFill>
          <a:ln>
            <a:noFill/>
          </a:ln>
        </p:spPr>
      </p:sp>
      <p:sp>
        <p:nvSpPr>
          <p:cNvPr id="273" name="Google Shape;273;p12"/>
          <p:cNvSpPr/>
          <p:nvPr/>
        </p:nvSpPr>
        <p:spPr>
          <a:xfrm>
            <a:off x="1750598" y="1802625"/>
            <a:ext cx="7245978" cy="4624594"/>
          </a:xfrm>
          <a:custGeom>
            <a:rect b="b" l="l" r="r" t="t"/>
            <a:pathLst>
              <a:path extrusionOk="0" h="4624594" w="7245978">
                <a:moveTo>
                  <a:pt x="0" y="0"/>
                </a:moveTo>
                <a:lnTo>
                  <a:pt x="7245978" y="0"/>
                </a:lnTo>
                <a:lnTo>
                  <a:pt x="7245978" y="4624595"/>
                </a:lnTo>
                <a:lnTo>
                  <a:pt x="0" y="4624595"/>
                </a:lnTo>
                <a:lnTo>
                  <a:pt x="0" y="0"/>
                </a:lnTo>
                <a:close/>
              </a:path>
            </a:pathLst>
          </a:custGeom>
          <a:blipFill rotWithShape="1">
            <a:blip r:embed="rId4">
              <a:alphaModFix/>
            </a:blip>
            <a:stretch>
              <a:fillRect b="0" l="-534" r="-534" t="0"/>
            </a:stretch>
          </a:blipFill>
          <a:ln>
            <a:noFill/>
          </a:ln>
        </p:spPr>
      </p:sp>
      <p:sp>
        <p:nvSpPr>
          <p:cNvPr id="274" name="Google Shape;274;p12"/>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pic>
        <p:nvPicPr>
          <p:cNvPr id="275" name="Google Shape;275;p12"/>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3"/>
          <p:cNvSpPr/>
          <p:nvPr/>
        </p:nvSpPr>
        <p:spPr>
          <a:xfrm>
            <a:off x="1245108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660654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2" name="Google Shape;282;p13"/>
          <p:cNvSpPr/>
          <p:nvPr/>
        </p:nvSpPr>
        <p:spPr>
          <a:xfrm>
            <a:off x="899217"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sp>
      <p:sp>
        <p:nvSpPr>
          <p:cNvPr id="283" name="Google Shape;283;p13"/>
          <p:cNvSpPr txBox="1"/>
          <p:nvPr/>
        </p:nvSpPr>
        <p:spPr>
          <a:xfrm>
            <a:off x="8519160" y="1014952"/>
            <a:ext cx="89610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Mikro-mokymosi privalumai</a:t>
            </a:r>
            <a:endParaRPr b="0" i="0" sz="1400" u="none" cap="none" strike="noStrike">
              <a:solidFill>
                <a:srgbClr val="000000"/>
              </a:solidFill>
              <a:latin typeface="Arial"/>
              <a:ea typeface="Arial"/>
              <a:cs typeface="Arial"/>
              <a:sym typeface="Arial"/>
            </a:endParaRPr>
          </a:p>
        </p:txBody>
      </p:sp>
      <p:sp>
        <p:nvSpPr>
          <p:cNvPr id="284" name="Google Shape;284;p13"/>
          <p:cNvSpPr txBox="1"/>
          <p:nvPr/>
        </p:nvSpPr>
        <p:spPr>
          <a:xfrm>
            <a:off x="1277596" y="524552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Prisitaiko prie užimto</a:t>
            </a:r>
            <a:r>
              <a:rPr lang="en-US" sz="2400">
                <a:solidFill>
                  <a:srgbClr val="FFCA08"/>
                </a:solidFill>
                <a:latin typeface="Roboto"/>
                <a:ea typeface="Roboto"/>
                <a:cs typeface="Roboto"/>
                <a:sym typeface="Roboto"/>
              </a:rPr>
              <a:t> grafiko</a:t>
            </a:r>
            <a:endParaRPr b="0" i="0" sz="1400" u="none" cap="none" strike="noStrike">
              <a:solidFill>
                <a:srgbClr val="000000"/>
              </a:solidFill>
              <a:latin typeface="Arial"/>
              <a:ea typeface="Arial"/>
              <a:cs typeface="Arial"/>
              <a:sym typeface="Arial"/>
            </a:endParaRPr>
          </a:p>
        </p:txBody>
      </p:sp>
      <p:sp>
        <p:nvSpPr>
          <p:cNvPr id="285" name="Google Shape;285;p13"/>
          <p:cNvSpPr txBox="1"/>
          <p:nvPr/>
        </p:nvSpPr>
        <p:spPr>
          <a:xfrm>
            <a:off x="6983750" y="5162285"/>
            <a:ext cx="4457700" cy="10344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Suteikia </a:t>
            </a:r>
            <a:r>
              <a:rPr lang="en-US" sz="2400">
                <a:solidFill>
                  <a:srgbClr val="FFCA08"/>
                </a:solidFill>
                <a:latin typeface="Roboto"/>
                <a:ea typeface="Roboto"/>
                <a:cs typeface="Roboto"/>
                <a:sym typeface="Roboto"/>
              </a:rPr>
              <a:t>žinias </a:t>
            </a:r>
            <a:r>
              <a:rPr lang="en-US" sz="2400">
                <a:latin typeface="Roboto"/>
                <a:ea typeface="Roboto"/>
                <a:cs typeface="Roboto"/>
                <a:sym typeface="Roboto"/>
              </a:rPr>
              <a:t>jums </a:t>
            </a:r>
            <a:endParaRPr sz="2400">
              <a:latin typeface="Roboto"/>
              <a:ea typeface="Roboto"/>
              <a:cs typeface="Roboto"/>
              <a:sym typeface="Roboto"/>
            </a:endParaRPr>
          </a:p>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patogiu metu</a:t>
            </a:r>
            <a:endParaRPr b="0" i="0" sz="1400" u="none" cap="none" strike="noStrike">
              <a:solidFill>
                <a:srgbClr val="000000"/>
              </a:solidFill>
              <a:latin typeface="Arial"/>
              <a:ea typeface="Arial"/>
              <a:cs typeface="Arial"/>
              <a:sym typeface="Arial"/>
            </a:endParaRPr>
          </a:p>
        </p:txBody>
      </p:sp>
      <p:sp>
        <p:nvSpPr>
          <p:cNvPr id="286" name="Google Shape;286;p13"/>
          <p:cNvSpPr txBox="1"/>
          <p:nvPr/>
        </p:nvSpPr>
        <p:spPr>
          <a:xfrm>
            <a:off x="13091185" y="5162285"/>
            <a:ext cx="3794700" cy="10344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lang="en-US" sz="2400">
                <a:latin typeface="Roboto"/>
                <a:ea typeface="Roboto"/>
                <a:cs typeface="Roboto"/>
                <a:sym typeface="Roboto"/>
              </a:rPr>
              <a:t>Koncentruotos žinios apie </a:t>
            </a:r>
            <a:r>
              <a:rPr lang="en-US" sz="2400">
                <a:solidFill>
                  <a:srgbClr val="FFCA08"/>
                </a:solidFill>
                <a:latin typeface="Roboto"/>
                <a:ea typeface="Roboto"/>
                <a:cs typeface="Roboto"/>
                <a:sym typeface="Roboto"/>
              </a:rPr>
              <a:t>specifines temas</a:t>
            </a:r>
            <a:endParaRPr b="0" i="0" sz="1400" u="none" cap="none" strike="noStrike">
              <a:solidFill>
                <a:srgbClr val="000000"/>
              </a:solidFill>
              <a:latin typeface="Arial"/>
              <a:ea typeface="Arial"/>
              <a:cs typeface="Arial"/>
              <a:sym typeface="Arial"/>
            </a:endParaRPr>
          </a:p>
        </p:txBody>
      </p:sp>
      <p:sp>
        <p:nvSpPr>
          <p:cNvPr id="287" name="Google Shape;287;p13"/>
          <p:cNvSpPr/>
          <p:nvPr/>
        </p:nvSpPr>
        <p:spPr>
          <a:xfrm>
            <a:off x="4935196" y="4430751"/>
            <a:ext cx="731520" cy="731520"/>
          </a:xfrm>
          <a:custGeom>
            <a:rect b="b" l="l" r="r" t="t"/>
            <a:pathLst>
              <a:path extrusionOk="0" h="731520" w="731520">
                <a:moveTo>
                  <a:pt x="0" y="0"/>
                </a:moveTo>
                <a:lnTo>
                  <a:pt x="731520" y="0"/>
                </a:lnTo>
                <a:lnTo>
                  <a:pt x="731520" y="731520"/>
                </a:lnTo>
                <a:lnTo>
                  <a:pt x="0" y="731520"/>
                </a:lnTo>
                <a:lnTo>
                  <a:pt x="0" y="0"/>
                </a:lnTo>
                <a:close/>
              </a:path>
            </a:pathLst>
          </a:custGeom>
          <a:blipFill rotWithShape="1">
            <a:blip r:embed="rId3">
              <a:alphaModFix/>
            </a:blip>
            <a:stretch>
              <a:fillRect b="0" l="0" r="0" t="0"/>
            </a:stretch>
          </a:blipFill>
          <a:ln>
            <a:noFill/>
          </a:ln>
        </p:spPr>
      </p:sp>
      <p:sp>
        <p:nvSpPr>
          <p:cNvPr id="288" name="Google Shape;288;p13"/>
          <p:cNvSpPr/>
          <p:nvPr/>
        </p:nvSpPr>
        <p:spPr>
          <a:xfrm>
            <a:off x="2969236" y="5636806"/>
            <a:ext cx="734197" cy="734198"/>
          </a:xfrm>
          <a:custGeom>
            <a:rect b="b" l="l" r="r" t="t"/>
            <a:pathLst>
              <a:path extrusionOk="0" h="734198" w="734197">
                <a:moveTo>
                  <a:pt x="0" y="0"/>
                </a:moveTo>
                <a:lnTo>
                  <a:pt x="734198" y="0"/>
                </a:lnTo>
                <a:lnTo>
                  <a:pt x="734198" y="734198"/>
                </a:lnTo>
                <a:lnTo>
                  <a:pt x="0" y="734198"/>
                </a:lnTo>
                <a:lnTo>
                  <a:pt x="0" y="0"/>
                </a:lnTo>
                <a:close/>
              </a:path>
            </a:pathLst>
          </a:custGeom>
          <a:blipFill rotWithShape="1">
            <a:blip r:embed="rId4">
              <a:alphaModFix/>
            </a:blip>
            <a:stretch>
              <a:fillRect b="0" l="0" r="0" t="0"/>
            </a:stretch>
          </a:blipFill>
          <a:ln>
            <a:noFill/>
          </a:ln>
        </p:spPr>
      </p:sp>
      <p:sp>
        <p:nvSpPr>
          <p:cNvPr id="289" name="Google Shape;289;p13"/>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sp>
        <p:nvSpPr>
          <p:cNvPr id="290" name="Google Shape;290;p13"/>
          <p:cNvSpPr txBox="1"/>
          <p:nvPr/>
        </p:nvSpPr>
        <p:spPr>
          <a:xfrm>
            <a:off x="3261446"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1.</a:t>
            </a:r>
            <a:endParaRPr b="0" i="0" sz="1400" u="none" cap="none" strike="noStrike">
              <a:solidFill>
                <a:srgbClr val="000000"/>
              </a:solidFill>
              <a:latin typeface="Arial"/>
              <a:ea typeface="Arial"/>
              <a:cs typeface="Arial"/>
              <a:sym typeface="Arial"/>
            </a:endParaRPr>
          </a:p>
        </p:txBody>
      </p:sp>
      <p:sp>
        <p:nvSpPr>
          <p:cNvPr id="291" name="Google Shape;291;p13"/>
          <p:cNvSpPr txBox="1"/>
          <p:nvPr/>
        </p:nvSpPr>
        <p:spPr>
          <a:xfrm>
            <a:off x="9014488"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2.</a:t>
            </a:r>
            <a:endParaRPr b="0" i="0" sz="1400" u="none" cap="none" strike="noStrike">
              <a:solidFill>
                <a:srgbClr val="000000"/>
              </a:solidFill>
              <a:latin typeface="Arial"/>
              <a:ea typeface="Arial"/>
              <a:cs typeface="Arial"/>
              <a:sym typeface="Arial"/>
            </a:endParaRPr>
          </a:p>
        </p:txBody>
      </p:sp>
      <p:sp>
        <p:nvSpPr>
          <p:cNvPr id="292" name="Google Shape;292;p13"/>
          <p:cNvSpPr txBox="1"/>
          <p:nvPr/>
        </p:nvSpPr>
        <p:spPr>
          <a:xfrm>
            <a:off x="14912283"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3.</a:t>
            </a:r>
            <a:endParaRPr b="0" i="0" sz="1400" u="none" cap="none" strike="noStrike">
              <a:solidFill>
                <a:srgbClr val="000000"/>
              </a:solidFill>
              <a:latin typeface="Arial"/>
              <a:ea typeface="Arial"/>
              <a:cs typeface="Arial"/>
              <a:sym typeface="Arial"/>
            </a:endParaRPr>
          </a:p>
        </p:txBody>
      </p:sp>
      <p:sp>
        <p:nvSpPr>
          <p:cNvPr id="293" name="Google Shape;293;p13"/>
          <p:cNvSpPr/>
          <p:nvPr/>
        </p:nvSpPr>
        <p:spPr>
          <a:xfrm>
            <a:off x="8923048" y="4442458"/>
            <a:ext cx="668024" cy="628372"/>
          </a:xfrm>
          <a:custGeom>
            <a:rect b="b" l="l" r="r" t="t"/>
            <a:pathLst>
              <a:path extrusionOk="0" h="628372" w="668024">
                <a:moveTo>
                  <a:pt x="0" y="0"/>
                </a:moveTo>
                <a:lnTo>
                  <a:pt x="668024" y="0"/>
                </a:lnTo>
                <a:lnTo>
                  <a:pt x="668024" y="628373"/>
                </a:lnTo>
                <a:lnTo>
                  <a:pt x="0" y="628373"/>
                </a:lnTo>
                <a:lnTo>
                  <a:pt x="0" y="0"/>
                </a:lnTo>
                <a:close/>
              </a:path>
            </a:pathLst>
          </a:custGeom>
          <a:blipFill rotWithShape="1">
            <a:blip r:embed="rId6">
              <a:alphaModFix/>
            </a:blip>
            <a:stretch>
              <a:fillRect b="-3151" l="0" r="0" t="-3150"/>
            </a:stretch>
          </a:blipFill>
          <a:ln>
            <a:noFill/>
          </a:ln>
        </p:spPr>
      </p:sp>
      <p:sp>
        <p:nvSpPr>
          <p:cNvPr id="294" name="Google Shape;294;p13"/>
          <p:cNvSpPr/>
          <p:nvPr/>
        </p:nvSpPr>
        <p:spPr>
          <a:xfrm>
            <a:off x="10376030" y="5749986"/>
            <a:ext cx="507831" cy="507831"/>
          </a:xfrm>
          <a:custGeom>
            <a:rect b="b" l="l" r="r" t="t"/>
            <a:pathLst>
              <a:path extrusionOk="0" h="507831" w="507831">
                <a:moveTo>
                  <a:pt x="0" y="0"/>
                </a:moveTo>
                <a:lnTo>
                  <a:pt x="507831" y="0"/>
                </a:lnTo>
                <a:lnTo>
                  <a:pt x="507831" y="507831"/>
                </a:lnTo>
                <a:lnTo>
                  <a:pt x="0" y="507831"/>
                </a:lnTo>
                <a:lnTo>
                  <a:pt x="0" y="0"/>
                </a:lnTo>
                <a:close/>
              </a:path>
            </a:pathLst>
          </a:custGeom>
          <a:blipFill rotWithShape="1">
            <a:blip r:embed="rId7">
              <a:alphaModFix/>
            </a:blip>
            <a:stretch>
              <a:fillRect b="0" l="0" r="0" t="0"/>
            </a:stretch>
          </a:blipFill>
          <a:ln>
            <a:noFill/>
          </a:ln>
        </p:spPr>
      </p:sp>
      <p:sp>
        <p:nvSpPr>
          <p:cNvPr id="295" name="Google Shape;295;p13"/>
          <p:cNvSpPr/>
          <p:nvPr/>
        </p:nvSpPr>
        <p:spPr>
          <a:xfrm>
            <a:off x="14774178" y="4383698"/>
            <a:ext cx="640968" cy="640968"/>
          </a:xfrm>
          <a:custGeom>
            <a:rect b="b" l="l" r="r" t="t"/>
            <a:pathLst>
              <a:path extrusionOk="0" h="640968" w="640968">
                <a:moveTo>
                  <a:pt x="0" y="0"/>
                </a:moveTo>
                <a:lnTo>
                  <a:pt x="640968" y="0"/>
                </a:lnTo>
                <a:lnTo>
                  <a:pt x="640968" y="640968"/>
                </a:lnTo>
                <a:lnTo>
                  <a:pt x="0" y="640968"/>
                </a:lnTo>
                <a:lnTo>
                  <a:pt x="0" y="0"/>
                </a:lnTo>
                <a:close/>
              </a:path>
            </a:pathLst>
          </a:custGeom>
          <a:blipFill rotWithShape="1">
            <a:blip r:embed="rId8">
              <a:alphaModFix/>
            </a:blip>
            <a:stretch>
              <a:fillRect b="0" l="0" r="0" t="0"/>
            </a:stretch>
          </a:blipFill>
          <a:ln>
            <a:noFill/>
          </a:ln>
        </p:spPr>
      </p:sp>
      <p:pic>
        <p:nvPicPr>
          <p:cNvPr id="296" name="Google Shape;296;p13"/>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4"/>
          <p:cNvSpPr/>
          <p:nvPr/>
        </p:nvSpPr>
        <p:spPr>
          <a:xfrm rot="1485020">
            <a:off x="12706650" y="4195654"/>
            <a:ext cx="4348523" cy="4348523"/>
          </a:xfrm>
          <a:custGeom>
            <a:rect b="b" l="l" r="r" t="t"/>
            <a:pathLst>
              <a:path extrusionOk="0" h="4348523" w="4348523">
                <a:moveTo>
                  <a:pt x="0" y="0"/>
                </a:moveTo>
                <a:lnTo>
                  <a:pt x="4348522" y="0"/>
                </a:lnTo>
                <a:lnTo>
                  <a:pt x="4348522" y="4348523"/>
                </a:lnTo>
                <a:lnTo>
                  <a:pt x="0" y="4348523"/>
                </a:lnTo>
                <a:lnTo>
                  <a:pt x="0" y="0"/>
                </a:lnTo>
                <a:close/>
              </a:path>
            </a:pathLst>
          </a:custGeom>
          <a:blipFill rotWithShape="1">
            <a:blip r:embed="rId3">
              <a:alphaModFix/>
            </a:blip>
            <a:stretch>
              <a:fillRect b="0" l="0" r="0" t="0"/>
            </a:stretch>
          </a:blipFill>
          <a:ln>
            <a:noFill/>
          </a:ln>
        </p:spPr>
      </p:sp>
      <p:sp>
        <p:nvSpPr>
          <p:cNvPr id="306" name="Google Shape;306;p14"/>
          <p:cNvSpPr/>
          <p:nvPr/>
        </p:nvSpPr>
        <p:spPr>
          <a:xfrm>
            <a:off x="6650067" y="3589653"/>
            <a:ext cx="5933009" cy="5933009"/>
          </a:xfrm>
          <a:custGeom>
            <a:rect b="b" l="l" r="r" t="t"/>
            <a:pathLst>
              <a:path extrusionOk="0" h="5933009" w="5933009">
                <a:moveTo>
                  <a:pt x="0" y="0"/>
                </a:moveTo>
                <a:lnTo>
                  <a:pt x="5933009" y="0"/>
                </a:lnTo>
                <a:lnTo>
                  <a:pt x="5933009" y="5933009"/>
                </a:lnTo>
                <a:lnTo>
                  <a:pt x="0" y="5933009"/>
                </a:lnTo>
                <a:lnTo>
                  <a:pt x="0" y="0"/>
                </a:lnTo>
                <a:close/>
              </a:path>
            </a:pathLst>
          </a:custGeom>
          <a:blipFill rotWithShape="1">
            <a:blip r:embed="rId4">
              <a:alphaModFix/>
            </a:blip>
            <a:stretch>
              <a:fillRect b="0" l="0" r="0" t="0"/>
            </a:stretch>
          </a:blipFill>
          <a:ln>
            <a:noFill/>
          </a:ln>
        </p:spPr>
      </p:sp>
      <p:sp>
        <p:nvSpPr>
          <p:cNvPr id="307" name="Google Shape;307;p14"/>
          <p:cNvSpPr/>
          <p:nvPr/>
        </p:nvSpPr>
        <p:spPr>
          <a:xfrm>
            <a:off x="331610" y="4030366"/>
            <a:ext cx="5051583" cy="5051583"/>
          </a:xfrm>
          <a:custGeom>
            <a:rect b="b" l="l" r="r" t="t"/>
            <a:pathLst>
              <a:path extrusionOk="0" h="5051583" w="5051583">
                <a:moveTo>
                  <a:pt x="0" y="0"/>
                </a:moveTo>
                <a:lnTo>
                  <a:pt x="5051582" y="0"/>
                </a:lnTo>
                <a:lnTo>
                  <a:pt x="5051582" y="5051584"/>
                </a:lnTo>
                <a:lnTo>
                  <a:pt x="0" y="5051584"/>
                </a:lnTo>
                <a:lnTo>
                  <a:pt x="0" y="0"/>
                </a:lnTo>
                <a:close/>
              </a:path>
            </a:pathLst>
          </a:custGeom>
          <a:blipFill rotWithShape="1">
            <a:blip r:embed="rId5">
              <a:alphaModFix/>
            </a:blip>
            <a:stretch>
              <a:fillRect b="0" l="0" r="0" t="0"/>
            </a:stretch>
          </a:blipFill>
          <a:ln>
            <a:noFill/>
          </a:ln>
        </p:spPr>
      </p:sp>
      <p:sp>
        <p:nvSpPr>
          <p:cNvPr id="308" name="Google Shape;308;p14"/>
          <p:cNvSpPr txBox="1"/>
          <p:nvPr/>
        </p:nvSpPr>
        <p:spPr>
          <a:xfrm>
            <a:off x="3289201" y="1066000"/>
            <a:ext cx="11709600" cy="646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lang="en-US" sz="4200">
                <a:solidFill>
                  <a:srgbClr val="FFCA08"/>
                </a:solidFill>
                <a:latin typeface="Philosopher"/>
                <a:ea typeface="Philosopher"/>
                <a:cs typeface="Philosopher"/>
                <a:sym typeface="Philosopher"/>
              </a:rPr>
              <a:t>Kodėl mikro-mokymasis yra svarbus: </a:t>
            </a:r>
            <a:r>
              <a:rPr b="1" lang="en-US" sz="4200">
                <a:solidFill>
                  <a:srgbClr val="FFCA08"/>
                </a:solidFill>
                <a:latin typeface="Philosopher"/>
                <a:ea typeface="Philosopher"/>
                <a:cs typeface="Philosopher"/>
                <a:sym typeface="Philosopher"/>
              </a:rPr>
              <a:t>privalumai</a:t>
            </a:r>
            <a:endParaRPr b="1" i="0" sz="1400" u="none" cap="none" strike="noStrike">
              <a:solidFill>
                <a:srgbClr val="000000"/>
              </a:solidFill>
            </a:endParaRPr>
          </a:p>
        </p:txBody>
      </p:sp>
      <p:sp>
        <p:nvSpPr>
          <p:cNvPr id="309" name="Google Shape;309;p14"/>
          <p:cNvSpPr txBox="1"/>
          <p:nvPr/>
        </p:nvSpPr>
        <p:spPr>
          <a:xfrm>
            <a:off x="7377752" y="2809462"/>
            <a:ext cx="3532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Aktualumas</a:t>
            </a:r>
            <a:endParaRPr b="0" i="0" sz="1400" u="none" cap="none" strike="noStrike">
              <a:solidFill>
                <a:srgbClr val="000000"/>
              </a:solidFill>
              <a:latin typeface="Arial"/>
              <a:ea typeface="Arial"/>
              <a:cs typeface="Arial"/>
              <a:sym typeface="Arial"/>
            </a:endParaRPr>
          </a:p>
        </p:txBody>
      </p:sp>
      <p:sp>
        <p:nvSpPr>
          <p:cNvPr id="310" name="Google Shape;310;p14"/>
          <p:cNvSpPr txBox="1"/>
          <p:nvPr/>
        </p:nvSpPr>
        <p:spPr>
          <a:xfrm>
            <a:off x="1704700" y="2809450"/>
            <a:ext cx="2464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Lankstumas</a:t>
            </a:r>
            <a:endParaRPr b="0" i="0" sz="1400" u="none" cap="none" strike="noStrike">
              <a:solidFill>
                <a:srgbClr val="000000"/>
              </a:solidFill>
              <a:latin typeface="Arial"/>
              <a:ea typeface="Arial"/>
              <a:cs typeface="Arial"/>
              <a:sym typeface="Arial"/>
            </a:endParaRPr>
          </a:p>
        </p:txBody>
      </p:sp>
      <p:sp>
        <p:nvSpPr>
          <p:cNvPr id="311" name="Google Shape;311;p14"/>
          <p:cNvSpPr txBox="1"/>
          <p:nvPr/>
        </p:nvSpPr>
        <p:spPr>
          <a:xfrm>
            <a:off x="1618596" y="4677483"/>
            <a:ext cx="33072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 Mokykitės kada jums </a:t>
            </a:r>
            <a:r>
              <a:rPr b="1" lang="en-US" sz="2100">
                <a:solidFill>
                  <a:srgbClr val="FFCA08"/>
                </a:solidFill>
                <a:latin typeface="Roboto"/>
                <a:ea typeface="Roboto"/>
                <a:cs typeface="Roboto"/>
                <a:sym typeface="Roboto"/>
              </a:rPr>
              <a:t>patogu</a:t>
            </a:r>
            <a:endParaRPr b="0" i="0" sz="1400" u="none" cap="none" strike="noStrike">
              <a:solidFill>
                <a:srgbClr val="000000"/>
              </a:solidFill>
              <a:latin typeface="Arial"/>
              <a:ea typeface="Arial"/>
              <a:cs typeface="Arial"/>
              <a:sym typeface="Arial"/>
            </a:endParaRPr>
          </a:p>
        </p:txBody>
      </p:sp>
      <p:sp>
        <p:nvSpPr>
          <p:cNvPr id="312" name="Google Shape;312;p14"/>
          <p:cNvSpPr txBox="1"/>
          <p:nvPr/>
        </p:nvSpPr>
        <p:spPr>
          <a:xfrm>
            <a:off x="1587536" y="6192709"/>
            <a:ext cx="46026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Nreikia </a:t>
            </a:r>
            <a:r>
              <a:rPr b="0" i="0" lang="en-US" sz="2100" u="none" cap="none" strike="noStrike">
                <a:solidFill>
                  <a:srgbClr val="000000"/>
                </a:solidFill>
                <a:latin typeface="Roboto"/>
                <a:ea typeface="Roboto"/>
                <a:cs typeface="Roboto"/>
                <a:sym typeface="Roboto"/>
              </a:rPr>
              <a:t>taikytis prie </a:t>
            </a:r>
            <a:r>
              <a:rPr b="1" lang="en-US" sz="2100">
                <a:solidFill>
                  <a:srgbClr val="FFCA08"/>
                </a:solidFill>
                <a:latin typeface="Roboto"/>
                <a:ea typeface="Roboto"/>
                <a:cs typeface="Roboto"/>
                <a:sym typeface="Roboto"/>
              </a:rPr>
              <a:t>nustatyto grafiko </a:t>
            </a:r>
            <a:endParaRPr b="0" i="0" sz="1400" u="none" cap="none" strike="noStrike">
              <a:solidFill>
                <a:srgbClr val="000000"/>
              </a:solidFill>
              <a:latin typeface="Arial"/>
              <a:ea typeface="Arial"/>
              <a:cs typeface="Arial"/>
              <a:sym typeface="Arial"/>
            </a:endParaRPr>
          </a:p>
        </p:txBody>
      </p:sp>
      <p:sp>
        <p:nvSpPr>
          <p:cNvPr id="313" name="Google Shape;313;p14"/>
          <p:cNvSpPr txBox="1"/>
          <p:nvPr/>
        </p:nvSpPr>
        <p:spPr>
          <a:xfrm>
            <a:off x="7650708" y="4656773"/>
            <a:ext cx="38697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Nudokites turiniu </a:t>
            </a:r>
            <a:r>
              <a:rPr lang="en-US" sz="2100">
                <a:latin typeface="Roboto"/>
                <a:ea typeface="Roboto"/>
                <a:cs typeface="Roboto"/>
                <a:sym typeface="Roboto"/>
              </a:rPr>
              <a:t>iš bet kurios vietos</a:t>
            </a:r>
            <a:endParaRPr b="0" i="0" sz="1400" u="none" cap="none" strike="noStrike">
              <a:solidFill>
                <a:srgbClr val="000000"/>
              </a:solidFill>
              <a:latin typeface="Arial"/>
              <a:ea typeface="Arial"/>
              <a:cs typeface="Arial"/>
              <a:sym typeface="Arial"/>
            </a:endParaRPr>
          </a:p>
        </p:txBody>
      </p:sp>
      <p:sp>
        <p:nvSpPr>
          <p:cNvPr id="314" name="Google Shape;314;p14"/>
          <p:cNvSpPr txBox="1"/>
          <p:nvPr/>
        </p:nvSpPr>
        <p:spPr>
          <a:xfrm>
            <a:off x="7637019" y="6175278"/>
            <a:ext cx="41637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lang="en-US" sz="2100">
                <a:latin typeface="Roboto"/>
                <a:ea typeface="Roboto"/>
                <a:cs typeface="Roboto"/>
                <a:sym typeface="Roboto"/>
              </a:rPr>
              <a:t>Naudokite </a:t>
            </a:r>
            <a:r>
              <a:rPr b="1" lang="en-US" sz="2100">
                <a:solidFill>
                  <a:srgbClr val="FFCA08"/>
                </a:solidFill>
                <a:latin typeface="Roboto"/>
                <a:ea typeface="Roboto"/>
                <a:cs typeface="Roboto"/>
                <a:sym typeface="Roboto"/>
              </a:rPr>
              <a:t>telefoną, planšetę </a:t>
            </a:r>
            <a:r>
              <a:rPr lang="en-US" sz="2100">
                <a:latin typeface="Roboto"/>
                <a:ea typeface="Roboto"/>
                <a:cs typeface="Roboto"/>
                <a:sym typeface="Roboto"/>
              </a:rPr>
              <a:t>a</a:t>
            </a:r>
            <a:r>
              <a:rPr b="0" i="0" lang="en-US" sz="2100" u="none" cap="none" strike="noStrike">
                <a:solidFill>
                  <a:srgbClr val="000000"/>
                </a:solidFill>
                <a:latin typeface="Roboto"/>
                <a:ea typeface="Roboto"/>
                <a:cs typeface="Roboto"/>
                <a:sym typeface="Roboto"/>
              </a:rPr>
              <a:t>r </a:t>
            </a:r>
            <a:r>
              <a:rPr b="1" lang="en-US" sz="2100">
                <a:solidFill>
                  <a:srgbClr val="FFCA08"/>
                </a:solidFill>
                <a:latin typeface="Roboto"/>
                <a:ea typeface="Roboto"/>
                <a:cs typeface="Roboto"/>
                <a:sym typeface="Roboto"/>
              </a:rPr>
              <a:t>kompiuterį</a:t>
            </a:r>
            <a:endParaRPr b="0" i="0" sz="1400" u="none" cap="none" strike="noStrike">
              <a:solidFill>
                <a:srgbClr val="000000"/>
              </a:solidFill>
              <a:latin typeface="Arial"/>
              <a:ea typeface="Arial"/>
              <a:cs typeface="Arial"/>
              <a:sym typeface="Arial"/>
            </a:endParaRPr>
          </a:p>
        </p:txBody>
      </p:sp>
      <p:sp>
        <p:nvSpPr>
          <p:cNvPr id="315" name="Google Shape;315;p14"/>
          <p:cNvSpPr/>
          <p:nvPr/>
        </p:nvSpPr>
        <p:spPr>
          <a:xfrm>
            <a:off x="703527" y="589747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6">
              <a:alphaModFix/>
            </a:blip>
            <a:stretch>
              <a:fillRect b="0" l="0" r="0" t="0"/>
            </a:stretch>
          </a:blipFill>
          <a:ln>
            <a:noFill/>
          </a:ln>
        </p:spPr>
      </p:sp>
      <p:grpSp>
        <p:nvGrpSpPr>
          <p:cNvPr id="316" name="Google Shape;316;p14"/>
          <p:cNvGrpSpPr/>
          <p:nvPr/>
        </p:nvGrpSpPr>
        <p:grpSpPr>
          <a:xfrm>
            <a:off x="638493" y="5870479"/>
            <a:ext cx="1014984" cy="1017651"/>
            <a:chOff x="573913" y="580517"/>
            <a:chExt cx="1353312" cy="1356868"/>
          </a:xfrm>
        </p:grpSpPr>
        <p:sp>
          <p:nvSpPr>
            <p:cNvPr id="317" name="Google Shape;317;p14"/>
            <p:cNvSpPr/>
            <p:nvPr/>
          </p:nvSpPr>
          <p:spPr>
            <a:xfrm>
              <a:off x="601853" y="605917"/>
              <a:ext cx="1297432" cy="1306068"/>
            </a:xfrm>
            <a:custGeom>
              <a:rect b="b" l="l" r="r" t="t"/>
              <a:pathLst>
                <a:path extrusionOk="0" h="1306068" w="1297432">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8" name="Google Shape;318;p14"/>
            <p:cNvSpPr/>
            <p:nvPr/>
          </p:nvSpPr>
          <p:spPr>
            <a:xfrm>
              <a:off x="573913" y="580517"/>
              <a:ext cx="1353312" cy="1356868"/>
            </a:xfrm>
            <a:custGeom>
              <a:rect b="b" l="l" r="r" t="t"/>
              <a:pathLst>
                <a:path extrusionOk="0" h="1356868" w="1353312">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9" name="Google Shape;319;p14"/>
          <p:cNvSpPr/>
          <p:nvPr/>
        </p:nvSpPr>
        <p:spPr>
          <a:xfrm>
            <a:off x="689483" y="4378971"/>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7">
              <a:alphaModFix/>
            </a:blip>
            <a:stretch>
              <a:fillRect b="0" l="0" r="0" t="0"/>
            </a:stretch>
          </a:blipFill>
          <a:ln>
            <a:noFill/>
          </a:ln>
        </p:spPr>
      </p:sp>
      <p:sp>
        <p:nvSpPr>
          <p:cNvPr id="320" name="Google Shape;320;p14"/>
          <p:cNvSpPr/>
          <p:nvPr/>
        </p:nvSpPr>
        <p:spPr>
          <a:xfrm>
            <a:off x="531227" y="3983346"/>
            <a:ext cx="1108992" cy="1777544"/>
          </a:xfrm>
          <a:custGeom>
            <a:rect b="b" l="l" r="r" t="t"/>
            <a:pathLst>
              <a:path extrusionOk="0" h="1777544" w="1108992">
                <a:moveTo>
                  <a:pt x="0" y="0"/>
                </a:moveTo>
                <a:lnTo>
                  <a:pt x="1108992" y="0"/>
                </a:lnTo>
                <a:lnTo>
                  <a:pt x="1108992" y="1777543"/>
                </a:lnTo>
                <a:lnTo>
                  <a:pt x="0" y="1777543"/>
                </a:lnTo>
                <a:lnTo>
                  <a:pt x="0" y="0"/>
                </a:lnTo>
                <a:close/>
              </a:path>
            </a:pathLst>
          </a:custGeom>
          <a:blipFill rotWithShape="1">
            <a:blip r:embed="rId8">
              <a:alphaModFix/>
            </a:blip>
            <a:stretch>
              <a:fillRect b="0" l="-30136" r="-30137" t="0"/>
            </a:stretch>
          </a:blipFill>
          <a:ln>
            <a:noFill/>
          </a:ln>
        </p:spPr>
      </p:sp>
      <p:sp>
        <p:nvSpPr>
          <p:cNvPr id="321" name="Google Shape;321;p14"/>
          <p:cNvSpPr/>
          <p:nvPr/>
        </p:nvSpPr>
        <p:spPr>
          <a:xfrm>
            <a:off x="6475670" y="4399680"/>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9">
              <a:alphaModFix/>
            </a:blip>
            <a:stretch>
              <a:fillRect b="0" l="0" r="0" t="0"/>
            </a:stretch>
          </a:blipFill>
          <a:ln>
            <a:noFill/>
          </a:ln>
        </p:spPr>
      </p:sp>
      <p:sp>
        <p:nvSpPr>
          <p:cNvPr id="322" name="Google Shape;322;p14"/>
          <p:cNvSpPr/>
          <p:nvPr/>
        </p:nvSpPr>
        <p:spPr>
          <a:xfrm>
            <a:off x="6513963" y="591490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10">
              <a:alphaModFix/>
            </a:blip>
            <a:stretch>
              <a:fillRect b="0" l="0" r="0" t="0"/>
            </a:stretch>
          </a:blipFill>
          <a:ln>
            <a:noFill/>
          </a:ln>
        </p:spPr>
      </p:sp>
      <p:sp>
        <p:nvSpPr>
          <p:cNvPr id="323" name="Google Shape;323;p14"/>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11">
              <a:alphaModFix/>
            </a:blip>
            <a:stretch>
              <a:fillRect b="-30" l="0" r="0" t="0"/>
            </a:stretch>
          </a:blipFill>
          <a:ln>
            <a:noFill/>
          </a:ln>
        </p:spPr>
      </p:sp>
      <p:sp>
        <p:nvSpPr>
          <p:cNvPr id="324" name="Google Shape;324;p14"/>
          <p:cNvSpPr txBox="1"/>
          <p:nvPr/>
        </p:nvSpPr>
        <p:spPr>
          <a:xfrm>
            <a:off x="12821977" y="2808688"/>
            <a:ext cx="46710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Mažas laiko skyrimo įsipareigojimas</a:t>
            </a:r>
            <a:endParaRPr b="0" i="0" sz="1400" u="none" cap="none" strike="noStrike">
              <a:solidFill>
                <a:srgbClr val="000000"/>
              </a:solidFill>
              <a:latin typeface="Arial"/>
              <a:ea typeface="Arial"/>
              <a:cs typeface="Arial"/>
              <a:sym typeface="Arial"/>
            </a:endParaRPr>
          </a:p>
        </p:txBody>
      </p:sp>
      <p:sp>
        <p:nvSpPr>
          <p:cNvPr id="325" name="Google Shape;325;p14"/>
          <p:cNvSpPr/>
          <p:nvPr/>
        </p:nvSpPr>
        <p:spPr>
          <a:xfrm>
            <a:off x="12258098" y="5039071"/>
            <a:ext cx="944880" cy="944880"/>
          </a:xfrm>
          <a:custGeom>
            <a:rect b="b" l="l" r="r" t="t"/>
            <a:pathLst>
              <a:path extrusionOk="0" h="944880" w="944880">
                <a:moveTo>
                  <a:pt x="0" y="0"/>
                </a:moveTo>
                <a:lnTo>
                  <a:pt x="944880" y="0"/>
                </a:lnTo>
                <a:lnTo>
                  <a:pt x="944880" y="944881"/>
                </a:lnTo>
                <a:lnTo>
                  <a:pt x="0" y="944881"/>
                </a:lnTo>
                <a:lnTo>
                  <a:pt x="0" y="0"/>
                </a:lnTo>
                <a:close/>
              </a:path>
            </a:pathLst>
          </a:custGeom>
          <a:blipFill rotWithShape="1">
            <a:blip r:embed="rId12">
              <a:alphaModFix/>
            </a:blip>
            <a:stretch>
              <a:fillRect b="0" l="0" r="0" t="0"/>
            </a:stretch>
          </a:blipFill>
          <a:ln>
            <a:noFill/>
          </a:ln>
        </p:spPr>
      </p:sp>
      <p:sp>
        <p:nvSpPr>
          <p:cNvPr id="326" name="Google Shape;326;p14"/>
          <p:cNvSpPr txBox="1"/>
          <p:nvPr/>
        </p:nvSpPr>
        <p:spPr>
          <a:xfrm>
            <a:off x="13398324" y="5345217"/>
            <a:ext cx="4300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solidFill>
                  <a:srgbClr val="FFCA08"/>
                </a:solidFill>
                <a:latin typeface="Roboto"/>
                <a:ea typeface="Roboto"/>
                <a:cs typeface="Roboto"/>
                <a:sym typeface="Roboto"/>
              </a:rPr>
              <a:t>Sumažinkite</a:t>
            </a:r>
            <a:r>
              <a:rPr b="1" lang="en-US" sz="2100">
                <a:solidFill>
                  <a:srgbClr val="FFCA08"/>
                </a:solidFill>
                <a:latin typeface="Roboto"/>
                <a:ea typeface="Roboto"/>
                <a:cs typeface="Roboto"/>
                <a:sym typeface="Roboto"/>
              </a:rPr>
              <a:t> mokymosi laiką </a:t>
            </a:r>
            <a:r>
              <a:rPr b="1" i="0" lang="en-US" sz="2100" u="none" cap="none" strike="noStrike">
                <a:solidFill>
                  <a:srgbClr val="FFCA08"/>
                </a:solidFill>
                <a:latin typeface="Roboto"/>
                <a:ea typeface="Roboto"/>
                <a:cs typeface="Roboto"/>
                <a:sym typeface="Roboto"/>
              </a:rPr>
              <a:t> </a:t>
            </a:r>
            <a:r>
              <a:rPr lang="en-US" sz="2100">
                <a:latin typeface="Roboto"/>
                <a:ea typeface="Roboto"/>
                <a:cs typeface="Roboto"/>
                <a:sym typeface="Roboto"/>
              </a:rPr>
              <a:t>dėl aiškiai išdėstytos informacijos</a:t>
            </a:r>
            <a:endParaRPr b="0" i="0" sz="1400" u="none" cap="none" strike="noStrike">
              <a:solidFill>
                <a:srgbClr val="000000"/>
              </a:solidFill>
              <a:latin typeface="Arial"/>
              <a:ea typeface="Arial"/>
              <a:cs typeface="Arial"/>
              <a:sym typeface="Arial"/>
            </a:endParaRPr>
          </a:p>
        </p:txBody>
      </p:sp>
      <p:pic>
        <p:nvPicPr>
          <p:cNvPr id="327" name="Google Shape;327;p14"/>
          <p:cNvPicPr preferRelativeResize="0"/>
          <p:nvPr/>
        </p:nvPicPr>
        <p:blipFill>
          <a:blip r:embed="rId13">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5"/>
          <p:cNvSpPr/>
          <p:nvPr/>
        </p:nvSpPr>
        <p:spPr>
          <a:xfrm>
            <a:off x="12435840" y="0"/>
            <a:ext cx="5127962" cy="7821972"/>
          </a:xfrm>
          <a:custGeom>
            <a:rect b="b" l="l" r="r" t="t"/>
            <a:pathLst>
              <a:path extrusionOk="0" h="7821972" w="5127962">
                <a:moveTo>
                  <a:pt x="0" y="0"/>
                </a:moveTo>
                <a:lnTo>
                  <a:pt x="5127962" y="0"/>
                </a:lnTo>
                <a:lnTo>
                  <a:pt x="5127962" y="7821972"/>
                </a:lnTo>
                <a:lnTo>
                  <a:pt x="0" y="7821972"/>
                </a:lnTo>
                <a:lnTo>
                  <a:pt x="0" y="0"/>
                </a:lnTo>
                <a:close/>
              </a:path>
            </a:pathLst>
          </a:custGeom>
          <a:blipFill rotWithShape="1">
            <a:blip r:embed="rId3">
              <a:alphaModFix/>
            </a:blip>
            <a:stretch>
              <a:fillRect b="-5787" l="0" r="0" t="-5787"/>
            </a:stretch>
          </a:blipFill>
          <a:ln>
            <a:noFill/>
          </a:ln>
        </p:spPr>
      </p:sp>
      <p:sp>
        <p:nvSpPr>
          <p:cNvPr id="333" name="Google Shape;333;p15"/>
          <p:cNvSpPr/>
          <p:nvPr/>
        </p:nvSpPr>
        <p:spPr>
          <a:xfrm>
            <a:off x="3946605" y="2465028"/>
            <a:ext cx="4957758" cy="7821972"/>
          </a:xfrm>
          <a:custGeom>
            <a:rect b="b" l="l" r="r" t="t"/>
            <a:pathLst>
              <a:path extrusionOk="0" h="7821972" w="4957758">
                <a:moveTo>
                  <a:pt x="0" y="0"/>
                </a:moveTo>
                <a:lnTo>
                  <a:pt x="4957758" y="0"/>
                </a:lnTo>
                <a:lnTo>
                  <a:pt x="4957758" y="7821972"/>
                </a:lnTo>
                <a:lnTo>
                  <a:pt x="0" y="7821972"/>
                </a:lnTo>
                <a:lnTo>
                  <a:pt x="0" y="0"/>
                </a:lnTo>
                <a:close/>
              </a:path>
            </a:pathLst>
          </a:custGeom>
          <a:blipFill rotWithShape="1">
            <a:blip r:embed="rId3">
              <a:alphaModFix/>
            </a:blip>
            <a:stretch>
              <a:fillRect b="-3933" l="0" r="0" t="-3935"/>
            </a:stretch>
          </a:blipFill>
          <a:ln>
            <a:noFill/>
          </a:ln>
        </p:spPr>
      </p:sp>
      <p:sp>
        <p:nvSpPr>
          <p:cNvPr id="334" name="Google Shape;334;p15"/>
          <p:cNvSpPr txBox="1"/>
          <p:nvPr/>
        </p:nvSpPr>
        <p:spPr>
          <a:xfrm rot="-5400000">
            <a:off x="-1224528" y="3790260"/>
            <a:ext cx="89610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Mažiau įgūdžių turinčių suaugusiųjų mokymosi iššūkių sprendimas</a:t>
            </a:r>
            <a:endParaRPr b="0" i="0" sz="1400" u="none" cap="none" strike="noStrike">
              <a:solidFill>
                <a:srgbClr val="000000"/>
              </a:solidFill>
              <a:latin typeface="Arial"/>
              <a:ea typeface="Arial"/>
              <a:cs typeface="Arial"/>
              <a:sym typeface="Arial"/>
            </a:endParaRPr>
          </a:p>
        </p:txBody>
      </p:sp>
      <p:sp>
        <p:nvSpPr>
          <p:cNvPr id="335" name="Google Shape;335;p15"/>
          <p:cNvSpPr/>
          <p:nvPr/>
        </p:nvSpPr>
        <p:spPr>
          <a:xfrm>
            <a:off x="-214677" y="58224"/>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4">
              <a:alphaModFix/>
            </a:blip>
            <a:stretch>
              <a:fillRect b="-30" l="0" r="0" t="0"/>
            </a:stretch>
          </a:blipFill>
          <a:ln>
            <a:noFill/>
          </a:ln>
        </p:spPr>
      </p:sp>
      <p:sp>
        <p:nvSpPr>
          <p:cNvPr id="336" name="Google Shape;336;p15"/>
          <p:cNvSpPr txBox="1"/>
          <p:nvPr/>
        </p:nvSpPr>
        <p:spPr>
          <a:xfrm>
            <a:off x="5151924" y="3536960"/>
            <a:ext cx="35943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Iššūkis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limituotas </a:t>
            </a:r>
            <a:r>
              <a:rPr lang="en-US" sz="2100">
                <a:latin typeface="Philosopher"/>
                <a:ea typeface="Philosopher"/>
                <a:cs typeface="Philosopher"/>
                <a:sym typeface="Philosopher"/>
              </a:rPr>
              <a:t>laikas</a:t>
            </a:r>
            <a:r>
              <a:rPr lang="en-US" sz="2100">
                <a:latin typeface="Philosopher"/>
                <a:ea typeface="Philosopher"/>
                <a:cs typeface="Philosopher"/>
                <a:sym typeface="Philosopher"/>
              </a:rPr>
              <a:t> dėl darbo, šeimos ir kt.</a:t>
            </a:r>
            <a:endParaRPr b="0" i="0" sz="1400" u="none" cap="none" strike="noStrike">
              <a:solidFill>
                <a:srgbClr val="000000"/>
              </a:solidFill>
              <a:latin typeface="Arial"/>
              <a:ea typeface="Arial"/>
              <a:cs typeface="Arial"/>
              <a:sym typeface="Arial"/>
            </a:endParaRPr>
          </a:p>
        </p:txBody>
      </p:sp>
      <p:sp>
        <p:nvSpPr>
          <p:cNvPr id="337" name="Google Shape;337;p15"/>
          <p:cNvSpPr txBox="1"/>
          <p:nvPr/>
        </p:nvSpPr>
        <p:spPr>
          <a:xfrm>
            <a:off x="13690766" y="1379034"/>
            <a:ext cx="36804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Iššūkis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pasitikėjimo problemos tradicinėse mokymosi aplinkose</a:t>
            </a:r>
            <a:endParaRPr b="0" i="0" sz="1400" u="none" cap="none" strike="noStrike">
              <a:solidFill>
                <a:srgbClr val="000000"/>
              </a:solidFill>
              <a:latin typeface="Arial"/>
              <a:ea typeface="Arial"/>
              <a:cs typeface="Arial"/>
              <a:sym typeface="Arial"/>
            </a:endParaRPr>
          </a:p>
        </p:txBody>
      </p:sp>
      <p:sp>
        <p:nvSpPr>
          <p:cNvPr id="338" name="Google Shape;338;p15"/>
          <p:cNvSpPr txBox="1"/>
          <p:nvPr/>
        </p:nvSpPr>
        <p:spPr>
          <a:xfrm>
            <a:off x="5151924" y="5623550"/>
            <a:ext cx="35943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S</a:t>
            </a:r>
            <a:r>
              <a:rPr b="1" lang="en-US" sz="2100">
                <a:latin typeface="Philosopher"/>
                <a:ea typeface="Philosopher"/>
                <a:cs typeface="Philosopher"/>
                <a:sym typeface="Philosopher"/>
              </a:rPr>
              <a:t>prendimas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m</a:t>
            </a:r>
            <a:r>
              <a:rPr b="0" i="0" lang="en-US" sz="2100" u="none" cap="none" strike="noStrike">
                <a:solidFill>
                  <a:srgbClr val="000000"/>
                </a:solidFill>
                <a:latin typeface="Philosopher"/>
                <a:ea typeface="Philosopher"/>
                <a:cs typeface="Philosopher"/>
                <a:sym typeface="Philosopher"/>
              </a:rPr>
              <a:t>i</a:t>
            </a:r>
            <a:r>
              <a:rPr lang="en-US" sz="2100">
                <a:latin typeface="Philosopher"/>
                <a:ea typeface="Philosopher"/>
                <a:cs typeface="Philosopher"/>
                <a:sym typeface="Philosopher"/>
              </a:rPr>
              <a:t>k</a:t>
            </a:r>
            <a:r>
              <a:rPr b="0" i="0" lang="en-US" sz="2100" u="none" cap="none" strike="noStrike">
                <a:solidFill>
                  <a:srgbClr val="000000"/>
                </a:solidFill>
                <a:latin typeface="Philosopher"/>
                <a:ea typeface="Philosopher"/>
                <a:cs typeface="Philosopher"/>
                <a:sym typeface="Philosopher"/>
              </a:rPr>
              <a:t>ro-mokymasis</a:t>
            </a:r>
            <a:r>
              <a:rPr lang="en-US" sz="2100">
                <a:latin typeface="Philosopher"/>
                <a:ea typeface="Philosopher"/>
                <a:cs typeface="Philosopher"/>
                <a:sym typeface="Philosopher"/>
              </a:rPr>
              <a:t>, kuris prisitaiko prie dienotvarkės</a:t>
            </a:r>
            <a:endParaRPr b="0" i="0" sz="1400" u="none" cap="none" strike="noStrike">
              <a:solidFill>
                <a:srgbClr val="000000"/>
              </a:solidFill>
              <a:latin typeface="Arial"/>
              <a:ea typeface="Arial"/>
              <a:cs typeface="Arial"/>
              <a:sym typeface="Arial"/>
            </a:endParaRPr>
          </a:p>
        </p:txBody>
      </p:sp>
      <p:sp>
        <p:nvSpPr>
          <p:cNvPr id="339" name="Google Shape;339;p15"/>
          <p:cNvSpPr txBox="1"/>
          <p:nvPr/>
        </p:nvSpPr>
        <p:spPr>
          <a:xfrm>
            <a:off x="5151924" y="7782492"/>
            <a:ext cx="33327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Pavyzdys: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su darbu susijusių įgūdžių mokymasis pietų pertraukos metu</a:t>
            </a:r>
            <a:endParaRPr b="0" i="0" sz="1400" u="none" cap="none" strike="noStrike">
              <a:solidFill>
                <a:srgbClr val="000000"/>
              </a:solidFill>
              <a:latin typeface="Arial"/>
              <a:ea typeface="Arial"/>
              <a:cs typeface="Arial"/>
              <a:sym typeface="Arial"/>
            </a:endParaRPr>
          </a:p>
        </p:txBody>
      </p:sp>
      <p:sp>
        <p:nvSpPr>
          <p:cNvPr id="340" name="Google Shape;340;p15"/>
          <p:cNvSpPr txBox="1"/>
          <p:nvPr/>
        </p:nvSpPr>
        <p:spPr>
          <a:xfrm>
            <a:off x="13690766" y="3481134"/>
            <a:ext cx="3943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S</a:t>
            </a:r>
            <a:r>
              <a:rPr b="1" lang="en-US" sz="2100">
                <a:latin typeface="Philosopher"/>
                <a:ea typeface="Philosopher"/>
                <a:cs typeface="Philosopher"/>
                <a:sym typeface="Philosopher"/>
              </a:rPr>
              <a:t>prendimas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maži laimėjimai ir greita pažanga per mikro-mokymąsi</a:t>
            </a:r>
            <a:endParaRPr b="0" i="0" sz="1400" u="none" cap="none" strike="noStrike">
              <a:solidFill>
                <a:srgbClr val="000000"/>
              </a:solidFill>
              <a:latin typeface="Arial"/>
              <a:ea typeface="Arial"/>
              <a:cs typeface="Arial"/>
              <a:sym typeface="Arial"/>
            </a:endParaRPr>
          </a:p>
        </p:txBody>
      </p:sp>
      <p:sp>
        <p:nvSpPr>
          <p:cNvPr id="341" name="Google Shape;341;p15"/>
          <p:cNvSpPr txBox="1"/>
          <p:nvPr/>
        </p:nvSpPr>
        <p:spPr>
          <a:xfrm>
            <a:off x="13690766" y="5503305"/>
            <a:ext cx="3643800" cy="1098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Pavyzdys</a:t>
            </a:r>
            <a:r>
              <a:rPr b="1" i="0" lang="en-US" sz="2100" u="none" cap="none" strike="noStrike">
                <a:solidFill>
                  <a:srgbClr val="000000"/>
                </a:solidFill>
                <a:latin typeface="Philosopher"/>
                <a:ea typeface="Philosopher"/>
                <a:cs typeface="Philosopher"/>
                <a:sym typeface="Philosopher"/>
              </a:rPr>
              <a:t>: </a:t>
            </a:r>
            <a:r>
              <a:rPr lang="en-US" sz="2100">
                <a:latin typeface="Philosopher"/>
                <a:ea typeface="Philosopher"/>
                <a:cs typeface="Philosopher"/>
                <a:sym typeface="Philosopher"/>
              </a:rPr>
              <a:t>palaipsniui</a:t>
            </a:r>
            <a:r>
              <a:rPr lang="en-US" sz="2100">
                <a:latin typeface="Philosopher"/>
                <a:ea typeface="Philosopher"/>
                <a:cs typeface="Philosopher"/>
                <a:sym typeface="Philosopher"/>
              </a:rPr>
              <a:t> didėjantis  pasitikėjimas naujomis technologijomis</a:t>
            </a:r>
            <a:endParaRPr b="0" i="0" sz="1400" u="none" cap="none" strike="noStrike">
              <a:solidFill>
                <a:srgbClr val="000000"/>
              </a:solidFill>
              <a:latin typeface="Arial"/>
              <a:ea typeface="Arial"/>
              <a:cs typeface="Arial"/>
              <a:sym typeface="Arial"/>
            </a:endParaRPr>
          </a:p>
        </p:txBody>
      </p:sp>
      <p:sp>
        <p:nvSpPr>
          <p:cNvPr id="342" name="Google Shape;342;p15"/>
          <p:cNvSpPr/>
          <p:nvPr/>
        </p:nvSpPr>
        <p:spPr>
          <a:xfrm>
            <a:off x="4133298" y="3362997"/>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5">
              <a:alphaModFix/>
            </a:blip>
            <a:stretch>
              <a:fillRect b="0" l="0" r="0" t="0"/>
            </a:stretch>
          </a:blipFill>
          <a:ln>
            <a:noFill/>
          </a:ln>
        </p:spPr>
      </p:sp>
      <p:sp>
        <p:nvSpPr>
          <p:cNvPr id="343" name="Google Shape;343;p15"/>
          <p:cNvSpPr/>
          <p:nvPr/>
        </p:nvSpPr>
        <p:spPr>
          <a:xfrm>
            <a:off x="12664616" y="1277424"/>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5">
              <a:alphaModFix/>
            </a:blip>
            <a:stretch>
              <a:fillRect b="0" l="0" r="0" t="0"/>
            </a:stretch>
          </a:blipFill>
          <a:ln>
            <a:noFill/>
          </a:ln>
        </p:spPr>
      </p:sp>
      <p:sp>
        <p:nvSpPr>
          <p:cNvPr id="344" name="Google Shape;344;p15"/>
          <p:cNvSpPr/>
          <p:nvPr/>
        </p:nvSpPr>
        <p:spPr>
          <a:xfrm>
            <a:off x="4133298" y="5521940"/>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6">
              <a:alphaModFix/>
            </a:blip>
            <a:stretch>
              <a:fillRect b="0" l="0" r="0" t="0"/>
            </a:stretch>
          </a:blipFill>
          <a:ln>
            <a:noFill/>
          </a:ln>
        </p:spPr>
      </p:sp>
      <p:sp>
        <p:nvSpPr>
          <p:cNvPr id="345" name="Google Shape;345;p15"/>
          <p:cNvSpPr/>
          <p:nvPr/>
        </p:nvSpPr>
        <p:spPr>
          <a:xfrm>
            <a:off x="12664616" y="336041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6">
              <a:alphaModFix/>
            </a:blip>
            <a:stretch>
              <a:fillRect b="0" l="0" r="0" t="0"/>
            </a:stretch>
          </a:blipFill>
          <a:ln>
            <a:noFill/>
          </a:ln>
        </p:spPr>
      </p:sp>
      <p:sp>
        <p:nvSpPr>
          <p:cNvPr id="346" name="Google Shape;346;p15"/>
          <p:cNvSpPr/>
          <p:nvPr/>
        </p:nvSpPr>
        <p:spPr>
          <a:xfrm>
            <a:off x="4140944" y="7755822"/>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7">
              <a:alphaModFix/>
            </a:blip>
            <a:stretch>
              <a:fillRect b="0" l="0" r="0" t="0"/>
            </a:stretch>
          </a:blipFill>
          <a:ln>
            <a:noFill/>
          </a:ln>
        </p:spPr>
      </p:sp>
      <p:sp>
        <p:nvSpPr>
          <p:cNvPr id="347" name="Google Shape;347;p15"/>
          <p:cNvSpPr/>
          <p:nvPr/>
        </p:nvSpPr>
        <p:spPr>
          <a:xfrm>
            <a:off x="12664616" y="559119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7">
              <a:alphaModFix/>
            </a:blip>
            <a:stretch>
              <a:fillRect b="0" l="0" r="0" t="0"/>
            </a:stretch>
          </a:blipFill>
          <a:ln>
            <a:noFill/>
          </a:ln>
        </p:spPr>
      </p:sp>
      <p:pic>
        <p:nvPicPr>
          <p:cNvPr id="348" name="Google Shape;348;p15"/>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6"/>
          <p:cNvSpPr/>
          <p:nvPr/>
        </p:nvSpPr>
        <p:spPr>
          <a:xfrm>
            <a:off x="15800346" y="27690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0" l="0" r="0" t="0"/>
            </a:stretch>
          </a:blipFill>
          <a:ln>
            <a:noFill/>
          </a:ln>
        </p:spPr>
      </p:sp>
      <p:sp>
        <p:nvSpPr>
          <p:cNvPr id="358" name="Google Shape;358;p16"/>
          <p:cNvSpPr txBox="1"/>
          <p:nvPr/>
        </p:nvSpPr>
        <p:spPr>
          <a:xfrm>
            <a:off x="1031350" y="2994650"/>
            <a:ext cx="28809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Mokomieji vaizdo įrašai</a:t>
            </a:r>
            <a:endParaRPr b="0" i="0" sz="1400" u="none" cap="none" strike="noStrike">
              <a:solidFill>
                <a:srgbClr val="000000"/>
              </a:solidFill>
              <a:latin typeface="Arial"/>
              <a:ea typeface="Arial"/>
              <a:cs typeface="Arial"/>
              <a:sym typeface="Arial"/>
            </a:endParaRPr>
          </a:p>
        </p:txBody>
      </p:sp>
      <p:sp>
        <p:nvSpPr>
          <p:cNvPr id="359" name="Google Shape;359;p16"/>
          <p:cNvSpPr txBox="1"/>
          <p:nvPr/>
        </p:nvSpPr>
        <p:spPr>
          <a:xfrm>
            <a:off x="4640580" y="1220752"/>
            <a:ext cx="90069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Mi</a:t>
            </a:r>
            <a:r>
              <a:rPr b="1" lang="en-US" sz="3600">
                <a:solidFill>
                  <a:srgbClr val="FFCA08"/>
                </a:solidFill>
                <a:latin typeface="Philosopher"/>
                <a:ea typeface="Philosopher"/>
                <a:cs typeface="Philosopher"/>
                <a:sym typeface="Philosopher"/>
              </a:rPr>
              <a:t>kro-mokymasis</a:t>
            </a:r>
            <a:r>
              <a:rPr b="1" i="0" lang="en-US" sz="3600" u="none" cap="none" strike="noStrike">
                <a:solidFill>
                  <a:srgbClr val="FFCA08"/>
                </a:solidFill>
                <a:latin typeface="Philosopher"/>
                <a:ea typeface="Philosopher"/>
                <a:cs typeface="Philosopher"/>
                <a:sym typeface="Philosopher"/>
              </a:rPr>
              <a:t> = skirtingi </a:t>
            </a:r>
            <a:r>
              <a:rPr b="1" lang="en-US" sz="3600">
                <a:solidFill>
                  <a:srgbClr val="FFCA08"/>
                </a:solidFill>
                <a:latin typeface="Philosopher"/>
                <a:ea typeface="Philosopher"/>
                <a:cs typeface="Philosopher"/>
                <a:sym typeface="Philosopher"/>
              </a:rPr>
              <a:t>formatai</a:t>
            </a:r>
            <a:endParaRPr b="0" i="0" sz="1400" u="none" cap="none" strike="noStrike">
              <a:solidFill>
                <a:srgbClr val="000000"/>
              </a:solidFill>
              <a:latin typeface="Arial"/>
              <a:ea typeface="Arial"/>
              <a:cs typeface="Arial"/>
              <a:sym typeface="Arial"/>
            </a:endParaRPr>
          </a:p>
        </p:txBody>
      </p:sp>
      <p:sp>
        <p:nvSpPr>
          <p:cNvPr id="360" name="Google Shape;360;p16"/>
          <p:cNvSpPr txBox="1"/>
          <p:nvPr/>
        </p:nvSpPr>
        <p:spPr>
          <a:xfrm>
            <a:off x="5983865" y="2994639"/>
            <a:ext cx="24663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Infrografikai</a:t>
            </a:r>
            <a:endParaRPr b="0" i="0" sz="1400" u="none" cap="none" strike="noStrike">
              <a:solidFill>
                <a:srgbClr val="000000"/>
              </a:solidFill>
              <a:latin typeface="Arial"/>
              <a:ea typeface="Arial"/>
              <a:cs typeface="Arial"/>
              <a:sym typeface="Arial"/>
            </a:endParaRPr>
          </a:p>
        </p:txBody>
      </p:sp>
      <p:sp>
        <p:nvSpPr>
          <p:cNvPr id="361" name="Google Shape;361;p16"/>
          <p:cNvSpPr txBox="1"/>
          <p:nvPr/>
        </p:nvSpPr>
        <p:spPr>
          <a:xfrm>
            <a:off x="10294618" y="2997796"/>
            <a:ext cx="21603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Kortelės</a:t>
            </a:r>
            <a:endParaRPr b="0" i="0" sz="1400" u="none" cap="none" strike="noStrike">
              <a:solidFill>
                <a:srgbClr val="000000"/>
              </a:solidFill>
              <a:latin typeface="Arial"/>
              <a:ea typeface="Arial"/>
              <a:cs typeface="Arial"/>
              <a:sym typeface="Arial"/>
            </a:endParaRPr>
          </a:p>
        </p:txBody>
      </p:sp>
      <p:sp>
        <p:nvSpPr>
          <p:cNvPr id="362" name="Google Shape;362;p16"/>
          <p:cNvSpPr txBox="1"/>
          <p:nvPr/>
        </p:nvSpPr>
        <p:spPr>
          <a:xfrm>
            <a:off x="14959197" y="2994639"/>
            <a:ext cx="20424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Viktorinos</a:t>
            </a:r>
            <a:endParaRPr b="0" i="0" sz="1400" u="none" cap="none" strike="noStrike">
              <a:solidFill>
                <a:srgbClr val="000000"/>
              </a:solidFill>
              <a:latin typeface="Arial"/>
              <a:ea typeface="Arial"/>
              <a:cs typeface="Arial"/>
              <a:sym typeface="Arial"/>
            </a:endParaRPr>
          </a:p>
        </p:txBody>
      </p:sp>
      <p:sp>
        <p:nvSpPr>
          <p:cNvPr id="363" name="Google Shape;363;p16"/>
          <p:cNvSpPr/>
          <p:nvPr/>
        </p:nvSpPr>
        <p:spPr>
          <a:xfrm>
            <a:off x="479043" y="5682522"/>
            <a:ext cx="4193031" cy="2851878"/>
          </a:xfrm>
          <a:custGeom>
            <a:rect b="b" l="l" r="r" t="t"/>
            <a:pathLst>
              <a:path extrusionOk="0" h="2851878" w="4193031">
                <a:moveTo>
                  <a:pt x="0" y="0"/>
                </a:moveTo>
                <a:lnTo>
                  <a:pt x="4193031" y="0"/>
                </a:lnTo>
                <a:lnTo>
                  <a:pt x="4193031" y="2851878"/>
                </a:lnTo>
                <a:lnTo>
                  <a:pt x="0" y="2851878"/>
                </a:lnTo>
                <a:lnTo>
                  <a:pt x="0" y="0"/>
                </a:lnTo>
                <a:close/>
              </a:path>
            </a:pathLst>
          </a:custGeom>
          <a:blipFill rotWithShape="1">
            <a:blip r:embed="rId4">
              <a:alphaModFix/>
            </a:blip>
            <a:stretch>
              <a:fillRect b="0" l="0" r="0" t="0"/>
            </a:stretch>
          </a:blipFill>
          <a:ln>
            <a:noFill/>
          </a:ln>
        </p:spPr>
      </p:sp>
      <p:sp>
        <p:nvSpPr>
          <p:cNvPr id="364" name="Google Shape;364;p16"/>
          <p:cNvSpPr/>
          <p:nvPr/>
        </p:nvSpPr>
        <p:spPr>
          <a:xfrm>
            <a:off x="5612229" y="4396740"/>
            <a:ext cx="3148746" cy="4221480"/>
          </a:xfrm>
          <a:custGeom>
            <a:rect b="b" l="l" r="r" t="t"/>
            <a:pathLst>
              <a:path extrusionOk="0" h="4221480" w="3148746">
                <a:moveTo>
                  <a:pt x="0" y="0"/>
                </a:moveTo>
                <a:lnTo>
                  <a:pt x="3148746" y="0"/>
                </a:lnTo>
                <a:lnTo>
                  <a:pt x="3148746" y="4221480"/>
                </a:lnTo>
                <a:lnTo>
                  <a:pt x="0" y="4221480"/>
                </a:lnTo>
                <a:lnTo>
                  <a:pt x="0" y="0"/>
                </a:lnTo>
                <a:close/>
              </a:path>
            </a:pathLst>
          </a:custGeom>
          <a:blipFill rotWithShape="1">
            <a:blip r:embed="rId5">
              <a:alphaModFix/>
            </a:blip>
            <a:stretch>
              <a:fillRect b="0" l="0" r="0" t="0"/>
            </a:stretch>
          </a:blipFill>
          <a:ln>
            <a:noFill/>
          </a:ln>
        </p:spPr>
      </p:sp>
      <p:sp>
        <p:nvSpPr>
          <p:cNvPr id="365" name="Google Shape;365;p16"/>
          <p:cNvSpPr/>
          <p:nvPr/>
        </p:nvSpPr>
        <p:spPr>
          <a:xfrm>
            <a:off x="9715784" y="3964374"/>
            <a:ext cx="3329938" cy="5406021"/>
          </a:xfrm>
          <a:custGeom>
            <a:rect b="b" l="l" r="r" t="t"/>
            <a:pathLst>
              <a:path extrusionOk="0" h="5406021" w="3329938">
                <a:moveTo>
                  <a:pt x="0" y="0"/>
                </a:moveTo>
                <a:lnTo>
                  <a:pt x="3329938" y="0"/>
                </a:lnTo>
                <a:lnTo>
                  <a:pt x="3329938" y="5406021"/>
                </a:lnTo>
                <a:lnTo>
                  <a:pt x="0" y="5406021"/>
                </a:lnTo>
                <a:lnTo>
                  <a:pt x="0" y="0"/>
                </a:lnTo>
                <a:close/>
              </a:path>
            </a:pathLst>
          </a:custGeom>
          <a:blipFill rotWithShape="1">
            <a:blip r:embed="rId6">
              <a:alphaModFix/>
            </a:blip>
            <a:stretch>
              <a:fillRect b="0" l="-10038" r="0" t="0"/>
            </a:stretch>
          </a:blipFill>
          <a:ln>
            <a:noFill/>
          </a:ln>
        </p:spPr>
      </p:sp>
      <p:sp>
        <p:nvSpPr>
          <p:cNvPr id="366" name="Google Shape;366;p16"/>
          <p:cNvSpPr/>
          <p:nvPr/>
        </p:nvSpPr>
        <p:spPr>
          <a:xfrm>
            <a:off x="14527248" y="4979306"/>
            <a:ext cx="2777109" cy="2935700"/>
          </a:xfrm>
          <a:custGeom>
            <a:rect b="b" l="l" r="r" t="t"/>
            <a:pathLst>
              <a:path extrusionOk="0" h="3914267" w="3702812">
                <a:moveTo>
                  <a:pt x="0" y="0"/>
                </a:moveTo>
                <a:lnTo>
                  <a:pt x="3702812" y="0"/>
                </a:lnTo>
                <a:lnTo>
                  <a:pt x="3702812" y="3914267"/>
                </a:lnTo>
                <a:lnTo>
                  <a:pt x="0" y="3914267"/>
                </a:lnTo>
                <a:close/>
              </a:path>
            </a:pathLst>
          </a:custGeom>
          <a:solidFill>
            <a:srgbClr val="FFCA08"/>
          </a:solidFill>
          <a:ln>
            <a:noFill/>
          </a:ln>
        </p:spPr>
      </p:sp>
      <p:sp>
        <p:nvSpPr>
          <p:cNvPr id="367" name="Google Shape;367;p16"/>
          <p:cNvSpPr/>
          <p:nvPr/>
        </p:nvSpPr>
        <p:spPr>
          <a:xfrm>
            <a:off x="15382572" y="6188331"/>
            <a:ext cx="2407640" cy="1839068"/>
          </a:xfrm>
          <a:custGeom>
            <a:rect b="b" l="l" r="r" t="t"/>
            <a:pathLst>
              <a:path extrusionOk="0" h="1839068" w="2407640">
                <a:moveTo>
                  <a:pt x="0" y="0"/>
                </a:moveTo>
                <a:lnTo>
                  <a:pt x="2407640" y="0"/>
                </a:lnTo>
                <a:lnTo>
                  <a:pt x="2407640" y="1839068"/>
                </a:lnTo>
                <a:lnTo>
                  <a:pt x="0" y="1839068"/>
                </a:lnTo>
                <a:lnTo>
                  <a:pt x="0" y="0"/>
                </a:lnTo>
                <a:close/>
              </a:path>
            </a:pathLst>
          </a:custGeom>
          <a:blipFill rotWithShape="1">
            <a:blip r:embed="rId7">
              <a:alphaModFix/>
            </a:blip>
            <a:stretch>
              <a:fillRect b="0" l="-921" r="-921" t="0"/>
            </a:stretch>
          </a:blipFill>
          <a:ln>
            <a:noFill/>
          </a:ln>
        </p:spPr>
      </p:sp>
      <p:sp>
        <p:nvSpPr>
          <p:cNvPr id="368" name="Google Shape;368;p16"/>
          <p:cNvSpPr/>
          <p:nvPr/>
        </p:nvSpPr>
        <p:spPr>
          <a:xfrm>
            <a:off x="0" y="2254394"/>
            <a:ext cx="18288000" cy="247812"/>
          </a:xfrm>
          <a:custGeom>
            <a:rect b="b" l="l" r="r" t="t"/>
            <a:pathLst>
              <a:path extrusionOk="0" h="247812" w="18288000">
                <a:moveTo>
                  <a:pt x="0" y="0"/>
                </a:moveTo>
                <a:lnTo>
                  <a:pt x="18288000" y="0"/>
                </a:lnTo>
                <a:lnTo>
                  <a:pt x="18288000" y="247812"/>
                </a:lnTo>
                <a:lnTo>
                  <a:pt x="0" y="247812"/>
                </a:lnTo>
                <a:lnTo>
                  <a:pt x="0" y="0"/>
                </a:lnTo>
                <a:close/>
              </a:path>
            </a:pathLst>
          </a:custGeom>
          <a:blipFill rotWithShape="1">
            <a:blip r:embed="rId8">
              <a:alphaModFix/>
            </a:blip>
            <a:stretch>
              <a:fillRect b="-6215673" l="0" r="0" t="-6215673"/>
            </a:stretch>
          </a:blipFill>
          <a:ln>
            <a:noFill/>
          </a:ln>
        </p:spPr>
      </p:sp>
      <p:sp>
        <p:nvSpPr>
          <p:cNvPr id="369" name="Google Shape;369;p16"/>
          <p:cNvSpPr/>
          <p:nvPr/>
        </p:nvSpPr>
        <p:spPr>
          <a:xfrm>
            <a:off x="14673095" y="4584536"/>
            <a:ext cx="2407639" cy="1839068"/>
          </a:xfrm>
          <a:custGeom>
            <a:rect b="b" l="l" r="r" t="t"/>
            <a:pathLst>
              <a:path extrusionOk="0" h="1839068" w="2407639">
                <a:moveTo>
                  <a:pt x="0" y="0"/>
                </a:moveTo>
                <a:lnTo>
                  <a:pt x="2407639" y="0"/>
                </a:lnTo>
                <a:lnTo>
                  <a:pt x="2407639" y="1839067"/>
                </a:lnTo>
                <a:lnTo>
                  <a:pt x="0" y="1839067"/>
                </a:lnTo>
                <a:lnTo>
                  <a:pt x="0" y="0"/>
                </a:lnTo>
                <a:close/>
              </a:path>
            </a:pathLst>
          </a:custGeom>
          <a:blipFill rotWithShape="1">
            <a:blip r:embed="rId9">
              <a:alphaModFix/>
            </a:blip>
            <a:stretch>
              <a:fillRect b="0" l="-921" r="-921" t="0"/>
            </a:stretch>
          </a:blipFill>
          <a:ln>
            <a:noFill/>
          </a:ln>
        </p:spPr>
      </p:sp>
      <p:sp>
        <p:nvSpPr>
          <p:cNvPr id="370" name="Google Shape;370;p16"/>
          <p:cNvSpPr/>
          <p:nvPr/>
        </p:nvSpPr>
        <p:spPr>
          <a:xfrm>
            <a:off x="13475264" y="5790982"/>
            <a:ext cx="2574637" cy="1964316"/>
          </a:xfrm>
          <a:custGeom>
            <a:rect b="b" l="l" r="r" t="t"/>
            <a:pathLst>
              <a:path extrusionOk="0" h="1964316" w="2574637">
                <a:moveTo>
                  <a:pt x="0" y="0"/>
                </a:moveTo>
                <a:lnTo>
                  <a:pt x="2574637" y="0"/>
                </a:lnTo>
                <a:lnTo>
                  <a:pt x="2574637" y="1964317"/>
                </a:lnTo>
                <a:lnTo>
                  <a:pt x="0" y="1964317"/>
                </a:lnTo>
                <a:lnTo>
                  <a:pt x="0" y="0"/>
                </a:lnTo>
                <a:close/>
              </a:path>
            </a:pathLst>
          </a:custGeom>
          <a:blipFill rotWithShape="1">
            <a:blip r:embed="rId10">
              <a:alphaModFix/>
            </a:blip>
            <a:stretch>
              <a:fillRect b="0" l="-861" r="-861" t="0"/>
            </a:stretch>
          </a:blipFill>
          <a:ln>
            <a:noFill/>
          </a:ln>
        </p:spPr>
      </p:sp>
      <p:pic>
        <p:nvPicPr>
          <p:cNvPr id="371" name="Google Shape;371;p16"/>
          <p:cNvPicPr preferRelativeResize="0"/>
          <p:nvPr/>
        </p:nvPicPr>
        <p:blipFill>
          <a:blip r:embed="rId11">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7"/>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381" name="Google Shape;381;p17"/>
          <p:cNvSpPr txBox="1"/>
          <p:nvPr/>
        </p:nvSpPr>
        <p:spPr>
          <a:xfrm>
            <a:off x="567984" y="787302"/>
            <a:ext cx="9006900" cy="19116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Kaip mikro-mokymasis gali padėti mažiau įgūdžių turintiems suaugusiems</a:t>
            </a:r>
            <a:r>
              <a:rPr b="1" i="0" lang="en-US" sz="2700" u="none" cap="none" strike="noStrike">
                <a:solidFill>
                  <a:srgbClr val="FFCA08"/>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700"/>
              <a:buFont typeface="Arial"/>
              <a:buNone/>
            </a:pPr>
            <a:r>
              <a:t/>
            </a:r>
            <a:endParaRPr b="1" i="0" sz="2700" u="none" cap="none" strike="noStrike">
              <a:solidFill>
                <a:srgbClr val="FFCA08"/>
              </a:solidFill>
              <a:latin typeface="Philosopher"/>
              <a:ea typeface="Philosopher"/>
              <a:cs typeface="Philosopher"/>
              <a:sym typeface="Philosopher"/>
            </a:endParaRPr>
          </a:p>
        </p:txBody>
      </p:sp>
      <p:sp>
        <p:nvSpPr>
          <p:cNvPr id="382" name="Google Shape;382;p17"/>
          <p:cNvSpPr txBox="1"/>
          <p:nvPr/>
        </p:nvSpPr>
        <p:spPr>
          <a:xfrm>
            <a:off x="1926772" y="2963703"/>
            <a:ext cx="3779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a:t>
            </a:r>
            <a:r>
              <a:rPr b="1" lang="en-US" sz="2400">
                <a:latin typeface="Philosopher"/>
                <a:ea typeface="Philosopher"/>
                <a:cs typeface="Philosopher"/>
                <a:sym typeface="Philosopher"/>
              </a:rPr>
              <a:t>Darbo įgūdžių lavinimas</a:t>
            </a:r>
            <a:endParaRPr b="0" i="0" sz="1400" u="none" cap="none" strike="noStrike">
              <a:solidFill>
                <a:srgbClr val="000000"/>
              </a:solidFill>
              <a:latin typeface="Arial"/>
              <a:ea typeface="Arial"/>
              <a:cs typeface="Arial"/>
              <a:sym typeface="Arial"/>
            </a:endParaRPr>
          </a:p>
        </p:txBody>
      </p:sp>
      <p:sp>
        <p:nvSpPr>
          <p:cNvPr id="383" name="Google Shape;383;p17"/>
          <p:cNvSpPr txBox="1"/>
          <p:nvPr/>
        </p:nvSpPr>
        <p:spPr>
          <a:xfrm>
            <a:off x="7743012" y="2963703"/>
            <a:ext cx="4655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a:t>
            </a:r>
            <a:r>
              <a:rPr b="1" lang="en-US" sz="2400">
                <a:latin typeface="Philosopher"/>
                <a:ea typeface="Philosopher"/>
                <a:cs typeface="Philosopher"/>
                <a:sym typeface="Philosopher"/>
              </a:rPr>
              <a:t>Raštingumo didinimas</a:t>
            </a:r>
            <a:endParaRPr b="0" i="0" sz="1400" u="none" cap="none" strike="noStrike">
              <a:solidFill>
                <a:srgbClr val="000000"/>
              </a:solidFill>
              <a:latin typeface="Arial"/>
              <a:ea typeface="Arial"/>
              <a:cs typeface="Arial"/>
              <a:sym typeface="Arial"/>
            </a:endParaRPr>
          </a:p>
        </p:txBody>
      </p:sp>
      <p:sp>
        <p:nvSpPr>
          <p:cNvPr id="384" name="Google Shape;384;p17"/>
          <p:cNvSpPr/>
          <p:nvPr/>
        </p:nvSpPr>
        <p:spPr>
          <a:xfrm>
            <a:off x="821265" y="6228798"/>
            <a:ext cx="4817535" cy="2504237"/>
          </a:xfrm>
          <a:custGeom>
            <a:rect b="b" l="l" r="r" t="t"/>
            <a:pathLst>
              <a:path extrusionOk="0" h="2504237" w="4817535">
                <a:moveTo>
                  <a:pt x="0" y="0"/>
                </a:moveTo>
                <a:lnTo>
                  <a:pt x="4817535" y="0"/>
                </a:lnTo>
                <a:lnTo>
                  <a:pt x="4817535" y="2504236"/>
                </a:lnTo>
                <a:lnTo>
                  <a:pt x="0" y="2504236"/>
                </a:lnTo>
                <a:lnTo>
                  <a:pt x="0" y="0"/>
                </a:lnTo>
                <a:close/>
              </a:path>
            </a:pathLst>
          </a:custGeom>
          <a:blipFill rotWithShape="1">
            <a:blip r:embed="rId4">
              <a:alphaModFix/>
            </a:blip>
            <a:stretch>
              <a:fillRect b="0" l="0" r="0" t="0"/>
            </a:stretch>
          </a:blipFill>
          <a:ln>
            <a:noFill/>
          </a:ln>
        </p:spPr>
      </p:sp>
      <p:sp>
        <p:nvSpPr>
          <p:cNvPr id="385" name="Google Shape;385;p17"/>
          <p:cNvSpPr/>
          <p:nvPr/>
        </p:nvSpPr>
        <p:spPr>
          <a:xfrm>
            <a:off x="2367196" y="4592578"/>
            <a:ext cx="5081323" cy="3467474"/>
          </a:xfrm>
          <a:custGeom>
            <a:rect b="b" l="l" r="r" t="t"/>
            <a:pathLst>
              <a:path extrusionOk="0" h="3467474" w="5081323">
                <a:moveTo>
                  <a:pt x="0" y="0"/>
                </a:moveTo>
                <a:lnTo>
                  <a:pt x="5081324" y="0"/>
                </a:lnTo>
                <a:lnTo>
                  <a:pt x="5081324" y="3467474"/>
                </a:lnTo>
                <a:lnTo>
                  <a:pt x="0" y="3467474"/>
                </a:lnTo>
                <a:lnTo>
                  <a:pt x="0" y="0"/>
                </a:lnTo>
                <a:close/>
              </a:path>
            </a:pathLst>
          </a:custGeom>
          <a:blipFill rotWithShape="1">
            <a:blip r:embed="rId5">
              <a:alphaModFix/>
            </a:blip>
            <a:stretch>
              <a:fillRect b="0" l="0" r="0" t="0"/>
            </a:stretch>
          </a:blipFill>
          <a:ln>
            <a:noFill/>
          </a:ln>
        </p:spPr>
      </p:sp>
      <p:sp>
        <p:nvSpPr>
          <p:cNvPr id="386" name="Google Shape;386;p17"/>
          <p:cNvSpPr/>
          <p:nvPr/>
        </p:nvSpPr>
        <p:spPr>
          <a:xfrm>
            <a:off x="476544" y="4261659"/>
            <a:ext cx="3339988" cy="2257245"/>
          </a:xfrm>
          <a:custGeom>
            <a:rect b="b" l="l" r="r" t="t"/>
            <a:pathLst>
              <a:path extrusionOk="0" h="2257245" w="3339988">
                <a:moveTo>
                  <a:pt x="0" y="0"/>
                </a:moveTo>
                <a:lnTo>
                  <a:pt x="3339988" y="0"/>
                </a:lnTo>
                <a:lnTo>
                  <a:pt x="3339988" y="2257245"/>
                </a:lnTo>
                <a:lnTo>
                  <a:pt x="0" y="2257245"/>
                </a:lnTo>
                <a:lnTo>
                  <a:pt x="0" y="0"/>
                </a:lnTo>
                <a:close/>
              </a:path>
            </a:pathLst>
          </a:custGeom>
          <a:blipFill rotWithShape="1">
            <a:blip r:embed="rId6">
              <a:alphaModFix/>
            </a:blip>
            <a:stretch>
              <a:fillRect b="0" l="0" r="0" t="0"/>
            </a:stretch>
          </a:blipFill>
          <a:ln>
            <a:noFill/>
          </a:ln>
        </p:spPr>
      </p:sp>
      <p:sp>
        <p:nvSpPr>
          <p:cNvPr id="387" name="Google Shape;387;p17">
            <a:hlinkClick r:id="rId7"/>
          </p:cNvPr>
          <p:cNvSpPr/>
          <p:nvPr/>
        </p:nvSpPr>
        <p:spPr>
          <a:xfrm>
            <a:off x="1579296" y="5218396"/>
            <a:ext cx="4156606" cy="2861472"/>
          </a:xfrm>
          <a:custGeom>
            <a:rect b="b" l="l" r="r" t="t"/>
            <a:pathLst>
              <a:path extrusionOk="0" h="2861472" w="4156606">
                <a:moveTo>
                  <a:pt x="0" y="0"/>
                </a:moveTo>
                <a:lnTo>
                  <a:pt x="4156606" y="0"/>
                </a:lnTo>
                <a:lnTo>
                  <a:pt x="4156606" y="2861472"/>
                </a:lnTo>
                <a:lnTo>
                  <a:pt x="0" y="2861472"/>
                </a:lnTo>
                <a:lnTo>
                  <a:pt x="0" y="0"/>
                </a:lnTo>
                <a:close/>
              </a:path>
            </a:pathLst>
          </a:custGeom>
          <a:blipFill rotWithShape="1">
            <a:blip r:embed="rId8">
              <a:alphaModFix/>
            </a:blip>
            <a:stretch>
              <a:fillRect b="1324" l="0" r="-2697" t="-4231"/>
            </a:stretch>
          </a:blipFill>
          <a:ln>
            <a:noFill/>
          </a:ln>
        </p:spPr>
      </p:sp>
      <p:sp>
        <p:nvSpPr>
          <p:cNvPr id="388" name="Google Shape;388;p17"/>
          <p:cNvSpPr/>
          <p:nvPr/>
        </p:nvSpPr>
        <p:spPr>
          <a:xfrm>
            <a:off x="8887635" y="3697066"/>
            <a:ext cx="2366574" cy="5904134"/>
          </a:xfrm>
          <a:custGeom>
            <a:rect b="b" l="l" r="r" t="t"/>
            <a:pathLst>
              <a:path extrusionOk="0" h="5904134" w="2366574">
                <a:moveTo>
                  <a:pt x="0" y="0"/>
                </a:moveTo>
                <a:lnTo>
                  <a:pt x="2366574" y="0"/>
                </a:lnTo>
                <a:lnTo>
                  <a:pt x="2366574" y="5904134"/>
                </a:lnTo>
                <a:lnTo>
                  <a:pt x="0" y="5904134"/>
                </a:lnTo>
                <a:lnTo>
                  <a:pt x="0" y="0"/>
                </a:lnTo>
                <a:close/>
              </a:path>
            </a:pathLst>
          </a:custGeom>
          <a:blipFill rotWithShape="1">
            <a:blip r:embed="rId9">
              <a:alphaModFix/>
            </a:blip>
            <a:stretch>
              <a:fillRect b="0" l="0" r="0" t="0"/>
            </a:stretch>
          </a:blipFill>
          <a:ln>
            <a:noFill/>
          </a:ln>
        </p:spPr>
      </p:sp>
      <p:sp>
        <p:nvSpPr>
          <p:cNvPr id="389" name="Google Shape;389;p17"/>
          <p:cNvSpPr txBox="1"/>
          <p:nvPr/>
        </p:nvSpPr>
        <p:spPr>
          <a:xfrm>
            <a:off x="13069394" y="2963703"/>
            <a:ext cx="43347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a:t>
            </a:r>
            <a:r>
              <a:rPr b="1" lang="en-US" sz="2400">
                <a:latin typeface="Philosopher"/>
                <a:ea typeface="Philosopher"/>
                <a:cs typeface="Philosopher"/>
                <a:sym typeface="Philosopher"/>
              </a:rPr>
              <a:t>Skaitmeninės kompetencijos tobulinimas</a:t>
            </a:r>
            <a:endParaRPr b="0" i="0" sz="1400" u="none" cap="none" strike="noStrike">
              <a:solidFill>
                <a:srgbClr val="000000"/>
              </a:solidFill>
              <a:latin typeface="Arial"/>
              <a:ea typeface="Arial"/>
              <a:cs typeface="Arial"/>
              <a:sym typeface="Arial"/>
            </a:endParaRPr>
          </a:p>
        </p:txBody>
      </p:sp>
      <p:sp>
        <p:nvSpPr>
          <p:cNvPr id="390" name="Google Shape;390;p17"/>
          <p:cNvSpPr/>
          <p:nvPr/>
        </p:nvSpPr>
        <p:spPr>
          <a:xfrm>
            <a:off x="13149680" y="4226050"/>
            <a:ext cx="4200528" cy="4200528"/>
          </a:xfrm>
          <a:custGeom>
            <a:rect b="b" l="l" r="r" t="t"/>
            <a:pathLst>
              <a:path extrusionOk="0" h="4200528" w="4200528">
                <a:moveTo>
                  <a:pt x="0" y="0"/>
                </a:moveTo>
                <a:lnTo>
                  <a:pt x="4200527" y="0"/>
                </a:lnTo>
                <a:lnTo>
                  <a:pt x="4200527" y="4200528"/>
                </a:lnTo>
                <a:lnTo>
                  <a:pt x="0" y="4200528"/>
                </a:lnTo>
                <a:lnTo>
                  <a:pt x="0" y="0"/>
                </a:lnTo>
                <a:close/>
              </a:path>
            </a:pathLst>
          </a:custGeom>
          <a:blipFill rotWithShape="1">
            <a:blip r:embed="rId10">
              <a:alphaModFix/>
            </a:blip>
            <a:stretch>
              <a:fillRect b="0" l="0" r="0" t="0"/>
            </a:stretch>
          </a:blipFill>
          <a:ln>
            <a:noFill/>
          </a:ln>
        </p:spPr>
      </p:sp>
      <p:pic>
        <p:nvPicPr>
          <p:cNvPr id="391" name="Google Shape;391;p17"/>
          <p:cNvPicPr preferRelativeResize="0"/>
          <p:nvPr/>
        </p:nvPicPr>
        <p:blipFill>
          <a:blip r:embed="rId11">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8"/>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401" name="Google Shape;401;p18"/>
          <p:cNvSpPr txBox="1"/>
          <p:nvPr/>
        </p:nvSpPr>
        <p:spPr>
          <a:xfrm>
            <a:off x="2480481" y="1505397"/>
            <a:ext cx="14530200" cy="82356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Tikslas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Ištirti, kaip mikro-mokymasis gali išspręsti mokymosi iššūkius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G</a:t>
            </a:r>
            <a:r>
              <a:rPr b="1" lang="en-US" sz="2400">
                <a:latin typeface="Philosopher"/>
                <a:ea typeface="Philosopher"/>
                <a:cs typeface="Philosopher"/>
                <a:sym typeface="Philosopher"/>
              </a:rPr>
              <a:t>rupės formavimas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Mažos grupės po</a:t>
            </a:r>
            <a:r>
              <a:rPr b="0" i="0" lang="en-US" sz="2400" u="none" cap="none" strike="noStrike">
                <a:solidFill>
                  <a:srgbClr val="000000"/>
                </a:solidFill>
                <a:latin typeface="Philosopher"/>
                <a:ea typeface="Philosopher"/>
                <a:cs typeface="Philosopher"/>
                <a:sym typeface="Philosopher"/>
              </a:rPr>
              <a:t> 3-4 </a:t>
            </a:r>
            <a:r>
              <a:rPr lang="en-US" sz="2400">
                <a:latin typeface="Philosopher"/>
                <a:ea typeface="Philosopher"/>
                <a:cs typeface="Philosopher"/>
                <a:sym typeface="Philosopher"/>
              </a:rPr>
              <a:t>žmones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Ištraukite popieriaus lapelį su iššūkiu</a:t>
            </a:r>
            <a:r>
              <a:rPr b="1" i="0" lang="en-US" sz="4200" u="none" cap="none" strike="noStrike">
                <a:solidFill>
                  <a:srgbClr val="000000"/>
                </a:solidFill>
                <a:latin typeface="Philosopher"/>
                <a:ea typeface="Philosopher"/>
                <a:cs typeface="Philosopher"/>
                <a:sym typeface="Philosopher"/>
              </a:rPr>
              <a:t>!</a:t>
            </a:r>
            <a:endParaRPr b="1" i="0" sz="4200" u="none" cap="none" strike="noStrike">
              <a:solidFill>
                <a:srgbClr val="000000"/>
              </a:solidFill>
              <a:latin typeface="Philosopher"/>
              <a:ea typeface="Philosopher"/>
              <a:cs typeface="Philosopher"/>
              <a:sym typeface="Philosopher"/>
            </a:endParaRPr>
          </a:p>
          <a:p>
            <a:pPr indent="0" lvl="0" marL="0" marR="0" rtl="0" algn="l">
              <a:lnSpc>
                <a:spcPct val="68547"/>
              </a:lnSpc>
              <a:spcBef>
                <a:spcPts val="0"/>
              </a:spcBef>
              <a:spcAft>
                <a:spcPts val="0"/>
              </a:spcAft>
              <a:buClr>
                <a:srgbClr val="000000"/>
              </a:buClr>
              <a:buSzPts val="4200"/>
              <a:buFont typeface="Arial"/>
              <a:buNone/>
            </a:pPr>
            <a:r>
              <a:t/>
            </a:r>
            <a:endParaRPr b="1" i="0" sz="42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Galvokite </a:t>
            </a:r>
            <a:r>
              <a:rPr b="1" lang="en-US" sz="2400">
                <a:latin typeface="Philosopher"/>
                <a:ea typeface="Philosopher"/>
                <a:cs typeface="Philosopher"/>
                <a:sym typeface="Philosopher"/>
              </a:rPr>
              <a:t>sprendimus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Aptarkite, kaip mikro-mokymasis galėtų padėti išspręsti paskirtą iššūkį. Kūrybinis mąstymas ir dalijimasis asmenine patirtimi yra pagrindiniai dalykai!</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Dalinimasis idėjomis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Kiekviena grupė pasirenka atstovą, kuris pasidalins savo įžvalgomis su visa klase. Grupės atstovas trumpai pristato savo grupės idėjas.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402" name="Google Shape;402;p18"/>
          <p:cNvSpPr txBox="1"/>
          <p:nvPr/>
        </p:nvSpPr>
        <p:spPr>
          <a:xfrm>
            <a:off x="472440" y="674325"/>
            <a:ext cx="10086600" cy="415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1" lang="en-US" sz="2700">
                <a:solidFill>
                  <a:srgbClr val="FFCA08"/>
                </a:solidFill>
                <a:latin typeface="Philosopher"/>
                <a:ea typeface="Philosopher"/>
                <a:cs typeface="Philosopher"/>
                <a:sym typeface="Philosopher"/>
              </a:rPr>
              <a:t>Mikro-mokymosi iššūkių sprendimas</a:t>
            </a:r>
            <a:endParaRPr b="0" i="0" sz="1400" u="none" cap="none" strike="noStrike">
              <a:solidFill>
                <a:srgbClr val="000000"/>
              </a:solidFill>
              <a:latin typeface="Arial"/>
              <a:ea typeface="Arial"/>
              <a:cs typeface="Arial"/>
              <a:sym typeface="Arial"/>
            </a:endParaRPr>
          </a:p>
        </p:txBody>
      </p:sp>
      <p:sp>
        <p:nvSpPr>
          <p:cNvPr id="403" name="Google Shape;403;p18"/>
          <p:cNvSpPr/>
          <p:nvPr/>
        </p:nvSpPr>
        <p:spPr>
          <a:xfrm>
            <a:off x="1303869" y="1489946"/>
            <a:ext cx="743936" cy="743936"/>
          </a:xfrm>
          <a:custGeom>
            <a:rect b="b" l="l" r="r" t="t"/>
            <a:pathLst>
              <a:path extrusionOk="0" h="743936" w="743936">
                <a:moveTo>
                  <a:pt x="0" y="0"/>
                </a:moveTo>
                <a:lnTo>
                  <a:pt x="743935" y="0"/>
                </a:lnTo>
                <a:lnTo>
                  <a:pt x="743935" y="743935"/>
                </a:lnTo>
                <a:lnTo>
                  <a:pt x="0" y="743935"/>
                </a:lnTo>
                <a:lnTo>
                  <a:pt x="0" y="0"/>
                </a:lnTo>
                <a:close/>
              </a:path>
            </a:pathLst>
          </a:custGeom>
          <a:blipFill rotWithShape="1">
            <a:blip r:embed="rId4">
              <a:alphaModFix/>
            </a:blip>
            <a:stretch>
              <a:fillRect b="0" l="0" r="0" t="0"/>
            </a:stretch>
          </a:blipFill>
          <a:ln>
            <a:noFill/>
          </a:ln>
        </p:spPr>
      </p:sp>
      <p:sp>
        <p:nvSpPr>
          <p:cNvPr id="404" name="Google Shape;404;p18"/>
          <p:cNvSpPr/>
          <p:nvPr/>
        </p:nvSpPr>
        <p:spPr>
          <a:xfrm>
            <a:off x="1186918" y="2471778"/>
            <a:ext cx="972535" cy="972535"/>
          </a:xfrm>
          <a:custGeom>
            <a:rect b="b" l="l" r="r" t="t"/>
            <a:pathLst>
              <a:path extrusionOk="0" h="972535" w="972535">
                <a:moveTo>
                  <a:pt x="0" y="0"/>
                </a:moveTo>
                <a:lnTo>
                  <a:pt x="972536" y="0"/>
                </a:lnTo>
                <a:lnTo>
                  <a:pt x="972536" y="972535"/>
                </a:lnTo>
                <a:lnTo>
                  <a:pt x="0" y="972535"/>
                </a:lnTo>
                <a:lnTo>
                  <a:pt x="0" y="0"/>
                </a:lnTo>
                <a:close/>
              </a:path>
            </a:pathLst>
          </a:custGeom>
          <a:blipFill rotWithShape="1">
            <a:blip r:embed="rId5">
              <a:alphaModFix/>
            </a:blip>
            <a:stretch>
              <a:fillRect b="0" l="0" r="0" t="0"/>
            </a:stretch>
          </a:blipFill>
          <a:ln>
            <a:noFill/>
          </a:ln>
        </p:spPr>
      </p:sp>
      <p:sp>
        <p:nvSpPr>
          <p:cNvPr id="405" name="Google Shape;405;p18"/>
          <p:cNvSpPr/>
          <p:nvPr/>
        </p:nvSpPr>
        <p:spPr>
          <a:xfrm>
            <a:off x="1185933" y="6200566"/>
            <a:ext cx="870483" cy="870483"/>
          </a:xfrm>
          <a:custGeom>
            <a:rect b="b" l="l" r="r" t="t"/>
            <a:pathLst>
              <a:path extrusionOk="0" h="870483" w="870483">
                <a:moveTo>
                  <a:pt x="0" y="0"/>
                </a:moveTo>
                <a:lnTo>
                  <a:pt x="870483" y="0"/>
                </a:lnTo>
                <a:lnTo>
                  <a:pt x="870483" y="870484"/>
                </a:lnTo>
                <a:lnTo>
                  <a:pt x="0" y="870484"/>
                </a:lnTo>
                <a:lnTo>
                  <a:pt x="0" y="0"/>
                </a:lnTo>
                <a:close/>
              </a:path>
            </a:pathLst>
          </a:custGeom>
          <a:blipFill rotWithShape="1">
            <a:blip r:embed="rId6">
              <a:alphaModFix/>
            </a:blip>
            <a:stretch>
              <a:fillRect b="0" l="0" r="0" t="0"/>
            </a:stretch>
          </a:blipFill>
          <a:ln>
            <a:noFill/>
          </a:ln>
        </p:spPr>
      </p:sp>
      <p:sp>
        <p:nvSpPr>
          <p:cNvPr id="406" name="Google Shape;406;p18"/>
          <p:cNvSpPr/>
          <p:nvPr/>
        </p:nvSpPr>
        <p:spPr>
          <a:xfrm>
            <a:off x="900340" y="7712898"/>
            <a:ext cx="1277264" cy="1277263"/>
          </a:xfrm>
          <a:custGeom>
            <a:rect b="b" l="l" r="r" t="t"/>
            <a:pathLst>
              <a:path extrusionOk="0" h="1277263" w="1277264">
                <a:moveTo>
                  <a:pt x="0" y="0"/>
                </a:moveTo>
                <a:lnTo>
                  <a:pt x="1277264" y="0"/>
                </a:lnTo>
                <a:lnTo>
                  <a:pt x="1277264" y="1277264"/>
                </a:lnTo>
                <a:lnTo>
                  <a:pt x="0" y="1277264"/>
                </a:lnTo>
                <a:lnTo>
                  <a:pt x="0" y="0"/>
                </a:lnTo>
                <a:close/>
              </a:path>
            </a:pathLst>
          </a:custGeom>
          <a:blipFill rotWithShape="1">
            <a:blip r:embed="rId7">
              <a:alphaModFix/>
            </a:blip>
            <a:stretch>
              <a:fillRect b="0" l="0" r="0" t="0"/>
            </a:stretch>
          </a:blipFill>
          <a:ln>
            <a:noFill/>
          </a:ln>
        </p:spPr>
      </p:sp>
      <p:sp>
        <p:nvSpPr>
          <p:cNvPr id="407" name="Google Shape;407;p18"/>
          <p:cNvSpPr/>
          <p:nvPr/>
        </p:nvSpPr>
        <p:spPr>
          <a:xfrm>
            <a:off x="846824" y="396101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sp>
      <p:pic>
        <p:nvPicPr>
          <p:cNvPr id="408" name="Google Shape;408;p18"/>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9"/>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414" name="Google Shape;414;p19"/>
          <p:cNvSpPr/>
          <p:nvPr/>
        </p:nvSpPr>
        <p:spPr>
          <a:xfrm>
            <a:off x="7603320" y="3602829"/>
            <a:ext cx="3081337" cy="3081337"/>
          </a:xfrm>
          <a:custGeom>
            <a:rect b="b" l="l" r="r" t="t"/>
            <a:pathLst>
              <a:path extrusionOk="0" h="3081337" w="3081337">
                <a:moveTo>
                  <a:pt x="0" y="0"/>
                </a:moveTo>
                <a:lnTo>
                  <a:pt x="3081337" y="0"/>
                </a:lnTo>
                <a:lnTo>
                  <a:pt x="3081337" y="3081337"/>
                </a:lnTo>
                <a:lnTo>
                  <a:pt x="0" y="3081337"/>
                </a:lnTo>
                <a:lnTo>
                  <a:pt x="0" y="0"/>
                </a:lnTo>
                <a:close/>
              </a:path>
            </a:pathLst>
          </a:custGeom>
          <a:blipFill rotWithShape="1">
            <a:blip r:embed="rId3">
              <a:alphaModFix/>
            </a:blip>
            <a:stretch>
              <a:fillRect b="-29" l="-20721" r="-20721" t="0"/>
            </a:stretch>
          </a:blipFill>
          <a:ln>
            <a:noFill/>
          </a:ln>
        </p:spPr>
      </p:sp>
      <p:sp>
        <p:nvSpPr>
          <p:cNvPr id="415" name="Google Shape;415;p19"/>
          <p:cNvSpPr txBox="1"/>
          <p:nvPr/>
        </p:nvSpPr>
        <p:spPr>
          <a:xfrm>
            <a:off x="8257668" y="2814320"/>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2 dalis</a:t>
            </a:r>
            <a:endParaRPr b="0" i="0" sz="1400" u="none" cap="none" strike="noStrike">
              <a:solidFill>
                <a:srgbClr val="000000"/>
              </a:solidFill>
              <a:latin typeface="Arial"/>
              <a:ea typeface="Arial"/>
              <a:cs typeface="Arial"/>
              <a:sym typeface="Arial"/>
            </a:endParaRPr>
          </a:p>
        </p:txBody>
      </p:sp>
      <p:sp>
        <p:nvSpPr>
          <p:cNvPr id="416" name="Google Shape;416;p19"/>
          <p:cNvSpPr txBox="1"/>
          <p:nvPr/>
        </p:nvSpPr>
        <p:spPr>
          <a:xfrm>
            <a:off x="6557148" y="6905384"/>
            <a:ext cx="51738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Mikro-mokymosi principai</a:t>
            </a:r>
            <a:endParaRPr b="0" i="0" sz="1400" u="none" cap="none" strike="noStrike">
              <a:solidFill>
                <a:srgbClr val="000000"/>
              </a:solidFill>
              <a:latin typeface="Arial"/>
              <a:ea typeface="Arial"/>
              <a:cs typeface="Arial"/>
              <a:sym typeface="Arial"/>
            </a:endParaRPr>
          </a:p>
        </p:txBody>
      </p:sp>
      <p:sp>
        <p:nvSpPr>
          <p:cNvPr id="417" name="Google Shape;417;p19"/>
          <p:cNvSpPr txBox="1"/>
          <p:nvPr/>
        </p:nvSpPr>
        <p:spPr>
          <a:xfrm>
            <a:off x="5827536" y="7684502"/>
            <a:ext cx="66330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Mokymosi gerinimas mažiau įgūdžių turintiems saugusiems </a:t>
            </a:r>
            <a:endParaRPr b="0" i="0" sz="1400" u="none" cap="none" strike="noStrike">
              <a:solidFill>
                <a:srgbClr val="000000"/>
              </a:solidFill>
              <a:latin typeface="Arial"/>
              <a:ea typeface="Arial"/>
              <a:cs typeface="Arial"/>
              <a:sym typeface="Arial"/>
            </a:endParaRPr>
          </a:p>
        </p:txBody>
      </p:sp>
      <p:pic>
        <p:nvPicPr>
          <p:cNvPr id="418" name="Google Shape;418;p19"/>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0" y="0"/>
            <a:ext cx="9144000" cy="10287000"/>
          </a:xfrm>
          <a:custGeom>
            <a:rect b="b" l="l" r="r" t="t"/>
            <a:pathLst>
              <a:path extrusionOk="0" h="13716000" w="12192000">
                <a:moveTo>
                  <a:pt x="0" y="0"/>
                </a:moveTo>
                <a:lnTo>
                  <a:pt x="12192000" y="0"/>
                </a:lnTo>
                <a:lnTo>
                  <a:pt x="12192000" y="13716000"/>
                </a:lnTo>
                <a:lnTo>
                  <a:pt x="0" y="13716000"/>
                </a:lnTo>
                <a:close/>
              </a:path>
            </a:pathLst>
          </a:custGeom>
          <a:solidFill>
            <a:srgbClr val="FFCA08"/>
          </a:solidFill>
          <a:ln>
            <a:noFill/>
          </a:ln>
        </p:spPr>
      </p:sp>
      <p:sp>
        <p:nvSpPr>
          <p:cNvPr id="100" name="Google Shape;100;p2"/>
          <p:cNvSpPr/>
          <p:nvPr/>
        </p:nvSpPr>
        <p:spPr>
          <a:xfrm>
            <a:off x="2416370" y="2196644"/>
            <a:ext cx="4157662" cy="5634038"/>
          </a:xfrm>
          <a:custGeom>
            <a:rect b="b" l="l" r="r" t="t"/>
            <a:pathLst>
              <a:path extrusionOk="0" h="5634038" w="4157662">
                <a:moveTo>
                  <a:pt x="0" y="0"/>
                </a:moveTo>
                <a:lnTo>
                  <a:pt x="4157662" y="0"/>
                </a:lnTo>
                <a:lnTo>
                  <a:pt x="4157662" y="5634037"/>
                </a:lnTo>
                <a:lnTo>
                  <a:pt x="0" y="5634037"/>
                </a:lnTo>
                <a:lnTo>
                  <a:pt x="0" y="0"/>
                </a:lnTo>
                <a:close/>
              </a:path>
            </a:pathLst>
          </a:custGeom>
          <a:blipFill rotWithShape="1">
            <a:blip r:embed="rId3">
              <a:alphaModFix/>
            </a:blip>
            <a:stretch>
              <a:fillRect b="0" l="-51650" r="-51680" t="0"/>
            </a:stretch>
          </a:blipFill>
          <a:ln>
            <a:noFill/>
          </a:ln>
        </p:spPr>
      </p:sp>
      <p:sp>
        <p:nvSpPr>
          <p:cNvPr id="101" name="Google Shape;101;p2"/>
          <p:cNvSpPr txBox="1"/>
          <p:nvPr/>
        </p:nvSpPr>
        <p:spPr>
          <a:xfrm>
            <a:off x="12214937" y="1458489"/>
            <a:ext cx="28461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1 MODULIS</a:t>
            </a:r>
            <a:endParaRPr b="0" i="0" sz="1400" u="none" cap="none" strike="noStrike">
              <a:solidFill>
                <a:srgbClr val="000000"/>
              </a:solidFill>
              <a:latin typeface="Arial"/>
              <a:ea typeface="Arial"/>
              <a:cs typeface="Arial"/>
              <a:sym typeface="Arial"/>
            </a:endParaRPr>
          </a:p>
        </p:txBody>
      </p:sp>
      <p:sp>
        <p:nvSpPr>
          <p:cNvPr id="102" name="Google Shape;102;p2"/>
          <p:cNvSpPr txBox="1"/>
          <p:nvPr/>
        </p:nvSpPr>
        <p:spPr>
          <a:xfrm>
            <a:off x="9932310" y="4955358"/>
            <a:ext cx="2969100" cy="177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6 ak. valandos </a:t>
            </a:r>
            <a:endParaRPr b="1" sz="3600">
              <a:latin typeface="Philosopher"/>
              <a:ea typeface="Philosopher"/>
              <a:cs typeface="Philosopher"/>
              <a:sym typeface="Philosopher"/>
            </a:endParaRPr>
          </a:p>
          <a:p>
            <a:pPr indent="0" lvl="0" marL="0" rtl="0" algn="l">
              <a:spcBef>
                <a:spcPts val="0"/>
              </a:spcBef>
              <a:spcAft>
                <a:spcPts val="0"/>
              </a:spcAft>
              <a:buClr>
                <a:schemeClr val="dk1"/>
              </a:buClr>
              <a:buSzPts val="1400"/>
              <a:buFont typeface="Philosopher"/>
              <a:buNone/>
            </a:pPr>
            <a:r>
              <a:rPr b="1" lang="en-US" sz="3600">
                <a:latin typeface="Philosopher"/>
                <a:ea typeface="Philosopher"/>
                <a:cs typeface="Philosopher"/>
                <a:sym typeface="Philosopher"/>
              </a:rPr>
              <a:t>gyvo (F2F) mokymosi</a:t>
            </a:r>
            <a:endParaRPr b="1" sz="3600">
              <a:latin typeface="Philosopher"/>
              <a:ea typeface="Philosopher"/>
              <a:cs typeface="Philosopher"/>
              <a:sym typeface="Philosopher"/>
            </a:endParaRPr>
          </a:p>
        </p:txBody>
      </p:sp>
      <p:sp>
        <p:nvSpPr>
          <p:cNvPr id="103" name="Google Shape;103;p2"/>
          <p:cNvSpPr txBox="1"/>
          <p:nvPr/>
        </p:nvSpPr>
        <p:spPr>
          <a:xfrm>
            <a:off x="13793962" y="4955358"/>
            <a:ext cx="4195500" cy="2364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8 valandos savarankiško mokymosi </a:t>
            </a:r>
            <a:endParaRPr sz="2400">
              <a:latin typeface="Roboto"/>
              <a:ea typeface="Roboto"/>
              <a:cs typeface="Roboto"/>
              <a:sym typeface="Roboto"/>
            </a:endParaRPr>
          </a:p>
          <a:p>
            <a:pPr indent="0" lvl="0" marL="0" marR="0" rtl="0" algn="ctr">
              <a:lnSpc>
                <a:spcPct val="120000"/>
              </a:lnSpc>
              <a:spcBef>
                <a:spcPts val="0"/>
              </a:spcBef>
              <a:spcAft>
                <a:spcPts val="0"/>
              </a:spcAft>
              <a:buClr>
                <a:srgbClr val="000000"/>
              </a:buClr>
              <a:buSzPts val="3600"/>
              <a:buFont typeface="Arial"/>
              <a:buNone/>
            </a:pPr>
            <a:r>
              <a:t/>
            </a:r>
            <a:endParaRPr sz="2400">
              <a:latin typeface="Roboto"/>
              <a:ea typeface="Roboto"/>
              <a:cs typeface="Roboto"/>
              <a:sym typeface="Roboto"/>
            </a:endParaRPr>
          </a:p>
        </p:txBody>
      </p:sp>
      <p:sp>
        <p:nvSpPr>
          <p:cNvPr id="104" name="Google Shape;104;p2"/>
          <p:cNvSpPr txBox="1"/>
          <p:nvPr/>
        </p:nvSpPr>
        <p:spPr>
          <a:xfrm>
            <a:off x="9671659" y="6955937"/>
            <a:ext cx="4122300" cy="35094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Clr>
                <a:schemeClr val="dk1"/>
              </a:buClr>
              <a:buSzPts val="1100"/>
              <a:buFont typeface="Arial"/>
              <a:buNone/>
            </a:pPr>
            <a:r>
              <a:rPr lang="en-US" sz="2400">
                <a:latin typeface="Roboto"/>
                <a:ea typeface="Roboto"/>
                <a:cs typeface="Roboto"/>
                <a:sym typeface="Roboto"/>
              </a:rPr>
              <a:t>Šis pristatymas apima 6 ak. valandas gyvo (F2F) mokymosi.</a:t>
            </a:r>
            <a:endParaRPr sz="24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en-US" sz="2400">
                <a:latin typeface="Roboto"/>
                <a:ea typeface="Roboto"/>
                <a:cs typeface="Roboto"/>
                <a:sym typeface="Roboto"/>
              </a:rPr>
              <a:t>Kartu su juo pateikiamas pamokos planas vedėjui.</a:t>
            </a:r>
            <a:endParaRPr sz="1600">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600"/>
              <a:buFont typeface="Arial"/>
              <a:buNone/>
            </a:pPr>
            <a:r>
              <a:t/>
            </a:r>
            <a:endParaRPr sz="1600">
              <a:solidFill>
                <a:schemeClr val="dk1"/>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2400"/>
              <a:buFont typeface="Arial"/>
              <a:buNone/>
            </a:pPr>
            <a:r>
              <a:t/>
            </a:r>
            <a:endParaRPr sz="2400">
              <a:latin typeface="Roboto"/>
              <a:ea typeface="Roboto"/>
              <a:cs typeface="Roboto"/>
              <a:sym typeface="Roboto"/>
            </a:endParaRPr>
          </a:p>
        </p:txBody>
      </p:sp>
      <p:sp>
        <p:nvSpPr>
          <p:cNvPr id="105" name="Google Shape;105;p2"/>
          <p:cNvSpPr txBox="1"/>
          <p:nvPr/>
        </p:nvSpPr>
        <p:spPr>
          <a:xfrm>
            <a:off x="13964958" y="7222687"/>
            <a:ext cx="3853500" cy="14778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Clr>
                <a:schemeClr val="dk1"/>
              </a:buClr>
              <a:buSzPts val="1600"/>
              <a:buFont typeface="Arial"/>
              <a:buNone/>
            </a:pPr>
            <a:r>
              <a:rPr lang="en-US" sz="2400">
                <a:latin typeface="Roboto"/>
                <a:ea typeface="Roboto"/>
                <a:cs typeface="Roboto"/>
                <a:sym typeface="Roboto"/>
              </a:rPr>
              <a:t>Peržiūrėkite savarankiškam mokymuisi skirtus išteklius savo tempu!</a:t>
            </a:r>
            <a:endParaRPr sz="2400">
              <a:latin typeface="Roboto"/>
              <a:ea typeface="Roboto"/>
              <a:cs typeface="Roboto"/>
              <a:sym typeface="Roboto"/>
            </a:endParaRPr>
          </a:p>
        </p:txBody>
      </p:sp>
      <p:sp>
        <p:nvSpPr>
          <p:cNvPr id="106" name="Google Shape;106;p2"/>
          <p:cNvSpPr/>
          <p:nvPr/>
        </p:nvSpPr>
        <p:spPr>
          <a:xfrm>
            <a:off x="12699054" y="2418132"/>
            <a:ext cx="1877814" cy="537144"/>
          </a:xfrm>
          <a:custGeom>
            <a:rect b="b" l="l" r="r" t="t"/>
            <a:pathLst>
              <a:path extrusionOk="0" h="537144" w="1877814">
                <a:moveTo>
                  <a:pt x="0" y="0"/>
                </a:moveTo>
                <a:lnTo>
                  <a:pt x="1877814" y="0"/>
                </a:lnTo>
                <a:lnTo>
                  <a:pt x="1877814" y="537144"/>
                </a:lnTo>
                <a:lnTo>
                  <a:pt x="0" y="537144"/>
                </a:lnTo>
                <a:lnTo>
                  <a:pt x="0" y="0"/>
                </a:lnTo>
                <a:close/>
              </a:path>
            </a:pathLst>
          </a:custGeom>
          <a:blipFill rotWithShape="1">
            <a:blip r:embed="rId4">
              <a:alphaModFix/>
            </a:blip>
            <a:stretch>
              <a:fillRect b="0" l="0" r="0" t="0"/>
            </a:stretch>
          </a:blipFill>
          <a:ln>
            <a:noFill/>
          </a:ln>
        </p:spPr>
      </p:sp>
      <p:sp>
        <p:nvSpPr>
          <p:cNvPr id="107" name="Google Shape;107;p2"/>
          <p:cNvSpPr/>
          <p:nvPr/>
        </p:nvSpPr>
        <p:spPr>
          <a:xfrm>
            <a:off x="15378892" y="-251796"/>
            <a:ext cx="3580483" cy="2531242"/>
          </a:xfrm>
          <a:custGeom>
            <a:rect b="b" l="l" r="r" t="t"/>
            <a:pathLst>
              <a:path extrusionOk="0" h="2531242" w="3580483">
                <a:moveTo>
                  <a:pt x="0" y="0"/>
                </a:moveTo>
                <a:lnTo>
                  <a:pt x="3580484" y="0"/>
                </a:lnTo>
                <a:lnTo>
                  <a:pt x="3580484" y="2531242"/>
                </a:lnTo>
                <a:lnTo>
                  <a:pt x="0" y="2531242"/>
                </a:lnTo>
                <a:lnTo>
                  <a:pt x="0" y="0"/>
                </a:lnTo>
                <a:close/>
              </a:path>
            </a:pathLst>
          </a:custGeom>
          <a:blipFill rotWithShape="1">
            <a:blip r:embed="rId5">
              <a:alphaModFix/>
            </a:blip>
            <a:stretch>
              <a:fillRect b="-30" l="0" r="0" t="0"/>
            </a:stretch>
          </a:blipFill>
          <a:ln>
            <a:noFill/>
          </a:ln>
        </p:spPr>
      </p:sp>
      <p:pic>
        <p:nvPicPr>
          <p:cNvPr id="108" name="Google Shape;108;p2"/>
          <p:cNvPicPr preferRelativeResize="0"/>
          <p:nvPr/>
        </p:nvPicPr>
        <p:blipFill>
          <a:blip r:embed="rId6">
            <a:alphaModFix/>
          </a:blip>
          <a:stretch>
            <a:fillRect/>
          </a:stretch>
        </p:blipFill>
        <p:spPr>
          <a:xfrm>
            <a:off x="298275" y="9381325"/>
            <a:ext cx="3218775" cy="694850"/>
          </a:xfrm>
          <a:prstGeom prst="rect">
            <a:avLst/>
          </a:prstGeom>
          <a:noFill/>
          <a:ln>
            <a:noFill/>
          </a:ln>
        </p:spPr>
      </p:pic>
      <p:sp>
        <p:nvSpPr>
          <p:cNvPr id="109" name="Google Shape;109;p2"/>
          <p:cNvSpPr txBox="1"/>
          <p:nvPr/>
        </p:nvSpPr>
        <p:spPr>
          <a:xfrm>
            <a:off x="11347726" y="3330374"/>
            <a:ext cx="4875900" cy="139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en-US" sz="2600">
                <a:solidFill>
                  <a:srgbClr val="000000"/>
                </a:solidFill>
                <a:latin typeface="Roboto"/>
                <a:ea typeface="Roboto"/>
                <a:cs typeface="Roboto"/>
                <a:sym typeface="Roboto"/>
              </a:rPr>
              <a:t>Šį modulį sudaro 14 valandų mokymosi turinio.</a:t>
            </a:r>
            <a:endParaRPr b="0" i="0" sz="2600" u="none" cap="none" strike="noStrik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0"/>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424" name="Google Shape;424;p20"/>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425" name="Google Shape;425;p20"/>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2 dalis</a:t>
            </a:r>
            <a:endParaRPr b="0" i="0" sz="1400" u="none" cap="none" strike="noStrike">
              <a:solidFill>
                <a:srgbClr val="000000"/>
              </a:solidFill>
              <a:latin typeface="Arial"/>
              <a:ea typeface="Arial"/>
              <a:cs typeface="Arial"/>
              <a:sym typeface="Arial"/>
            </a:endParaRPr>
          </a:p>
        </p:txBody>
      </p:sp>
      <p:sp>
        <p:nvSpPr>
          <p:cNvPr id="426" name="Google Shape;426;p20"/>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7" name="Google Shape;427;p20"/>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8" name="Google Shape;428;p20"/>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429" name="Google Shape;429;p20"/>
          <p:cNvSpPr txBox="1"/>
          <p:nvPr/>
        </p:nvSpPr>
        <p:spPr>
          <a:xfrm>
            <a:off x="13914726" y="7374040"/>
            <a:ext cx="4281900" cy="10158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3000"/>
              <a:buFont typeface="Arial"/>
              <a:buNone/>
            </a:pPr>
            <a:r>
              <a:rPr b="1" lang="en-US" sz="3000">
                <a:solidFill>
                  <a:schemeClr val="dk1"/>
                </a:solidFill>
                <a:latin typeface="Philosopher"/>
                <a:ea typeface="Philosopher"/>
                <a:cs typeface="Philosopher"/>
                <a:sym typeface="Philosopher"/>
              </a:rPr>
              <a:t>Mikro-mokymosi </a:t>
            </a:r>
            <a:endParaRPr>
              <a:solidFill>
                <a:schemeClr val="dk1"/>
              </a:solidFill>
            </a:endParaRPr>
          </a:p>
          <a:p>
            <a:pPr indent="0" lvl="0" marL="0" marR="0" rtl="0" algn="ctr">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kūrimas</a:t>
            </a:r>
            <a:endParaRPr b="1" sz="3000">
              <a:latin typeface="Philosopher"/>
              <a:ea typeface="Philosopher"/>
              <a:cs typeface="Philosopher"/>
              <a:sym typeface="Philosopher"/>
            </a:endParaRPr>
          </a:p>
        </p:txBody>
      </p:sp>
      <p:sp>
        <p:nvSpPr>
          <p:cNvPr id="430" name="Google Shape;430;p20"/>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Paaiškinkite pagrindinius mikro-mokymosi principus</a:t>
            </a:r>
            <a:endParaRPr b="0" i="0" sz="1400" u="none" cap="none" strike="noStrike">
              <a:solidFill>
                <a:srgbClr val="000000"/>
              </a:solidFill>
              <a:latin typeface="Arial"/>
              <a:ea typeface="Arial"/>
              <a:cs typeface="Arial"/>
              <a:sym typeface="Arial"/>
            </a:endParaRPr>
          </a:p>
        </p:txBody>
      </p:sp>
      <p:sp>
        <p:nvSpPr>
          <p:cNvPr id="431" name="Google Shape;431;p20"/>
          <p:cNvSpPr txBox="1"/>
          <p:nvPr/>
        </p:nvSpPr>
        <p:spPr>
          <a:xfrm>
            <a:off x="1566280" y="4479144"/>
            <a:ext cx="8961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Aktualumas mažiau įgūdžių turintiems besimokantiems suaugusiems </a:t>
            </a:r>
            <a:endParaRPr b="0" i="0" sz="1400" u="none" cap="none" strike="noStrike">
              <a:solidFill>
                <a:srgbClr val="000000"/>
              </a:solidFill>
              <a:latin typeface="Arial"/>
              <a:ea typeface="Arial"/>
              <a:cs typeface="Arial"/>
              <a:sym typeface="Arial"/>
            </a:endParaRPr>
          </a:p>
        </p:txBody>
      </p:sp>
      <p:sp>
        <p:nvSpPr>
          <p:cNvPr id="432" name="Google Shape;432;p20"/>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Iliustruokite, kaip dėmesys mokymosi tikslams pagerina rezultatus</a:t>
            </a:r>
            <a:endParaRPr b="0" i="0" sz="1400" u="none" cap="none" strike="noStrike">
              <a:solidFill>
                <a:srgbClr val="000000"/>
              </a:solidFill>
              <a:latin typeface="Arial"/>
              <a:ea typeface="Arial"/>
              <a:cs typeface="Arial"/>
              <a:sym typeface="Arial"/>
            </a:endParaRPr>
          </a:p>
        </p:txBody>
      </p:sp>
      <p:pic>
        <p:nvPicPr>
          <p:cNvPr id="433" name="Google Shape;433;p20"/>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1"/>
          <p:cNvSpPr/>
          <p:nvPr/>
        </p:nvSpPr>
        <p:spPr>
          <a:xfrm rot="5400000">
            <a:off x="7063740" y="-3924300"/>
            <a:ext cx="4160520" cy="18288000"/>
          </a:xfrm>
          <a:custGeom>
            <a:rect b="b" l="l" r="r" t="t"/>
            <a:pathLst>
              <a:path extrusionOk="0" h="24384000" w="5547360">
                <a:moveTo>
                  <a:pt x="0" y="0"/>
                </a:moveTo>
                <a:lnTo>
                  <a:pt x="5547360" y="0"/>
                </a:lnTo>
                <a:lnTo>
                  <a:pt x="5547360" y="24384000"/>
                </a:lnTo>
                <a:lnTo>
                  <a:pt x="0" y="24384000"/>
                </a:lnTo>
                <a:close/>
              </a:path>
            </a:pathLst>
          </a:custGeom>
          <a:solidFill>
            <a:srgbClr val="FFCA08"/>
          </a:solidFill>
          <a:ln>
            <a:noFill/>
          </a:ln>
        </p:spPr>
      </p:sp>
      <p:sp>
        <p:nvSpPr>
          <p:cNvPr id="443" name="Google Shape;443;p21"/>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sp>
      <p:sp>
        <p:nvSpPr>
          <p:cNvPr id="444" name="Google Shape;444;p21"/>
          <p:cNvSpPr txBox="1"/>
          <p:nvPr/>
        </p:nvSpPr>
        <p:spPr>
          <a:xfrm>
            <a:off x="8956552" y="9643561"/>
            <a:ext cx="9006840" cy="37975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100"/>
              <a:buFont typeface="Arial"/>
              <a:buNone/>
            </a:pPr>
            <a:r>
              <a:rPr b="1" i="0" lang="en-US" sz="2100" u="none" cap="none" strike="noStrike">
                <a:solidFill>
                  <a:srgbClr val="D9D9D9"/>
                </a:solidFill>
                <a:latin typeface="Arimo"/>
                <a:ea typeface="Arimo"/>
                <a:cs typeface="Arimo"/>
                <a:sym typeface="Arimo"/>
              </a:rPr>
              <a:t>Recap and Warm-Up (10 minutes)</a:t>
            </a:r>
            <a:endParaRPr b="0" i="0" sz="1400" u="none" cap="none" strike="noStrike">
              <a:solidFill>
                <a:srgbClr val="000000"/>
              </a:solidFill>
              <a:latin typeface="Arial"/>
              <a:ea typeface="Arial"/>
              <a:cs typeface="Arial"/>
              <a:sym typeface="Arial"/>
            </a:endParaRPr>
          </a:p>
        </p:txBody>
      </p:sp>
      <p:sp>
        <p:nvSpPr>
          <p:cNvPr id="445" name="Google Shape;445;p21"/>
          <p:cNvSpPr txBox="1"/>
          <p:nvPr/>
        </p:nvSpPr>
        <p:spPr>
          <a:xfrm>
            <a:off x="426720" y="4026928"/>
            <a:ext cx="5715000" cy="30291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a:t>
            </a:r>
            <a:r>
              <a:rPr b="1" lang="en-US" sz="2400">
                <a:latin typeface="Philosopher"/>
                <a:ea typeface="Philosopher"/>
                <a:cs typeface="Philosopher"/>
                <a:sym typeface="Philosopher"/>
              </a:rPr>
              <a:t>Kas buvo pagrindinis 1 sesijos akcentas</a:t>
            </a:r>
            <a:r>
              <a:rPr b="1" i="0" lang="en-US" sz="24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a:t>
            </a:r>
            <a:r>
              <a:rPr lang="en-US" sz="2400">
                <a:latin typeface="Philosopher"/>
                <a:ea typeface="Philosopher"/>
                <a:cs typeface="Philosopher"/>
                <a:sym typeface="Philosopher"/>
              </a:rPr>
              <a:t>Išplėstinė mokymosi technika</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a:t>
            </a:r>
            <a:r>
              <a:rPr lang="en-US" sz="2400">
                <a:latin typeface="Philosopher"/>
                <a:ea typeface="Philosopher"/>
                <a:cs typeface="Philosopher"/>
                <a:sym typeface="Philosopher"/>
              </a:rPr>
              <a:t>Mikro-mokymasis užsiėmusiems suaugusiems</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a:t>
            </a:r>
            <a:r>
              <a:rPr lang="en-US" sz="2400">
                <a:latin typeface="Philosopher"/>
                <a:ea typeface="Philosopher"/>
                <a:cs typeface="Philosopher"/>
                <a:sym typeface="Philosopher"/>
              </a:rPr>
              <a:t>Tradicinio švietimo metodai</a:t>
            </a:r>
            <a:endParaRPr b="0" i="0" sz="1400" u="none" cap="none" strike="noStrike">
              <a:solidFill>
                <a:srgbClr val="000000"/>
              </a:solidFill>
              <a:latin typeface="Arial"/>
              <a:ea typeface="Arial"/>
              <a:cs typeface="Arial"/>
              <a:sym typeface="Arial"/>
            </a:endParaRPr>
          </a:p>
        </p:txBody>
      </p:sp>
      <p:sp>
        <p:nvSpPr>
          <p:cNvPr id="446" name="Google Shape;446;p21"/>
          <p:cNvSpPr txBox="1"/>
          <p:nvPr/>
        </p:nvSpPr>
        <p:spPr>
          <a:xfrm>
            <a:off x="834550" y="1447750"/>
            <a:ext cx="117621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solidFill>
                  <a:srgbClr val="FFC000"/>
                </a:solidFill>
                <a:latin typeface="Philosopher"/>
                <a:ea typeface="Philosopher"/>
                <a:cs typeface="Philosopher"/>
                <a:sym typeface="Philosopher"/>
              </a:rPr>
              <a:t>Iliustruokite, kaip dėmesys mokymosi tikslams pagerina rezultatus</a:t>
            </a:r>
            <a:endParaRPr b="0" i="0" sz="1400" u="none" cap="none" strike="noStrike">
              <a:solidFill>
                <a:srgbClr val="000000"/>
              </a:solidFill>
              <a:latin typeface="Arial"/>
              <a:ea typeface="Arial"/>
              <a:cs typeface="Arial"/>
              <a:sym typeface="Arial"/>
            </a:endParaRPr>
          </a:p>
        </p:txBody>
      </p:sp>
      <p:sp>
        <p:nvSpPr>
          <p:cNvPr id="447" name="Google Shape;447;p21"/>
          <p:cNvSpPr txBox="1"/>
          <p:nvPr/>
        </p:nvSpPr>
        <p:spPr>
          <a:xfrm>
            <a:off x="6453498" y="4026448"/>
            <a:ext cx="6143100" cy="23643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a:t>
            </a:r>
            <a:r>
              <a:rPr b="1" lang="en-US" sz="2400">
                <a:latin typeface="Philosopher"/>
                <a:ea typeface="Philosopher"/>
                <a:cs typeface="Philosopher"/>
                <a:sym typeface="Philosopher"/>
              </a:rPr>
              <a:t>Viena fraze apibūdinkite mikro-mokymąsi.</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a:t>
            </a:r>
            <a:r>
              <a:rPr lang="en-US" sz="2400">
                <a:latin typeface="Philosopher"/>
                <a:ea typeface="Philosopher"/>
                <a:cs typeface="Philosopher"/>
                <a:sym typeface="Philosopher"/>
              </a:rPr>
              <a:t>Ilgas ir nuoseklus mokymasis</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a:t>
            </a:r>
            <a:r>
              <a:rPr lang="en-US" sz="2400">
                <a:latin typeface="Philosopher"/>
                <a:ea typeface="Philosopher"/>
                <a:cs typeface="Philosopher"/>
                <a:sym typeface="Philosopher"/>
              </a:rPr>
              <a:t>Įkandamas, lankstus mokymasis</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a:t>
            </a:r>
            <a:r>
              <a:rPr lang="en-US" sz="2400">
                <a:latin typeface="Philosopher"/>
                <a:ea typeface="Philosopher"/>
                <a:cs typeface="Philosopher"/>
                <a:sym typeface="Philosopher"/>
              </a:rPr>
              <a:t>Kasdieniniai užsiėmimai klasėje</a:t>
            </a:r>
            <a:endParaRPr b="0" i="0" sz="1400" u="none" cap="none" strike="noStrike">
              <a:solidFill>
                <a:srgbClr val="000000"/>
              </a:solidFill>
              <a:latin typeface="Arial"/>
              <a:ea typeface="Arial"/>
              <a:cs typeface="Arial"/>
              <a:sym typeface="Arial"/>
            </a:endParaRPr>
          </a:p>
        </p:txBody>
      </p:sp>
      <p:sp>
        <p:nvSpPr>
          <p:cNvPr id="448" name="Google Shape;448;p21"/>
          <p:cNvSpPr txBox="1"/>
          <p:nvPr/>
        </p:nvSpPr>
        <p:spPr>
          <a:xfrm>
            <a:off x="12748258" y="4026928"/>
            <a:ext cx="6143100" cy="23643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a:t>
            </a:r>
            <a:r>
              <a:rPr b="1" lang="en-US" sz="2400">
                <a:latin typeface="Philosopher"/>
                <a:ea typeface="Philosopher"/>
                <a:cs typeface="Philosopher"/>
                <a:sym typeface="Philosopher"/>
              </a:rPr>
              <a:t>Ką tyrinėjote 1 sesijoje?</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a:t>
            </a:r>
            <a:r>
              <a:rPr lang="en-US" sz="2400">
                <a:latin typeface="Philosopher"/>
                <a:ea typeface="Philosopher"/>
                <a:cs typeface="Philosopher"/>
                <a:sym typeface="Philosopher"/>
              </a:rPr>
              <a:t>Išgalvoti scenarijai</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a:t>
            </a:r>
            <a:r>
              <a:rPr lang="en-US" sz="2400">
                <a:latin typeface="Philosopher"/>
                <a:ea typeface="Philosopher"/>
                <a:cs typeface="Philosopher"/>
                <a:sym typeface="Philosopher"/>
              </a:rPr>
              <a:t>Realūs scenarijai</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a:t>
            </a:r>
            <a:r>
              <a:rPr lang="en-US" sz="2400">
                <a:latin typeface="Philosopher"/>
                <a:ea typeface="Philosopher"/>
                <a:cs typeface="Philosopher"/>
                <a:sym typeface="Philosopher"/>
              </a:rPr>
              <a:t>Istoriniai įvykiai</a:t>
            </a:r>
            <a:endParaRPr b="0" i="0" sz="1400" u="none" cap="none" strike="noStrike">
              <a:solidFill>
                <a:srgbClr val="000000"/>
              </a:solidFill>
              <a:latin typeface="Arial"/>
              <a:ea typeface="Arial"/>
              <a:cs typeface="Arial"/>
              <a:sym typeface="Arial"/>
            </a:endParaRPr>
          </a:p>
        </p:txBody>
      </p:sp>
      <p:pic>
        <p:nvPicPr>
          <p:cNvPr id="449" name="Google Shape;449;p21"/>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7" l="0" r="0" t="-9268"/>
            </a:stretch>
          </a:blipFill>
          <a:ln>
            <a:noFill/>
          </a:ln>
        </p:spPr>
      </p:sp>
      <p:grpSp>
        <p:nvGrpSpPr>
          <p:cNvPr id="459" name="Google Shape;459;p22"/>
          <p:cNvGrpSpPr/>
          <p:nvPr/>
        </p:nvGrpSpPr>
        <p:grpSpPr>
          <a:xfrm>
            <a:off x="5902075" y="4909850"/>
            <a:ext cx="4930709" cy="1268334"/>
            <a:chOff x="-1524" y="-1524"/>
            <a:chExt cx="6574278" cy="1571471"/>
          </a:xfrm>
        </p:grpSpPr>
        <p:sp>
          <p:nvSpPr>
            <p:cNvPr id="460" name="Google Shape;460;p22"/>
            <p:cNvSpPr/>
            <p:nvPr/>
          </p:nvSpPr>
          <p:spPr>
            <a:xfrm>
              <a:off x="0" y="0"/>
              <a:ext cx="6571226" cy="1568423"/>
            </a:xfrm>
            <a:custGeom>
              <a:rect b="b" l="l" r="r" t="t"/>
              <a:pathLst>
                <a:path extrusionOk="0" h="1568423" w="6571226">
                  <a:moveTo>
                    <a:pt x="0" y="0"/>
                  </a:moveTo>
                  <a:lnTo>
                    <a:pt x="6571226" y="0"/>
                  </a:lnTo>
                  <a:lnTo>
                    <a:pt x="6571226" y="1568423"/>
                  </a:lnTo>
                  <a:lnTo>
                    <a:pt x="0" y="1568423"/>
                  </a:lnTo>
                  <a:close/>
                </a:path>
              </a:pathLst>
            </a:custGeom>
            <a:solidFill>
              <a:srgbClr val="FFF4CE"/>
            </a:solidFill>
            <a:ln>
              <a:noFill/>
            </a:ln>
          </p:spPr>
        </p:sp>
        <p:sp>
          <p:nvSpPr>
            <p:cNvPr id="461" name="Google Shape;461;p22"/>
            <p:cNvSpPr/>
            <p:nvPr/>
          </p:nvSpPr>
          <p:spPr>
            <a:xfrm>
              <a:off x="-1524" y="-1524"/>
              <a:ext cx="6574278" cy="1571471"/>
            </a:xfrm>
            <a:custGeom>
              <a:rect b="b" l="l" r="r" t="t"/>
              <a:pathLst>
                <a:path extrusionOk="0" h="1571471" w="6574278">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2" name="Google Shape;462;p22"/>
          <p:cNvGrpSpPr/>
          <p:nvPr/>
        </p:nvGrpSpPr>
        <p:grpSpPr>
          <a:xfrm>
            <a:off x="12975825" y="6683350"/>
            <a:ext cx="4562455" cy="1953482"/>
            <a:chOff x="-1524" y="-1524"/>
            <a:chExt cx="5808345" cy="2604643"/>
          </a:xfrm>
        </p:grpSpPr>
        <p:sp>
          <p:nvSpPr>
            <p:cNvPr id="463" name="Google Shape;463;p22"/>
            <p:cNvSpPr/>
            <p:nvPr/>
          </p:nvSpPr>
          <p:spPr>
            <a:xfrm>
              <a:off x="0" y="0"/>
              <a:ext cx="5805297" cy="2601595"/>
            </a:xfrm>
            <a:custGeom>
              <a:rect b="b" l="l" r="r" t="t"/>
              <a:pathLst>
                <a:path extrusionOk="0" h="2601595" w="5805297">
                  <a:moveTo>
                    <a:pt x="0" y="0"/>
                  </a:moveTo>
                  <a:lnTo>
                    <a:pt x="5805297" y="0"/>
                  </a:lnTo>
                  <a:lnTo>
                    <a:pt x="5805297" y="2601595"/>
                  </a:lnTo>
                  <a:lnTo>
                    <a:pt x="0" y="2601595"/>
                  </a:lnTo>
                  <a:close/>
                </a:path>
              </a:pathLst>
            </a:custGeom>
            <a:solidFill>
              <a:srgbClr val="FFF4CE"/>
            </a:solidFill>
            <a:ln>
              <a:noFill/>
            </a:ln>
          </p:spPr>
        </p:sp>
        <p:sp>
          <p:nvSpPr>
            <p:cNvPr id="464" name="Google Shape;464;p22"/>
            <p:cNvSpPr/>
            <p:nvPr/>
          </p:nvSpPr>
          <p:spPr>
            <a:xfrm>
              <a:off x="-1524" y="-1524"/>
              <a:ext cx="5808345" cy="2604643"/>
            </a:xfrm>
            <a:custGeom>
              <a:rect b="b" l="l" r="r" t="t"/>
              <a:pathLst>
                <a:path extrusionOk="0" h="2604643" w="5808345">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5" name="Google Shape;465;p22"/>
          <p:cNvSpPr/>
          <p:nvPr/>
        </p:nvSpPr>
        <p:spPr>
          <a:xfrm>
            <a:off x="13141975" y="6751475"/>
            <a:ext cx="4339963" cy="1829657"/>
          </a:xfrm>
          <a:custGeom>
            <a:rect b="b" l="l" r="r" t="t"/>
            <a:pathLst>
              <a:path extrusionOk="0" h="2439543" w="5654675">
                <a:moveTo>
                  <a:pt x="0" y="0"/>
                </a:moveTo>
                <a:lnTo>
                  <a:pt x="5654675" y="0"/>
                </a:lnTo>
                <a:lnTo>
                  <a:pt x="5654675" y="2439543"/>
                </a:lnTo>
                <a:lnTo>
                  <a:pt x="0" y="2439543"/>
                </a:lnTo>
                <a:close/>
              </a:path>
            </a:pathLst>
          </a:custGeom>
          <a:solidFill>
            <a:srgbClr val="FFCA08"/>
          </a:solidFill>
          <a:ln>
            <a:noFill/>
          </a:ln>
        </p:spPr>
      </p:sp>
      <p:sp>
        <p:nvSpPr>
          <p:cNvPr id="466" name="Google Shape;466;p22"/>
          <p:cNvSpPr/>
          <p:nvPr/>
        </p:nvSpPr>
        <p:spPr>
          <a:xfrm>
            <a:off x="5971275" y="4985999"/>
            <a:ext cx="4786233" cy="1100524"/>
          </a:xfrm>
          <a:custGeom>
            <a:rect b="b" l="l" r="r" t="t"/>
            <a:pathLst>
              <a:path extrusionOk="0" h="1314058" w="6136196">
                <a:moveTo>
                  <a:pt x="0" y="0"/>
                </a:moveTo>
                <a:lnTo>
                  <a:pt x="6136196" y="0"/>
                </a:lnTo>
                <a:lnTo>
                  <a:pt x="6136196" y="1314058"/>
                </a:lnTo>
                <a:lnTo>
                  <a:pt x="0" y="1314058"/>
                </a:lnTo>
                <a:close/>
              </a:path>
            </a:pathLst>
          </a:custGeom>
          <a:solidFill>
            <a:srgbClr val="FFCA08"/>
          </a:solidFill>
          <a:ln>
            <a:noFill/>
          </a:ln>
        </p:spPr>
      </p:sp>
      <p:sp>
        <p:nvSpPr>
          <p:cNvPr id="467" name="Google Shape;467;p22"/>
          <p:cNvSpPr/>
          <p:nvPr/>
        </p:nvSpPr>
        <p:spPr>
          <a:xfrm>
            <a:off x="572224" y="3192930"/>
            <a:ext cx="4404360" cy="1643063"/>
          </a:xfrm>
          <a:custGeom>
            <a:rect b="b" l="l" r="r" t="t"/>
            <a:pathLst>
              <a:path extrusionOk="0" h="2190750" w="5872480">
                <a:moveTo>
                  <a:pt x="0" y="0"/>
                </a:moveTo>
                <a:lnTo>
                  <a:pt x="5872480" y="0"/>
                </a:lnTo>
                <a:lnTo>
                  <a:pt x="5872480" y="2190750"/>
                </a:lnTo>
                <a:lnTo>
                  <a:pt x="0" y="2190750"/>
                </a:lnTo>
                <a:close/>
              </a:path>
            </a:pathLst>
          </a:custGeom>
          <a:solidFill>
            <a:srgbClr val="FFCA08"/>
          </a:solidFill>
          <a:ln>
            <a:noFill/>
          </a:ln>
        </p:spPr>
      </p:sp>
      <p:sp>
        <p:nvSpPr>
          <p:cNvPr id="468" name="Google Shape;468;p22"/>
          <p:cNvSpPr txBox="1"/>
          <p:nvPr/>
        </p:nvSpPr>
        <p:spPr>
          <a:xfrm>
            <a:off x="146450" y="310325"/>
            <a:ext cx="64548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Mikro-mokymasis</a:t>
            </a:r>
            <a:endParaRPr b="0" i="0" sz="1400" u="none" cap="none" strike="noStrike">
              <a:solidFill>
                <a:srgbClr val="000000"/>
              </a:solidFill>
              <a:latin typeface="Arial"/>
              <a:ea typeface="Arial"/>
              <a:cs typeface="Arial"/>
              <a:sym typeface="Arial"/>
            </a:endParaRPr>
          </a:p>
        </p:txBody>
      </p:sp>
      <p:sp>
        <p:nvSpPr>
          <p:cNvPr id="469" name="Google Shape;469;p22"/>
          <p:cNvSpPr txBox="1"/>
          <p:nvPr/>
        </p:nvSpPr>
        <p:spPr>
          <a:xfrm>
            <a:off x="396675" y="2173125"/>
            <a:ext cx="25857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Apibrėžimas</a:t>
            </a:r>
            <a:endParaRPr b="0" i="0" sz="1400" u="none" cap="none" strike="noStrike">
              <a:solidFill>
                <a:srgbClr val="000000"/>
              </a:solidFill>
              <a:latin typeface="Arial"/>
              <a:ea typeface="Arial"/>
              <a:cs typeface="Arial"/>
              <a:sym typeface="Arial"/>
            </a:endParaRPr>
          </a:p>
        </p:txBody>
      </p:sp>
      <p:sp>
        <p:nvSpPr>
          <p:cNvPr id="470" name="Google Shape;470;p22"/>
          <p:cNvSpPr txBox="1"/>
          <p:nvPr/>
        </p:nvSpPr>
        <p:spPr>
          <a:xfrm>
            <a:off x="7159916" y="3310442"/>
            <a:ext cx="30330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Svarba</a:t>
            </a:r>
            <a:endParaRPr b="0" i="0" sz="1400" u="none" cap="none" strike="noStrike">
              <a:solidFill>
                <a:srgbClr val="000000"/>
              </a:solidFill>
              <a:latin typeface="Arial"/>
              <a:ea typeface="Arial"/>
              <a:cs typeface="Arial"/>
              <a:sym typeface="Arial"/>
            </a:endParaRPr>
          </a:p>
        </p:txBody>
      </p:sp>
      <p:sp>
        <p:nvSpPr>
          <p:cNvPr id="471" name="Google Shape;471;p22"/>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472" name="Google Shape;472;p22"/>
          <p:cNvSpPr txBox="1"/>
          <p:nvPr/>
        </p:nvSpPr>
        <p:spPr>
          <a:xfrm>
            <a:off x="724638" y="3310445"/>
            <a:ext cx="40995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Mokymosi metodas, kuriam būdingas turinio pateikimas mažais, lengvai įsisavinamais vienetais arba gabalėliais</a:t>
            </a:r>
            <a:endParaRPr b="0" i="0" sz="1400" u="none" cap="none" strike="noStrike">
              <a:solidFill>
                <a:srgbClr val="000000"/>
              </a:solidFill>
              <a:latin typeface="Arial"/>
              <a:ea typeface="Arial"/>
              <a:cs typeface="Arial"/>
              <a:sym typeface="Arial"/>
            </a:endParaRPr>
          </a:p>
        </p:txBody>
      </p:sp>
      <p:sp>
        <p:nvSpPr>
          <p:cNvPr id="473" name="Google Shape;473;p22"/>
          <p:cNvSpPr txBox="1"/>
          <p:nvPr/>
        </p:nvSpPr>
        <p:spPr>
          <a:xfrm>
            <a:off x="13172363" y="6728950"/>
            <a:ext cx="42792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Besimokantieji dažnai susiduria su laiko apribojimais ir reikalauja mokymosi požiūrio, kuris gerbtų jų užimtą tvarkaraštį ir ribotą dėmesį</a:t>
            </a:r>
            <a:endParaRPr b="0" i="0" sz="1400" u="none" cap="none" strike="noStrike">
              <a:solidFill>
                <a:srgbClr val="000000"/>
              </a:solidFill>
              <a:latin typeface="Arial"/>
              <a:ea typeface="Arial"/>
              <a:cs typeface="Arial"/>
              <a:sym typeface="Arial"/>
            </a:endParaRPr>
          </a:p>
        </p:txBody>
      </p:sp>
      <p:sp>
        <p:nvSpPr>
          <p:cNvPr id="474" name="Google Shape;474;p22"/>
          <p:cNvSpPr txBox="1"/>
          <p:nvPr/>
        </p:nvSpPr>
        <p:spPr>
          <a:xfrm>
            <a:off x="6290400" y="4966950"/>
            <a:ext cx="44043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solidFill>
                  <a:srgbClr val="FFFFFF"/>
                </a:solidFill>
                <a:latin typeface="Philosopher"/>
                <a:ea typeface="Philosopher"/>
                <a:cs typeface="Philosopher"/>
                <a:sym typeface="Philosopher"/>
              </a:rPr>
              <a:t>Tai yra jo veiksmingumas tenkinant specifinius žemos kvalifikacijos suaugusiųjų poreikius</a:t>
            </a:r>
            <a:endParaRPr b="0" i="0" sz="1400" u="none" cap="none" strike="noStrike">
              <a:solidFill>
                <a:srgbClr val="000000"/>
              </a:solidFill>
              <a:latin typeface="Arial"/>
              <a:ea typeface="Arial"/>
              <a:cs typeface="Arial"/>
              <a:sym typeface="Arial"/>
            </a:endParaRPr>
          </a:p>
        </p:txBody>
      </p:sp>
      <p:sp>
        <p:nvSpPr>
          <p:cNvPr id="475" name="Google Shape;475;p22"/>
          <p:cNvSpPr txBox="1"/>
          <p:nvPr/>
        </p:nvSpPr>
        <p:spPr>
          <a:xfrm>
            <a:off x="13555424" y="5115331"/>
            <a:ext cx="30330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CA08"/>
                </a:solidFill>
                <a:latin typeface="Philosopher"/>
                <a:ea typeface="Philosopher"/>
                <a:cs typeface="Philosopher"/>
                <a:sym typeface="Philosopher"/>
              </a:rPr>
              <a:t>Dėmesys</a:t>
            </a:r>
            <a:endParaRPr b="0" i="0" sz="1400" u="none" cap="none" strike="noStrike">
              <a:solidFill>
                <a:srgbClr val="000000"/>
              </a:solidFill>
              <a:latin typeface="Arial"/>
              <a:ea typeface="Arial"/>
              <a:cs typeface="Arial"/>
              <a:sym typeface="Arial"/>
            </a:endParaRPr>
          </a:p>
        </p:txBody>
      </p:sp>
      <p:sp>
        <p:nvSpPr>
          <p:cNvPr id="476" name="Google Shape;476;p22"/>
          <p:cNvSpPr/>
          <p:nvPr/>
        </p:nvSpPr>
        <p:spPr>
          <a:xfrm>
            <a:off x="4236042" y="24795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477" name="Google Shape;477;p22"/>
          <p:cNvSpPr/>
          <p:nvPr/>
        </p:nvSpPr>
        <p:spPr>
          <a:xfrm>
            <a:off x="9651732" y="387005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478" name="Google Shape;478;p22"/>
          <p:cNvSpPr/>
          <p:nvPr/>
        </p:nvSpPr>
        <p:spPr>
          <a:xfrm>
            <a:off x="16679775" y="5382521"/>
            <a:ext cx="1371600" cy="1371600"/>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7">
              <a:alphaModFix/>
            </a:blip>
            <a:stretch>
              <a:fillRect b="0" l="0" r="0" t="0"/>
            </a:stretch>
          </a:blipFill>
          <a:ln>
            <a:noFill/>
          </a:ln>
        </p:spPr>
      </p:sp>
      <p:pic>
        <p:nvPicPr>
          <p:cNvPr id="479" name="Google Shape;479;p22"/>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3"/>
          <p:cNvSpPr/>
          <p:nvPr/>
        </p:nvSpPr>
        <p:spPr>
          <a:xfrm>
            <a:off x="8454969" y="3914984"/>
            <a:ext cx="3129626" cy="2887080"/>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3">
              <a:alphaModFix/>
            </a:blip>
            <a:stretch>
              <a:fillRect b="0" l="0" r="0" t="0"/>
            </a:stretch>
          </a:blipFill>
          <a:ln>
            <a:noFill/>
          </a:ln>
        </p:spPr>
      </p:sp>
      <p:sp>
        <p:nvSpPr>
          <p:cNvPr id="489" name="Google Shape;489;p23"/>
          <p:cNvSpPr/>
          <p:nvPr/>
        </p:nvSpPr>
        <p:spPr>
          <a:xfrm>
            <a:off x="13327757" y="2596586"/>
            <a:ext cx="4319822" cy="4179428"/>
          </a:xfrm>
          <a:custGeom>
            <a:rect b="b" l="l" r="r" t="t"/>
            <a:pathLst>
              <a:path extrusionOk="0" h="4179428" w="4319822">
                <a:moveTo>
                  <a:pt x="0" y="0"/>
                </a:moveTo>
                <a:lnTo>
                  <a:pt x="4319823" y="0"/>
                </a:lnTo>
                <a:lnTo>
                  <a:pt x="4319823" y="4179428"/>
                </a:lnTo>
                <a:lnTo>
                  <a:pt x="0" y="4179428"/>
                </a:lnTo>
                <a:lnTo>
                  <a:pt x="0" y="0"/>
                </a:lnTo>
                <a:close/>
              </a:path>
            </a:pathLst>
          </a:custGeom>
          <a:blipFill rotWithShape="1">
            <a:blip r:embed="rId4">
              <a:alphaModFix/>
            </a:blip>
            <a:stretch>
              <a:fillRect b="0" l="0" r="0" t="0"/>
            </a:stretch>
          </a:blipFill>
          <a:ln>
            <a:noFill/>
          </a:ln>
        </p:spPr>
      </p:sp>
      <p:sp>
        <p:nvSpPr>
          <p:cNvPr id="490" name="Google Shape;490;p23"/>
          <p:cNvSpPr/>
          <p:nvPr/>
        </p:nvSpPr>
        <p:spPr>
          <a:xfrm>
            <a:off x="15702327" y="-3119"/>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sp>
      <p:cxnSp>
        <p:nvCxnSpPr>
          <p:cNvPr id="491" name="Google Shape;491;p23"/>
          <p:cNvCxnSpPr/>
          <p:nvPr/>
        </p:nvCxnSpPr>
        <p:spPr>
          <a:xfrm>
            <a:off x="12097744" y="5019675"/>
            <a:ext cx="715663" cy="0"/>
          </a:xfrm>
          <a:prstGeom prst="straightConnector1">
            <a:avLst/>
          </a:prstGeom>
          <a:noFill/>
          <a:ln cap="flat" cmpd="sng" w="38100">
            <a:solidFill>
              <a:srgbClr val="000000"/>
            </a:solidFill>
            <a:prstDash val="solid"/>
            <a:round/>
            <a:headEnd len="med" w="med" type="stealth"/>
            <a:tailEnd len="med" w="med" type="stealth"/>
          </a:ln>
        </p:spPr>
      </p:cxnSp>
      <p:cxnSp>
        <p:nvCxnSpPr>
          <p:cNvPr id="492" name="Google Shape;492;p23"/>
          <p:cNvCxnSpPr/>
          <p:nvPr/>
        </p:nvCxnSpPr>
        <p:spPr>
          <a:xfrm>
            <a:off x="7395749" y="5038725"/>
            <a:ext cx="715663" cy="0"/>
          </a:xfrm>
          <a:prstGeom prst="straightConnector1">
            <a:avLst/>
          </a:prstGeom>
          <a:noFill/>
          <a:ln cap="flat" cmpd="sng" w="38100">
            <a:solidFill>
              <a:srgbClr val="000000"/>
            </a:solidFill>
            <a:prstDash val="solid"/>
            <a:round/>
            <a:headEnd len="med" w="med" type="stealth"/>
            <a:tailEnd len="med" w="med" type="stealth"/>
          </a:ln>
        </p:spPr>
      </p:cxnSp>
      <p:grpSp>
        <p:nvGrpSpPr>
          <p:cNvPr id="493" name="Google Shape;493;p23"/>
          <p:cNvGrpSpPr/>
          <p:nvPr/>
        </p:nvGrpSpPr>
        <p:grpSpPr>
          <a:xfrm>
            <a:off x="-387873" y="7731725"/>
            <a:ext cx="15143890" cy="1632279"/>
            <a:chOff x="0" y="-9525"/>
            <a:chExt cx="3988514" cy="429901"/>
          </a:xfrm>
        </p:grpSpPr>
        <p:sp>
          <p:nvSpPr>
            <p:cNvPr id="494" name="Google Shape;494;p23"/>
            <p:cNvSpPr/>
            <p:nvPr/>
          </p:nvSpPr>
          <p:spPr>
            <a:xfrm>
              <a:off x="0" y="0"/>
              <a:ext cx="3988514" cy="420376"/>
            </a:xfrm>
            <a:custGeom>
              <a:rect b="b" l="l" r="r" t="t"/>
              <a:pathLst>
                <a:path extrusionOk="0" h="420376" w="3988514">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3"/>
            <p:cNvSpPr txBox="1"/>
            <p:nvPr/>
          </p:nvSpPr>
          <p:spPr>
            <a:xfrm>
              <a:off x="0" y="-9525"/>
              <a:ext cx="3988514" cy="42990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rect b="b" l="l" r="r" t="t"/>
            <a:pathLst>
              <a:path extrusionOk="0" h="942355" w="936466">
                <a:moveTo>
                  <a:pt x="0" y="0"/>
                </a:moveTo>
                <a:lnTo>
                  <a:pt x="936466" y="0"/>
                </a:lnTo>
                <a:lnTo>
                  <a:pt x="936466" y="942355"/>
                </a:lnTo>
                <a:lnTo>
                  <a:pt x="0" y="942355"/>
                </a:lnTo>
                <a:lnTo>
                  <a:pt x="0" y="0"/>
                </a:lnTo>
                <a:close/>
              </a:path>
            </a:pathLst>
          </a:custGeom>
          <a:blipFill rotWithShape="1">
            <a:blip r:embed="rId6">
              <a:alphaModFix/>
            </a:blip>
            <a:stretch>
              <a:fillRect b="0" l="0" r="0" t="0"/>
            </a:stretch>
          </a:blipFill>
          <a:ln>
            <a:noFill/>
          </a:ln>
        </p:spPr>
      </p:sp>
      <p:sp>
        <p:nvSpPr>
          <p:cNvPr id="497" name="Google Shape;497;p23"/>
          <p:cNvSpPr txBox="1"/>
          <p:nvPr/>
        </p:nvSpPr>
        <p:spPr>
          <a:xfrm>
            <a:off x="478426" y="3324625"/>
            <a:ext cx="7463400" cy="20991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199"/>
              <a:buFont typeface="Arial"/>
              <a:buNone/>
            </a:pPr>
            <a:r>
              <a:rPr b="1" lang="en-US" sz="6199">
                <a:latin typeface="Philosopher"/>
                <a:ea typeface="Philosopher"/>
                <a:cs typeface="Philosopher"/>
                <a:sym typeface="Philosopher"/>
              </a:rPr>
              <a:t>Mažų kąsnelių turinys</a:t>
            </a:r>
            <a:endParaRPr b="0" i="0" sz="1400" u="none" cap="none" strike="noStrike">
              <a:solidFill>
                <a:srgbClr val="000000"/>
              </a:solidFill>
              <a:latin typeface="Arial"/>
              <a:ea typeface="Arial"/>
              <a:cs typeface="Arial"/>
              <a:sym typeface="Arial"/>
            </a:endParaRPr>
          </a:p>
        </p:txBody>
      </p:sp>
      <p:sp>
        <p:nvSpPr>
          <p:cNvPr id="498" name="Google Shape;498;p23"/>
          <p:cNvSpPr txBox="1"/>
          <p:nvPr/>
        </p:nvSpPr>
        <p:spPr>
          <a:xfrm>
            <a:off x="478339" y="8166201"/>
            <a:ext cx="12802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Įsivaizduokite tai kaip didelio patiekalo padalijimą į kąsnio dydžio porcijas. Kiekvieną porciją lengva suvalgyti ir suvirškinti. Panašiai ir suskirsčius turinį į mažesnius vienetus, jį lengviau pasisavinti.</a:t>
            </a:r>
            <a:endParaRPr b="0" i="0" sz="1400" u="none" cap="none" strike="noStrike">
              <a:solidFill>
                <a:srgbClr val="000000"/>
              </a:solidFill>
              <a:latin typeface="Arial"/>
              <a:ea typeface="Arial"/>
              <a:cs typeface="Arial"/>
              <a:sym typeface="Arial"/>
            </a:endParaRPr>
          </a:p>
        </p:txBody>
      </p:sp>
      <p:sp>
        <p:nvSpPr>
          <p:cNvPr id="499" name="Google Shape;499;p23"/>
          <p:cNvSpPr txBox="1"/>
          <p:nvPr/>
        </p:nvSpPr>
        <p:spPr>
          <a:xfrm>
            <a:off x="800600" y="5515775"/>
            <a:ext cx="73107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Mokomosios medžiagos skaidymas į mažas, lengvai įsisavinimas dalis</a:t>
            </a:r>
            <a:endParaRPr b="0" i="0" sz="1400" u="none" cap="none" strike="noStrike">
              <a:solidFill>
                <a:srgbClr val="000000"/>
              </a:solidFill>
              <a:latin typeface="Arial"/>
              <a:ea typeface="Arial"/>
              <a:cs typeface="Arial"/>
              <a:sym typeface="Arial"/>
            </a:endParaRPr>
          </a:p>
        </p:txBody>
      </p:sp>
      <p:sp>
        <p:nvSpPr>
          <p:cNvPr id="500" name="Google Shape;500;p23"/>
          <p:cNvSpPr txBox="1"/>
          <p:nvPr/>
        </p:nvSpPr>
        <p:spPr>
          <a:xfrm>
            <a:off x="335181" y="1226484"/>
            <a:ext cx="29307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Mikro-mokymosi principai</a:t>
            </a:r>
            <a:endParaRPr b="0" i="0" sz="1400" u="none" cap="none" strike="noStrike">
              <a:solidFill>
                <a:srgbClr val="000000"/>
              </a:solidFill>
              <a:latin typeface="Arial"/>
              <a:ea typeface="Arial"/>
              <a:cs typeface="Arial"/>
              <a:sym typeface="Arial"/>
            </a:endParaRPr>
          </a:p>
        </p:txBody>
      </p:sp>
      <p:pic>
        <p:nvPicPr>
          <p:cNvPr id="501" name="Google Shape;501;p23"/>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2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rect b="b" l="l" r="r" t="t"/>
              <a:pathLst>
                <a:path extrusionOk="0" h="500617" w="919397">
                  <a:moveTo>
                    <a:pt x="0" y="0"/>
                  </a:moveTo>
                  <a:lnTo>
                    <a:pt x="919397" y="0"/>
                  </a:lnTo>
                  <a:lnTo>
                    <a:pt x="919397" y="500617"/>
                  </a:lnTo>
                  <a:lnTo>
                    <a:pt x="0" y="500617"/>
                  </a:lnTo>
                  <a:close/>
                </a:path>
              </a:pathLst>
            </a:custGeom>
            <a:solidFill>
              <a:srgbClr val="FFF4CE"/>
            </a:solidFill>
            <a:ln>
              <a:noFill/>
            </a:ln>
          </p:spPr>
        </p:sp>
        <p:sp>
          <p:nvSpPr>
            <p:cNvPr id="513" name="Google Shape;513;p24"/>
            <p:cNvSpPr txBox="1"/>
            <p:nvPr/>
          </p:nvSpPr>
          <p:spPr>
            <a:xfrm>
              <a:off x="0" y="-9525"/>
              <a:ext cx="919397" cy="51014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rect b="b" l="l" r="r" t="t"/>
            <a:pathLst>
              <a:path extrusionOk="0" h="10290119" w="10290119">
                <a:moveTo>
                  <a:pt x="0" y="0"/>
                </a:moveTo>
                <a:lnTo>
                  <a:pt x="10290120" y="0"/>
                </a:lnTo>
                <a:lnTo>
                  <a:pt x="10290120" y="10290119"/>
                </a:lnTo>
                <a:lnTo>
                  <a:pt x="0" y="10290119"/>
                </a:lnTo>
                <a:lnTo>
                  <a:pt x="0" y="0"/>
                </a:lnTo>
                <a:close/>
              </a:path>
            </a:pathLst>
          </a:custGeom>
          <a:blipFill rotWithShape="1">
            <a:blip r:embed="rId4">
              <a:alphaModFix/>
            </a:blip>
            <a:stretch>
              <a:fillRect b="0" l="0" r="0" t="0"/>
            </a:stretch>
          </a:blipFill>
          <a:ln>
            <a:noFill/>
          </a:ln>
        </p:spPr>
      </p:sp>
      <p:sp>
        <p:nvSpPr>
          <p:cNvPr id="515" name="Google Shape;515;p24"/>
          <p:cNvSpPr/>
          <p:nvPr/>
        </p:nvSpPr>
        <p:spPr>
          <a:xfrm>
            <a:off x="1275266" y="2169886"/>
            <a:ext cx="2306735" cy="1897289"/>
          </a:xfrm>
          <a:custGeom>
            <a:rect b="b" l="l" r="r" t="t"/>
            <a:pathLst>
              <a:path extrusionOk="0" h="1897289" w="2306735">
                <a:moveTo>
                  <a:pt x="0" y="0"/>
                </a:moveTo>
                <a:lnTo>
                  <a:pt x="2306735" y="0"/>
                </a:lnTo>
                <a:lnTo>
                  <a:pt x="2306735" y="1897289"/>
                </a:lnTo>
                <a:lnTo>
                  <a:pt x="0" y="1897289"/>
                </a:lnTo>
                <a:lnTo>
                  <a:pt x="0" y="0"/>
                </a:lnTo>
                <a:close/>
              </a:path>
            </a:pathLst>
          </a:custGeom>
          <a:blipFill rotWithShape="1">
            <a:blip r:embed="rId5">
              <a:alphaModFix/>
            </a:blip>
            <a:stretch>
              <a:fillRect b="0" l="0" r="0" t="0"/>
            </a:stretch>
          </a:blipFill>
          <a:ln>
            <a:noFill/>
          </a:ln>
        </p:spPr>
      </p:sp>
      <p:sp>
        <p:nvSpPr>
          <p:cNvPr id="516" name="Google Shape;516;p24"/>
          <p:cNvSpPr/>
          <p:nvPr/>
        </p:nvSpPr>
        <p:spPr>
          <a:xfrm>
            <a:off x="565167" y="6985239"/>
            <a:ext cx="830631" cy="1650260"/>
          </a:xfrm>
          <a:custGeom>
            <a:rect b="b" l="l" r="r" t="t"/>
            <a:pathLst>
              <a:path extrusionOk="0" h="1650260" w="830631">
                <a:moveTo>
                  <a:pt x="0" y="0"/>
                </a:moveTo>
                <a:lnTo>
                  <a:pt x="830631" y="0"/>
                </a:lnTo>
                <a:lnTo>
                  <a:pt x="830631" y="1650259"/>
                </a:lnTo>
                <a:lnTo>
                  <a:pt x="0" y="1650259"/>
                </a:lnTo>
                <a:lnTo>
                  <a:pt x="0" y="0"/>
                </a:lnTo>
                <a:close/>
              </a:path>
            </a:pathLst>
          </a:custGeom>
          <a:blipFill rotWithShape="1">
            <a:blip r:embed="rId6">
              <a:alphaModFix/>
            </a:blip>
            <a:stretch>
              <a:fillRect b="0" l="0" r="0" t="0"/>
            </a:stretch>
          </a:blipFill>
          <a:ln>
            <a:noFill/>
          </a:ln>
        </p:spPr>
      </p:sp>
      <p:sp>
        <p:nvSpPr>
          <p:cNvPr id="517" name="Google Shape;517;p24"/>
          <p:cNvSpPr/>
          <p:nvPr/>
        </p:nvSpPr>
        <p:spPr>
          <a:xfrm>
            <a:off x="13786523" y="3169891"/>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7">
              <a:alphaModFix/>
            </a:blip>
            <a:stretch>
              <a:fillRect b="0" l="0" r="0" t="0"/>
            </a:stretch>
          </a:blipFill>
          <a:ln>
            <a:noFill/>
          </a:ln>
        </p:spPr>
      </p:sp>
      <p:sp>
        <p:nvSpPr>
          <p:cNvPr id="518" name="Google Shape;518;p24"/>
          <p:cNvSpPr/>
          <p:nvPr/>
        </p:nvSpPr>
        <p:spPr>
          <a:xfrm>
            <a:off x="13356460" y="7187698"/>
            <a:ext cx="818814" cy="818814"/>
          </a:xfrm>
          <a:custGeom>
            <a:rect b="b" l="l" r="r" t="t"/>
            <a:pathLst>
              <a:path extrusionOk="0" h="818814" w="818814">
                <a:moveTo>
                  <a:pt x="0" y="0"/>
                </a:moveTo>
                <a:lnTo>
                  <a:pt x="818814" y="0"/>
                </a:lnTo>
                <a:lnTo>
                  <a:pt x="818814" y="818814"/>
                </a:lnTo>
                <a:lnTo>
                  <a:pt x="0" y="818814"/>
                </a:lnTo>
                <a:lnTo>
                  <a:pt x="0" y="0"/>
                </a:lnTo>
                <a:close/>
              </a:path>
            </a:pathLst>
          </a:custGeom>
          <a:blipFill rotWithShape="1">
            <a:blip r:embed="rId8">
              <a:alphaModFix/>
            </a:blip>
            <a:stretch>
              <a:fillRect b="0" l="0" r="0" t="0"/>
            </a:stretch>
          </a:blipFill>
          <a:ln>
            <a:noFill/>
          </a:ln>
        </p:spPr>
      </p:sp>
      <p:sp>
        <p:nvSpPr>
          <p:cNvPr id="519" name="Google Shape;519;p24"/>
          <p:cNvSpPr txBox="1"/>
          <p:nvPr/>
        </p:nvSpPr>
        <p:spPr>
          <a:xfrm>
            <a:off x="6284082" y="3808066"/>
            <a:ext cx="6340200" cy="29616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8746"/>
              <a:buFont typeface="Arial"/>
              <a:buNone/>
            </a:pPr>
            <a:r>
              <a:rPr b="1" lang="en-US" sz="8746">
                <a:latin typeface="Philosopher"/>
                <a:ea typeface="Philosopher"/>
                <a:cs typeface="Philosopher"/>
                <a:sym typeface="Philosopher"/>
              </a:rPr>
              <a:t>Aiškūs tikslai</a:t>
            </a:r>
            <a:endParaRPr b="0" i="0" sz="1400" u="none" cap="none" strike="noStrike">
              <a:solidFill>
                <a:srgbClr val="000000"/>
              </a:solidFill>
              <a:latin typeface="Arial"/>
              <a:ea typeface="Arial"/>
              <a:cs typeface="Arial"/>
              <a:sym typeface="Arial"/>
            </a:endParaRPr>
          </a:p>
        </p:txBody>
      </p:sp>
      <p:sp>
        <p:nvSpPr>
          <p:cNvPr id="520" name="Google Shape;520;p24"/>
          <p:cNvSpPr txBox="1"/>
          <p:nvPr/>
        </p:nvSpPr>
        <p:spPr>
          <a:xfrm>
            <a:off x="877005" y="4536010"/>
            <a:ext cx="28671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Mikro-</a:t>
            </a:r>
            <a:r>
              <a:rPr lang="en-US" sz="2400">
                <a:latin typeface="Philosopher"/>
                <a:ea typeface="Philosopher"/>
                <a:cs typeface="Philosopher"/>
                <a:sym typeface="Philosopher"/>
              </a:rPr>
              <a:t>mokymosi</a:t>
            </a:r>
            <a:r>
              <a:rPr lang="en-US" sz="2400">
                <a:latin typeface="Philosopher"/>
                <a:ea typeface="Philosopher"/>
                <a:cs typeface="Philosopher"/>
                <a:sym typeface="Philosopher"/>
              </a:rPr>
              <a:t> tikslai yra kaip kelionės tikslai žemėlapyje!</a:t>
            </a:r>
            <a:endParaRPr b="0" i="0" sz="1400" u="none" cap="none" strike="noStrike">
              <a:solidFill>
                <a:srgbClr val="000000"/>
              </a:solidFill>
              <a:latin typeface="Arial"/>
              <a:ea typeface="Arial"/>
              <a:cs typeface="Arial"/>
              <a:sym typeface="Arial"/>
            </a:endParaRPr>
          </a:p>
        </p:txBody>
      </p:sp>
      <p:sp>
        <p:nvSpPr>
          <p:cNvPr id="521" name="Google Shape;521;p24"/>
          <p:cNvSpPr txBox="1"/>
          <p:nvPr/>
        </p:nvSpPr>
        <p:spPr>
          <a:xfrm>
            <a:off x="1684801" y="7178175"/>
            <a:ext cx="30282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Jie nukreipia besimokančiuosius siekti tikslaus mokymosi rezultato</a:t>
            </a:r>
            <a:endParaRPr b="0" i="0" sz="1400" u="none" cap="none" strike="noStrike">
              <a:solidFill>
                <a:srgbClr val="000000"/>
              </a:solidFill>
              <a:latin typeface="Arial"/>
              <a:ea typeface="Arial"/>
              <a:cs typeface="Arial"/>
              <a:sym typeface="Arial"/>
            </a:endParaRPr>
          </a:p>
        </p:txBody>
      </p:sp>
      <p:sp>
        <p:nvSpPr>
          <p:cNvPr id="522" name="Google Shape;522;p24"/>
          <p:cNvSpPr txBox="1"/>
          <p:nvPr/>
        </p:nvSpPr>
        <p:spPr>
          <a:xfrm>
            <a:off x="14481680" y="6708101"/>
            <a:ext cx="3638700" cy="1698900"/>
          </a:xfrm>
          <a:prstGeom prst="rect">
            <a:avLst/>
          </a:prstGeom>
          <a:noFill/>
          <a:ln>
            <a:noFill/>
          </a:ln>
        </p:spPr>
        <p:txBody>
          <a:bodyPr anchorCtr="0" anchor="t" bIns="0" lIns="0" spcFirstLastPara="1" rIns="0" wrap="square" tIns="0">
            <a:spAutoFit/>
          </a:bodyPr>
          <a:lstStyle/>
          <a:p>
            <a:pPr indent="0" lvl="0" marL="0" marR="0" rtl="0" algn="just">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Galimos temos</a:t>
            </a:r>
            <a:endParaRPr b="0" i="0" sz="1400" u="none" cap="none" strike="noStrike">
              <a:solidFill>
                <a:srgbClr val="000000"/>
              </a:solidFill>
              <a:latin typeface="Arial"/>
              <a:ea typeface="Arial"/>
              <a:cs typeface="Arial"/>
              <a:sym typeface="Arial"/>
            </a:endParaRPr>
          </a:p>
          <a:p>
            <a:pPr indent="0" lvl="0" marL="0" marR="0" rtl="0" algn="just">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„Mokymasis kurti ir valdyti el. pašto paskyrą“</a:t>
            </a:r>
            <a:endParaRPr b="0" i="0" sz="1400" u="none" cap="none" strike="noStrike">
              <a:solidFill>
                <a:srgbClr val="000000"/>
              </a:solidFill>
              <a:latin typeface="Arial"/>
              <a:ea typeface="Arial"/>
              <a:cs typeface="Arial"/>
              <a:sym typeface="Arial"/>
            </a:endParaRPr>
          </a:p>
        </p:txBody>
      </p:sp>
      <p:sp>
        <p:nvSpPr>
          <p:cNvPr id="523" name="Google Shape;523;p24"/>
          <p:cNvSpPr txBox="1"/>
          <p:nvPr/>
        </p:nvSpPr>
        <p:spPr>
          <a:xfrm>
            <a:off x="14435607" y="2471340"/>
            <a:ext cx="3363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Pavyzdys</a:t>
            </a:r>
            <a:endParaRPr b="0" i="0" sz="1400" u="none" cap="none" strike="noStrike">
              <a:solidFill>
                <a:srgbClr val="000000"/>
              </a:solidFill>
              <a:latin typeface="Arial"/>
              <a:ea typeface="Arial"/>
              <a:cs typeface="Arial"/>
              <a:sym typeface="Arial"/>
            </a:endParaRPr>
          </a:p>
        </p:txBody>
      </p:sp>
      <p:sp>
        <p:nvSpPr>
          <p:cNvPr id="524" name="Google Shape;524;p24"/>
          <p:cNvSpPr txBox="1"/>
          <p:nvPr/>
        </p:nvSpPr>
        <p:spPr>
          <a:xfrm>
            <a:off x="14860017" y="3365154"/>
            <a:ext cx="3260100" cy="1255800"/>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Tikslas</a:t>
            </a:r>
            <a:endParaRPr b="0" i="0" sz="1400" u="none" cap="none" strike="noStrike">
              <a:solidFill>
                <a:srgbClr val="000000"/>
              </a:solidFill>
              <a:latin typeface="Arial"/>
              <a:ea typeface="Arial"/>
              <a:cs typeface="Arial"/>
              <a:sym typeface="Arial"/>
            </a:endParaRPr>
          </a:p>
          <a:p>
            <a:pPr indent="0" lvl="0" marL="0" marR="0" rtl="0" algn="just">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Skaitmeninio raštingumo tobulinimas</a:t>
            </a:r>
            <a:endParaRPr b="0" i="0" sz="1400" u="none" cap="none" strike="noStrike">
              <a:solidFill>
                <a:srgbClr val="000000"/>
              </a:solidFill>
              <a:latin typeface="Arial"/>
              <a:ea typeface="Arial"/>
              <a:cs typeface="Arial"/>
              <a:sym typeface="Arial"/>
            </a:endParaRPr>
          </a:p>
        </p:txBody>
      </p:sp>
      <p:sp>
        <p:nvSpPr>
          <p:cNvPr id="525" name="Google Shape;525;p24"/>
          <p:cNvSpPr txBox="1"/>
          <p:nvPr/>
        </p:nvSpPr>
        <p:spPr>
          <a:xfrm>
            <a:off x="335181" y="1226484"/>
            <a:ext cx="29307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Mikro-mokymosi </a:t>
            </a:r>
            <a:r>
              <a:rPr b="1" lang="en-US" sz="1900">
                <a:solidFill>
                  <a:srgbClr val="F4B234"/>
                </a:solidFill>
                <a:latin typeface="Philosopher"/>
                <a:ea typeface="Philosopher"/>
                <a:cs typeface="Philosopher"/>
                <a:sym typeface="Philosopher"/>
              </a:rPr>
              <a:t>principai</a:t>
            </a:r>
            <a:endParaRPr b="0" i="0" sz="1400" u="none" cap="none" strike="noStrike">
              <a:solidFill>
                <a:srgbClr val="000000"/>
              </a:solidFill>
              <a:latin typeface="Arial"/>
              <a:ea typeface="Arial"/>
              <a:cs typeface="Arial"/>
              <a:sym typeface="Arial"/>
            </a:endParaRPr>
          </a:p>
        </p:txBody>
      </p:sp>
      <p:pic>
        <p:nvPicPr>
          <p:cNvPr id="526" name="Google Shape;526;p24"/>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5"/>
          <p:cNvSpPr/>
          <p:nvPr/>
        </p:nvSpPr>
        <p:spPr>
          <a:xfrm>
            <a:off x="8048804" y="91193"/>
            <a:ext cx="10104615" cy="10104615"/>
          </a:xfrm>
          <a:custGeom>
            <a:rect b="b" l="l" r="r" t="t"/>
            <a:pathLst>
              <a:path extrusionOk="0" h="10104615" w="10104615">
                <a:moveTo>
                  <a:pt x="0" y="0"/>
                </a:moveTo>
                <a:lnTo>
                  <a:pt x="10104614" y="0"/>
                </a:lnTo>
                <a:lnTo>
                  <a:pt x="10104614" y="10104614"/>
                </a:lnTo>
                <a:lnTo>
                  <a:pt x="0" y="10104614"/>
                </a:lnTo>
                <a:lnTo>
                  <a:pt x="0" y="0"/>
                </a:lnTo>
                <a:close/>
              </a:path>
            </a:pathLst>
          </a:custGeom>
          <a:blipFill rotWithShape="1">
            <a:blip r:embed="rId3">
              <a:alphaModFix/>
            </a:blip>
            <a:stretch>
              <a:fillRect b="0" l="0" r="0" t="0"/>
            </a:stretch>
          </a:blipFill>
          <a:ln>
            <a:noFill/>
          </a:ln>
        </p:spPr>
      </p:sp>
      <p:sp>
        <p:nvSpPr>
          <p:cNvPr id="536" name="Google Shape;536;p2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37" name="Google Shape;537;p25"/>
          <p:cNvSpPr/>
          <p:nvPr/>
        </p:nvSpPr>
        <p:spPr>
          <a:xfrm>
            <a:off x="335181" y="4168591"/>
            <a:ext cx="1085960" cy="1085960"/>
          </a:xfrm>
          <a:custGeom>
            <a:rect b="b" l="l" r="r" t="t"/>
            <a:pathLst>
              <a:path extrusionOk="0" h="1085960" w="1085960">
                <a:moveTo>
                  <a:pt x="0" y="0"/>
                </a:moveTo>
                <a:lnTo>
                  <a:pt x="1085960" y="0"/>
                </a:lnTo>
                <a:lnTo>
                  <a:pt x="1085960" y="1085961"/>
                </a:lnTo>
                <a:lnTo>
                  <a:pt x="0" y="1085961"/>
                </a:lnTo>
                <a:lnTo>
                  <a:pt x="0" y="0"/>
                </a:lnTo>
                <a:close/>
              </a:path>
            </a:pathLst>
          </a:custGeom>
          <a:blipFill rotWithShape="1">
            <a:blip r:embed="rId5">
              <a:alphaModFix/>
            </a:blip>
            <a:stretch>
              <a:fillRect b="0" l="0" r="0" t="0"/>
            </a:stretch>
          </a:blipFill>
          <a:ln>
            <a:noFill/>
          </a:ln>
        </p:spPr>
      </p:sp>
      <p:sp>
        <p:nvSpPr>
          <p:cNvPr id="538" name="Google Shape;538;p25"/>
          <p:cNvSpPr/>
          <p:nvPr/>
        </p:nvSpPr>
        <p:spPr>
          <a:xfrm>
            <a:off x="5200850" y="7692911"/>
            <a:ext cx="2599947" cy="2200205"/>
          </a:xfrm>
          <a:custGeom>
            <a:rect b="b" l="l" r="r" t="t"/>
            <a:pathLst>
              <a:path extrusionOk="0" h="2200205" w="2599947">
                <a:moveTo>
                  <a:pt x="0" y="0"/>
                </a:moveTo>
                <a:lnTo>
                  <a:pt x="2599947" y="0"/>
                </a:lnTo>
                <a:lnTo>
                  <a:pt x="2599947" y="2200205"/>
                </a:lnTo>
                <a:lnTo>
                  <a:pt x="0" y="2200205"/>
                </a:lnTo>
                <a:lnTo>
                  <a:pt x="0" y="0"/>
                </a:lnTo>
                <a:close/>
              </a:path>
            </a:pathLst>
          </a:custGeom>
          <a:blipFill rotWithShape="1">
            <a:blip r:embed="rId6">
              <a:alphaModFix/>
            </a:blip>
            <a:stretch>
              <a:fillRect b="0" l="0" r="0" t="0"/>
            </a:stretch>
          </a:blipFill>
          <a:ln>
            <a:noFill/>
          </a:ln>
        </p:spPr>
      </p:sp>
      <p:sp>
        <p:nvSpPr>
          <p:cNvPr id="539" name="Google Shape;539;p25"/>
          <p:cNvSpPr txBox="1"/>
          <p:nvPr/>
        </p:nvSpPr>
        <p:spPr>
          <a:xfrm>
            <a:off x="335174" y="1547725"/>
            <a:ext cx="12187500" cy="1267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235"/>
              <a:buFont typeface="Arial"/>
              <a:buNone/>
            </a:pPr>
            <a:r>
              <a:rPr b="1" lang="en-US" sz="8235">
                <a:latin typeface="Philosopher"/>
                <a:ea typeface="Philosopher"/>
                <a:cs typeface="Philosopher"/>
                <a:sym typeface="Philosopher"/>
              </a:rPr>
              <a:t>Mokymasis patogiu laiku</a:t>
            </a:r>
            <a:endParaRPr b="0" i="0" sz="1400" u="none" cap="none" strike="noStrike">
              <a:solidFill>
                <a:srgbClr val="000000"/>
              </a:solidFill>
              <a:latin typeface="Arial"/>
              <a:ea typeface="Arial"/>
              <a:cs typeface="Arial"/>
              <a:sym typeface="Arial"/>
            </a:endParaRPr>
          </a:p>
        </p:txBody>
      </p:sp>
      <p:sp>
        <p:nvSpPr>
          <p:cNvPr id="540" name="Google Shape;540;p25"/>
          <p:cNvSpPr txBox="1"/>
          <p:nvPr/>
        </p:nvSpPr>
        <p:spPr>
          <a:xfrm>
            <a:off x="408275" y="6779847"/>
            <a:ext cx="4617600" cy="28929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lang="en-US" sz="2000">
                <a:latin typeface="Philosopher"/>
                <a:ea typeface="Philosopher"/>
                <a:cs typeface="Philosopher"/>
                <a:sym typeface="Philosopher"/>
              </a:rPr>
              <a:t>Mažiau įgūdžių turintis suaugęs darbe susiduria su konkrečia užduotimi, pavyzdžiui, skaičiuoti skaičiuotuvu:</a:t>
            </a:r>
            <a:endParaRPr sz="20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t/>
            </a:r>
            <a:endParaRPr sz="20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lang="en-US" sz="2000">
                <a:latin typeface="Philosopher"/>
                <a:ea typeface="Philosopher"/>
                <a:cs typeface="Philosopher"/>
                <a:sym typeface="Philosopher"/>
              </a:rPr>
              <a:t>- Trumpą skaičiuoklės pagrindų mokymo programą galima pristatyti tada, kai to reikia</a:t>
            </a:r>
            <a:endParaRPr sz="20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sz="2000">
              <a:latin typeface="Philosopher"/>
              <a:ea typeface="Philosopher"/>
              <a:cs typeface="Philosopher"/>
              <a:sym typeface="Philosopher"/>
            </a:endParaRPr>
          </a:p>
        </p:txBody>
      </p:sp>
      <p:sp>
        <p:nvSpPr>
          <p:cNvPr id="541" name="Google Shape;541;p25"/>
          <p:cNvSpPr txBox="1"/>
          <p:nvPr/>
        </p:nvSpPr>
        <p:spPr>
          <a:xfrm>
            <a:off x="1645157" y="4521127"/>
            <a:ext cx="61797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(Galvokite apie tai kaip) </a:t>
            </a:r>
            <a:r>
              <a:rPr b="1" lang="en-US" sz="2400">
                <a:latin typeface="Philosopher"/>
                <a:ea typeface="Philosopher"/>
                <a:cs typeface="Philosopher"/>
                <a:sym typeface="Philosopher"/>
              </a:rPr>
              <a:t>Tinkamo įrankio pateikimą būtent tada, kai jo reikia problemai išspręsti</a:t>
            </a:r>
            <a:endParaRPr b="1" i="0" sz="1400" u="none" cap="none" strike="noStrike">
              <a:solidFill>
                <a:srgbClr val="000000"/>
              </a:solidFill>
            </a:endParaRPr>
          </a:p>
        </p:txBody>
      </p:sp>
      <p:sp>
        <p:nvSpPr>
          <p:cNvPr id="542" name="Google Shape;542;p25"/>
          <p:cNvSpPr txBox="1"/>
          <p:nvPr/>
        </p:nvSpPr>
        <p:spPr>
          <a:xfrm>
            <a:off x="335181" y="2800209"/>
            <a:ext cx="8278500" cy="294300"/>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Clr>
                <a:srgbClr val="000000"/>
              </a:buClr>
              <a:buSzPts val="1912"/>
              <a:buFont typeface="Arial"/>
              <a:buNone/>
            </a:pPr>
            <a:r>
              <a:rPr lang="en-US" sz="1912">
                <a:solidFill>
                  <a:srgbClr val="FFCA08"/>
                </a:solidFill>
                <a:latin typeface="Philosopher"/>
                <a:ea typeface="Philosopher"/>
                <a:cs typeface="Philosopher"/>
                <a:sym typeface="Philosopher"/>
              </a:rPr>
              <a:t>informacijos pateikimas tada, kai besimokantiesiems jos labiausiai reikia</a:t>
            </a:r>
            <a:endParaRPr b="0" i="0" sz="1400" u="none" cap="none" strike="noStrike">
              <a:solidFill>
                <a:srgbClr val="000000"/>
              </a:solidFill>
              <a:latin typeface="Arial"/>
              <a:ea typeface="Arial"/>
              <a:cs typeface="Arial"/>
              <a:sym typeface="Arial"/>
            </a:endParaRPr>
          </a:p>
        </p:txBody>
      </p:sp>
      <p:sp>
        <p:nvSpPr>
          <p:cNvPr id="543" name="Google Shape;543;p25"/>
          <p:cNvSpPr txBox="1"/>
          <p:nvPr/>
        </p:nvSpPr>
        <p:spPr>
          <a:xfrm>
            <a:off x="5905227" y="6849175"/>
            <a:ext cx="1436100" cy="3846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solidFill>
                  <a:srgbClr val="FFCA08"/>
                </a:solidFill>
                <a:latin typeface="Philosopher"/>
                <a:ea typeface="Philosopher"/>
                <a:cs typeface="Philosopher"/>
                <a:sym typeface="Philosopher"/>
              </a:rPr>
              <a:t>Pavyzdys</a:t>
            </a:r>
            <a:endParaRPr b="0" i="0" sz="1400" u="none" cap="none" strike="noStrike">
              <a:solidFill>
                <a:srgbClr val="000000"/>
              </a:solidFill>
              <a:latin typeface="Arial"/>
              <a:ea typeface="Arial"/>
              <a:cs typeface="Arial"/>
              <a:sym typeface="Arial"/>
            </a:endParaRPr>
          </a:p>
        </p:txBody>
      </p:sp>
      <p:sp>
        <p:nvSpPr>
          <p:cNvPr id="544" name="Google Shape;544;p25"/>
          <p:cNvSpPr txBox="1"/>
          <p:nvPr/>
        </p:nvSpPr>
        <p:spPr>
          <a:xfrm>
            <a:off x="298275" y="5879075"/>
            <a:ext cx="75264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lang="en-US" sz="1800">
                <a:latin typeface="Philosopher"/>
                <a:ea typeface="Philosopher"/>
                <a:cs typeface="Philosopher"/>
                <a:sym typeface="Philosopher"/>
              </a:rPr>
              <a:t>Šis metodas užtikrina, kad mokymasis būtų aktualus ir nedelsiant pritaikomas</a:t>
            </a:r>
            <a:endParaRPr b="0" i="0" sz="1400" u="none" cap="none" strike="noStrike">
              <a:solidFill>
                <a:srgbClr val="000000"/>
              </a:solidFill>
              <a:latin typeface="Arial"/>
              <a:ea typeface="Arial"/>
              <a:cs typeface="Arial"/>
              <a:sym typeface="Arial"/>
            </a:endParaRPr>
          </a:p>
        </p:txBody>
      </p:sp>
      <p:sp>
        <p:nvSpPr>
          <p:cNvPr id="545" name="Google Shape;545;p25"/>
          <p:cNvSpPr txBox="1"/>
          <p:nvPr/>
        </p:nvSpPr>
        <p:spPr>
          <a:xfrm>
            <a:off x="335181" y="1226484"/>
            <a:ext cx="29307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Mikro-mokymosi principai</a:t>
            </a:r>
            <a:endParaRPr b="0" i="0" sz="1400" u="none" cap="none" strike="noStrike">
              <a:solidFill>
                <a:srgbClr val="000000"/>
              </a:solidFill>
              <a:latin typeface="Arial"/>
              <a:ea typeface="Arial"/>
              <a:cs typeface="Arial"/>
              <a:sym typeface="Arial"/>
            </a:endParaRPr>
          </a:p>
        </p:txBody>
      </p:sp>
      <p:pic>
        <p:nvPicPr>
          <p:cNvPr id="546" name="Google Shape;546;p25"/>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26"/>
          <p:cNvSpPr/>
          <p:nvPr/>
        </p:nvSpPr>
        <p:spPr>
          <a:xfrm>
            <a:off x="10477332" y="1028700"/>
            <a:ext cx="7810668" cy="9247955"/>
          </a:xfrm>
          <a:custGeom>
            <a:rect b="b" l="l" r="r" t="t"/>
            <a:pathLst>
              <a:path extrusionOk="0" h="9247955" w="7810668">
                <a:moveTo>
                  <a:pt x="0" y="0"/>
                </a:moveTo>
                <a:lnTo>
                  <a:pt x="7810668" y="0"/>
                </a:lnTo>
                <a:lnTo>
                  <a:pt x="7810668" y="9247955"/>
                </a:lnTo>
                <a:lnTo>
                  <a:pt x="0" y="9247955"/>
                </a:lnTo>
                <a:lnTo>
                  <a:pt x="0" y="0"/>
                </a:lnTo>
                <a:close/>
              </a:path>
            </a:pathLst>
          </a:custGeom>
          <a:blipFill rotWithShape="1">
            <a:blip r:embed="rId3">
              <a:alphaModFix/>
            </a:blip>
            <a:stretch>
              <a:fillRect b="0" l="0" r="0" t="0"/>
            </a:stretch>
          </a:blipFill>
          <a:ln>
            <a:noFill/>
          </a:ln>
        </p:spPr>
      </p:sp>
      <p:sp>
        <p:nvSpPr>
          <p:cNvPr id="556" name="Google Shape;556;p2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557" name="Google Shape;557;p26"/>
          <p:cNvSpPr/>
          <p:nvPr/>
        </p:nvSpPr>
        <p:spPr>
          <a:xfrm>
            <a:off x="449539" y="7164649"/>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5">
              <a:alphaModFix/>
            </a:blip>
            <a:stretch>
              <a:fillRect b="0" l="0" r="0" t="0"/>
            </a:stretch>
          </a:blipFill>
          <a:ln>
            <a:noFill/>
          </a:ln>
        </p:spPr>
      </p:sp>
      <p:sp>
        <p:nvSpPr>
          <p:cNvPr id="558" name="Google Shape;558;p26"/>
          <p:cNvSpPr/>
          <p:nvPr/>
        </p:nvSpPr>
        <p:spPr>
          <a:xfrm>
            <a:off x="449539" y="4361310"/>
            <a:ext cx="943819" cy="782190"/>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6">
              <a:alphaModFix/>
            </a:blip>
            <a:stretch>
              <a:fillRect b="0" l="0" r="0" t="0"/>
            </a:stretch>
          </a:blipFill>
          <a:ln>
            <a:noFill/>
          </a:ln>
        </p:spPr>
      </p:sp>
      <p:sp>
        <p:nvSpPr>
          <p:cNvPr id="559" name="Google Shape;559;p26"/>
          <p:cNvSpPr/>
          <p:nvPr/>
        </p:nvSpPr>
        <p:spPr>
          <a:xfrm>
            <a:off x="449539" y="5454938"/>
            <a:ext cx="779744" cy="779744"/>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sp>
      <p:sp>
        <p:nvSpPr>
          <p:cNvPr id="560" name="Google Shape;560;p26"/>
          <p:cNvSpPr txBox="1"/>
          <p:nvPr/>
        </p:nvSpPr>
        <p:spPr>
          <a:xfrm>
            <a:off x="335175" y="1918150"/>
            <a:ext cx="8879400" cy="134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735"/>
              <a:buFont typeface="Arial"/>
              <a:buNone/>
            </a:pPr>
            <a:r>
              <a:rPr b="1" lang="en-US" sz="8735">
                <a:latin typeface="Philosopher"/>
                <a:ea typeface="Philosopher"/>
                <a:cs typeface="Philosopher"/>
                <a:sym typeface="Philosopher"/>
              </a:rPr>
              <a:t>Personalizavimas</a:t>
            </a:r>
            <a:endParaRPr b="0" i="0" sz="1400" u="none" cap="none" strike="noStrike">
              <a:solidFill>
                <a:srgbClr val="000000"/>
              </a:solidFill>
              <a:latin typeface="Arial"/>
              <a:ea typeface="Arial"/>
              <a:cs typeface="Arial"/>
              <a:sym typeface="Arial"/>
            </a:endParaRPr>
          </a:p>
        </p:txBody>
      </p:sp>
      <p:sp>
        <p:nvSpPr>
          <p:cNvPr id="561" name="Google Shape;561;p26"/>
          <p:cNvSpPr txBox="1"/>
          <p:nvPr/>
        </p:nvSpPr>
        <p:spPr>
          <a:xfrm>
            <a:off x="449552" y="3429000"/>
            <a:ext cx="76071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lang="en-US" sz="2200">
                <a:latin typeface="Philosopher"/>
                <a:ea typeface="Philosopher"/>
                <a:cs typeface="Philosopher"/>
                <a:sym typeface="Philosopher"/>
              </a:rPr>
              <a:t>turinio pritaikymas pagal individualius poreikius ir pageidavimus</a:t>
            </a:r>
            <a:endParaRPr b="0" i="0" sz="1400" u="none" cap="none" strike="noStrike">
              <a:solidFill>
                <a:srgbClr val="000000"/>
              </a:solidFill>
              <a:latin typeface="Arial"/>
              <a:ea typeface="Arial"/>
              <a:cs typeface="Arial"/>
              <a:sym typeface="Arial"/>
            </a:endParaRPr>
          </a:p>
        </p:txBody>
      </p:sp>
      <p:sp>
        <p:nvSpPr>
          <p:cNvPr id="562" name="Google Shape;562;p26"/>
          <p:cNvSpPr txBox="1"/>
          <p:nvPr/>
        </p:nvSpPr>
        <p:spPr>
          <a:xfrm>
            <a:off x="1550977" y="4415408"/>
            <a:ext cx="9451200" cy="2585100"/>
          </a:xfrm>
          <a:prstGeom prst="rect">
            <a:avLst/>
          </a:prstGeom>
          <a:noFill/>
          <a:ln>
            <a:noFill/>
          </a:ln>
        </p:spPr>
        <p:txBody>
          <a:bodyPr anchorCtr="0" anchor="t" bIns="0" lIns="0" spcFirstLastPara="1" rIns="0" wrap="square" tIns="0">
            <a:spAutoFit/>
          </a:bodyPr>
          <a:lstStyle/>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Kiekvienas besimokantysis yra </a:t>
            </a:r>
            <a:r>
              <a:rPr b="1" lang="en-US" sz="2400">
                <a:solidFill>
                  <a:srgbClr val="FFCA08"/>
                </a:solidFill>
                <a:latin typeface="Philosopher"/>
                <a:ea typeface="Philosopher"/>
                <a:cs typeface="Philosopher"/>
                <a:sym typeface="Philosopher"/>
              </a:rPr>
              <a:t>unikalus</a:t>
            </a:r>
            <a:r>
              <a:rPr b="1" lang="en-US" sz="2400">
                <a:latin typeface="Philosopher"/>
                <a:ea typeface="Philosopher"/>
                <a:cs typeface="Philosopher"/>
                <a:sym typeface="Philosopher"/>
              </a:rPr>
              <a:t> ir gali turėti skirtingą išankstinių žinių lygį ir mokymosi stilių</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 </a:t>
            </a:r>
            <a:endParaRPr b="1" sz="2400">
              <a:latin typeface="Philosopher"/>
              <a:ea typeface="Philosopher"/>
              <a:cs typeface="Philosopher"/>
              <a:sym typeface="Philosopher"/>
            </a:endParaRPr>
          </a:p>
          <a:p>
            <a:pPr indent="0" lvl="0" marL="0" rtl="0" algn="just">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Personalizavimas užtikrina, kad mokymosi patirtis būtų aktuali ir </a:t>
            </a:r>
            <a:r>
              <a:rPr b="1" lang="en-US" sz="2400">
                <a:solidFill>
                  <a:srgbClr val="FFCA08"/>
                </a:solidFill>
                <a:latin typeface="Philosopher"/>
                <a:ea typeface="Philosopher"/>
                <a:cs typeface="Philosopher"/>
                <a:sym typeface="Philosopher"/>
              </a:rPr>
              <a:t>patraukli kiekvienam</a:t>
            </a:r>
            <a:r>
              <a:rPr b="1" lang="en-US" sz="2400">
                <a:latin typeface="Philosopher"/>
                <a:ea typeface="Philosopher"/>
                <a:cs typeface="Philosopher"/>
                <a:sym typeface="Philosopher"/>
              </a:rPr>
              <a:t> besimokančiajam</a:t>
            </a:r>
            <a:endParaRPr b="1"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563" name="Google Shape;563;p26"/>
          <p:cNvSpPr txBox="1"/>
          <p:nvPr/>
        </p:nvSpPr>
        <p:spPr>
          <a:xfrm>
            <a:off x="3205963" y="7556155"/>
            <a:ext cx="8025300" cy="14034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Pavyzdžiui, </a:t>
            </a:r>
            <a:r>
              <a:rPr b="1" lang="en-US" sz="2400">
                <a:solidFill>
                  <a:srgbClr val="FFCA08"/>
                </a:solidFill>
                <a:latin typeface="Philosopher"/>
                <a:ea typeface="Philosopher"/>
                <a:cs typeface="Philosopher"/>
                <a:sym typeface="Philosopher"/>
              </a:rPr>
              <a:t>mikro-mokymosi platformoje </a:t>
            </a:r>
            <a:r>
              <a:rPr b="1" lang="en-US" sz="2400">
                <a:latin typeface="Philosopher"/>
                <a:ea typeface="Philosopher"/>
                <a:cs typeface="Philosopher"/>
                <a:sym typeface="Philosopher"/>
              </a:rPr>
              <a:t>galima pritaikyti turinį pagal besimokančiojo pažangą ir pasiūlyti pasirinkimų tyrinėjant susijusias dominančias temas.</a:t>
            </a:r>
            <a:endParaRPr b="0" i="0" sz="1400" u="none" cap="none" strike="noStrike">
              <a:solidFill>
                <a:srgbClr val="000000"/>
              </a:solidFill>
              <a:latin typeface="Arial"/>
              <a:ea typeface="Arial"/>
              <a:cs typeface="Arial"/>
              <a:sym typeface="Arial"/>
            </a:endParaRPr>
          </a:p>
        </p:txBody>
      </p:sp>
      <p:sp>
        <p:nvSpPr>
          <p:cNvPr id="564" name="Google Shape;564;p26"/>
          <p:cNvSpPr txBox="1"/>
          <p:nvPr/>
        </p:nvSpPr>
        <p:spPr>
          <a:xfrm>
            <a:off x="335181" y="1226484"/>
            <a:ext cx="29307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900">
                <a:solidFill>
                  <a:srgbClr val="F4B234"/>
                </a:solidFill>
                <a:latin typeface="Philosopher"/>
                <a:ea typeface="Philosopher"/>
                <a:cs typeface="Philosopher"/>
                <a:sym typeface="Philosopher"/>
              </a:rPr>
              <a:t>Mikro-</a:t>
            </a:r>
            <a:r>
              <a:rPr b="1" lang="en-US" sz="1900">
                <a:solidFill>
                  <a:srgbClr val="F4B234"/>
                </a:solidFill>
                <a:latin typeface="Philosopher"/>
                <a:ea typeface="Philosopher"/>
                <a:cs typeface="Philosopher"/>
                <a:sym typeface="Philosopher"/>
              </a:rPr>
              <a:t>mokymosi</a:t>
            </a:r>
            <a:r>
              <a:rPr b="1" lang="en-US" sz="1900">
                <a:solidFill>
                  <a:srgbClr val="F4B234"/>
                </a:solidFill>
                <a:latin typeface="Philosopher"/>
                <a:ea typeface="Philosopher"/>
                <a:cs typeface="Philosopher"/>
                <a:sym typeface="Philosopher"/>
              </a:rPr>
              <a:t> principai</a:t>
            </a:r>
            <a:endParaRPr b="0" i="0" sz="1400" u="none" cap="none" strike="noStrike">
              <a:solidFill>
                <a:srgbClr val="000000"/>
              </a:solidFill>
              <a:latin typeface="Arial"/>
              <a:ea typeface="Arial"/>
              <a:cs typeface="Arial"/>
              <a:sym typeface="Arial"/>
            </a:endParaRPr>
          </a:p>
        </p:txBody>
      </p:sp>
      <p:pic>
        <p:nvPicPr>
          <p:cNvPr id="565" name="Google Shape;565;p26"/>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7"/>
          <p:cNvSpPr/>
          <p:nvPr/>
        </p:nvSpPr>
        <p:spPr>
          <a:xfrm>
            <a:off x="7707080" y="689866"/>
            <a:ext cx="9655851" cy="7640192"/>
          </a:xfrm>
          <a:custGeom>
            <a:rect b="b" l="l" r="r" t="t"/>
            <a:pathLst>
              <a:path extrusionOk="0" h="7640192" w="9655851">
                <a:moveTo>
                  <a:pt x="0" y="0"/>
                </a:moveTo>
                <a:lnTo>
                  <a:pt x="9655851" y="0"/>
                </a:lnTo>
                <a:lnTo>
                  <a:pt x="9655851" y="7640192"/>
                </a:lnTo>
                <a:lnTo>
                  <a:pt x="0" y="7640192"/>
                </a:lnTo>
                <a:lnTo>
                  <a:pt x="0" y="0"/>
                </a:lnTo>
                <a:close/>
              </a:path>
            </a:pathLst>
          </a:custGeom>
          <a:blipFill rotWithShape="1">
            <a:blip r:embed="rId3">
              <a:alphaModFix/>
            </a:blip>
            <a:stretch>
              <a:fillRect b="0" l="0" r="0" t="0"/>
            </a:stretch>
          </a:blipFill>
          <a:ln>
            <a:noFill/>
          </a:ln>
        </p:spPr>
      </p:sp>
      <p:sp>
        <p:nvSpPr>
          <p:cNvPr id="575" name="Google Shape;575;p2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576" name="Google Shape;576;p27"/>
          <p:cNvGrpSpPr/>
          <p:nvPr/>
        </p:nvGrpSpPr>
        <p:grpSpPr>
          <a:xfrm>
            <a:off x="335175" y="4513175"/>
            <a:ext cx="12199907" cy="5632287"/>
            <a:chOff x="0" y="-9525"/>
            <a:chExt cx="3213123" cy="1431040"/>
          </a:xfrm>
        </p:grpSpPr>
        <p:sp>
          <p:nvSpPr>
            <p:cNvPr id="577" name="Google Shape;577;p27"/>
            <p:cNvSpPr/>
            <p:nvPr/>
          </p:nvSpPr>
          <p:spPr>
            <a:xfrm>
              <a:off x="0" y="0"/>
              <a:ext cx="3213123" cy="1421515"/>
            </a:xfrm>
            <a:custGeom>
              <a:rect b="b" l="l" r="r" t="t"/>
              <a:pathLst>
                <a:path extrusionOk="0" h="1421515" w="3213123">
                  <a:moveTo>
                    <a:pt x="0" y="0"/>
                  </a:moveTo>
                  <a:lnTo>
                    <a:pt x="3213123" y="0"/>
                  </a:lnTo>
                  <a:lnTo>
                    <a:pt x="3213123" y="1421515"/>
                  </a:lnTo>
                  <a:lnTo>
                    <a:pt x="0" y="1421515"/>
                  </a:lnTo>
                  <a:close/>
                </a:path>
              </a:pathLst>
            </a:custGeom>
            <a:solidFill>
              <a:srgbClr val="F4B234"/>
            </a:solidFill>
            <a:ln>
              <a:noFill/>
            </a:ln>
          </p:spPr>
        </p:sp>
        <p:sp>
          <p:nvSpPr>
            <p:cNvPr id="578" name="Google Shape;578;p27"/>
            <p:cNvSpPr txBox="1"/>
            <p:nvPr/>
          </p:nvSpPr>
          <p:spPr>
            <a:xfrm>
              <a:off x="0" y="-9525"/>
              <a:ext cx="3213123" cy="143104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rect b="b" l="l" r="r" t="t"/>
            <a:pathLst>
              <a:path extrusionOk="0" h="4114800" w="2360866">
                <a:moveTo>
                  <a:pt x="0" y="0"/>
                </a:moveTo>
                <a:lnTo>
                  <a:pt x="2360867" y="0"/>
                </a:lnTo>
                <a:lnTo>
                  <a:pt x="2360867" y="4114800"/>
                </a:lnTo>
                <a:lnTo>
                  <a:pt x="0" y="4114800"/>
                </a:lnTo>
                <a:lnTo>
                  <a:pt x="0" y="0"/>
                </a:lnTo>
                <a:close/>
              </a:path>
            </a:pathLst>
          </a:custGeom>
          <a:blipFill rotWithShape="1">
            <a:blip r:embed="rId5">
              <a:alphaModFix/>
            </a:blip>
            <a:stretch>
              <a:fillRect b="0" l="0" r="0" t="0"/>
            </a:stretch>
          </a:blipFill>
          <a:ln>
            <a:noFill/>
          </a:ln>
        </p:spPr>
      </p:sp>
      <p:sp>
        <p:nvSpPr>
          <p:cNvPr id="580" name="Google Shape;580;p27"/>
          <p:cNvSpPr txBox="1"/>
          <p:nvPr/>
        </p:nvSpPr>
        <p:spPr>
          <a:xfrm>
            <a:off x="2951005" y="4589195"/>
            <a:ext cx="9161100" cy="6149400"/>
          </a:xfrm>
          <a:prstGeom prst="rect">
            <a:avLst/>
          </a:prstGeom>
          <a:noFill/>
          <a:ln>
            <a:noFill/>
          </a:ln>
        </p:spPr>
        <p:txBody>
          <a:bodyPr anchorCtr="0" anchor="t" bIns="0" lIns="0" spcFirstLastPara="1" rIns="0" wrap="square" tIns="0">
            <a:spAutoFit/>
          </a:bodyPr>
          <a:lstStyle/>
          <a:p>
            <a:pPr indent="0" lvl="0" marL="0" rtl="0" algn="ctr">
              <a:lnSpc>
                <a:spcPct val="140010"/>
              </a:lnSpc>
              <a:spcBef>
                <a:spcPts val="0"/>
              </a:spcBef>
              <a:spcAft>
                <a:spcPts val="0"/>
              </a:spcAft>
              <a:buClr>
                <a:schemeClr val="dk1"/>
              </a:buClr>
              <a:buSzPts val="1100"/>
              <a:buFont typeface="Arial"/>
              <a:buNone/>
            </a:pPr>
            <a:r>
              <a:rPr b="1" lang="en-US" sz="3699">
                <a:solidFill>
                  <a:schemeClr val="dk1"/>
                </a:solidFill>
                <a:latin typeface="Philosopher"/>
                <a:ea typeface="Philosopher"/>
                <a:cs typeface="Philosopher"/>
                <a:sym typeface="Philosopher"/>
              </a:rPr>
              <a:t>Dabar, kai įsigilinome į mikro-mokymosi principus, </a:t>
            </a:r>
            <a:r>
              <a:rPr b="1" lang="en-US" sz="3699">
                <a:solidFill>
                  <a:srgbClr val="FFFFFF"/>
                </a:solidFill>
                <a:latin typeface="Philosopher"/>
                <a:ea typeface="Philosopher"/>
                <a:cs typeface="Philosopher"/>
                <a:sym typeface="Philosopher"/>
              </a:rPr>
              <a:t>pritaikykime teoriją praktikoje!</a:t>
            </a:r>
            <a:endParaRPr b="1" sz="36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t/>
            </a:r>
            <a:endParaRPr b="1" sz="3699">
              <a:solidFill>
                <a:srgbClr val="FFFFFF"/>
              </a:solidFill>
              <a:latin typeface="Philosopher"/>
              <a:ea typeface="Philosopher"/>
              <a:cs typeface="Philosopher"/>
              <a:sym typeface="Philosopher"/>
            </a:endParaRPr>
          </a:p>
          <a:p>
            <a:pPr indent="0" lvl="0" marL="0" rtl="0" algn="ctr">
              <a:lnSpc>
                <a:spcPct val="140010"/>
              </a:lnSpc>
              <a:spcBef>
                <a:spcPts val="0"/>
              </a:spcBef>
              <a:spcAft>
                <a:spcPts val="0"/>
              </a:spcAft>
              <a:buClr>
                <a:schemeClr val="dk1"/>
              </a:buClr>
              <a:buSzPts val="1100"/>
              <a:buFont typeface="Arial"/>
              <a:buNone/>
            </a:pPr>
            <a:r>
              <a:rPr b="1" lang="en-US" sz="3699">
                <a:solidFill>
                  <a:schemeClr val="dk1"/>
                </a:solidFill>
                <a:latin typeface="Philosopher"/>
                <a:ea typeface="Philosopher"/>
                <a:cs typeface="Philosopher"/>
                <a:sym typeface="Philosopher"/>
              </a:rPr>
              <a:t>Šioje praktinėje veikloje išnagrinėsime</a:t>
            </a:r>
            <a:r>
              <a:rPr b="1" lang="en-US" sz="3699">
                <a:solidFill>
                  <a:srgbClr val="FFFFFF"/>
                </a:solidFill>
                <a:latin typeface="Philosopher"/>
                <a:ea typeface="Philosopher"/>
                <a:cs typeface="Philosopher"/>
                <a:sym typeface="Philosopher"/>
              </a:rPr>
              <a:t>, kaip sukurti mikro-mokymosi veiklą, pritaikytą mažiau </a:t>
            </a:r>
            <a:r>
              <a:rPr b="1" lang="en-US" sz="3699">
                <a:solidFill>
                  <a:srgbClr val="FFFFFF"/>
                </a:solidFill>
                <a:latin typeface="Philosopher"/>
                <a:ea typeface="Philosopher"/>
                <a:cs typeface="Philosopher"/>
                <a:sym typeface="Philosopher"/>
              </a:rPr>
              <a:t>įgūdžių</a:t>
            </a:r>
            <a:r>
              <a:rPr b="1" lang="en-US" sz="3699">
                <a:solidFill>
                  <a:srgbClr val="FFFFFF"/>
                </a:solidFill>
                <a:latin typeface="Philosopher"/>
                <a:ea typeface="Philosopher"/>
                <a:cs typeface="Philosopher"/>
                <a:sym typeface="Philosopher"/>
              </a:rPr>
              <a:t> turintiems </a:t>
            </a:r>
            <a:r>
              <a:rPr b="1" lang="en-US" sz="3699">
                <a:solidFill>
                  <a:schemeClr val="lt1"/>
                </a:solidFill>
                <a:latin typeface="Philosopher"/>
                <a:ea typeface="Philosopher"/>
                <a:cs typeface="Philosopher"/>
                <a:sym typeface="Philosopher"/>
              </a:rPr>
              <a:t>besimokantiems </a:t>
            </a:r>
            <a:r>
              <a:rPr b="1" lang="en-US" sz="3699">
                <a:solidFill>
                  <a:srgbClr val="FFFFFF"/>
                </a:solidFill>
                <a:latin typeface="Philosopher"/>
                <a:ea typeface="Philosopher"/>
                <a:cs typeface="Philosopher"/>
                <a:sym typeface="Philosopher"/>
              </a:rPr>
              <a:t>suaugusiems. </a:t>
            </a:r>
            <a:endParaRPr b="1" sz="3699">
              <a:solidFill>
                <a:srgbClr val="FFFFFF"/>
              </a:solidFill>
              <a:latin typeface="Philosopher"/>
              <a:ea typeface="Philosopher"/>
              <a:cs typeface="Philosopher"/>
              <a:sym typeface="Philosopher"/>
            </a:endParaRPr>
          </a:p>
          <a:p>
            <a:pPr indent="0" lvl="0" marL="0" marR="0" rtl="0" algn="ctr">
              <a:lnSpc>
                <a:spcPct val="140010"/>
              </a:lnSpc>
              <a:spcBef>
                <a:spcPts val="0"/>
              </a:spcBef>
              <a:spcAft>
                <a:spcPts val="0"/>
              </a:spcAft>
              <a:buClr>
                <a:srgbClr val="000000"/>
              </a:buClr>
              <a:buSzPts val="3699"/>
              <a:buFont typeface="Arial"/>
              <a:buNone/>
            </a:pPr>
            <a:r>
              <a:t/>
            </a:r>
            <a:endParaRPr b="1" sz="3699">
              <a:solidFill>
                <a:srgbClr val="FFFFFF"/>
              </a:solidFill>
              <a:latin typeface="Philosopher"/>
              <a:ea typeface="Philosopher"/>
              <a:cs typeface="Philosopher"/>
              <a:sym typeface="Philosopher"/>
            </a:endParaRPr>
          </a:p>
        </p:txBody>
      </p:sp>
      <p:pic>
        <p:nvPicPr>
          <p:cNvPr id="581" name="Google Shape;581;p27"/>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591" name="Google Shape;591;p28"/>
          <p:cNvSpPr/>
          <p:nvPr/>
        </p:nvSpPr>
        <p:spPr>
          <a:xfrm>
            <a:off x="660049" y="4109879"/>
            <a:ext cx="921179" cy="921179"/>
          </a:xfrm>
          <a:custGeom>
            <a:rect b="b" l="l" r="r" t="t"/>
            <a:pathLst>
              <a:path extrusionOk="0" h="921179" w="921179">
                <a:moveTo>
                  <a:pt x="0" y="0"/>
                </a:moveTo>
                <a:lnTo>
                  <a:pt x="921179" y="0"/>
                </a:lnTo>
                <a:lnTo>
                  <a:pt x="921179" y="921179"/>
                </a:lnTo>
                <a:lnTo>
                  <a:pt x="0" y="921179"/>
                </a:lnTo>
                <a:lnTo>
                  <a:pt x="0" y="0"/>
                </a:lnTo>
                <a:close/>
              </a:path>
            </a:pathLst>
          </a:custGeom>
          <a:blipFill rotWithShape="1">
            <a:blip r:embed="rId4">
              <a:alphaModFix/>
            </a:blip>
            <a:stretch>
              <a:fillRect b="0" l="0" r="0" t="0"/>
            </a:stretch>
          </a:blipFill>
          <a:ln>
            <a:noFill/>
          </a:ln>
        </p:spPr>
      </p:sp>
      <p:sp>
        <p:nvSpPr>
          <p:cNvPr id="592" name="Google Shape;592;p28"/>
          <p:cNvSpPr/>
          <p:nvPr/>
        </p:nvSpPr>
        <p:spPr>
          <a:xfrm>
            <a:off x="706200" y="5433937"/>
            <a:ext cx="875028" cy="826901"/>
          </a:xfrm>
          <a:custGeom>
            <a:rect b="b" l="l" r="r" t="t"/>
            <a:pathLst>
              <a:path extrusionOk="0" h="826901" w="875028">
                <a:moveTo>
                  <a:pt x="0" y="0"/>
                </a:moveTo>
                <a:lnTo>
                  <a:pt x="875028" y="0"/>
                </a:lnTo>
                <a:lnTo>
                  <a:pt x="875028" y="826902"/>
                </a:lnTo>
                <a:lnTo>
                  <a:pt x="0" y="826902"/>
                </a:lnTo>
                <a:lnTo>
                  <a:pt x="0" y="0"/>
                </a:lnTo>
                <a:close/>
              </a:path>
            </a:pathLst>
          </a:custGeom>
          <a:blipFill rotWithShape="1">
            <a:blip r:embed="rId5">
              <a:alphaModFix/>
            </a:blip>
            <a:stretch>
              <a:fillRect b="0" l="0" r="0" t="0"/>
            </a:stretch>
          </a:blipFill>
          <a:ln>
            <a:noFill/>
          </a:ln>
        </p:spPr>
      </p:sp>
      <p:sp>
        <p:nvSpPr>
          <p:cNvPr id="593" name="Google Shape;593;p28"/>
          <p:cNvSpPr/>
          <p:nvPr/>
        </p:nvSpPr>
        <p:spPr>
          <a:xfrm>
            <a:off x="552528" y="6660889"/>
            <a:ext cx="1028700" cy="905685"/>
          </a:xfrm>
          <a:custGeom>
            <a:rect b="b" l="l" r="r" t="t"/>
            <a:pathLst>
              <a:path extrusionOk="0" h="905685" w="1028700">
                <a:moveTo>
                  <a:pt x="0" y="0"/>
                </a:moveTo>
                <a:lnTo>
                  <a:pt x="1028700" y="0"/>
                </a:lnTo>
                <a:lnTo>
                  <a:pt x="1028700" y="905684"/>
                </a:lnTo>
                <a:lnTo>
                  <a:pt x="0" y="905684"/>
                </a:lnTo>
                <a:lnTo>
                  <a:pt x="0" y="0"/>
                </a:lnTo>
                <a:close/>
              </a:path>
            </a:pathLst>
          </a:custGeom>
          <a:blipFill rotWithShape="1">
            <a:blip r:embed="rId6">
              <a:alphaModFix/>
            </a:blip>
            <a:stretch>
              <a:fillRect b="0" l="0" r="0" t="0"/>
            </a:stretch>
          </a:blipFill>
          <a:ln>
            <a:noFill/>
          </a:ln>
        </p:spPr>
      </p:sp>
      <p:sp>
        <p:nvSpPr>
          <p:cNvPr id="594" name="Google Shape;594;p28"/>
          <p:cNvSpPr/>
          <p:nvPr/>
        </p:nvSpPr>
        <p:spPr>
          <a:xfrm>
            <a:off x="591186" y="7969453"/>
            <a:ext cx="1105056" cy="1060854"/>
          </a:xfrm>
          <a:custGeom>
            <a:rect b="b" l="l" r="r" t="t"/>
            <a:pathLst>
              <a:path extrusionOk="0" h="1060854" w="1105056">
                <a:moveTo>
                  <a:pt x="0" y="0"/>
                </a:moveTo>
                <a:lnTo>
                  <a:pt x="1105056" y="0"/>
                </a:lnTo>
                <a:lnTo>
                  <a:pt x="1105056" y="1060853"/>
                </a:lnTo>
                <a:lnTo>
                  <a:pt x="0" y="1060853"/>
                </a:lnTo>
                <a:lnTo>
                  <a:pt x="0" y="0"/>
                </a:lnTo>
                <a:close/>
              </a:path>
            </a:pathLst>
          </a:custGeom>
          <a:blipFill rotWithShape="1">
            <a:blip r:embed="rId7">
              <a:alphaModFix/>
            </a:blip>
            <a:stretch>
              <a:fillRect b="0" l="0" r="0" t="0"/>
            </a:stretch>
          </a:blipFill>
          <a:ln>
            <a:noFill/>
          </a:ln>
        </p:spPr>
      </p:sp>
      <p:sp>
        <p:nvSpPr>
          <p:cNvPr id="595" name="Google Shape;595;p28"/>
          <p:cNvSpPr txBox="1"/>
          <p:nvPr/>
        </p:nvSpPr>
        <p:spPr>
          <a:xfrm>
            <a:off x="3633100" y="690562"/>
            <a:ext cx="11021700" cy="646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199"/>
              <a:buFont typeface="Arial"/>
              <a:buNone/>
            </a:pPr>
            <a:r>
              <a:rPr b="1" lang="en-US" sz="4199">
                <a:solidFill>
                  <a:srgbClr val="EEAE34"/>
                </a:solidFill>
                <a:latin typeface="Philosopher"/>
                <a:ea typeface="Philosopher"/>
                <a:cs typeface="Philosopher"/>
                <a:sym typeface="Philosopher"/>
              </a:rPr>
              <a:t>Praktinė veikla – gairės</a:t>
            </a:r>
            <a:endParaRPr b="0" i="0" sz="1400" u="none" cap="none" strike="noStrike">
              <a:solidFill>
                <a:srgbClr val="000000"/>
              </a:solidFill>
              <a:latin typeface="Arial"/>
              <a:ea typeface="Arial"/>
              <a:cs typeface="Arial"/>
              <a:sym typeface="Arial"/>
            </a:endParaRPr>
          </a:p>
        </p:txBody>
      </p:sp>
      <p:sp>
        <p:nvSpPr>
          <p:cNvPr id="596" name="Google Shape;596;p28"/>
          <p:cNvSpPr txBox="1"/>
          <p:nvPr/>
        </p:nvSpPr>
        <p:spPr>
          <a:xfrm>
            <a:off x="1928646" y="4204161"/>
            <a:ext cx="10562700" cy="461700"/>
          </a:xfrm>
          <a:prstGeom prst="rect">
            <a:avLst/>
          </a:prstGeom>
          <a:noFill/>
          <a:ln>
            <a:noFill/>
          </a:ln>
        </p:spPr>
        <p:txBody>
          <a:bodyPr anchorCtr="0" anchor="t" bIns="0" lIns="0" spcFirstLastPara="1" rIns="0" wrap="square" tIns="0">
            <a:spAutoFit/>
          </a:bodyPr>
          <a:lstStyle/>
          <a:p>
            <a:pPr indent="0" lvl="0" marL="0" marR="0" rtl="0" algn="l">
              <a:lnSpc>
                <a:spcPct val="165021"/>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Įsitikinkite, kad </a:t>
            </a:r>
            <a:r>
              <a:rPr b="1" lang="en-US" sz="2999">
                <a:solidFill>
                  <a:srgbClr val="FFCA08"/>
                </a:solidFill>
                <a:latin typeface="Philosopher"/>
                <a:ea typeface="Philosopher"/>
                <a:cs typeface="Philosopher"/>
                <a:sym typeface="Philosopher"/>
              </a:rPr>
              <a:t>turinys yra glaustas</a:t>
            </a:r>
            <a:r>
              <a:rPr b="1" lang="en-US" sz="2999">
                <a:latin typeface="Philosopher"/>
                <a:ea typeface="Philosopher"/>
                <a:cs typeface="Philosopher"/>
                <a:sym typeface="Philosopher"/>
              </a:rPr>
              <a:t> ir </a:t>
            </a:r>
            <a:r>
              <a:rPr b="1" lang="en-US" sz="2999">
                <a:solidFill>
                  <a:srgbClr val="FFCA08"/>
                </a:solidFill>
                <a:latin typeface="Philosopher"/>
                <a:ea typeface="Philosopher"/>
                <a:cs typeface="Philosopher"/>
                <a:sym typeface="Philosopher"/>
              </a:rPr>
              <a:t>lengvai suprantamas</a:t>
            </a:r>
            <a:endParaRPr b="0" i="0" sz="1400" u="none" cap="none" strike="noStrike">
              <a:solidFill>
                <a:srgbClr val="FFCA08"/>
              </a:solidFill>
              <a:latin typeface="Arial"/>
              <a:ea typeface="Arial"/>
              <a:cs typeface="Arial"/>
              <a:sym typeface="Arial"/>
            </a:endParaRPr>
          </a:p>
        </p:txBody>
      </p:sp>
      <p:sp>
        <p:nvSpPr>
          <p:cNvPr id="597" name="Google Shape;597;p28"/>
          <p:cNvSpPr txBox="1"/>
          <p:nvPr/>
        </p:nvSpPr>
        <p:spPr>
          <a:xfrm>
            <a:off x="1928646" y="6866081"/>
            <a:ext cx="107358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Apibrėžkite </a:t>
            </a:r>
            <a:r>
              <a:rPr b="1" lang="en-US" sz="3000">
                <a:solidFill>
                  <a:srgbClr val="FFCA08"/>
                </a:solidFill>
                <a:latin typeface="Philosopher"/>
                <a:ea typeface="Philosopher"/>
                <a:cs typeface="Philosopher"/>
                <a:sym typeface="Philosopher"/>
              </a:rPr>
              <a:t>aiškius </a:t>
            </a:r>
            <a:r>
              <a:rPr b="1" lang="en-US" sz="3000">
                <a:latin typeface="Philosopher"/>
                <a:ea typeface="Philosopher"/>
                <a:cs typeface="Philosopher"/>
                <a:sym typeface="Philosopher"/>
              </a:rPr>
              <a:t>mikro-mokymosi </a:t>
            </a:r>
            <a:r>
              <a:rPr b="1" lang="en-US" sz="3000">
                <a:solidFill>
                  <a:srgbClr val="FFCA08"/>
                </a:solidFill>
                <a:latin typeface="Philosopher"/>
                <a:ea typeface="Philosopher"/>
                <a:cs typeface="Philosopher"/>
                <a:sym typeface="Philosopher"/>
              </a:rPr>
              <a:t>veiklos tikslus</a:t>
            </a:r>
            <a:endParaRPr b="0" i="0" sz="1400" u="none" cap="none" strike="noStrike">
              <a:solidFill>
                <a:srgbClr val="FFCA08"/>
              </a:solidFill>
              <a:latin typeface="Arial"/>
              <a:ea typeface="Arial"/>
              <a:cs typeface="Arial"/>
              <a:sym typeface="Arial"/>
            </a:endParaRPr>
          </a:p>
        </p:txBody>
      </p:sp>
      <p:sp>
        <p:nvSpPr>
          <p:cNvPr id="598" name="Google Shape;598;p28"/>
          <p:cNvSpPr txBox="1"/>
          <p:nvPr/>
        </p:nvSpPr>
        <p:spPr>
          <a:xfrm>
            <a:off x="1928646" y="5544521"/>
            <a:ext cx="145218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Apsvarstykite laiką, </a:t>
            </a:r>
            <a:r>
              <a:rPr b="1" lang="en-US" sz="3000">
                <a:solidFill>
                  <a:srgbClr val="FFCA08"/>
                </a:solidFill>
                <a:latin typeface="Philosopher"/>
                <a:ea typeface="Philosopher"/>
                <a:cs typeface="Philosopher"/>
                <a:sym typeface="Philosopher"/>
              </a:rPr>
              <a:t>kada turėtų būti pristatyta</a:t>
            </a:r>
            <a:r>
              <a:rPr b="1" lang="en-US" sz="3000">
                <a:latin typeface="Philosopher"/>
                <a:ea typeface="Philosopher"/>
                <a:cs typeface="Philosopher"/>
                <a:sym typeface="Philosopher"/>
              </a:rPr>
              <a:t> mokymosi medžiaga</a:t>
            </a:r>
            <a:endParaRPr b="0" i="0" sz="1400" u="none" cap="none" strike="noStrike">
              <a:solidFill>
                <a:srgbClr val="000000"/>
              </a:solidFill>
              <a:latin typeface="Arial"/>
              <a:ea typeface="Arial"/>
              <a:cs typeface="Arial"/>
              <a:sym typeface="Arial"/>
            </a:endParaRPr>
          </a:p>
        </p:txBody>
      </p:sp>
      <p:sp>
        <p:nvSpPr>
          <p:cNvPr id="599" name="Google Shape;599;p28"/>
          <p:cNvSpPr txBox="1"/>
          <p:nvPr/>
        </p:nvSpPr>
        <p:spPr>
          <a:xfrm>
            <a:off x="1928646" y="8096856"/>
            <a:ext cx="157992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lang="en-US" sz="3000">
                <a:latin typeface="Philosopher"/>
                <a:ea typeface="Philosopher"/>
                <a:cs typeface="Philosopher"/>
                <a:sym typeface="Philosopher"/>
              </a:rPr>
              <a:t>Pagalvokite, kaip </a:t>
            </a:r>
            <a:r>
              <a:rPr b="1" lang="en-US" sz="3000">
                <a:solidFill>
                  <a:srgbClr val="FFCA08"/>
                </a:solidFill>
                <a:latin typeface="Philosopher"/>
                <a:ea typeface="Philosopher"/>
                <a:cs typeface="Philosopher"/>
                <a:sym typeface="Philosopher"/>
              </a:rPr>
              <a:t>suasmeninti </a:t>
            </a:r>
            <a:r>
              <a:rPr b="1" lang="en-US" sz="3000">
                <a:latin typeface="Philosopher"/>
                <a:ea typeface="Philosopher"/>
                <a:cs typeface="Philosopher"/>
                <a:sym typeface="Philosopher"/>
              </a:rPr>
              <a:t>turinį, kad jis atitiktų unikalius </a:t>
            </a:r>
            <a:r>
              <a:rPr b="1" lang="en-US" sz="3000">
                <a:solidFill>
                  <a:srgbClr val="FFCA08"/>
                </a:solidFill>
                <a:latin typeface="Philosopher"/>
                <a:ea typeface="Philosopher"/>
                <a:cs typeface="Philosopher"/>
                <a:sym typeface="Philosopher"/>
              </a:rPr>
              <a:t>tikslinės auditorijos poreikius ir pageidavimus</a:t>
            </a:r>
            <a:endParaRPr b="0" i="0" sz="1400" u="none" cap="none" strike="noStrike">
              <a:solidFill>
                <a:srgbClr val="FFCA08"/>
              </a:solidFill>
              <a:latin typeface="Arial"/>
              <a:ea typeface="Arial"/>
              <a:cs typeface="Arial"/>
              <a:sym typeface="Arial"/>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rect b="b" l="l" r="r" t="t"/>
              <a:pathLst>
                <a:path extrusionOk="0" h="395604" w="4590656">
                  <a:moveTo>
                    <a:pt x="0" y="0"/>
                  </a:moveTo>
                  <a:lnTo>
                    <a:pt x="4590656" y="0"/>
                  </a:lnTo>
                  <a:lnTo>
                    <a:pt x="4590656" y="395604"/>
                  </a:lnTo>
                  <a:lnTo>
                    <a:pt x="0" y="395604"/>
                  </a:lnTo>
                  <a:close/>
                </a:path>
              </a:pathLst>
            </a:custGeom>
            <a:solidFill>
              <a:srgbClr val="F4B234"/>
            </a:solidFill>
            <a:ln>
              <a:noFill/>
            </a:ln>
          </p:spPr>
        </p:sp>
        <p:sp>
          <p:nvSpPr>
            <p:cNvPr id="602" name="Google Shape;602;p28"/>
            <p:cNvSpPr txBox="1"/>
            <p:nvPr/>
          </p:nvSpPr>
          <p:spPr>
            <a:xfrm>
              <a:off x="0" y="-9525"/>
              <a:ext cx="4590656" cy="40512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3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lang="en-US" sz="2800">
                <a:solidFill>
                  <a:srgbClr val="FFFFFF"/>
                </a:solidFill>
                <a:latin typeface="Philosopher"/>
                <a:ea typeface="Philosopher"/>
                <a:cs typeface="Philosopher"/>
                <a:sym typeface="Philosopher"/>
              </a:rPr>
              <a:t>TIKSLAS: sugalvoti ir apibūdinti mikro-mokymosi veiklą, apimančią keturis anksčiau aptartus principus</a:t>
            </a:r>
            <a:endParaRPr b="0" i="0" sz="1400" u="none" cap="none" strike="noStrike">
              <a:solidFill>
                <a:srgbClr val="000000"/>
              </a:solidFill>
              <a:latin typeface="Arial"/>
              <a:ea typeface="Arial"/>
              <a:cs typeface="Arial"/>
              <a:sym typeface="Arial"/>
            </a:endParaRPr>
          </a:p>
        </p:txBody>
      </p:sp>
      <p:pic>
        <p:nvPicPr>
          <p:cNvPr id="604" name="Google Shape;604;p28"/>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29"/>
          <p:cNvSpPr/>
          <p:nvPr/>
        </p:nvSpPr>
        <p:spPr>
          <a:xfrm>
            <a:off x="16045354" y="242332"/>
            <a:ext cx="2032536" cy="1856043"/>
          </a:xfrm>
          <a:custGeom>
            <a:rect b="b" l="l" r="r" t="t"/>
            <a:pathLst>
              <a:path extrusionOk="0" h="1856043" w="2032536">
                <a:moveTo>
                  <a:pt x="0" y="0"/>
                </a:moveTo>
                <a:lnTo>
                  <a:pt x="2032536" y="0"/>
                </a:lnTo>
                <a:lnTo>
                  <a:pt x="2032536" y="1856043"/>
                </a:lnTo>
                <a:lnTo>
                  <a:pt x="0" y="1856043"/>
                </a:lnTo>
                <a:lnTo>
                  <a:pt x="0" y="0"/>
                </a:lnTo>
                <a:close/>
              </a:path>
            </a:pathLst>
          </a:custGeom>
          <a:blipFill rotWithShape="1">
            <a:blip r:embed="rId3">
              <a:alphaModFix/>
            </a:blip>
            <a:stretch>
              <a:fillRect b="-4986" l="-14762" r="-20794" t="0"/>
            </a:stretch>
          </a:blipFill>
          <a:ln>
            <a:noFill/>
          </a:ln>
        </p:spPr>
      </p:sp>
      <p:sp>
        <p:nvSpPr>
          <p:cNvPr id="610" name="Google Shape;610;p29"/>
          <p:cNvSpPr/>
          <p:nvPr/>
        </p:nvSpPr>
        <p:spPr>
          <a:xfrm>
            <a:off x="0" y="0"/>
            <a:ext cx="7622848" cy="7089249"/>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4">
              <a:alphaModFix/>
            </a:blip>
            <a:stretch>
              <a:fillRect b="0" l="0" r="0" t="0"/>
            </a:stretch>
          </a:blipFill>
          <a:ln>
            <a:noFill/>
          </a:ln>
        </p:spPr>
      </p:sp>
      <p:sp>
        <p:nvSpPr>
          <p:cNvPr id="611" name="Google Shape;611;p29"/>
          <p:cNvSpPr/>
          <p:nvPr/>
        </p:nvSpPr>
        <p:spPr>
          <a:xfrm>
            <a:off x="13092414" y="6172200"/>
            <a:ext cx="4166886" cy="4114800"/>
          </a:xfrm>
          <a:custGeom>
            <a:rect b="b" l="l" r="r" t="t"/>
            <a:pathLst>
              <a:path extrusionOk="0" h="4114800" w="4166886">
                <a:moveTo>
                  <a:pt x="0" y="0"/>
                </a:moveTo>
                <a:lnTo>
                  <a:pt x="4166886" y="0"/>
                </a:lnTo>
                <a:lnTo>
                  <a:pt x="4166886" y="4114800"/>
                </a:lnTo>
                <a:lnTo>
                  <a:pt x="0" y="4114800"/>
                </a:lnTo>
                <a:lnTo>
                  <a:pt x="0" y="0"/>
                </a:lnTo>
                <a:close/>
              </a:path>
            </a:pathLst>
          </a:custGeom>
          <a:blipFill rotWithShape="1">
            <a:blip r:embed="rId5">
              <a:alphaModFix/>
            </a:blip>
            <a:stretch>
              <a:fillRect b="0" l="0" r="0" t="0"/>
            </a:stretch>
          </a:blipFill>
          <a:ln>
            <a:noFill/>
          </a:ln>
        </p:spPr>
      </p:sp>
      <p:sp>
        <p:nvSpPr>
          <p:cNvPr id="612" name="Google Shape;612;p29"/>
          <p:cNvSpPr txBox="1"/>
          <p:nvPr/>
        </p:nvSpPr>
        <p:spPr>
          <a:xfrm>
            <a:off x="1635673" y="3679316"/>
            <a:ext cx="15016800" cy="4108500"/>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699"/>
              <a:buFont typeface="Arial"/>
              <a:buNone/>
            </a:pPr>
            <a:r>
              <a:rPr b="1" lang="en-US" sz="4699">
                <a:latin typeface="Philosopher"/>
                <a:ea typeface="Philosopher"/>
                <a:cs typeface="Philosopher"/>
                <a:sym typeface="Philosopher"/>
              </a:rPr>
              <a:t>Kaip galite pritaikyti šiuos principus kurdami mikro-mokymosi patirtį </a:t>
            </a:r>
            <a:r>
              <a:rPr b="1" lang="en-US" sz="4699">
                <a:solidFill>
                  <a:srgbClr val="FFCA08"/>
                </a:solidFill>
                <a:latin typeface="Philosopher"/>
                <a:ea typeface="Philosopher"/>
                <a:cs typeface="Philosopher"/>
                <a:sym typeface="Philosopher"/>
              </a:rPr>
              <a:t>mažiau įgūdžių turintiems besimokantiems suaugusiems</a:t>
            </a:r>
            <a:r>
              <a:rPr b="1" lang="en-US" sz="4699">
                <a:latin typeface="Philosopher"/>
                <a:ea typeface="Philosopher"/>
                <a:cs typeface="Philosopher"/>
                <a:sym typeface="Philosopher"/>
              </a:rPr>
              <a:t> specifinėse mokymo situacijose?</a:t>
            </a:r>
            <a:endParaRPr b="0" i="0" sz="1400" u="none" cap="none" strike="noStrike">
              <a:solidFill>
                <a:srgbClr val="000000"/>
              </a:solidFill>
              <a:latin typeface="Arial"/>
              <a:ea typeface="Arial"/>
              <a:cs typeface="Arial"/>
              <a:sym typeface="Arial"/>
            </a:endParaRPr>
          </a:p>
        </p:txBody>
      </p:sp>
      <p:pic>
        <p:nvPicPr>
          <p:cNvPr id="613" name="Google Shape;613;p29"/>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p:nvPr/>
        </p:nvSpPr>
        <p:spPr>
          <a:xfrm>
            <a:off x="235950" y="0"/>
            <a:ext cx="7992953" cy="10287000"/>
          </a:xfrm>
          <a:custGeom>
            <a:rect b="b" l="l" r="r" t="t"/>
            <a:pathLst>
              <a:path extrusionOk="0" h="13716000" w="9747504">
                <a:moveTo>
                  <a:pt x="0" y="0"/>
                </a:moveTo>
                <a:lnTo>
                  <a:pt x="9747504" y="0"/>
                </a:lnTo>
                <a:lnTo>
                  <a:pt x="9747504" y="13716000"/>
                </a:lnTo>
                <a:lnTo>
                  <a:pt x="0" y="13716000"/>
                </a:lnTo>
                <a:close/>
              </a:path>
            </a:pathLst>
          </a:custGeom>
          <a:solidFill>
            <a:srgbClr val="FFCA08"/>
          </a:solidFill>
          <a:ln>
            <a:noFill/>
          </a:ln>
        </p:spPr>
      </p:sp>
      <p:sp>
        <p:nvSpPr>
          <p:cNvPr id="115" name="Google Shape;115;p3"/>
          <p:cNvSpPr txBox="1"/>
          <p:nvPr/>
        </p:nvSpPr>
        <p:spPr>
          <a:xfrm rot="-5400000">
            <a:off x="896975" y="4866446"/>
            <a:ext cx="26055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TURINYS</a:t>
            </a:r>
            <a:endParaRPr b="0" i="0" sz="1400" u="none" cap="none" strike="noStrike">
              <a:solidFill>
                <a:srgbClr val="000000"/>
              </a:solidFill>
              <a:latin typeface="Arial"/>
              <a:ea typeface="Arial"/>
              <a:cs typeface="Arial"/>
              <a:sym typeface="Arial"/>
            </a:endParaRPr>
          </a:p>
        </p:txBody>
      </p:sp>
      <p:sp>
        <p:nvSpPr>
          <p:cNvPr id="116" name="Google Shape;116;p3"/>
          <p:cNvSpPr/>
          <p:nvPr/>
        </p:nvSpPr>
        <p:spPr>
          <a:xfrm rot="5400000">
            <a:off x="9382444" y="2537579"/>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4" y="3616052"/>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8" name="Google Shape;118;p3"/>
          <p:cNvSpPr/>
          <p:nvPr/>
        </p:nvSpPr>
        <p:spPr>
          <a:xfrm rot="5400000">
            <a:off x="9382445" y="4756625"/>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19" name="Google Shape;119;p3"/>
          <p:cNvSpPr/>
          <p:nvPr/>
        </p:nvSpPr>
        <p:spPr>
          <a:xfrm>
            <a:off x="3150395" y="1052522"/>
            <a:ext cx="5993606" cy="8567738"/>
          </a:xfrm>
          <a:custGeom>
            <a:rect b="b" l="l" r="r" t="t"/>
            <a:pathLst>
              <a:path extrusionOk="0" h="8567738" w="5993606">
                <a:moveTo>
                  <a:pt x="0" y="0"/>
                </a:moveTo>
                <a:lnTo>
                  <a:pt x="5993605" y="0"/>
                </a:lnTo>
                <a:lnTo>
                  <a:pt x="5993605" y="8567737"/>
                </a:lnTo>
                <a:lnTo>
                  <a:pt x="0" y="8567737"/>
                </a:lnTo>
                <a:lnTo>
                  <a:pt x="0" y="0"/>
                </a:lnTo>
                <a:close/>
              </a:path>
            </a:pathLst>
          </a:custGeom>
          <a:blipFill rotWithShape="1">
            <a:blip r:embed="rId3">
              <a:alphaModFix/>
            </a:blip>
            <a:stretch>
              <a:fillRect b="-37" l="-57411" r="-57411" t="0"/>
            </a:stretch>
          </a:blipFill>
          <a:ln>
            <a:noFill/>
          </a:ln>
        </p:spPr>
      </p:sp>
      <p:sp>
        <p:nvSpPr>
          <p:cNvPr id="120" name="Google Shape;120;p3"/>
          <p:cNvSpPr/>
          <p:nvPr/>
        </p:nvSpPr>
        <p:spPr>
          <a:xfrm>
            <a:off x="15298059" y="-191347"/>
            <a:ext cx="3580483" cy="2531242"/>
          </a:xfrm>
          <a:custGeom>
            <a:rect b="b" l="l" r="r" t="t"/>
            <a:pathLst>
              <a:path extrusionOk="0" h="2531242" w="3580483">
                <a:moveTo>
                  <a:pt x="0" y="0"/>
                </a:moveTo>
                <a:lnTo>
                  <a:pt x="3580483" y="0"/>
                </a:lnTo>
                <a:lnTo>
                  <a:pt x="3580483" y="2531242"/>
                </a:lnTo>
                <a:lnTo>
                  <a:pt x="0" y="2531242"/>
                </a:lnTo>
                <a:lnTo>
                  <a:pt x="0" y="0"/>
                </a:lnTo>
                <a:close/>
              </a:path>
            </a:pathLst>
          </a:custGeom>
          <a:blipFill rotWithShape="1">
            <a:blip r:embed="rId4">
              <a:alphaModFix/>
            </a:blip>
            <a:stretch>
              <a:fillRect b="-30" l="0" r="0" t="0"/>
            </a:stretch>
          </a:blipFill>
          <a:ln>
            <a:noFill/>
          </a:ln>
        </p:spPr>
      </p:sp>
      <p:sp>
        <p:nvSpPr>
          <p:cNvPr id="121" name="Google Shape;121;p3"/>
          <p:cNvSpPr/>
          <p:nvPr/>
        </p:nvSpPr>
        <p:spPr>
          <a:xfrm rot="5400000">
            <a:off x="9382444" y="59881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5" y="71834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3" name="Google Shape;123;p3"/>
          <p:cNvSpPr/>
          <p:nvPr/>
        </p:nvSpPr>
        <p:spPr>
          <a:xfrm rot="5400000">
            <a:off x="9382444" y="8469643"/>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24" name="Google Shape;124;p3"/>
          <p:cNvSpPr txBox="1"/>
          <p:nvPr/>
        </p:nvSpPr>
        <p:spPr>
          <a:xfrm>
            <a:off x="10036702" y="2526102"/>
            <a:ext cx="65862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dalis: Įvadas į mikro-mokymąsi</a:t>
            </a:r>
            <a:r>
              <a:rPr b="0"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0036699" y="3577836"/>
            <a:ext cx="57516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dalis: </a:t>
            </a:r>
            <a:r>
              <a:rPr b="1" lang="en-US" sz="2400">
                <a:latin typeface="Philosopher"/>
                <a:ea typeface="Philosopher"/>
                <a:cs typeface="Philosopher"/>
                <a:sym typeface="Philosopher"/>
              </a:rPr>
              <a:t>Mikro-mokymosi principai</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10036701" y="4718409"/>
            <a:ext cx="65862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dalis: </a:t>
            </a:r>
            <a:r>
              <a:rPr b="1" lang="en-US" sz="2400">
                <a:latin typeface="Philosopher"/>
                <a:ea typeface="Philosopher"/>
                <a:cs typeface="Philosopher"/>
                <a:sym typeface="Philosopher"/>
              </a:rPr>
              <a:t>Mikro-mokymosi veiklų kūrimas</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10036701" y="5949905"/>
            <a:ext cx="72408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4 dalis: Aktyvumo ir motyvacijos išlaikymas</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10036701" y="7145205"/>
            <a:ext cx="77772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5 dalis: Mikro-mokymosi </a:t>
            </a:r>
            <a:r>
              <a:rPr b="1" lang="en-US" sz="2400">
                <a:latin typeface="Philosopher"/>
                <a:ea typeface="Philosopher"/>
                <a:cs typeface="Philosopher"/>
                <a:sym typeface="Philosopher"/>
              </a:rPr>
              <a:t>taikymo strategijos</a:t>
            </a:r>
            <a:endParaRPr b="0" i="0" sz="1400" u="none" cap="none" strike="noStrike">
              <a:solidFill>
                <a:srgbClr val="000000"/>
              </a:solidFill>
              <a:latin typeface="Arial"/>
              <a:ea typeface="Arial"/>
              <a:cs typeface="Arial"/>
              <a:sym typeface="Arial"/>
            </a:endParaRPr>
          </a:p>
        </p:txBody>
      </p:sp>
      <p:sp>
        <p:nvSpPr>
          <p:cNvPr id="129" name="Google Shape;129;p3"/>
          <p:cNvSpPr txBox="1"/>
          <p:nvPr/>
        </p:nvSpPr>
        <p:spPr>
          <a:xfrm>
            <a:off x="10036701" y="8431427"/>
            <a:ext cx="6044700" cy="369300"/>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6 dalis: Atvejo analizė ir geriausios praktikos</a:t>
            </a:r>
            <a:endParaRPr b="0" i="0" sz="1400" u="none" cap="none" strike="noStrike">
              <a:solidFill>
                <a:srgbClr val="000000"/>
              </a:solidFill>
              <a:latin typeface="Arial"/>
              <a:ea typeface="Arial"/>
              <a:cs typeface="Arial"/>
              <a:sym typeface="Arial"/>
            </a:endParaRPr>
          </a:p>
        </p:txBody>
      </p:sp>
      <p:pic>
        <p:nvPicPr>
          <p:cNvPr id="130" name="Google Shape;130;p3"/>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0"/>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619" name="Google Shape;619;p30"/>
          <p:cNvSpPr/>
          <p:nvPr/>
        </p:nvSpPr>
        <p:spPr>
          <a:xfrm>
            <a:off x="7603323" y="3504411"/>
            <a:ext cx="3081338" cy="3081338"/>
          </a:xfrm>
          <a:custGeom>
            <a:rect b="b" l="l" r="r" t="t"/>
            <a:pathLst>
              <a:path extrusionOk="0" h="3081338" w="3081338">
                <a:moveTo>
                  <a:pt x="0" y="0"/>
                </a:moveTo>
                <a:lnTo>
                  <a:pt x="3081337" y="0"/>
                </a:lnTo>
                <a:lnTo>
                  <a:pt x="3081337" y="3081338"/>
                </a:lnTo>
                <a:lnTo>
                  <a:pt x="0" y="3081338"/>
                </a:lnTo>
                <a:lnTo>
                  <a:pt x="0" y="0"/>
                </a:lnTo>
                <a:close/>
              </a:path>
            </a:pathLst>
          </a:custGeom>
          <a:blipFill rotWithShape="1">
            <a:blip r:embed="rId3">
              <a:alphaModFix/>
            </a:blip>
            <a:stretch>
              <a:fillRect b="-29" l="-20721" r="-20721" t="0"/>
            </a:stretch>
          </a:blipFill>
          <a:ln>
            <a:noFill/>
          </a:ln>
        </p:spPr>
      </p:sp>
      <p:sp>
        <p:nvSpPr>
          <p:cNvPr id="620" name="Google Shape;620;p30"/>
          <p:cNvSpPr txBox="1"/>
          <p:nvPr/>
        </p:nvSpPr>
        <p:spPr>
          <a:xfrm>
            <a:off x="8257671" y="2550105"/>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3 d</a:t>
            </a:r>
            <a:r>
              <a:rPr b="1" lang="en-US" sz="2700">
                <a:latin typeface="Philosopher"/>
                <a:ea typeface="Philosopher"/>
                <a:cs typeface="Philosopher"/>
                <a:sym typeface="Philosopher"/>
              </a:rPr>
              <a:t>alis</a:t>
            </a:r>
            <a:endParaRPr b="0" i="0" sz="1400" u="none" cap="none" strike="noStrike">
              <a:solidFill>
                <a:srgbClr val="000000"/>
              </a:solidFill>
              <a:latin typeface="Arial"/>
              <a:ea typeface="Arial"/>
              <a:cs typeface="Arial"/>
              <a:sym typeface="Arial"/>
            </a:endParaRPr>
          </a:p>
        </p:txBody>
      </p:sp>
      <p:sp>
        <p:nvSpPr>
          <p:cNvPr id="621" name="Google Shape;621;p30"/>
          <p:cNvSpPr txBox="1"/>
          <p:nvPr/>
        </p:nvSpPr>
        <p:spPr>
          <a:xfrm>
            <a:off x="7063731" y="7347600"/>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Mikro-mokymosi veiklos kūrimas</a:t>
            </a:r>
            <a:endParaRPr b="0" i="0" sz="1400" u="none" cap="none" strike="noStrike">
              <a:solidFill>
                <a:srgbClr val="000000"/>
              </a:solidFill>
              <a:latin typeface="Arial"/>
              <a:ea typeface="Arial"/>
              <a:cs typeface="Arial"/>
              <a:sym typeface="Arial"/>
            </a:endParaRPr>
          </a:p>
        </p:txBody>
      </p:sp>
      <p:pic>
        <p:nvPicPr>
          <p:cNvPr id="622" name="Google Shape;622;p30"/>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1"/>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628" name="Google Shape;628;p31"/>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629" name="Google Shape;629;p31"/>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3 dalis</a:t>
            </a:r>
            <a:endParaRPr b="0" i="0" sz="1400" u="none" cap="none" strike="noStrike">
              <a:solidFill>
                <a:srgbClr val="000000"/>
              </a:solidFill>
              <a:latin typeface="Arial"/>
              <a:ea typeface="Arial"/>
              <a:cs typeface="Arial"/>
              <a:sym typeface="Arial"/>
            </a:endParaRPr>
          </a:p>
        </p:txBody>
      </p:sp>
      <p:sp>
        <p:nvSpPr>
          <p:cNvPr id="630" name="Google Shape;630;p31"/>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1" name="Google Shape;631;p31"/>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2" name="Google Shape;632;p31"/>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633" name="Google Shape;633;p31"/>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Išmokinkite kaip kurti patrauklų mikro-mokymosi turinį</a:t>
            </a:r>
            <a:endParaRPr b="0" i="0" sz="1400" u="none" cap="none" strike="noStrike">
              <a:solidFill>
                <a:srgbClr val="000000"/>
              </a:solidFill>
              <a:latin typeface="Arial"/>
              <a:ea typeface="Arial"/>
              <a:cs typeface="Arial"/>
              <a:sym typeface="Arial"/>
            </a:endParaRPr>
          </a:p>
        </p:txBody>
      </p:sp>
      <p:sp>
        <p:nvSpPr>
          <p:cNvPr id="634" name="Google Shape;634;p31"/>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Pabrėžkite multimedijos ir interaktyvius elementus</a:t>
            </a:r>
            <a:endParaRPr b="0" i="0" sz="1400" u="none" cap="none" strike="noStrike">
              <a:solidFill>
                <a:srgbClr val="000000"/>
              </a:solidFill>
              <a:latin typeface="Arial"/>
              <a:ea typeface="Arial"/>
              <a:cs typeface="Arial"/>
              <a:sym typeface="Arial"/>
            </a:endParaRPr>
          </a:p>
        </p:txBody>
      </p:sp>
      <p:sp>
        <p:nvSpPr>
          <p:cNvPr id="635" name="Google Shape;635;p31"/>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Sukurkite</a:t>
            </a:r>
            <a:r>
              <a:rPr b="1" lang="en-US" sz="2400">
                <a:latin typeface="Philosopher"/>
                <a:ea typeface="Philosopher"/>
                <a:cs typeface="Philosopher"/>
                <a:sym typeface="Philosopher"/>
              </a:rPr>
              <a:t> veiksmingų mikro-mokymosi įvertinimų vadovą</a:t>
            </a:r>
            <a:endParaRPr b="0" i="0" sz="1400" u="none" cap="none" strike="noStrike">
              <a:solidFill>
                <a:srgbClr val="000000"/>
              </a:solidFill>
              <a:latin typeface="Arial"/>
              <a:ea typeface="Arial"/>
              <a:cs typeface="Arial"/>
              <a:sym typeface="Arial"/>
            </a:endParaRPr>
          </a:p>
        </p:txBody>
      </p:sp>
      <p:sp>
        <p:nvSpPr>
          <p:cNvPr id="636" name="Google Shape;636;p31"/>
          <p:cNvSpPr txBox="1"/>
          <p:nvPr/>
        </p:nvSpPr>
        <p:spPr>
          <a:xfrm>
            <a:off x="13914726" y="7284258"/>
            <a:ext cx="41604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Mikro-mokymosi veiklos kūrimas</a:t>
            </a:r>
            <a:endParaRPr b="0" i="0" sz="1400" u="none" cap="none" strike="noStrike">
              <a:solidFill>
                <a:srgbClr val="000000"/>
              </a:solidFill>
              <a:latin typeface="Arial"/>
              <a:ea typeface="Arial"/>
              <a:cs typeface="Arial"/>
              <a:sym typeface="Arial"/>
            </a:endParaRPr>
          </a:p>
        </p:txBody>
      </p:sp>
      <p:pic>
        <p:nvPicPr>
          <p:cNvPr id="637" name="Google Shape;637;p31"/>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32"/>
          <p:cNvSpPr/>
          <p:nvPr/>
        </p:nvSpPr>
        <p:spPr>
          <a:xfrm>
            <a:off x="1697320"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2"/>
          <p:cNvSpPr txBox="1"/>
          <p:nvPr/>
        </p:nvSpPr>
        <p:spPr>
          <a:xfrm>
            <a:off x="1998507" y="4117308"/>
            <a:ext cx="26577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Mažų kąsnelių turinys</a:t>
            </a:r>
            <a:endParaRPr b="0" i="0" sz="1400" u="none" cap="none" strike="noStrike">
              <a:solidFill>
                <a:srgbClr val="000000"/>
              </a:solidFill>
              <a:latin typeface="Arial"/>
              <a:ea typeface="Arial"/>
              <a:cs typeface="Arial"/>
              <a:sym typeface="Arial"/>
            </a:endParaRPr>
          </a:p>
        </p:txBody>
      </p:sp>
      <p:sp>
        <p:nvSpPr>
          <p:cNvPr id="648" name="Google Shape;648;p32"/>
          <p:cNvSpPr/>
          <p:nvPr/>
        </p:nvSpPr>
        <p:spPr>
          <a:xfrm>
            <a:off x="5532424"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2"/>
          <p:cNvSpPr/>
          <p:nvPr/>
        </p:nvSpPr>
        <p:spPr>
          <a:xfrm>
            <a:off x="5665974" y="4814371"/>
            <a:ext cx="3120949" cy="3120949"/>
          </a:xfrm>
          <a:custGeom>
            <a:rect b="b" l="l" r="r" t="t"/>
            <a:pathLst>
              <a:path extrusionOk="0" h="3120949" w="3120949">
                <a:moveTo>
                  <a:pt x="0" y="0"/>
                </a:moveTo>
                <a:lnTo>
                  <a:pt x="3120948" y="0"/>
                </a:lnTo>
                <a:lnTo>
                  <a:pt x="3120948" y="3120949"/>
                </a:lnTo>
                <a:lnTo>
                  <a:pt x="0" y="3120949"/>
                </a:lnTo>
                <a:lnTo>
                  <a:pt x="0" y="0"/>
                </a:lnTo>
                <a:close/>
              </a:path>
            </a:pathLst>
          </a:custGeom>
          <a:blipFill rotWithShape="1">
            <a:blip r:embed="rId3">
              <a:alphaModFix amt="42000"/>
            </a:blip>
            <a:stretch>
              <a:fillRect b="0" l="0" r="0" t="0"/>
            </a:stretch>
          </a:blipFill>
          <a:ln>
            <a:noFill/>
          </a:ln>
        </p:spPr>
      </p:sp>
      <p:sp>
        <p:nvSpPr>
          <p:cNvPr id="650" name="Google Shape;650;p32"/>
          <p:cNvSpPr txBox="1"/>
          <p:nvPr/>
        </p:nvSpPr>
        <p:spPr>
          <a:xfrm>
            <a:off x="5897632" y="4117308"/>
            <a:ext cx="2657700" cy="4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Aiškūs tikslai</a:t>
            </a:r>
            <a:endParaRPr b="0" i="0" sz="1400" u="none" cap="none" strike="noStrike">
              <a:solidFill>
                <a:srgbClr val="000000"/>
              </a:solidFill>
              <a:latin typeface="Arial"/>
              <a:ea typeface="Arial"/>
              <a:cs typeface="Arial"/>
              <a:sym typeface="Arial"/>
            </a:endParaRPr>
          </a:p>
        </p:txBody>
      </p:sp>
      <p:sp>
        <p:nvSpPr>
          <p:cNvPr id="651" name="Google Shape;651;p32"/>
          <p:cNvSpPr/>
          <p:nvPr/>
        </p:nvSpPr>
        <p:spPr>
          <a:xfrm>
            <a:off x="9367528"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32"/>
          <p:cNvSpPr txBox="1"/>
          <p:nvPr/>
        </p:nvSpPr>
        <p:spPr>
          <a:xfrm>
            <a:off x="9434513" y="4117308"/>
            <a:ext cx="3254100" cy="10617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Mokymasis patogiu laiku</a:t>
            </a:r>
            <a:endParaRPr b="0" i="0" sz="1400" u="none" cap="none" strike="noStrike">
              <a:solidFill>
                <a:srgbClr val="000000"/>
              </a:solidFill>
              <a:latin typeface="Arial"/>
              <a:ea typeface="Arial"/>
              <a:cs typeface="Arial"/>
              <a:sym typeface="Arial"/>
            </a:endParaRPr>
          </a:p>
        </p:txBody>
      </p:sp>
      <p:sp>
        <p:nvSpPr>
          <p:cNvPr id="653" name="Google Shape;653;p32"/>
          <p:cNvSpPr/>
          <p:nvPr/>
        </p:nvSpPr>
        <p:spPr>
          <a:xfrm>
            <a:off x="13202632"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2"/>
          <p:cNvSpPr txBox="1"/>
          <p:nvPr/>
        </p:nvSpPr>
        <p:spPr>
          <a:xfrm>
            <a:off x="13567851" y="4117300"/>
            <a:ext cx="2994000" cy="4617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999"/>
              <a:buFont typeface="Arial"/>
              <a:buNone/>
            </a:pPr>
            <a:r>
              <a:rPr b="1" lang="en-US" sz="2999">
                <a:latin typeface="Philosopher"/>
                <a:ea typeface="Philosopher"/>
                <a:cs typeface="Philosopher"/>
                <a:sym typeface="Philosopher"/>
              </a:rPr>
              <a:t>Personalizavimas</a:t>
            </a:r>
            <a:endParaRPr b="0" i="0" sz="1400" u="none" cap="none" strike="noStrike">
              <a:solidFill>
                <a:srgbClr val="000000"/>
              </a:solidFill>
              <a:latin typeface="Arial"/>
              <a:ea typeface="Arial"/>
              <a:cs typeface="Arial"/>
              <a:sym typeface="Arial"/>
            </a:endParaRPr>
          </a:p>
        </p:txBody>
      </p:sp>
      <p:sp>
        <p:nvSpPr>
          <p:cNvPr id="655" name="Google Shape;655;p32"/>
          <p:cNvSpPr txBox="1"/>
          <p:nvPr/>
        </p:nvSpPr>
        <p:spPr>
          <a:xfrm>
            <a:off x="3861258" y="2309044"/>
            <a:ext cx="12657900" cy="142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Antroje dalyje aptarėme keturis pagrindinius principus:</a:t>
            </a:r>
            <a:endParaRPr b="0" i="0" sz="1400" u="none" cap="none" strike="noStrike">
              <a:solidFill>
                <a:srgbClr val="000000"/>
              </a:solidFill>
              <a:latin typeface="Arial"/>
              <a:ea typeface="Arial"/>
              <a:cs typeface="Arial"/>
              <a:sym typeface="Arial"/>
            </a:endParaRPr>
          </a:p>
        </p:txBody>
      </p:sp>
      <p:sp>
        <p:nvSpPr>
          <p:cNvPr id="656" name="Google Shape;656;p32"/>
          <p:cNvSpPr txBox="1"/>
          <p:nvPr/>
        </p:nvSpPr>
        <p:spPr>
          <a:xfrm>
            <a:off x="5531805" y="6012969"/>
            <a:ext cx="33879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Aiškūs ir apibrėžti mokymosi tikslai</a:t>
            </a:r>
            <a:endParaRPr b="0" i="0" sz="1400" u="none" cap="none" strike="noStrike">
              <a:solidFill>
                <a:srgbClr val="000000"/>
              </a:solidFill>
              <a:latin typeface="Arial"/>
              <a:ea typeface="Arial"/>
              <a:cs typeface="Arial"/>
              <a:sym typeface="Arial"/>
            </a:endParaRPr>
          </a:p>
        </p:txBody>
      </p:sp>
      <p:sp>
        <p:nvSpPr>
          <p:cNvPr id="657" name="Google Shape;657;p32"/>
          <p:cNvSpPr/>
          <p:nvPr/>
        </p:nvSpPr>
        <p:spPr>
          <a:xfrm>
            <a:off x="9564596" y="5088858"/>
            <a:ext cx="2993913" cy="2993913"/>
          </a:xfrm>
          <a:custGeom>
            <a:rect b="b" l="l" r="r" t="t"/>
            <a:pathLst>
              <a:path extrusionOk="0" h="2993913" w="2993913">
                <a:moveTo>
                  <a:pt x="0" y="0"/>
                </a:moveTo>
                <a:lnTo>
                  <a:pt x="2993912" y="0"/>
                </a:lnTo>
                <a:lnTo>
                  <a:pt x="2993912" y="2993913"/>
                </a:lnTo>
                <a:lnTo>
                  <a:pt x="0" y="2993913"/>
                </a:lnTo>
                <a:lnTo>
                  <a:pt x="0" y="0"/>
                </a:lnTo>
                <a:close/>
              </a:path>
            </a:pathLst>
          </a:custGeom>
          <a:blipFill rotWithShape="1">
            <a:blip r:embed="rId4">
              <a:alphaModFix amt="44999"/>
            </a:blip>
            <a:stretch>
              <a:fillRect b="0" l="0" r="0" t="0"/>
            </a:stretch>
          </a:blipFill>
          <a:ln>
            <a:noFill/>
          </a:ln>
        </p:spPr>
      </p:sp>
      <p:sp>
        <p:nvSpPr>
          <p:cNvPr id="658" name="Google Shape;658;p32"/>
          <p:cNvSpPr txBox="1"/>
          <p:nvPr/>
        </p:nvSpPr>
        <p:spPr>
          <a:xfrm>
            <a:off x="9367528" y="6012969"/>
            <a:ext cx="3387900" cy="846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Informacijos teikimas laiku</a:t>
            </a:r>
            <a:endParaRPr b="0" i="0" sz="1400" u="none" cap="none" strike="noStrike">
              <a:solidFill>
                <a:srgbClr val="000000"/>
              </a:solidFill>
              <a:latin typeface="Arial"/>
              <a:ea typeface="Arial"/>
              <a:cs typeface="Arial"/>
              <a:sym typeface="Arial"/>
            </a:endParaRPr>
          </a:p>
        </p:txBody>
      </p:sp>
      <p:sp>
        <p:nvSpPr>
          <p:cNvPr id="659" name="Google Shape;659;p32"/>
          <p:cNvSpPr/>
          <p:nvPr/>
        </p:nvSpPr>
        <p:spPr>
          <a:xfrm>
            <a:off x="13245456" y="4292326"/>
            <a:ext cx="3302400" cy="3910094"/>
          </a:xfrm>
          <a:custGeom>
            <a:rect b="b" l="l" r="r" t="t"/>
            <a:pathLst>
              <a:path extrusionOk="0" h="3910094" w="3302400">
                <a:moveTo>
                  <a:pt x="0" y="0"/>
                </a:moveTo>
                <a:lnTo>
                  <a:pt x="3302400" y="0"/>
                </a:lnTo>
                <a:lnTo>
                  <a:pt x="3302400" y="3910093"/>
                </a:lnTo>
                <a:lnTo>
                  <a:pt x="0" y="3910093"/>
                </a:lnTo>
                <a:lnTo>
                  <a:pt x="0" y="0"/>
                </a:lnTo>
                <a:close/>
              </a:path>
            </a:pathLst>
          </a:custGeom>
          <a:blipFill rotWithShape="1">
            <a:blip r:embed="rId5">
              <a:alphaModFix amt="28000"/>
            </a:blip>
            <a:stretch>
              <a:fillRect b="0" l="0" r="0" t="0"/>
            </a:stretch>
          </a:blipFill>
          <a:ln>
            <a:noFill/>
          </a:ln>
        </p:spPr>
      </p:sp>
      <p:sp>
        <p:nvSpPr>
          <p:cNvPr id="660" name="Google Shape;660;p32"/>
          <p:cNvSpPr txBox="1"/>
          <p:nvPr/>
        </p:nvSpPr>
        <p:spPr>
          <a:xfrm>
            <a:off x="13202632" y="6012969"/>
            <a:ext cx="3387900" cy="1308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Turinio pritaikymas pagal individualius poreikius</a:t>
            </a:r>
            <a:endParaRPr b="0" i="0" sz="1400" u="none" cap="none" strike="noStrike">
              <a:solidFill>
                <a:srgbClr val="000000"/>
              </a:solidFill>
              <a:latin typeface="Arial"/>
              <a:ea typeface="Arial"/>
              <a:cs typeface="Arial"/>
              <a:sym typeface="Arial"/>
            </a:endParaRPr>
          </a:p>
        </p:txBody>
      </p:sp>
      <p:sp>
        <p:nvSpPr>
          <p:cNvPr id="661" name="Google Shape;661;p32"/>
          <p:cNvSpPr/>
          <p:nvPr/>
        </p:nvSpPr>
        <p:spPr>
          <a:xfrm rot="-5399999">
            <a:off x="1697320" y="4945658"/>
            <a:ext cx="3388048" cy="3125474"/>
          </a:xfrm>
          <a:custGeom>
            <a:rect b="b" l="l" r="r" t="t"/>
            <a:pathLst>
              <a:path extrusionOk="0" h="3125474" w="3388048">
                <a:moveTo>
                  <a:pt x="0" y="0"/>
                </a:moveTo>
                <a:lnTo>
                  <a:pt x="3388048" y="0"/>
                </a:lnTo>
                <a:lnTo>
                  <a:pt x="3388048" y="3125475"/>
                </a:lnTo>
                <a:lnTo>
                  <a:pt x="0" y="3125475"/>
                </a:lnTo>
                <a:lnTo>
                  <a:pt x="0" y="0"/>
                </a:lnTo>
                <a:close/>
              </a:path>
            </a:pathLst>
          </a:custGeom>
          <a:blipFill rotWithShape="1">
            <a:blip r:embed="rId6">
              <a:alphaModFix amt="41000"/>
            </a:blip>
            <a:stretch>
              <a:fillRect b="0" l="0" r="0" t="0"/>
            </a:stretch>
          </a:blipFill>
          <a:ln>
            <a:noFill/>
          </a:ln>
        </p:spPr>
      </p:sp>
      <p:sp>
        <p:nvSpPr>
          <p:cNvPr id="662" name="Google Shape;662;p32"/>
          <p:cNvSpPr txBox="1"/>
          <p:nvPr/>
        </p:nvSpPr>
        <p:spPr>
          <a:xfrm>
            <a:off x="1828649" y="6012975"/>
            <a:ext cx="3125400" cy="17694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Turinys pateikiamas mažais, lengvai suprantamais gabalėliais</a:t>
            </a:r>
            <a:endParaRPr b="0" i="0" sz="1400" u="none" cap="none" strike="noStrike">
              <a:solidFill>
                <a:srgbClr val="000000"/>
              </a:solidFill>
              <a:latin typeface="Arial"/>
              <a:ea typeface="Arial"/>
              <a:cs typeface="Arial"/>
              <a:sym typeface="Arial"/>
            </a:endParaRPr>
          </a:p>
        </p:txBody>
      </p:sp>
      <p:sp>
        <p:nvSpPr>
          <p:cNvPr id="663" name="Google Shape;663;p32"/>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6" l="-14762" r="-20794" t="0"/>
            </a:stretch>
          </a:blipFill>
          <a:ln>
            <a:noFill/>
          </a:ln>
        </p:spPr>
      </p:sp>
      <p:sp>
        <p:nvSpPr>
          <p:cNvPr id="664" name="Google Shape;664;p32"/>
          <p:cNvSpPr/>
          <p:nvPr/>
        </p:nvSpPr>
        <p:spPr>
          <a:xfrm>
            <a:off x="1748597" y="1799021"/>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665" name="Google Shape;665;p32"/>
          <p:cNvSpPr/>
          <p:nvPr/>
        </p:nvSpPr>
        <p:spPr>
          <a:xfrm>
            <a:off x="2324639" y="2251894"/>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8">
              <a:alphaModFix/>
            </a:blip>
            <a:stretch>
              <a:fillRect b="-10178" l="-20721" r="-20721" t="0"/>
            </a:stretch>
          </a:blipFill>
          <a:ln>
            <a:noFill/>
          </a:ln>
        </p:spPr>
      </p:sp>
      <p:sp>
        <p:nvSpPr>
          <p:cNvPr id="666" name="Google Shape;666;p32"/>
          <p:cNvSpPr txBox="1"/>
          <p:nvPr/>
        </p:nvSpPr>
        <p:spPr>
          <a:xfrm>
            <a:off x="1767963" y="1899469"/>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2 dalis</a:t>
            </a:r>
            <a:endParaRPr b="0" i="0" sz="1400" u="none" cap="none" strike="noStrike">
              <a:solidFill>
                <a:srgbClr val="000000"/>
              </a:solidFill>
              <a:latin typeface="Arial"/>
              <a:ea typeface="Arial"/>
              <a:cs typeface="Arial"/>
              <a:sym typeface="Arial"/>
            </a:endParaRPr>
          </a:p>
        </p:txBody>
      </p:sp>
      <p:sp>
        <p:nvSpPr>
          <p:cNvPr id="667" name="Google Shape;667;p32"/>
          <p:cNvSpPr txBox="1"/>
          <p:nvPr/>
        </p:nvSpPr>
        <p:spPr>
          <a:xfrm>
            <a:off x="1748576" y="2858988"/>
            <a:ext cx="1642800" cy="474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a:latin typeface="Philosopher"/>
                <a:ea typeface="Philosopher"/>
                <a:cs typeface="Philosopher"/>
                <a:sym typeface="Philosopher"/>
              </a:rPr>
              <a:t>Mikro-mokymosi principai</a:t>
            </a:r>
            <a:endParaRPr b="0" i="0" u="none" cap="none" strike="noStrike">
              <a:solidFill>
                <a:srgbClr val="000000"/>
              </a:solidFill>
              <a:latin typeface="Arial"/>
              <a:ea typeface="Arial"/>
              <a:cs typeface="Arial"/>
              <a:sym typeface="Arial"/>
            </a:endParaRPr>
          </a:p>
        </p:txBody>
      </p:sp>
      <p:pic>
        <p:nvPicPr>
          <p:cNvPr id="668" name="Google Shape;668;p32"/>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33"/>
          <p:cNvSpPr/>
          <p:nvPr/>
        </p:nvSpPr>
        <p:spPr>
          <a:xfrm>
            <a:off x="2138290" y="4274519"/>
            <a:ext cx="4334806" cy="3354587"/>
          </a:xfrm>
          <a:custGeom>
            <a:rect b="b" l="l" r="r" t="t"/>
            <a:pathLst>
              <a:path extrusionOk="0" h="2597284" w="3356217">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33"/>
          <p:cNvSpPr/>
          <p:nvPr/>
        </p:nvSpPr>
        <p:spPr>
          <a:xfrm>
            <a:off x="387887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33"/>
          <p:cNvSpPr/>
          <p:nvPr/>
        </p:nvSpPr>
        <p:spPr>
          <a:xfrm>
            <a:off x="3614859" y="5658067"/>
            <a:ext cx="2648818" cy="1950192"/>
          </a:xfrm>
          <a:custGeom>
            <a:rect b="b" l="l" r="r" t="t"/>
            <a:pathLst>
              <a:path extrusionOk="0" h="1950192" w="2648818">
                <a:moveTo>
                  <a:pt x="0" y="0"/>
                </a:moveTo>
                <a:lnTo>
                  <a:pt x="2648818" y="0"/>
                </a:lnTo>
                <a:lnTo>
                  <a:pt x="2648818" y="1950192"/>
                </a:lnTo>
                <a:lnTo>
                  <a:pt x="0" y="1950192"/>
                </a:lnTo>
                <a:lnTo>
                  <a:pt x="0" y="0"/>
                </a:lnTo>
                <a:close/>
              </a:path>
            </a:pathLst>
          </a:custGeom>
          <a:blipFill rotWithShape="1">
            <a:blip r:embed="rId3">
              <a:alphaModFix amt="24000"/>
            </a:blip>
            <a:stretch>
              <a:fillRect b="0" l="0" r="0" t="0"/>
            </a:stretch>
          </a:blipFill>
          <a:ln>
            <a:noFill/>
          </a:ln>
        </p:spPr>
      </p:sp>
      <p:sp>
        <p:nvSpPr>
          <p:cNvPr id="680" name="Google Shape;680;p33"/>
          <p:cNvSpPr/>
          <p:nvPr/>
        </p:nvSpPr>
        <p:spPr>
          <a:xfrm>
            <a:off x="6936401" y="4274519"/>
            <a:ext cx="4389308" cy="3354587"/>
          </a:xfrm>
          <a:custGeom>
            <a:rect b="b" l="l" r="r" t="t"/>
            <a:pathLst>
              <a:path extrusionOk="0" h="2809437" w="3676007">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33"/>
          <p:cNvSpPr/>
          <p:nvPr/>
        </p:nvSpPr>
        <p:spPr>
          <a:xfrm>
            <a:off x="9131055" y="5143500"/>
            <a:ext cx="2200933" cy="2200933"/>
          </a:xfrm>
          <a:custGeom>
            <a:rect b="b" l="l" r="r" t="t"/>
            <a:pathLst>
              <a:path extrusionOk="0" h="2200933" w="2200933">
                <a:moveTo>
                  <a:pt x="0" y="0"/>
                </a:moveTo>
                <a:lnTo>
                  <a:pt x="2200933" y="0"/>
                </a:lnTo>
                <a:lnTo>
                  <a:pt x="2200933" y="2200933"/>
                </a:lnTo>
                <a:lnTo>
                  <a:pt x="0" y="2200933"/>
                </a:lnTo>
                <a:lnTo>
                  <a:pt x="0" y="0"/>
                </a:lnTo>
                <a:close/>
              </a:path>
            </a:pathLst>
          </a:custGeom>
          <a:blipFill rotWithShape="1">
            <a:blip r:embed="rId4">
              <a:alphaModFix amt="24000"/>
            </a:blip>
            <a:stretch>
              <a:fillRect b="0" l="0" r="0" t="0"/>
            </a:stretch>
          </a:blipFill>
          <a:ln>
            <a:noFill/>
          </a:ln>
        </p:spPr>
      </p:sp>
      <p:sp>
        <p:nvSpPr>
          <p:cNvPr id="682" name="Google Shape;682;p33"/>
          <p:cNvSpPr/>
          <p:nvPr/>
        </p:nvSpPr>
        <p:spPr>
          <a:xfrm>
            <a:off x="11824429" y="4274519"/>
            <a:ext cx="4333122" cy="3354587"/>
          </a:xfrm>
          <a:custGeom>
            <a:rect b="b" l="l" r="r" t="t"/>
            <a:pathLst>
              <a:path extrusionOk="0" h="2597284" w="3354913">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3"/>
          <p:cNvSpPr/>
          <p:nvPr/>
        </p:nvSpPr>
        <p:spPr>
          <a:xfrm>
            <a:off x="14310454" y="5416677"/>
            <a:ext cx="1816910" cy="1927756"/>
          </a:xfrm>
          <a:custGeom>
            <a:rect b="b" l="l" r="r" t="t"/>
            <a:pathLst>
              <a:path extrusionOk="0" h="1927756" w="1816910">
                <a:moveTo>
                  <a:pt x="0" y="0"/>
                </a:moveTo>
                <a:lnTo>
                  <a:pt x="1816911" y="0"/>
                </a:lnTo>
                <a:lnTo>
                  <a:pt x="1816911" y="1927756"/>
                </a:lnTo>
                <a:lnTo>
                  <a:pt x="0" y="1927756"/>
                </a:lnTo>
                <a:lnTo>
                  <a:pt x="0" y="0"/>
                </a:lnTo>
                <a:close/>
              </a:path>
            </a:pathLst>
          </a:custGeom>
          <a:blipFill rotWithShape="1">
            <a:blip r:embed="rId5">
              <a:alphaModFix amt="29000"/>
            </a:blip>
            <a:stretch>
              <a:fillRect b="0" l="0" r="0" t="0"/>
            </a:stretch>
          </a:blipFill>
          <a:ln>
            <a:noFill/>
          </a:ln>
        </p:spPr>
      </p:sp>
      <p:sp>
        <p:nvSpPr>
          <p:cNvPr id="684" name="Google Shape;684;p33"/>
          <p:cNvSpPr txBox="1"/>
          <p:nvPr/>
        </p:nvSpPr>
        <p:spPr>
          <a:xfrm>
            <a:off x="2353198" y="5808629"/>
            <a:ext cx="3879300" cy="52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lang="en-US" sz="3400">
                <a:latin typeface="Philosopher"/>
                <a:ea typeface="Philosopher"/>
                <a:cs typeface="Philosopher"/>
                <a:sym typeface="Philosopher"/>
              </a:rPr>
              <a:t>Istorijų pasakojimas</a:t>
            </a:r>
            <a:endParaRPr b="0" i="0" sz="3400" u="none" cap="none" strike="noStrike">
              <a:solidFill>
                <a:srgbClr val="000000"/>
              </a:solidFill>
              <a:latin typeface="Arial"/>
              <a:ea typeface="Arial"/>
              <a:cs typeface="Arial"/>
              <a:sym typeface="Arial"/>
            </a:endParaRPr>
          </a:p>
        </p:txBody>
      </p:sp>
      <p:sp>
        <p:nvSpPr>
          <p:cNvPr id="685" name="Google Shape;685;p33"/>
          <p:cNvSpPr txBox="1"/>
          <p:nvPr/>
        </p:nvSpPr>
        <p:spPr>
          <a:xfrm>
            <a:off x="3942263" y="4608601"/>
            <a:ext cx="70116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86" name="Google Shape;686;p33"/>
          <p:cNvSpPr txBox="1"/>
          <p:nvPr/>
        </p:nvSpPr>
        <p:spPr>
          <a:xfrm>
            <a:off x="7191459" y="5713679"/>
            <a:ext cx="38793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lang="en-US" sz="3400">
                <a:latin typeface="Philosopher"/>
                <a:ea typeface="Philosopher"/>
                <a:cs typeface="Philosopher"/>
                <a:sym typeface="Philosopher"/>
              </a:rPr>
              <a:t>Vizualai</a:t>
            </a:r>
            <a:r>
              <a:rPr b="1" i="0" lang="en-US" sz="38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687" name="Google Shape;687;p33"/>
          <p:cNvSpPr/>
          <p:nvPr/>
        </p:nvSpPr>
        <p:spPr>
          <a:xfrm>
            <a:off x="871708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33"/>
          <p:cNvSpPr txBox="1"/>
          <p:nvPr/>
        </p:nvSpPr>
        <p:spPr>
          <a:xfrm>
            <a:off x="8616647"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89" name="Google Shape;689;p33"/>
          <p:cNvSpPr txBox="1"/>
          <p:nvPr/>
        </p:nvSpPr>
        <p:spPr>
          <a:xfrm>
            <a:off x="11881579" y="5713679"/>
            <a:ext cx="4199400" cy="52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lang="en-US" sz="3400">
                <a:latin typeface="Philosopher"/>
                <a:ea typeface="Philosopher"/>
                <a:cs typeface="Philosopher"/>
                <a:sym typeface="Philosopher"/>
              </a:rPr>
              <a:t>Realūs įvykiai</a:t>
            </a:r>
            <a:endParaRPr b="0" i="0" sz="3400" u="none" cap="none" strike="noStrike">
              <a:solidFill>
                <a:srgbClr val="000000"/>
              </a:solidFill>
              <a:latin typeface="Arial"/>
              <a:ea typeface="Arial"/>
              <a:cs typeface="Arial"/>
              <a:sym typeface="Arial"/>
            </a:endParaRPr>
          </a:p>
        </p:txBody>
      </p:sp>
      <p:sp>
        <p:nvSpPr>
          <p:cNvPr id="690" name="Google Shape;690;p33"/>
          <p:cNvSpPr/>
          <p:nvPr/>
        </p:nvSpPr>
        <p:spPr>
          <a:xfrm>
            <a:off x="13684287"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3"/>
          <p:cNvSpPr txBox="1"/>
          <p:nvPr/>
        </p:nvSpPr>
        <p:spPr>
          <a:xfrm>
            <a:off x="12088597" y="3367607"/>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692" name="Google Shape;692;p33"/>
          <p:cNvSpPr txBox="1"/>
          <p:nvPr/>
        </p:nvSpPr>
        <p:spPr>
          <a:xfrm>
            <a:off x="2125441" y="6763383"/>
            <a:ext cx="4290600" cy="700200"/>
          </a:xfrm>
          <a:prstGeom prst="rect">
            <a:avLst/>
          </a:prstGeom>
          <a:noFill/>
          <a:ln>
            <a:noFill/>
          </a:ln>
        </p:spPr>
        <p:txBody>
          <a:bodyPr anchorCtr="0" anchor="t" bIns="0" lIns="0" spcFirstLastPara="1" rIns="0" wrap="square" tIns="0">
            <a:spAutoFit/>
          </a:bodyPr>
          <a:lstStyle/>
          <a:p>
            <a:pPr indent="0" lvl="0" marL="0" rtl="0" algn="ctr">
              <a:lnSpc>
                <a:spcPct val="119970"/>
              </a:lnSpc>
              <a:spcBef>
                <a:spcPts val="0"/>
              </a:spcBef>
              <a:spcAft>
                <a:spcPts val="0"/>
              </a:spcAft>
              <a:buClr>
                <a:schemeClr val="dk1"/>
              </a:buClr>
              <a:buSzPts val="2068"/>
              <a:buFont typeface="Arial"/>
              <a:buNone/>
            </a:pPr>
            <a:r>
              <a:rPr lang="en-US" sz="2068">
                <a:solidFill>
                  <a:schemeClr val="dk1"/>
                </a:solidFill>
                <a:latin typeface="Philosopher"/>
                <a:ea typeface="Philosopher"/>
                <a:cs typeface="Philosopher"/>
                <a:sym typeface="Philosopher"/>
              </a:rPr>
              <a:t>Galingas būdas įtraukti besimokančiuosius</a:t>
            </a:r>
            <a:endParaRPr b="0" i="0" sz="1400" u="none" cap="none" strike="noStrike">
              <a:solidFill>
                <a:srgbClr val="000000"/>
              </a:solidFill>
              <a:latin typeface="Arial"/>
              <a:ea typeface="Arial"/>
              <a:cs typeface="Arial"/>
              <a:sym typeface="Arial"/>
            </a:endParaRPr>
          </a:p>
        </p:txBody>
      </p:sp>
      <p:sp>
        <p:nvSpPr>
          <p:cNvPr id="693" name="Google Shape;693;p33"/>
          <p:cNvSpPr txBox="1"/>
          <p:nvPr/>
        </p:nvSpPr>
        <p:spPr>
          <a:xfrm>
            <a:off x="6956012" y="6776013"/>
            <a:ext cx="43827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Infografikai, diagramos, paprastos animacijos</a:t>
            </a:r>
            <a:endParaRPr b="0" i="0" sz="1400" u="none" cap="none" strike="noStrike">
              <a:solidFill>
                <a:srgbClr val="000000"/>
              </a:solidFill>
              <a:latin typeface="Arial"/>
              <a:ea typeface="Arial"/>
              <a:cs typeface="Arial"/>
              <a:sym typeface="Arial"/>
            </a:endParaRPr>
          </a:p>
        </p:txBody>
      </p:sp>
      <p:sp>
        <p:nvSpPr>
          <p:cNvPr id="694" name="Google Shape;694;p33"/>
          <p:cNvSpPr txBox="1"/>
          <p:nvPr/>
        </p:nvSpPr>
        <p:spPr>
          <a:xfrm>
            <a:off x="11814904" y="6490288"/>
            <a:ext cx="43029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Teorines žinias besimokantiesiems padės pritaikyti tai, ko išmoko, praktinėse situacijose</a:t>
            </a:r>
            <a:endParaRPr b="0" i="0" sz="1400" u="none" cap="none" strike="noStrike">
              <a:solidFill>
                <a:srgbClr val="000000"/>
              </a:solidFill>
              <a:latin typeface="Arial"/>
              <a:ea typeface="Arial"/>
              <a:cs typeface="Arial"/>
              <a:sym typeface="Arial"/>
            </a:endParaRPr>
          </a:p>
        </p:txBody>
      </p:sp>
      <p:sp>
        <p:nvSpPr>
          <p:cNvPr id="695" name="Google Shape;695;p33"/>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6">
              <a:alphaModFix/>
            </a:blip>
            <a:stretch>
              <a:fillRect b="-4986" l="-14762" r="-20794" t="0"/>
            </a:stretch>
          </a:blipFill>
          <a:ln>
            <a:noFill/>
          </a:ln>
        </p:spPr>
      </p:sp>
      <p:sp>
        <p:nvSpPr>
          <p:cNvPr id="696" name="Google Shape;696;p33"/>
          <p:cNvSpPr txBox="1"/>
          <p:nvPr/>
        </p:nvSpPr>
        <p:spPr>
          <a:xfrm>
            <a:off x="727903" y="3076637"/>
            <a:ext cx="16839000" cy="8925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799"/>
              <a:buFont typeface="Arial"/>
              <a:buNone/>
            </a:pPr>
            <a:r>
              <a:rPr b="1" lang="en-US" sz="5799">
                <a:latin typeface="Philosopher"/>
                <a:ea typeface="Philosopher"/>
                <a:cs typeface="Philosopher"/>
                <a:sym typeface="Philosopher"/>
              </a:rPr>
              <a:t>Technikos įtraukiančios į mikro-mokymąsi</a:t>
            </a:r>
            <a:endParaRPr b="0" i="0" sz="1400" u="none" cap="none" strike="noStrike">
              <a:solidFill>
                <a:srgbClr val="000000"/>
              </a:solidFill>
              <a:latin typeface="Arial"/>
              <a:ea typeface="Arial"/>
              <a:cs typeface="Arial"/>
              <a:sym typeface="Arial"/>
            </a:endParaRPr>
          </a:p>
        </p:txBody>
      </p:sp>
      <p:sp>
        <p:nvSpPr>
          <p:cNvPr id="697" name="Google Shape;697;p33"/>
          <p:cNvSpPr txBox="1"/>
          <p:nvPr/>
        </p:nvSpPr>
        <p:spPr>
          <a:xfrm>
            <a:off x="13577029"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pic>
        <p:nvPicPr>
          <p:cNvPr id="698" name="Google Shape;698;p33"/>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34"/>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34"/>
          <p:cNvSpPr/>
          <p:nvPr/>
        </p:nvSpPr>
        <p:spPr>
          <a:xfrm flipH="1">
            <a:off x="352777" y="4922146"/>
            <a:ext cx="7286729" cy="5364854"/>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3">
              <a:alphaModFix amt="14000"/>
            </a:blip>
            <a:stretch>
              <a:fillRect b="0" l="0" r="0" t="0"/>
            </a:stretch>
          </a:blipFill>
          <a:ln>
            <a:noFill/>
          </a:ln>
        </p:spPr>
      </p:sp>
      <p:sp>
        <p:nvSpPr>
          <p:cNvPr id="709" name="Google Shape;709;p34"/>
          <p:cNvSpPr/>
          <p:nvPr/>
        </p:nvSpPr>
        <p:spPr>
          <a:xfrm>
            <a:off x="10111280" y="2886558"/>
            <a:ext cx="777875" cy="6985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4"/>
          <p:cNvSpPr txBox="1"/>
          <p:nvPr/>
        </p:nvSpPr>
        <p:spPr>
          <a:xfrm>
            <a:off x="11030925" y="2802000"/>
            <a:ext cx="5463600" cy="867600"/>
          </a:xfrm>
          <a:prstGeom prst="rect">
            <a:avLst/>
          </a:prstGeom>
          <a:noFill/>
          <a:ln>
            <a:noFill/>
          </a:ln>
        </p:spPr>
        <p:txBody>
          <a:bodyPr anchorCtr="0" anchor="t" bIns="0" lIns="0" spcFirstLastPara="1" rIns="0" wrap="square" tIns="0">
            <a:noAutofit/>
          </a:bodyPr>
          <a:lstStyle/>
          <a:p>
            <a:pPr indent="0" lvl="0" marL="0" marR="0" rtl="0" algn="l">
              <a:lnSpc>
                <a:spcPct val="140008"/>
              </a:lnSpc>
              <a:spcBef>
                <a:spcPts val="0"/>
              </a:spcBef>
              <a:spcAft>
                <a:spcPts val="0"/>
              </a:spcAft>
              <a:buClr>
                <a:srgbClr val="000000"/>
              </a:buClr>
              <a:buSzPts val="4799"/>
              <a:buFont typeface="Arial"/>
              <a:buNone/>
            </a:pPr>
            <a:r>
              <a:rPr b="1" lang="en-US" sz="4799">
                <a:latin typeface="Philosopher"/>
                <a:ea typeface="Philosopher"/>
                <a:cs typeface="Philosopher"/>
                <a:sym typeface="Philosopher"/>
              </a:rPr>
              <a:t>Istorijų pasakojimas</a:t>
            </a:r>
            <a:endParaRPr b="0" i="0" sz="1400" u="none" cap="none" strike="noStrike">
              <a:solidFill>
                <a:srgbClr val="000000"/>
              </a:solidFill>
              <a:latin typeface="Arial"/>
              <a:ea typeface="Arial"/>
              <a:cs typeface="Arial"/>
              <a:sym typeface="Arial"/>
            </a:endParaRPr>
          </a:p>
        </p:txBody>
      </p:sp>
      <p:sp>
        <p:nvSpPr>
          <p:cNvPr id="711" name="Google Shape;711;p34"/>
          <p:cNvSpPr txBox="1"/>
          <p:nvPr/>
        </p:nvSpPr>
        <p:spPr>
          <a:xfrm>
            <a:off x="9969514" y="2964011"/>
            <a:ext cx="1061400" cy="543600"/>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12" name="Google Shape;712;p34"/>
          <p:cNvSpPr txBox="1"/>
          <p:nvPr/>
        </p:nvSpPr>
        <p:spPr>
          <a:xfrm>
            <a:off x="9144000" y="5282794"/>
            <a:ext cx="7168800" cy="1470300"/>
          </a:xfrm>
          <a:prstGeom prst="rect">
            <a:avLst/>
          </a:prstGeom>
          <a:noFill/>
          <a:ln>
            <a:noFill/>
          </a:ln>
        </p:spPr>
        <p:txBody>
          <a:bodyPr anchorCtr="0" anchor="t" bIns="0" lIns="0" spcFirstLastPara="1" rIns="0" wrap="square" tIns="0">
            <a:spAutoFit/>
          </a:bodyPr>
          <a:lstStyle/>
          <a:p>
            <a:pPr indent="0" lvl="0" marL="0" marR="0" rtl="0" algn="r">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Tikros istorijos apie skaitmeninio raštingumo pritaikymą ir iššūkių įveikimą gali padėti mažiau įgūdžių turintiems besimokantiems suaugusiems.</a:t>
            </a:r>
            <a:endParaRPr b="0" i="0" sz="1400" u="none" cap="none" strike="noStrike">
              <a:solidFill>
                <a:srgbClr val="000000"/>
              </a:solidFill>
              <a:latin typeface="Arial"/>
              <a:ea typeface="Arial"/>
              <a:cs typeface="Arial"/>
              <a:sym typeface="Arial"/>
            </a:endParaRPr>
          </a:p>
        </p:txBody>
      </p:sp>
      <p:sp>
        <p:nvSpPr>
          <p:cNvPr id="713" name="Google Shape;713;p34"/>
          <p:cNvSpPr txBox="1"/>
          <p:nvPr/>
        </p:nvSpPr>
        <p:spPr>
          <a:xfrm>
            <a:off x="10849174" y="4165975"/>
            <a:ext cx="5463600" cy="3846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Galingas būdas įtraukti besimokančius</a:t>
            </a:r>
            <a:endParaRPr b="0" i="0" sz="1400" u="none" cap="none" strike="noStrike">
              <a:solidFill>
                <a:srgbClr val="000000"/>
              </a:solidFill>
              <a:latin typeface="Arial"/>
              <a:ea typeface="Arial"/>
              <a:cs typeface="Arial"/>
              <a:sym typeface="Arial"/>
            </a:endParaRPr>
          </a:p>
        </p:txBody>
      </p:sp>
      <p:sp>
        <p:nvSpPr>
          <p:cNvPr id="714" name="Google Shape;714;p34"/>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pic>
        <p:nvPicPr>
          <p:cNvPr id="715" name="Google Shape;715;p34"/>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5"/>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5"/>
          <p:cNvSpPr/>
          <p:nvPr/>
        </p:nvSpPr>
        <p:spPr>
          <a:xfrm>
            <a:off x="11614686" y="1435368"/>
            <a:ext cx="6673314" cy="6673314"/>
          </a:xfrm>
          <a:custGeom>
            <a:rect b="b" l="l" r="r" t="t"/>
            <a:pathLst>
              <a:path extrusionOk="0" h="6673314" w="6673314">
                <a:moveTo>
                  <a:pt x="0" y="0"/>
                </a:moveTo>
                <a:lnTo>
                  <a:pt x="6673314" y="0"/>
                </a:lnTo>
                <a:lnTo>
                  <a:pt x="6673314" y="6673314"/>
                </a:lnTo>
                <a:lnTo>
                  <a:pt x="0" y="6673314"/>
                </a:lnTo>
                <a:lnTo>
                  <a:pt x="0" y="0"/>
                </a:lnTo>
                <a:close/>
              </a:path>
            </a:pathLst>
          </a:custGeom>
          <a:blipFill rotWithShape="1">
            <a:blip r:embed="rId3">
              <a:alphaModFix amt="12000"/>
            </a:blip>
            <a:stretch>
              <a:fillRect b="0" l="0" r="0" t="0"/>
            </a:stretch>
          </a:blipFill>
          <a:ln>
            <a:noFill/>
          </a:ln>
        </p:spPr>
      </p:sp>
      <p:sp>
        <p:nvSpPr>
          <p:cNvPr id="726" name="Google Shape;726;p35"/>
          <p:cNvSpPr txBox="1"/>
          <p:nvPr/>
        </p:nvSpPr>
        <p:spPr>
          <a:xfrm>
            <a:off x="3181724" y="3431150"/>
            <a:ext cx="2482800" cy="7386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Vi</a:t>
            </a:r>
            <a:r>
              <a:rPr b="1" lang="en-US" sz="4799">
                <a:latin typeface="Philosopher"/>
                <a:ea typeface="Philosopher"/>
                <a:cs typeface="Philosopher"/>
                <a:sym typeface="Philosopher"/>
              </a:rPr>
              <a:t>zualai</a:t>
            </a:r>
            <a:r>
              <a:rPr b="1" i="0" lang="en-US" sz="4799"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727" name="Google Shape;727;p35"/>
          <p:cNvSpPr/>
          <p:nvPr/>
        </p:nvSpPr>
        <p:spPr>
          <a:xfrm>
            <a:off x="2110144" y="3370192"/>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35"/>
          <p:cNvSpPr txBox="1"/>
          <p:nvPr/>
        </p:nvSpPr>
        <p:spPr>
          <a:xfrm>
            <a:off x="2002950" y="335496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29" name="Google Shape;729;p35"/>
          <p:cNvSpPr txBox="1"/>
          <p:nvPr/>
        </p:nvSpPr>
        <p:spPr>
          <a:xfrm>
            <a:off x="2002950" y="6042216"/>
            <a:ext cx="9228300" cy="919800"/>
          </a:xfrm>
          <a:prstGeom prst="rect">
            <a:avLst/>
          </a:prstGeom>
          <a:noFill/>
          <a:ln>
            <a:noFill/>
          </a:ln>
        </p:spPr>
        <p:txBody>
          <a:bodyPr anchorCtr="0" anchor="t" bIns="0" lIns="0" spcFirstLastPara="1" rIns="0" wrap="square" tIns="0">
            <a:spAutoFit/>
          </a:bodyPr>
          <a:lstStyle/>
          <a:p>
            <a:pPr indent="0" lvl="0" marL="0" marR="0" rtl="0" algn="just">
              <a:lnSpc>
                <a:spcPct val="149000"/>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Vizualai padeda </a:t>
            </a:r>
            <a:r>
              <a:rPr b="1" lang="en-US" sz="2400">
                <a:solidFill>
                  <a:srgbClr val="F59F35"/>
                </a:solidFill>
                <a:latin typeface="Philosopher"/>
                <a:ea typeface="Philosopher"/>
                <a:cs typeface="Philosopher"/>
                <a:sym typeface="Philosopher"/>
              </a:rPr>
              <a:t>lengviau</a:t>
            </a:r>
            <a:r>
              <a:rPr b="1" lang="en-US" sz="2400">
                <a:solidFill>
                  <a:srgbClr val="F59F35"/>
                </a:solidFill>
                <a:latin typeface="Philosopher"/>
                <a:ea typeface="Philosopher"/>
                <a:cs typeface="Philosopher"/>
                <a:sym typeface="Philosopher"/>
              </a:rPr>
              <a:t> suprasti sudėtingas sąvokas, o tai ypač naudinga besimokantiesiems, turintiems ribotas pradines žinias.</a:t>
            </a:r>
            <a:endParaRPr b="0" i="0" sz="1400" u="none" cap="none" strike="noStrike">
              <a:solidFill>
                <a:srgbClr val="000000"/>
              </a:solidFill>
              <a:latin typeface="Arial"/>
              <a:ea typeface="Arial"/>
              <a:cs typeface="Arial"/>
              <a:sym typeface="Arial"/>
            </a:endParaRPr>
          </a:p>
        </p:txBody>
      </p:sp>
      <p:sp>
        <p:nvSpPr>
          <p:cNvPr id="730" name="Google Shape;730;p35"/>
          <p:cNvSpPr txBox="1"/>
          <p:nvPr/>
        </p:nvSpPr>
        <p:spPr>
          <a:xfrm>
            <a:off x="2110144" y="4762500"/>
            <a:ext cx="6261000" cy="384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Infografikai, diagramos, paprastos animacijos</a:t>
            </a:r>
            <a:endParaRPr b="0" i="0" sz="1400" u="none" cap="none" strike="noStrike">
              <a:solidFill>
                <a:srgbClr val="000000"/>
              </a:solidFill>
              <a:latin typeface="Arial"/>
              <a:ea typeface="Arial"/>
              <a:cs typeface="Arial"/>
              <a:sym typeface="Arial"/>
            </a:endParaRPr>
          </a:p>
        </p:txBody>
      </p:sp>
      <p:sp>
        <p:nvSpPr>
          <p:cNvPr id="731" name="Google Shape;731;p35"/>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pic>
        <p:nvPicPr>
          <p:cNvPr id="732" name="Google Shape;732;p35"/>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6"/>
          <p:cNvSpPr/>
          <p:nvPr/>
        </p:nvSpPr>
        <p:spPr>
          <a:xfrm>
            <a:off x="1638019" y="2048568"/>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36"/>
          <p:cNvSpPr/>
          <p:nvPr/>
        </p:nvSpPr>
        <p:spPr>
          <a:xfrm>
            <a:off x="316919" y="196903"/>
            <a:ext cx="5981650" cy="6346578"/>
          </a:xfrm>
          <a:custGeom>
            <a:rect b="b" l="l" r="r" t="t"/>
            <a:pathLst>
              <a:path extrusionOk="0" h="6346578" w="5981650">
                <a:moveTo>
                  <a:pt x="0" y="0"/>
                </a:moveTo>
                <a:lnTo>
                  <a:pt x="5981650" y="0"/>
                </a:lnTo>
                <a:lnTo>
                  <a:pt x="5981650" y="6346578"/>
                </a:lnTo>
                <a:lnTo>
                  <a:pt x="0" y="6346578"/>
                </a:lnTo>
                <a:lnTo>
                  <a:pt x="0" y="0"/>
                </a:lnTo>
                <a:close/>
              </a:path>
            </a:pathLst>
          </a:custGeom>
          <a:blipFill rotWithShape="1">
            <a:blip r:embed="rId3">
              <a:alphaModFix amt="18999"/>
            </a:blip>
            <a:stretch>
              <a:fillRect b="0" l="0" r="0" t="0"/>
            </a:stretch>
          </a:blipFill>
          <a:ln>
            <a:noFill/>
          </a:ln>
        </p:spPr>
      </p:sp>
      <p:sp>
        <p:nvSpPr>
          <p:cNvPr id="743" name="Google Shape;743;p36"/>
          <p:cNvSpPr txBox="1"/>
          <p:nvPr/>
        </p:nvSpPr>
        <p:spPr>
          <a:xfrm>
            <a:off x="8768877" y="2582670"/>
            <a:ext cx="7298400" cy="7386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Rea</a:t>
            </a:r>
            <a:r>
              <a:rPr b="1" lang="en-US" sz="4799">
                <a:latin typeface="Philosopher"/>
                <a:ea typeface="Philosopher"/>
                <a:cs typeface="Philosopher"/>
                <a:sym typeface="Philosopher"/>
              </a:rPr>
              <a:t>lios situacijos</a:t>
            </a:r>
            <a:r>
              <a:rPr b="1" i="0" lang="en-US" sz="4799"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744" name="Google Shape;744;p36"/>
          <p:cNvSpPr/>
          <p:nvPr/>
        </p:nvSpPr>
        <p:spPr>
          <a:xfrm>
            <a:off x="9982550" y="2597025"/>
            <a:ext cx="730250" cy="6985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36"/>
          <p:cNvSpPr txBox="1"/>
          <p:nvPr/>
        </p:nvSpPr>
        <p:spPr>
          <a:xfrm>
            <a:off x="9816975" y="2680170"/>
            <a:ext cx="1061400" cy="543600"/>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46" name="Google Shape;746;p36"/>
          <p:cNvSpPr txBox="1"/>
          <p:nvPr/>
        </p:nvSpPr>
        <p:spPr>
          <a:xfrm>
            <a:off x="6042301" y="5263750"/>
            <a:ext cx="10025100" cy="1653600"/>
          </a:xfrm>
          <a:prstGeom prst="rect">
            <a:avLst/>
          </a:prstGeom>
          <a:noFill/>
          <a:ln>
            <a:noFill/>
          </a:ln>
        </p:spPr>
        <p:txBody>
          <a:bodyPr anchorCtr="0" anchor="t" bIns="0" lIns="0" spcFirstLastPara="1" rIns="0" wrap="square" tIns="0">
            <a:spAutoFit/>
          </a:bodyPr>
          <a:lstStyle/>
          <a:p>
            <a:pPr indent="0" lvl="0" marL="0" marR="0" rtl="0" algn="r">
              <a:lnSpc>
                <a:spcPct val="149018"/>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Situacijos mokinančios apie kasdienio biudžeto planavimą ar kitus iššūkius suteikia praktines žinias mažiau įgūdžių turintiems suaugusiems. </a:t>
            </a:r>
            <a:endParaRPr b="0" i="0" sz="1400" u="none" cap="none" strike="noStrike">
              <a:solidFill>
                <a:srgbClr val="000000"/>
              </a:solidFill>
              <a:latin typeface="Arial"/>
              <a:ea typeface="Arial"/>
              <a:cs typeface="Arial"/>
              <a:sym typeface="Arial"/>
            </a:endParaRPr>
          </a:p>
        </p:txBody>
      </p:sp>
      <p:sp>
        <p:nvSpPr>
          <p:cNvPr id="747" name="Google Shape;747;p36"/>
          <p:cNvSpPr txBox="1"/>
          <p:nvPr/>
        </p:nvSpPr>
        <p:spPr>
          <a:xfrm>
            <a:off x="6298569" y="3682627"/>
            <a:ext cx="9768600" cy="384600"/>
          </a:xfrm>
          <a:prstGeom prst="rect">
            <a:avLst/>
          </a:prstGeom>
          <a:noFill/>
          <a:ln>
            <a:noFill/>
          </a:ln>
        </p:spPr>
        <p:txBody>
          <a:bodyPr anchorCtr="0" anchor="t" bIns="0" lIns="0" spcFirstLastPara="1" rIns="0" wrap="square" tIns="0">
            <a:spAutoFit/>
          </a:bodyPr>
          <a:lstStyle/>
          <a:p>
            <a:pPr indent="0" lvl="0" marL="0" marR="0" rtl="0" algn="r">
              <a:lnSpc>
                <a:spcPct val="136014"/>
              </a:lnSpc>
              <a:spcBef>
                <a:spcPts val="0"/>
              </a:spcBef>
              <a:spcAft>
                <a:spcPts val="0"/>
              </a:spcAft>
              <a:buClr>
                <a:srgbClr val="000000"/>
              </a:buClr>
              <a:buSzPts val="2499"/>
              <a:buFont typeface="Arial"/>
              <a:buNone/>
            </a:pPr>
            <a:r>
              <a:rPr lang="en-US" sz="2499">
                <a:latin typeface="Philosopher"/>
                <a:ea typeface="Philosopher"/>
                <a:cs typeface="Philosopher"/>
                <a:sym typeface="Philosopher"/>
              </a:rPr>
              <a:t>Veiksmingas būdas teorines žinias pritaikyti praktikoje</a:t>
            </a:r>
            <a:endParaRPr b="0" i="0" sz="1400" u="none" cap="none" strike="noStrike">
              <a:solidFill>
                <a:srgbClr val="000000"/>
              </a:solidFill>
              <a:latin typeface="Arial"/>
              <a:ea typeface="Arial"/>
              <a:cs typeface="Arial"/>
              <a:sym typeface="Arial"/>
            </a:endParaRPr>
          </a:p>
        </p:txBody>
      </p:sp>
      <p:sp>
        <p:nvSpPr>
          <p:cNvPr id="748" name="Google Shape;748;p36"/>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pic>
        <p:nvPicPr>
          <p:cNvPr id="749" name="Google Shape;749;p36"/>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7"/>
          <p:cNvSpPr/>
          <p:nvPr/>
        </p:nvSpPr>
        <p:spPr>
          <a:xfrm>
            <a:off x="736097" y="5286868"/>
            <a:ext cx="1602483" cy="1602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37"/>
          <p:cNvSpPr/>
          <p:nvPr/>
        </p:nvSpPr>
        <p:spPr>
          <a:xfrm>
            <a:off x="7124027" y="3496851"/>
            <a:ext cx="4119367" cy="4119367"/>
          </a:xfrm>
          <a:custGeom>
            <a:rect b="b" l="l" r="r" t="t"/>
            <a:pathLst>
              <a:path extrusionOk="0" h="4119367" w="4119367">
                <a:moveTo>
                  <a:pt x="0" y="0"/>
                </a:moveTo>
                <a:lnTo>
                  <a:pt x="4119367" y="0"/>
                </a:lnTo>
                <a:lnTo>
                  <a:pt x="4119367" y="4119367"/>
                </a:lnTo>
                <a:lnTo>
                  <a:pt x="0" y="4119367"/>
                </a:lnTo>
                <a:lnTo>
                  <a:pt x="0" y="0"/>
                </a:lnTo>
                <a:close/>
              </a:path>
            </a:pathLst>
          </a:custGeom>
          <a:blipFill rotWithShape="1">
            <a:blip r:embed="rId4">
              <a:alphaModFix amt="3000"/>
            </a:blip>
            <a:stretch>
              <a:fillRect b="0" l="0" r="0" t="0"/>
            </a:stretch>
          </a:blipFill>
          <a:ln>
            <a:noFill/>
          </a:ln>
        </p:spPr>
      </p:sp>
      <p:sp>
        <p:nvSpPr>
          <p:cNvPr id="760" name="Google Shape;760;p37"/>
          <p:cNvSpPr/>
          <p:nvPr/>
        </p:nvSpPr>
        <p:spPr>
          <a:xfrm>
            <a:off x="7275798" y="5790114"/>
            <a:ext cx="975410" cy="9754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899" r="-2489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37"/>
          <p:cNvSpPr/>
          <p:nvPr/>
        </p:nvSpPr>
        <p:spPr>
          <a:xfrm>
            <a:off x="12753721" y="3395878"/>
            <a:ext cx="3882504" cy="4119367"/>
          </a:xfrm>
          <a:custGeom>
            <a:rect b="b" l="l" r="r" t="t"/>
            <a:pathLst>
              <a:path extrusionOk="0" h="4119367" w="3882504">
                <a:moveTo>
                  <a:pt x="0" y="0"/>
                </a:moveTo>
                <a:lnTo>
                  <a:pt x="3882504" y="0"/>
                </a:lnTo>
                <a:lnTo>
                  <a:pt x="3882504" y="4119367"/>
                </a:lnTo>
                <a:lnTo>
                  <a:pt x="0" y="4119367"/>
                </a:lnTo>
                <a:lnTo>
                  <a:pt x="0" y="0"/>
                </a:lnTo>
                <a:close/>
              </a:path>
            </a:pathLst>
          </a:custGeom>
          <a:blipFill rotWithShape="1">
            <a:blip r:embed="rId6">
              <a:alphaModFix amt="4000"/>
            </a:blip>
            <a:stretch>
              <a:fillRect b="0" l="0" r="0" t="0"/>
            </a:stretch>
          </a:blipFill>
          <a:ln>
            <a:noFill/>
          </a:ln>
        </p:spPr>
      </p:sp>
      <p:sp>
        <p:nvSpPr>
          <p:cNvPr id="762" name="Google Shape;762;p37"/>
          <p:cNvSpPr/>
          <p:nvPr/>
        </p:nvSpPr>
        <p:spPr>
          <a:xfrm>
            <a:off x="12563221" y="5790114"/>
            <a:ext cx="1179795" cy="11797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9875" r="-9875"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37"/>
          <p:cNvSpPr txBox="1"/>
          <p:nvPr/>
        </p:nvSpPr>
        <p:spPr>
          <a:xfrm>
            <a:off x="812297" y="1771799"/>
            <a:ext cx="16230600" cy="1231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8000"/>
              <a:buFont typeface="Arial"/>
              <a:buNone/>
            </a:pPr>
            <a:r>
              <a:rPr b="1" lang="en-US" sz="8000">
                <a:solidFill>
                  <a:srgbClr val="F59F35"/>
                </a:solidFill>
                <a:latin typeface="Philosopher"/>
                <a:ea typeface="Philosopher"/>
                <a:cs typeface="Philosopher"/>
                <a:sym typeface="Philosopher"/>
              </a:rPr>
              <a:t>Pavyzdžiai</a:t>
            </a:r>
            <a:endParaRPr b="0" i="0" sz="1400" u="none" cap="none" strike="noStrike">
              <a:solidFill>
                <a:srgbClr val="000000"/>
              </a:solidFill>
              <a:latin typeface="Arial"/>
              <a:ea typeface="Arial"/>
              <a:cs typeface="Arial"/>
              <a:sym typeface="Arial"/>
            </a:endParaRPr>
          </a:p>
        </p:txBody>
      </p:sp>
      <p:sp>
        <p:nvSpPr>
          <p:cNvPr id="764" name="Google Shape;764;p37"/>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8">
              <a:alphaModFix/>
            </a:blip>
            <a:stretch>
              <a:fillRect b="-4986" l="-14762" r="-20794" t="0"/>
            </a:stretch>
          </a:blipFill>
          <a:ln>
            <a:noFill/>
          </a:ln>
        </p:spPr>
      </p:sp>
      <p:sp>
        <p:nvSpPr>
          <p:cNvPr id="765" name="Google Shape;765;p37"/>
          <p:cNvSpPr txBox="1"/>
          <p:nvPr/>
        </p:nvSpPr>
        <p:spPr>
          <a:xfrm>
            <a:off x="1028700" y="5694483"/>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66" name="Google Shape;766;p37"/>
          <p:cNvSpPr txBox="1"/>
          <p:nvPr/>
        </p:nvSpPr>
        <p:spPr>
          <a:xfrm>
            <a:off x="1028700" y="7055629"/>
            <a:ext cx="4584000" cy="2133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Mikro-mokymosi modulis apie bendravimą el. paštu. Naudokite </a:t>
            </a:r>
            <a:r>
              <a:rPr b="1" lang="en-US" sz="2100">
                <a:solidFill>
                  <a:srgbClr val="F59F35"/>
                </a:solidFill>
                <a:latin typeface="Philosopher"/>
                <a:ea typeface="Philosopher"/>
                <a:cs typeface="Philosopher"/>
                <a:sym typeface="Philosopher"/>
              </a:rPr>
              <a:t>trumpą istoriją,</a:t>
            </a:r>
            <a:r>
              <a:rPr b="1" lang="en-US" sz="2100">
                <a:latin typeface="Philosopher"/>
                <a:ea typeface="Philosopher"/>
                <a:cs typeface="Philosopher"/>
                <a:sym typeface="Philosopher"/>
              </a:rPr>
              <a:t> kad parodytumėte kaip rašyti profesionalius laiškus.</a:t>
            </a:r>
            <a:endParaRPr b="0" i="0" sz="1400" u="none" cap="none" strike="noStrike">
              <a:solidFill>
                <a:srgbClr val="000000"/>
              </a:solidFill>
              <a:latin typeface="Arial"/>
              <a:ea typeface="Arial"/>
              <a:cs typeface="Arial"/>
              <a:sym typeface="Arial"/>
            </a:endParaRPr>
          </a:p>
          <a:p>
            <a:pPr indent="0" lvl="0" marL="0" marR="0" rtl="0" algn="just">
              <a:lnSpc>
                <a:spcPct val="140000"/>
              </a:lnSpc>
              <a:spcBef>
                <a:spcPts val="0"/>
              </a:spcBef>
              <a:spcAft>
                <a:spcPts val="0"/>
              </a:spcAft>
              <a:buClr>
                <a:srgbClr val="000000"/>
              </a:buClr>
              <a:buSzPts val="2100"/>
              <a:buFont typeface="Arial"/>
              <a:buNone/>
            </a:pPr>
            <a:r>
              <a:t/>
            </a:r>
            <a:endParaRPr b="1" i="0" sz="2100" u="none" cap="none" strike="noStrike">
              <a:solidFill>
                <a:srgbClr val="000000"/>
              </a:solidFill>
              <a:latin typeface="Philosopher"/>
              <a:ea typeface="Philosopher"/>
              <a:cs typeface="Philosopher"/>
              <a:sym typeface="Philosopher"/>
            </a:endParaRPr>
          </a:p>
        </p:txBody>
      </p:sp>
      <p:sp>
        <p:nvSpPr>
          <p:cNvPr id="767" name="Google Shape;767;p37"/>
          <p:cNvSpPr txBox="1"/>
          <p:nvPr/>
        </p:nvSpPr>
        <p:spPr>
          <a:xfrm>
            <a:off x="6851938" y="7055629"/>
            <a:ext cx="4584000" cy="1680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Į skaitmeninio raštingumo modulį įtraukite </a:t>
            </a:r>
            <a:r>
              <a:rPr b="1" lang="en-US" sz="2100">
                <a:solidFill>
                  <a:srgbClr val="F59F35"/>
                </a:solidFill>
                <a:latin typeface="Philosopher"/>
                <a:ea typeface="Philosopher"/>
                <a:cs typeface="Philosopher"/>
                <a:sym typeface="Philosopher"/>
              </a:rPr>
              <a:t>vizualius užduočių paaiškinimus,</a:t>
            </a:r>
            <a:r>
              <a:rPr b="1" lang="en-US" sz="2100">
                <a:latin typeface="Philosopher"/>
                <a:ea typeface="Philosopher"/>
                <a:cs typeface="Philosopher"/>
                <a:sym typeface="Philosopher"/>
              </a:rPr>
              <a:t> pvz., kaip sukurti el. pašto paskyrą.</a:t>
            </a:r>
            <a:endParaRPr b="0" i="0" sz="1400" u="none" cap="none" strike="noStrike">
              <a:solidFill>
                <a:srgbClr val="000000"/>
              </a:solidFill>
              <a:latin typeface="Arial"/>
              <a:ea typeface="Arial"/>
              <a:cs typeface="Arial"/>
              <a:sym typeface="Arial"/>
            </a:endParaRPr>
          </a:p>
        </p:txBody>
      </p:sp>
      <p:sp>
        <p:nvSpPr>
          <p:cNvPr id="768" name="Google Shape;768;p37"/>
          <p:cNvSpPr txBox="1"/>
          <p:nvPr/>
        </p:nvSpPr>
        <p:spPr>
          <a:xfrm>
            <a:off x="12458773" y="7055629"/>
            <a:ext cx="4584000" cy="1680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lang="en-US" sz="2100">
                <a:latin typeface="Philosopher"/>
                <a:ea typeface="Philosopher"/>
                <a:cs typeface="Philosopher"/>
                <a:sym typeface="Philosopher"/>
              </a:rPr>
              <a:t>Darbo įgūdžių modulyje pateikite </a:t>
            </a:r>
            <a:r>
              <a:rPr b="1" lang="en-US" sz="2100">
                <a:solidFill>
                  <a:srgbClr val="F59F35"/>
                </a:solidFill>
                <a:latin typeface="Philosopher"/>
                <a:ea typeface="Philosopher"/>
                <a:cs typeface="Philosopher"/>
                <a:sym typeface="Philosopher"/>
              </a:rPr>
              <a:t>realaus gyvenimo situacijas</a:t>
            </a:r>
            <a:r>
              <a:rPr b="1" lang="en-US" sz="2100">
                <a:latin typeface="Philosopher"/>
                <a:ea typeface="Philosopher"/>
                <a:cs typeface="Philosopher"/>
                <a:sym typeface="Philosopher"/>
              </a:rPr>
              <a:t>, kad besimokantieji pritaikytų žinias praktikoje. </a:t>
            </a:r>
            <a:endParaRPr b="0" i="0" sz="1400" u="none" cap="none" strike="noStrike">
              <a:solidFill>
                <a:srgbClr val="000000"/>
              </a:solidFill>
              <a:latin typeface="Arial"/>
              <a:ea typeface="Arial"/>
              <a:cs typeface="Arial"/>
              <a:sym typeface="Arial"/>
            </a:endParaRPr>
          </a:p>
        </p:txBody>
      </p:sp>
      <p:sp>
        <p:nvSpPr>
          <p:cNvPr id="769" name="Google Shape;769;p37"/>
          <p:cNvSpPr txBox="1"/>
          <p:nvPr/>
        </p:nvSpPr>
        <p:spPr>
          <a:xfrm>
            <a:off x="12458773" y="5847264"/>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70" name="Google Shape;770;p37"/>
          <p:cNvSpPr txBox="1"/>
          <p:nvPr/>
        </p:nvSpPr>
        <p:spPr>
          <a:xfrm>
            <a:off x="6851938" y="5713874"/>
            <a:ext cx="544178" cy="1360805"/>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Clr>
                <a:srgbClr val="000000"/>
              </a:buClr>
              <a:buSzPts val="8349"/>
              <a:buFont typeface="Arial"/>
              <a:buNone/>
            </a:pPr>
            <a:r>
              <a:rPr b="1" i="0" lang="en-US" sz="8349" u="none" cap="none" strike="noStrike">
                <a:solidFill>
                  <a:srgbClr val="F59F35"/>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71" name="Google Shape;771;p37"/>
          <p:cNvSpPr/>
          <p:nvPr/>
        </p:nvSpPr>
        <p:spPr>
          <a:xfrm>
            <a:off x="882236" y="3714114"/>
            <a:ext cx="4730589" cy="3482896"/>
          </a:xfrm>
          <a:custGeom>
            <a:rect b="b" l="l" r="r" t="t"/>
            <a:pathLst>
              <a:path extrusionOk="0" h="3482896" w="4730589">
                <a:moveTo>
                  <a:pt x="0" y="0"/>
                </a:moveTo>
                <a:lnTo>
                  <a:pt x="4730589" y="0"/>
                </a:lnTo>
                <a:lnTo>
                  <a:pt x="4730589" y="3482896"/>
                </a:lnTo>
                <a:lnTo>
                  <a:pt x="0" y="3482896"/>
                </a:lnTo>
                <a:lnTo>
                  <a:pt x="0" y="0"/>
                </a:lnTo>
                <a:close/>
              </a:path>
            </a:pathLst>
          </a:custGeom>
          <a:blipFill rotWithShape="1">
            <a:blip r:embed="rId9">
              <a:alphaModFix amt="5000"/>
            </a:blip>
            <a:stretch>
              <a:fillRect b="0" l="0" r="0" t="0"/>
            </a:stretch>
          </a:blipFill>
          <a:ln>
            <a:noFill/>
          </a:ln>
        </p:spPr>
      </p:sp>
      <p:pic>
        <p:nvPicPr>
          <p:cNvPr id="772" name="Google Shape;772;p37"/>
          <p:cNvPicPr preferRelativeResize="0"/>
          <p:nvPr/>
        </p:nvPicPr>
        <p:blipFill>
          <a:blip r:embed="rId10">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8"/>
          <p:cNvSpPr/>
          <p:nvPr/>
        </p:nvSpPr>
        <p:spPr>
          <a:xfrm>
            <a:off x="10018983" y="2868656"/>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778" name="Google Shape;778;p38"/>
          <p:cNvSpPr/>
          <p:nvPr/>
        </p:nvSpPr>
        <p:spPr>
          <a:xfrm flipH="1">
            <a:off x="8847311" y="2868656"/>
            <a:ext cx="1174391" cy="1174391"/>
          </a:xfrm>
          <a:custGeom>
            <a:rect b="b" l="l" r="r" t="t"/>
            <a:pathLst>
              <a:path extrusionOk="0" h="1174391" w="1174391">
                <a:moveTo>
                  <a:pt x="1174390" y="0"/>
                </a:moveTo>
                <a:lnTo>
                  <a:pt x="0" y="0"/>
                </a:lnTo>
                <a:lnTo>
                  <a:pt x="0" y="1174391"/>
                </a:lnTo>
                <a:lnTo>
                  <a:pt x="1174390" y="1174391"/>
                </a:lnTo>
                <a:lnTo>
                  <a:pt x="1174390" y="0"/>
                </a:lnTo>
                <a:close/>
              </a:path>
            </a:pathLst>
          </a:custGeom>
          <a:blipFill rotWithShape="1">
            <a:blip r:embed="rId3">
              <a:alphaModFix/>
            </a:blip>
            <a:stretch>
              <a:fillRect b="0" l="0" r="0" t="0"/>
            </a:stretch>
          </a:blipFill>
          <a:ln>
            <a:noFill/>
          </a:ln>
        </p:spPr>
      </p:sp>
      <p:sp>
        <p:nvSpPr>
          <p:cNvPr id="779" name="Google Shape;779;p38"/>
          <p:cNvSpPr/>
          <p:nvPr/>
        </p:nvSpPr>
        <p:spPr>
          <a:xfrm rot="10800000">
            <a:off x="10858261" y="6415485"/>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80" name="Google Shape;780;p38"/>
          <p:cNvSpPr/>
          <p:nvPr/>
        </p:nvSpPr>
        <p:spPr>
          <a:xfrm flipH="1" rot="10800000">
            <a:off x="12029933" y="6415485"/>
            <a:ext cx="1174391" cy="1174391"/>
          </a:xfrm>
          <a:custGeom>
            <a:rect b="b" l="l" r="r" t="t"/>
            <a:pathLst>
              <a:path extrusionOk="0" h="1174391" w="1174391">
                <a:moveTo>
                  <a:pt x="1174390" y="0"/>
                </a:moveTo>
                <a:lnTo>
                  <a:pt x="0" y="0"/>
                </a:lnTo>
                <a:lnTo>
                  <a:pt x="0" y="1174390"/>
                </a:lnTo>
                <a:lnTo>
                  <a:pt x="1174390" y="1174390"/>
                </a:lnTo>
                <a:lnTo>
                  <a:pt x="1174390" y="0"/>
                </a:lnTo>
                <a:close/>
              </a:path>
            </a:pathLst>
          </a:custGeom>
          <a:blipFill rotWithShape="1">
            <a:blip r:embed="rId3">
              <a:alphaModFix/>
            </a:blip>
            <a:stretch>
              <a:fillRect b="0" l="0" r="0" t="0"/>
            </a:stretch>
          </a:blipFill>
          <a:ln>
            <a:noFill/>
          </a:ln>
        </p:spPr>
      </p:sp>
      <p:sp>
        <p:nvSpPr>
          <p:cNvPr id="781" name="Google Shape;781;p38"/>
          <p:cNvSpPr/>
          <p:nvPr/>
        </p:nvSpPr>
        <p:spPr>
          <a:xfrm rot="5400000">
            <a:off x="10582256" y="4316847"/>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2" name="Google Shape;782;p38"/>
          <p:cNvSpPr/>
          <p:nvPr/>
        </p:nvSpPr>
        <p:spPr>
          <a:xfrm rot="5400000">
            <a:off x="10582256" y="5199475"/>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3" name="Google Shape;783;p38"/>
          <p:cNvSpPr/>
          <p:nvPr/>
        </p:nvSpPr>
        <p:spPr>
          <a:xfrm rot="5400000">
            <a:off x="10582256" y="5813356"/>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4" name="Google Shape;784;p38"/>
          <p:cNvSpPr/>
          <p:nvPr/>
        </p:nvSpPr>
        <p:spPr>
          <a:xfrm>
            <a:off x="14043141" y="2867510"/>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sp>
      <p:sp>
        <p:nvSpPr>
          <p:cNvPr id="785" name="Google Shape;785;p38"/>
          <p:cNvSpPr/>
          <p:nvPr/>
        </p:nvSpPr>
        <p:spPr>
          <a:xfrm flipH="1">
            <a:off x="12871468" y="2867510"/>
            <a:ext cx="1174391" cy="1174391"/>
          </a:xfrm>
          <a:custGeom>
            <a:rect b="b" l="l" r="r" t="t"/>
            <a:pathLst>
              <a:path extrusionOk="0" h="1174391" w="1174391">
                <a:moveTo>
                  <a:pt x="1174391" y="0"/>
                </a:moveTo>
                <a:lnTo>
                  <a:pt x="0" y="0"/>
                </a:lnTo>
                <a:lnTo>
                  <a:pt x="0" y="1174390"/>
                </a:lnTo>
                <a:lnTo>
                  <a:pt x="1174391" y="1174390"/>
                </a:lnTo>
                <a:lnTo>
                  <a:pt x="1174391" y="0"/>
                </a:lnTo>
                <a:close/>
              </a:path>
            </a:pathLst>
          </a:custGeom>
          <a:blipFill rotWithShape="1">
            <a:blip r:embed="rId3">
              <a:alphaModFix/>
            </a:blip>
            <a:stretch>
              <a:fillRect b="0" l="0" r="0" t="0"/>
            </a:stretch>
          </a:blipFill>
          <a:ln>
            <a:noFill/>
          </a:ln>
        </p:spPr>
      </p:sp>
      <p:sp>
        <p:nvSpPr>
          <p:cNvPr id="786" name="Google Shape;786;p38"/>
          <p:cNvSpPr/>
          <p:nvPr/>
        </p:nvSpPr>
        <p:spPr>
          <a:xfrm rot="10800000">
            <a:off x="14882418" y="6414338"/>
            <a:ext cx="1174391" cy="1174391"/>
          </a:xfrm>
          <a:custGeom>
            <a:rect b="b" l="l" r="r" t="t"/>
            <a:pathLst>
              <a:path extrusionOk="0" h="1174391" w="1174391">
                <a:moveTo>
                  <a:pt x="0" y="0"/>
                </a:moveTo>
                <a:lnTo>
                  <a:pt x="1174391" y="0"/>
                </a:lnTo>
                <a:lnTo>
                  <a:pt x="1174391" y="1174391"/>
                </a:lnTo>
                <a:lnTo>
                  <a:pt x="0" y="1174391"/>
                </a:lnTo>
                <a:lnTo>
                  <a:pt x="0" y="0"/>
                </a:lnTo>
                <a:close/>
              </a:path>
            </a:pathLst>
          </a:custGeom>
          <a:blipFill rotWithShape="1">
            <a:blip r:embed="rId3">
              <a:alphaModFix/>
            </a:blip>
            <a:stretch>
              <a:fillRect b="0" l="0" r="0" t="0"/>
            </a:stretch>
          </a:blipFill>
          <a:ln>
            <a:noFill/>
          </a:ln>
        </p:spPr>
      </p:sp>
      <p:sp>
        <p:nvSpPr>
          <p:cNvPr id="787" name="Google Shape;787;p38"/>
          <p:cNvSpPr/>
          <p:nvPr/>
        </p:nvSpPr>
        <p:spPr>
          <a:xfrm rot="5400000">
            <a:off x="14606413"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88" name="Google Shape;788;p38"/>
          <p:cNvSpPr/>
          <p:nvPr/>
        </p:nvSpPr>
        <p:spPr>
          <a:xfrm rot="5400000">
            <a:off x="14606413"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89" name="Google Shape;789;p38"/>
          <p:cNvSpPr/>
          <p:nvPr/>
        </p:nvSpPr>
        <p:spPr>
          <a:xfrm rot="5400000">
            <a:off x="14606413"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90" name="Google Shape;790;p38"/>
          <p:cNvSpPr/>
          <p:nvPr/>
        </p:nvSpPr>
        <p:spPr>
          <a:xfrm rot="-5400000">
            <a:off x="8569671" y="4313735"/>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91" name="Google Shape;791;p38"/>
          <p:cNvSpPr/>
          <p:nvPr/>
        </p:nvSpPr>
        <p:spPr>
          <a:xfrm rot="5400000">
            <a:off x="12595498"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sp>
        <p:nvSpPr>
          <p:cNvPr id="792" name="Google Shape;792;p38"/>
          <p:cNvSpPr/>
          <p:nvPr/>
        </p:nvSpPr>
        <p:spPr>
          <a:xfrm rot="5400000">
            <a:off x="12595498"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sp>
      <p:sp>
        <p:nvSpPr>
          <p:cNvPr id="793" name="Google Shape;793;p38"/>
          <p:cNvSpPr/>
          <p:nvPr/>
        </p:nvSpPr>
        <p:spPr>
          <a:xfrm rot="5400000">
            <a:off x="12595498"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sp>
      <p:grpSp>
        <p:nvGrpSpPr>
          <p:cNvPr id="794" name="Google Shape;794;p38"/>
          <p:cNvGrpSpPr/>
          <p:nvPr/>
        </p:nvGrpSpPr>
        <p:grpSpPr>
          <a:xfrm rot="10800000">
            <a:off x="-258630" y="2263606"/>
            <a:ext cx="9441086" cy="4722365"/>
            <a:chOff x="0" y="0"/>
            <a:chExt cx="12588115" cy="6296487"/>
          </a:xfrm>
        </p:grpSpPr>
        <p:sp>
          <p:nvSpPr>
            <p:cNvPr id="795" name="Google Shape;795;p38"/>
            <p:cNvSpPr/>
            <p:nvPr/>
          </p:nvSpPr>
          <p:spPr>
            <a:xfrm>
              <a:off x="1562759" y="1528"/>
              <a:ext cx="1565854" cy="1565854"/>
            </a:xfrm>
            <a:custGeom>
              <a:rect b="b" l="l" r="r" t="t"/>
              <a:pathLst>
                <a:path extrusionOk="0" h="1565854" w="1565854">
                  <a:moveTo>
                    <a:pt x="0" y="0"/>
                  </a:moveTo>
                  <a:lnTo>
                    <a:pt x="1565854" y="0"/>
                  </a:lnTo>
                  <a:lnTo>
                    <a:pt x="1565854" y="1565855"/>
                  </a:lnTo>
                  <a:lnTo>
                    <a:pt x="0" y="1565855"/>
                  </a:lnTo>
                  <a:lnTo>
                    <a:pt x="0" y="0"/>
                  </a:lnTo>
                  <a:close/>
                </a:path>
              </a:pathLst>
            </a:custGeom>
            <a:blipFill rotWithShape="1">
              <a:blip r:embed="rId3">
                <a:alphaModFix/>
              </a:blip>
              <a:stretch>
                <a:fillRect b="0" l="0" r="0" t="0"/>
              </a:stretch>
            </a:blipFill>
            <a:ln>
              <a:noFill/>
            </a:ln>
          </p:spPr>
        </p:sp>
        <p:sp>
          <p:nvSpPr>
            <p:cNvPr id="796" name="Google Shape;796;p38"/>
            <p:cNvSpPr/>
            <p:nvPr/>
          </p:nvSpPr>
          <p:spPr>
            <a:xfrm flipH="1">
              <a:off x="529" y="1528"/>
              <a:ext cx="1565854" cy="1565854"/>
            </a:xfrm>
            <a:custGeom>
              <a:rect b="b" l="l" r="r" t="t"/>
              <a:pathLst>
                <a:path extrusionOk="0" h="1565854" w="1565854">
                  <a:moveTo>
                    <a:pt x="1565854" y="0"/>
                  </a:moveTo>
                  <a:lnTo>
                    <a:pt x="0" y="0"/>
                  </a:lnTo>
                  <a:lnTo>
                    <a:pt x="0" y="1565855"/>
                  </a:lnTo>
                  <a:lnTo>
                    <a:pt x="1565854" y="1565855"/>
                  </a:lnTo>
                  <a:lnTo>
                    <a:pt x="1565854" y="0"/>
                  </a:lnTo>
                  <a:close/>
                </a:path>
              </a:pathLst>
            </a:custGeom>
            <a:blipFill rotWithShape="1">
              <a:blip r:embed="rId3">
                <a:alphaModFix/>
              </a:blip>
              <a:stretch>
                <a:fillRect b="0" l="0" r="0" t="0"/>
              </a:stretch>
            </a:blipFill>
            <a:ln>
              <a:noFill/>
            </a:ln>
          </p:spPr>
        </p:sp>
        <p:sp>
          <p:nvSpPr>
            <p:cNvPr id="797" name="Google Shape;797;p38"/>
            <p:cNvSpPr/>
            <p:nvPr/>
          </p:nvSpPr>
          <p:spPr>
            <a:xfrm rot="10800000">
              <a:off x="2681796" y="4730633"/>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798" name="Google Shape;798;p38"/>
            <p:cNvSpPr/>
            <p:nvPr/>
          </p:nvSpPr>
          <p:spPr>
            <a:xfrm flipH="1" rot="10800000">
              <a:off x="4244025" y="4730633"/>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799" name="Google Shape;799;p38"/>
            <p:cNvSpPr/>
            <p:nvPr/>
          </p:nvSpPr>
          <p:spPr>
            <a:xfrm rot="5400000">
              <a:off x="2313789" y="1932449"/>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0" name="Google Shape;800;p38"/>
            <p:cNvSpPr/>
            <p:nvPr/>
          </p:nvSpPr>
          <p:spPr>
            <a:xfrm rot="5400000">
              <a:off x="2313789" y="3109287"/>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1" name="Google Shape;801;p38"/>
            <p:cNvSpPr/>
            <p:nvPr/>
          </p:nvSpPr>
          <p:spPr>
            <a:xfrm rot="5400000">
              <a:off x="2313789" y="3927795"/>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2" name="Google Shape;802;p38"/>
            <p:cNvSpPr/>
            <p:nvPr/>
          </p:nvSpPr>
          <p:spPr>
            <a:xfrm>
              <a:off x="6928302" y="0"/>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sp>
        <p:sp>
          <p:nvSpPr>
            <p:cNvPr id="803" name="Google Shape;803;p38"/>
            <p:cNvSpPr/>
            <p:nvPr/>
          </p:nvSpPr>
          <p:spPr>
            <a:xfrm flipH="1">
              <a:off x="5366073" y="0"/>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804" name="Google Shape;804;p38"/>
            <p:cNvSpPr/>
            <p:nvPr/>
          </p:nvSpPr>
          <p:spPr>
            <a:xfrm rot="10800000">
              <a:off x="8047339" y="4729105"/>
              <a:ext cx="1565854" cy="1565854"/>
            </a:xfrm>
            <a:custGeom>
              <a:rect b="b" l="l" r="r" t="t"/>
              <a:pathLst>
                <a:path extrusionOk="0" h="1565854" w="1565854">
                  <a:moveTo>
                    <a:pt x="0" y="0"/>
                  </a:moveTo>
                  <a:lnTo>
                    <a:pt x="1565855" y="0"/>
                  </a:lnTo>
                  <a:lnTo>
                    <a:pt x="1565855" y="1565854"/>
                  </a:lnTo>
                  <a:lnTo>
                    <a:pt x="0" y="1565854"/>
                  </a:lnTo>
                  <a:lnTo>
                    <a:pt x="0" y="0"/>
                  </a:lnTo>
                  <a:close/>
                </a:path>
              </a:pathLst>
            </a:custGeom>
            <a:blipFill rotWithShape="1">
              <a:blip r:embed="rId3">
                <a:alphaModFix/>
              </a:blip>
              <a:stretch>
                <a:fillRect b="0" l="0" r="0" t="0"/>
              </a:stretch>
            </a:blipFill>
            <a:ln>
              <a:noFill/>
            </a:ln>
          </p:spPr>
        </p:sp>
        <p:sp>
          <p:nvSpPr>
            <p:cNvPr id="805" name="Google Shape;805;p38"/>
            <p:cNvSpPr/>
            <p:nvPr/>
          </p:nvSpPr>
          <p:spPr>
            <a:xfrm flipH="1" rot="10800000">
              <a:off x="9609569" y="4729105"/>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sp>
        <p:sp>
          <p:nvSpPr>
            <p:cNvPr id="806" name="Google Shape;806;p38"/>
            <p:cNvSpPr/>
            <p:nvPr/>
          </p:nvSpPr>
          <p:spPr>
            <a:xfrm rot="5400000">
              <a:off x="767933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7" name="Google Shape;807;p38"/>
            <p:cNvSpPr/>
            <p:nvPr/>
          </p:nvSpPr>
          <p:spPr>
            <a:xfrm rot="5400000">
              <a:off x="767933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8" name="Google Shape;808;p38"/>
            <p:cNvSpPr/>
            <p:nvPr/>
          </p:nvSpPr>
          <p:spPr>
            <a:xfrm rot="5400000">
              <a:off x="767933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09" name="Google Shape;809;p38"/>
            <p:cNvSpPr/>
            <p:nvPr/>
          </p:nvSpPr>
          <p:spPr>
            <a:xfrm rot="5400000">
              <a:off x="10360599"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0" name="Google Shape;810;p38"/>
            <p:cNvSpPr/>
            <p:nvPr/>
          </p:nvSpPr>
          <p:spPr>
            <a:xfrm rot="-5400000">
              <a:off x="-369656" y="1928301"/>
              <a:ext cx="1184480" cy="445167"/>
            </a:xfrm>
            <a:custGeom>
              <a:rect b="b" l="l" r="r" t="t"/>
              <a:pathLst>
                <a:path extrusionOk="0" h="445167" w="1184480">
                  <a:moveTo>
                    <a:pt x="0" y="0"/>
                  </a:moveTo>
                  <a:lnTo>
                    <a:pt x="1184479" y="0"/>
                  </a:lnTo>
                  <a:lnTo>
                    <a:pt x="1184479" y="445167"/>
                  </a:lnTo>
                  <a:lnTo>
                    <a:pt x="0" y="445167"/>
                  </a:lnTo>
                  <a:lnTo>
                    <a:pt x="0" y="0"/>
                  </a:lnTo>
                  <a:close/>
                </a:path>
              </a:pathLst>
            </a:custGeom>
            <a:blipFill rotWithShape="1">
              <a:blip r:embed="rId4">
                <a:alphaModFix/>
              </a:blip>
              <a:stretch>
                <a:fillRect b="0" l="0" r="0" t="0"/>
              </a:stretch>
            </a:blipFill>
            <a:ln>
              <a:noFill/>
            </a:ln>
          </p:spPr>
        </p:sp>
        <p:sp>
          <p:nvSpPr>
            <p:cNvPr id="811" name="Google Shape;811;p38"/>
            <p:cNvSpPr/>
            <p:nvPr/>
          </p:nvSpPr>
          <p:spPr>
            <a:xfrm rot="5400000">
              <a:off x="499811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2" name="Google Shape;812;p38"/>
            <p:cNvSpPr/>
            <p:nvPr/>
          </p:nvSpPr>
          <p:spPr>
            <a:xfrm rot="5400000">
              <a:off x="499811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3" name="Google Shape;813;p38"/>
            <p:cNvSpPr/>
            <p:nvPr/>
          </p:nvSpPr>
          <p:spPr>
            <a:xfrm rot="5400000">
              <a:off x="499811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sp>
        <p:sp>
          <p:nvSpPr>
            <p:cNvPr id="814" name="Google Shape;814;p38"/>
            <p:cNvSpPr/>
            <p:nvPr/>
          </p:nvSpPr>
          <p:spPr>
            <a:xfrm flipH="1">
              <a:off x="10731713" y="2895664"/>
              <a:ext cx="1856402" cy="668305"/>
            </a:xfrm>
            <a:custGeom>
              <a:rect b="b" l="l" r="r" t="t"/>
              <a:pathLst>
                <a:path extrusionOk="0" h="668305" w="1856402">
                  <a:moveTo>
                    <a:pt x="1856402" y="0"/>
                  </a:moveTo>
                  <a:lnTo>
                    <a:pt x="0" y="0"/>
                  </a:lnTo>
                  <a:lnTo>
                    <a:pt x="0" y="668304"/>
                  </a:lnTo>
                  <a:lnTo>
                    <a:pt x="1856402" y="668304"/>
                  </a:lnTo>
                  <a:lnTo>
                    <a:pt x="1856402" y="0"/>
                  </a:lnTo>
                  <a:close/>
                </a:path>
              </a:pathLst>
            </a:custGeom>
            <a:blipFill rotWithShape="1">
              <a:blip r:embed="rId5">
                <a:alphaModFix/>
              </a:blip>
              <a:stretch>
                <a:fillRect b="0" l="0" r="0" t="0"/>
              </a:stretch>
            </a:blipFill>
            <a:ln>
              <a:noFill/>
            </a:ln>
          </p:spPr>
        </p:sp>
      </p:grpSp>
      <p:grpSp>
        <p:nvGrpSpPr>
          <p:cNvPr id="815" name="Google Shape;815;p38"/>
          <p:cNvGrpSpPr/>
          <p:nvPr/>
        </p:nvGrpSpPr>
        <p:grpSpPr>
          <a:xfrm>
            <a:off x="3586281" y="7801427"/>
            <a:ext cx="723695" cy="740657"/>
            <a:chOff x="0" y="-19050"/>
            <a:chExt cx="812800" cy="831850"/>
          </a:xfrm>
        </p:grpSpPr>
        <p:sp>
          <p:nvSpPr>
            <p:cNvPr id="816" name="Google Shape;81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18" name="Google Shape;818;p38"/>
          <p:cNvSpPr/>
          <p:nvPr/>
        </p:nvSpPr>
        <p:spPr>
          <a:xfrm rot="5400000">
            <a:off x="8658227" y="4444369"/>
            <a:ext cx="706670" cy="265590"/>
          </a:xfrm>
          <a:custGeom>
            <a:rect b="b" l="l" r="r" t="t"/>
            <a:pathLst>
              <a:path extrusionOk="0" h="265590" w="706670">
                <a:moveTo>
                  <a:pt x="0" y="0"/>
                </a:moveTo>
                <a:lnTo>
                  <a:pt x="706669" y="0"/>
                </a:lnTo>
                <a:lnTo>
                  <a:pt x="706669" y="265590"/>
                </a:lnTo>
                <a:lnTo>
                  <a:pt x="0" y="265590"/>
                </a:lnTo>
                <a:lnTo>
                  <a:pt x="0" y="0"/>
                </a:lnTo>
                <a:close/>
              </a:path>
            </a:pathLst>
          </a:custGeom>
          <a:blipFill rotWithShape="1">
            <a:blip r:embed="rId4">
              <a:alphaModFix/>
            </a:blip>
            <a:stretch>
              <a:fillRect b="0" l="0" r="0" t="0"/>
            </a:stretch>
          </a:blipFill>
          <a:ln>
            <a:noFill/>
          </a:ln>
        </p:spPr>
      </p:sp>
      <p:sp>
        <p:nvSpPr>
          <p:cNvPr id="819" name="Google Shape;819;p38"/>
          <p:cNvSpPr/>
          <p:nvPr/>
        </p:nvSpPr>
        <p:spPr>
          <a:xfrm>
            <a:off x="1717666" y="3393913"/>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grpSp>
        <p:nvGrpSpPr>
          <p:cNvPr id="820" name="Google Shape;820;p38"/>
          <p:cNvGrpSpPr/>
          <p:nvPr/>
        </p:nvGrpSpPr>
        <p:grpSpPr>
          <a:xfrm>
            <a:off x="7672938" y="7801427"/>
            <a:ext cx="723695" cy="740657"/>
            <a:chOff x="0" y="-19050"/>
            <a:chExt cx="812800" cy="831850"/>
          </a:xfrm>
        </p:grpSpPr>
        <p:sp>
          <p:nvSpPr>
            <p:cNvPr id="821" name="Google Shape;821;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38"/>
          <p:cNvGrpSpPr/>
          <p:nvPr/>
        </p:nvGrpSpPr>
        <p:grpSpPr>
          <a:xfrm>
            <a:off x="11740771" y="7801427"/>
            <a:ext cx="723695" cy="740657"/>
            <a:chOff x="0" y="-19050"/>
            <a:chExt cx="812800" cy="831850"/>
          </a:xfrm>
        </p:grpSpPr>
        <p:sp>
          <p:nvSpPr>
            <p:cNvPr id="824" name="Google Shape;824;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38"/>
          <p:cNvGrpSpPr/>
          <p:nvPr/>
        </p:nvGrpSpPr>
        <p:grpSpPr>
          <a:xfrm>
            <a:off x="1565106" y="1305980"/>
            <a:ext cx="723695" cy="740657"/>
            <a:chOff x="0" y="-19050"/>
            <a:chExt cx="812800" cy="831850"/>
          </a:xfrm>
        </p:grpSpPr>
        <p:sp>
          <p:nvSpPr>
            <p:cNvPr id="827" name="Google Shape;82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38"/>
          <p:cNvGrpSpPr/>
          <p:nvPr/>
        </p:nvGrpSpPr>
        <p:grpSpPr>
          <a:xfrm>
            <a:off x="5595290" y="1305980"/>
            <a:ext cx="723695" cy="740657"/>
            <a:chOff x="0" y="-19050"/>
            <a:chExt cx="812800" cy="831850"/>
          </a:xfrm>
        </p:grpSpPr>
        <p:sp>
          <p:nvSpPr>
            <p:cNvPr id="830" name="Google Shape;83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38"/>
          <p:cNvGrpSpPr/>
          <p:nvPr/>
        </p:nvGrpSpPr>
        <p:grpSpPr>
          <a:xfrm>
            <a:off x="9643867" y="1305980"/>
            <a:ext cx="723695" cy="740657"/>
            <a:chOff x="0" y="-19050"/>
            <a:chExt cx="812800" cy="831850"/>
          </a:xfrm>
        </p:grpSpPr>
        <p:sp>
          <p:nvSpPr>
            <p:cNvPr id="833" name="Google Shape;833;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38"/>
          <p:cNvGrpSpPr/>
          <p:nvPr/>
        </p:nvGrpSpPr>
        <p:grpSpPr>
          <a:xfrm>
            <a:off x="13691787" y="1305980"/>
            <a:ext cx="723695" cy="740657"/>
            <a:chOff x="0" y="-19050"/>
            <a:chExt cx="812800" cy="831850"/>
          </a:xfrm>
        </p:grpSpPr>
        <p:sp>
          <p:nvSpPr>
            <p:cNvPr id="836" name="Google Shape;83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8" name="Google Shape;838;p38"/>
          <p:cNvSpPr/>
          <p:nvPr/>
        </p:nvSpPr>
        <p:spPr>
          <a:xfrm>
            <a:off x="5747850" y="33686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39" name="Google Shape;839;p38"/>
          <p:cNvSpPr/>
          <p:nvPr/>
        </p:nvSpPr>
        <p:spPr>
          <a:xfrm>
            <a:off x="13844346" y="3960249"/>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0" name="Google Shape;840;p38"/>
          <p:cNvSpPr/>
          <p:nvPr/>
        </p:nvSpPr>
        <p:spPr>
          <a:xfrm>
            <a:off x="9796427" y="3747248"/>
            <a:ext cx="418575" cy="1183251"/>
          </a:xfrm>
          <a:custGeom>
            <a:rect b="b" l="l" r="r" t="t"/>
            <a:pathLst>
              <a:path extrusionOk="0" h="1183251" w="418575">
                <a:moveTo>
                  <a:pt x="0" y="0"/>
                </a:moveTo>
                <a:lnTo>
                  <a:pt x="418575" y="0"/>
                </a:lnTo>
                <a:lnTo>
                  <a:pt x="418575" y="1183250"/>
                </a:lnTo>
                <a:lnTo>
                  <a:pt x="0" y="1183250"/>
                </a:lnTo>
                <a:lnTo>
                  <a:pt x="0" y="0"/>
                </a:lnTo>
                <a:close/>
              </a:path>
            </a:pathLst>
          </a:custGeom>
          <a:blipFill rotWithShape="1">
            <a:blip r:embed="rId6">
              <a:alphaModFix/>
            </a:blip>
            <a:stretch>
              <a:fillRect b="0" l="0" r="0" t="0"/>
            </a:stretch>
          </a:blipFill>
          <a:ln>
            <a:noFill/>
          </a:ln>
        </p:spPr>
      </p:sp>
      <p:sp>
        <p:nvSpPr>
          <p:cNvPr id="841" name="Google Shape;841;p38"/>
          <p:cNvSpPr/>
          <p:nvPr/>
        </p:nvSpPr>
        <p:spPr>
          <a:xfrm rot="10800000">
            <a:off x="3805676" y="4798992"/>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2" name="Google Shape;842;p38"/>
          <p:cNvSpPr/>
          <p:nvPr/>
        </p:nvSpPr>
        <p:spPr>
          <a:xfrm rot="10800000">
            <a:off x="11893330" y="55221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3" name="Google Shape;843;p38"/>
          <p:cNvSpPr/>
          <p:nvPr/>
        </p:nvSpPr>
        <p:spPr>
          <a:xfrm rot="10800000">
            <a:off x="7825498" y="4930498"/>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sp>
      <p:sp>
        <p:nvSpPr>
          <p:cNvPr id="844" name="Google Shape;844;p38"/>
          <p:cNvSpPr txBox="1"/>
          <p:nvPr/>
        </p:nvSpPr>
        <p:spPr>
          <a:xfrm>
            <a:off x="586975" y="789875"/>
            <a:ext cx="3218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Įgūdžio </a:t>
            </a:r>
            <a:r>
              <a:rPr b="1" lang="en-US" sz="2400">
                <a:latin typeface="Philosopher"/>
                <a:ea typeface="Philosopher"/>
                <a:cs typeface="Philosopher"/>
                <a:sym typeface="Philosopher"/>
              </a:rPr>
              <a:t>pasirinkimas</a:t>
            </a:r>
            <a:endParaRPr b="0" i="0" sz="1400" u="none" cap="none" strike="noStrike">
              <a:solidFill>
                <a:srgbClr val="000000"/>
              </a:solidFill>
              <a:latin typeface="Arial"/>
              <a:ea typeface="Arial"/>
              <a:cs typeface="Arial"/>
              <a:sym typeface="Arial"/>
            </a:endParaRPr>
          </a:p>
        </p:txBody>
      </p:sp>
      <p:sp>
        <p:nvSpPr>
          <p:cNvPr id="845" name="Google Shape;845;p38"/>
          <p:cNvSpPr txBox="1"/>
          <p:nvPr/>
        </p:nvSpPr>
        <p:spPr>
          <a:xfrm>
            <a:off x="1867422" y="1465714"/>
            <a:ext cx="119062"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846" name="Google Shape;846;p38"/>
          <p:cNvSpPr txBox="1"/>
          <p:nvPr/>
        </p:nvSpPr>
        <p:spPr>
          <a:xfrm>
            <a:off x="13966495" y="1484764"/>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47" name="Google Shape;847;p38"/>
          <p:cNvSpPr txBox="1"/>
          <p:nvPr/>
        </p:nvSpPr>
        <p:spPr>
          <a:xfrm>
            <a:off x="11999480" y="7961161"/>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48" name="Google Shape;848;p38"/>
          <p:cNvSpPr txBox="1"/>
          <p:nvPr/>
        </p:nvSpPr>
        <p:spPr>
          <a:xfrm>
            <a:off x="9905181" y="1465714"/>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49" name="Google Shape;849;p38"/>
          <p:cNvSpPr txBox="1"/>
          <p:nvPr/>
        </p:nvSpPr>
        <p:spPr>
          <a:xfrm>
            <a:off x="7929415" y="7961161"/>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50" name="Google Shape;850;p38"/>
          <p:cNvSpPr txBox="1"/>
          <p:nvPr/>
        </p:nvSpPr>
        <p:spPr>
          <a:xfrm>
            <a:off x="5857125" y="1484764"/>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851" name="Google Shape;851;p38"/>
          <p:cNvSpPr txBox="1"/>
          <p:nvPr/>
        </p:nvSpPr>
        <p:spPr>
          <a:xfrm>
            <a:off x="3856163" y="7961161"/>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52" name="Google Shape;852;p38"/>
          <p:cNvSpPr txBox="1"/>
          <p:nvPr/>
        </p:nvSpPr>
        <p:spPr>
          <a:xfrm>
            <a:off x="2262821" y="8836800"/>
            <a:ext cx="3504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Idėjų generavimas</a:t>
            </a:r>
            <a:r>
              <a:rPr b="1"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853" name="Google Shape;853;p38"/>
          <p:cNvSpPr txBox="1"/>
          <p:nvPr/>
        </p:nvSpPr>
        <p:spPr>
          <a:xfrm>
            <a:off x="5317398" y="719725"/>
            <a:ext cx="12795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Dizainas</a:t>
            </a:r>
            <a:endParaRPr b="0" i="0" sz="1400" u="none" cap="none" strike="noStrike">
              <a:solidFill>
                <a:srgbClr val="000000"/>
              </a:solidFill>
              <a:latin typeface="Arial"/>
              <a:ea typeface="Arial"/>
              <a:cs typeface="Arial"/>
              <a:sym typeface="Arial"/>
            </a:endParaRPr>
          </a:p>
        </p:txBody>
      </p:sp>
      <p:sp>
        <p:nvSpPr>
          <p:cNvPr id="854" name="Google Shape;854;p38"/>
          <p:cNvSpPr txBox="1"/>
          <p:nvPr/>
        </p:nvSpPr>
        <p:spPr>
          <a:xfrm>
            <a:off x="7075544" y="8836813"/>
            <a:ext cx="19185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Kūrimas</a:t>
            </a:r>
            <a:endParaRPr b="0" i="0" sz="1400" u="none" cap="none" strike="noStrike">
              <a:solidFill>
                <a:srgbClr val="000000"/>
              </a:solidFill>
              <a:latin typeface="Arial"/>
              <a:ea typeface="Arial"/>
              <a:cs typeface="Arial"/>
              <a:sym typeface="Arial"/>
            </a:endParaRPr>
          </a:p>
        </p:txBody>
      </p:sp>
      <p:sp>
        <p:nvSpPr>
          <p:cNvPr id="855" name="Google Shape;855;p38"/>
          <p:cNvSpPr txBox="1"/>
          <p:nvPr/>
        </p:nvSpPr>
        <p:spPr>
          <a:xfrm>
            <a:off x="9341798" y="789875"/>
            <a:ext cx="1517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Vizualas</a:t>
            </a:r>
            <a:endParaRPr b="0" i="0" sz="1400" u="none" cap="none" strike="noStrike">
              <a:solidFill>
                <a:srgbClr val="000000"/>
              </a:solidFill>
              <a:latin typeface="Arial"/>
              <a:ea typeface="Arial"/>
              <a:cs typeface="Arial"/>
              <a:sym typeface="Arial"/>
            </a:endParaRPr>
          </a:p>
        </p:txBody>
      </p:sp>
      <p:sp>
        <p:nvSpPr>
          <p:cNvPr id="856" name="Google Shape;856;p38"/>
          <p:cNvSpPr txBox="1"/>
          <p:nvPr/>
        </p:nvSpPr>
        <p:spPr>
          <a:xfrm>
            <a:off x="10859406" y="8753650"/>
            <a:ext cx="2486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Laiko planavimas</a:t>
            </a:r>
            <a:endParaRPr b="0" i="0" sz="1400" u="none" cap="none" strike="noStrike">
              <a:solidFill>
                <a:srgbClr val="000000"/>
              </a:solidFill>
              <a:latin typeface="Arial"/>
              <a:ea typeface="Arial"/>
              <a:cs typeface="Arial"/>
              <a:sym typeface="Arial"/>
            </a:endParaRPr>
          </a:p>
        </p:txBody>
      </p:sp>
      <p:sp>
        <p:nvSpPr>
          <p:cNvPr id="857" name="Google Shape;857;p38"/>
          <p:cNvSpPr txBox="1"/>
          <p:nvPr/>
        </p:nvSpPr>
        <p:spPr>
          <a:xfrm>
            <a:off x="12450137" y="789875"/>
            <a:ext cx="3504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Pasidalinimas poroje</a:t>
            </a:r>
            <a:endParaRPr b="0" i="0" sz="1400" u="none" cap="none" strike="noStrike">
              <a:solidFill>
                <a:srgbClr val="000000"/>
              </a:solidFill>
              <a:latin typeface="Arial"/>
              <a:ea typeface="Arial"/>
              <a:cs typeface="Arial"/>
              <a:sym typeface="Arial"/>
            </a:endParaRPr>
          </a:p>
        </p:txBody>
      </p:sp>
      <p:sp>
        <p:nvSpPr>
          <p:cNvPr id="858" name="Google Shape;858;p38"/>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7">
              <a:alphaModFix/>
            </a:blip>
            <a:stretch>
              <a:fillRect b="-4986" l="-14762" r="-20794" t="0"/>
            </a:stretch>
          </a:blipFill>
          <a:ln>
            <a:noFill/>
          </a:ln>
        </p:spPr>
      </p:sp>
      <p:sp>
        <p:nvSpPr>
          <p:cNvPr id="859" name="Google Shape;859;p38"/>
          <p:cNvSpPr txBox="1"/>
          <p:nvPr/>
        </p:nvSpPr>
        <p:spPr>
          <a:xfrm rot="5400000">
            <a:off x="12875854" y="5106351"/>
            <a:ext cx="9853500" cy="50760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97"/>
              <a:buFont typeface="Arial"/>
              <a:buNone/>
            </a:pPr>
            <a:r>
              <a:rPr b="1" lang="en-US" sz="3297">
                <a:solidFill>
                  <a:srgbClr val="F59F35"/>
                </a:solidFill>
                <a:latin typeface="Philosopher"/>
                <a:ea typeface="Philosopher"/>
                <a:cs typeface="Philosopher"/>
                <a:sym typeface="Philosopher"/>
              </a:rPr>
              <a:t>Praktinė veikla: turinio kūrimas</a:t>
            </a:r>
            <a:endParaRPr b="0" i="0" sz="1400" u="none" cap="none" strike="noStrike">
              <a:solidFill>
                <a:srgbClr val="000000"/>
              </a:solidFill>
              <a:latin typeface="Arial"/>
              <a:ea typeface="Arial"/>
              <a:cs typeface="Arial"/>
              <a:sym typeface="Arial"/>
            </a:endParaRPr>
          </a:p>
        </p:txBody>
      </p:sp>
      <p:sp>
        <p:nvSpPr>
          <p:cNvPr id="860" name="Google Shape;860;p38"/>
          <p:cNvSpPr/>
          <p:nvPr/>
        </p:nvSpPr>
        <p:spPr>
          <a:xfrm>
            <a:off x="16056809" y="7269293"/>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sp>
      <p:sp>
        <p:nvSpPr>
          <p:cNvPr id="861" name="Google Shape;861;p38"/>
          <p:cNvSpPr/>
          <p:nvPr/>
        </p:nvSpPr>
        <p:spPr>
          <a:xfrm rot="5400000">
            <a:off x="16066221" y="8443684"/>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sp>
        <p:nvSpPr>
          <p:cNvPr id="862" name="Google Shape;862;p38"/>
          <p:cNvSpPr/>
          <p:nvPr/>
        </p:nvSpPr>
        <p:spPr>
          <a:xfrm rot="10800000">
            <a:off x="15217531" y="9267825"/>
            <a:ext cx="881841" cy="331425"/>
          </a:xfrm>
          <a:custGeom>
            <a:rect b="b" l="l" r="r" t="t"/>
            <a:pathLst>
              <a:path extrusionOk="0" h="331425" w="881841">
                <a:moveTo>
                  <a:pt x="0" y="0"/>
                </a:moveTo>
                <a:lnTo>
                  <a:pt x="881841" y="0"/>
                </a:lnTo>
                <a:lnTo>
                  <a:pt x="881841" y="331425"/>
                </a:lnTo>
                <a:lnTo>
                  <a:pt x="0" y="331425"/>
                </a:lnTo>
                <a:lnTo>
                  <a:pt x="0" y="0"/>
                </a:lnTo>
                <a:close/>
              </a:path>
            </a:pathLst>
          </a:custGeom>
          <a:blipFill rotWithShape="1">
            <a:blip r:embed="rId4">
              <a:alphaModFix/>
            </a:blip>
            <a:stretch>
              <a:fillRect b="0" l="0" r="0" t="0"/>
            </a:stretch>
          </a:blipFill>
          <a:ln>
            <a:noFill/>
          </a:ln>
        </p:spPr>
      </p:sp>
      <p:sp>
        <p:nvSpPr>
          <p:cNvPr id="863" name="Google Shape;863;p38"/>
          <p:cNvSpPr/>
          <p:nvPr/>
        </p:nvSpPr>
        <p:spPr>
          <a:xfrm rot="-5400000">
            <a:off x="14140773" y="9267825"/>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sp>
      <p:pic>
        <p:nvPicPr>
          <p:cNvPr id="864" name="Google Shape;864;p38"/>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39"/>
          <p:cNvSpPr txBox="1"/>
          <p:nvPr/>
        </p:nvSpPr>
        <p:spPr>
          <a:xfrm>
            <a:off x="695725" y="785825"/>
            <a:ext cx="7484100" cy="53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Praktinė veikla: turinio kūrimas</a:t>
            </a:r>
            <a:endParaRPr b="0" i="0" sz="1400" u="none" cap="none" strike="noStrike">
              <a:solidFill>
                <a:srgbClr val="000000"/>
              </a:solidFill>
              <a:latin typeface="Arial"/>
              <a:ea typeface="Arial"/>
              <a:cs typeface="Arial"/>
              <a:sym typeface="Arial"/>
            </a:endParaRPr>
          </a:p>
        </p:txBody>
      </p:sp>
      <p:sp>
        <p:nvSpPr>
          <p:cNvPr id="874" name="Google Shape;874;p39"/>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875" name="Google Shape;875;p39"/>
          <p:cNvSpPr txBox="1"/>
          <p:nvPr/>
        </p:nvSpPr>
        <p:spPr>
          <a:xfrm>
            <a:off x="1629183" y="2271580"/>
            <a:ext cx="162795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Pasirinkite praktinį įgūdį, aktualų mažiau įgūdžių turintiems </a:t>
            </a:r>
            <a:r>
              <a:rPr b="1" lang="en-US" sz="2400">
                <a:solidFill>
                  <a:schemeClr val="dk1"/>
                </a:solidFill>
                <a:latin typeface="Philosopher"/>
                <a:ea typeface="Philosopher"/>
                <a:cs typeface="Philosopher"/>
                <a:sym typeface="Philosopher"/>
              </a:rPr>
              <a:t>besimokantiesiems </a:t>
            </a:r>
            <a:r>
              <a:rPr b="1" lang="en-US" sz="2400">
                <a:latin typeface="Philosopher"/>
                <a:ea typeface="Philosopher"/>
                <a:cs typeface="Philosopher"/>
                <a:sym typeface="Philosopher"/>
              </a:rPr>
              <a:t>suaugusiems. Tai gali būti susiję su skaitmeniniu raštingumu, įgūdžiais darbo vietoje ar kita aktualia sritimi.</a:t>
            </a:r>
            <a:endParaRPr b="0" i="0" sz="1400" u="none" cap="none" strike="noStrike">
              <a:solidFill>
                <a:srgbClr val="000000"/>
              </a:solidFill>
              <a:latin typeface="Arial"/>
              <a:ea typeface="Arial"/>
              <a:cs typeface="Arial"/>
              <a:sym typeface="Arial"/>
            </a:endParaRPr>
          </a:p>
        </p:txBody>
      </p:sp>
      <p:grpSp>
        <p:nvGrpSpPr>
          <p:cNvPr id="876" name="Google Shape;876;p39"/>
          <p:cNvGrpSpPr/>
          <p:nvPr/>
        </p:nvGrpSpPr>
        <p:grpSpPr>
          <a:xfrm>
            <a:off x="695725" y="2235979"/>
            <a:ext cx="723695" cy="740657"/>
            <a:chOff x="0" y="-19050"/>
            <a:chExt cx="812800" cy="831850"/>
          </a:xfrm>
        </p:grpSpPr>
        <p:sp>
          <p:nvSpPr>
            <p:cNvPr id="877" name="Google Shape;877;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9" name="Google Shape;879;p39"/>
          <p:cNvSpPr txBox="1"/>
          <p:nvPr/>
        </p:nvSpPr>
        <p:spPr>
          <a:xfrm>
            <a:off x="998562" y="2433505"/>
            <a:ext cx="5000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880" name="Google Shape;880;p39"/>
          <p:cNvGrpSpPr/>
          <p:nvPr/>
        </p:nvGrpSpPr>
        <p:grpSpPr>
          <a:xfrm>
            <a:off x="686721" y="4074099"/>
            <a:ext cx="723695" cy="740657"/>
            <a:chOff x="0" y="-19050"/>
            <a:chExt cx="812800" cy="831850"/>
          </a:xfrm>
        </p:grpSpPr>
        <p:sp>
          <p:nvSpPr>
            <p:cNvPr id="881" name="Google Shape;881;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3" name="Google Shape;883;p39"/>
          <p:cNvSpPr txBox="1"/>
          <p:nvPr/>
        </p:nvSpPr>
        <p:spPr>
          <a:xfrm>
            <a:off x="1638708" y="4090855"/>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Kaip mokymuose galite pritaikyti mikro-mokymąsi? Apsvarstykite aptartus principus, pavyzdžiui, ,,</a:t>
            </a:r>
            <a:r>
              <a:rPr b="1" lang="en-US" sz="2400">
                <a:latin typeface="Philosopher"/>
                <a:ea typeface="Philosopher"/>
                <a:cs typeface="Philosopher"/>
                <a:sym typeface="Philosopher"/>
              </a:rPr>
              <a:t>kąsnio </a:t>
            </a:r>
            <a:r>
              <a:rPr b="1" lang="en-US" sz="2400">
                <a:latin typeface="Philosopher"/>
                <a:ea typeface="Philosopher"/>
                <a:cs typeface="Philosopher"/>
                <a:sym typeface="Philosopher"/>
              </a:rPr>
              <a:t>dydžio" turinį, aiškius tikslus, mokymąsi patogiu laiku ir personalizavimą.</a:t>
            </a:r>
            <a:endParaRPr b="0" i="0" sz="1400" u="none" cap="none" strike="noStrike">
              <a:solidFill>
                <a:srgbClr val="000000"/>
              </a:solidFill>
              <a:latin typeface="Arial"/>
              <a:ea typeface="Arial"/>
              <a:cs typeface="Arial"/>
              <a:sym typeface="Arial"/>
            </a:endParaRPr>
          </a:p>
        </p:txBody>
      </p:sp>
      <p:sp>
        <p:nvSpPr>
          <p:cNvPr id="884" name="Google Shape;884;p39"/>
          <p:cNvSpPr txBox="1"/>
          <p:nvPr/>
        </p:nvSpPr>
        <p:spPr>
          <a:xfrm>
            <a:off x="958304" y="4271830"/>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85" name="Google Shape;885;p39"/>
          <p:cNvSpPr txBox="1"/>
          <p:nvPr/>
        </p:nvSpPr>
        <p:spPr>
          <a:xfrm>
            <a:off x="1638708" y="5919716"/>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Sukurkite apytikslį mikro-mokymosi veiklos planą. Nuspręskite, kokiais metodais pateiksite turinį, pavyzdžiui, per pasakojimą, vaizdinę medžiagą ar realaus gyvenimo situacijas. Apgalvokite turinio pateikimo laiką ir seką.</a:t>
            </a:r>
            <a:endParaRPr b="0" i="0" sz="1400" u="none" cap="none" strike="noStrike">
              <a:solidFill>
                <a:srgbClr val="000000"/>
              </a:solidFill>
              <a:latin typeface="Arial"/>
              <a:ea typeface="Arial"/>
              <a:cs typeface="Arial"/>
              <a:sym typeface="Arial"/>
            </a:endParaRPr>
          </a:p>
        </p:txBody>
      </p:sp>
      <p:grpSp>
        <p:nvGrpSpPr>
          <p:cNvPr id="886" name="Google Shape;886;p39"/>
          <p:cNvGrpSpPr/>
          <p:nvPr/>
        </p:nvGrpSpPr>
        <p:grpSpPr>
          <a:xfrm>
            <a:off x="695725" y="5912218"/>
            <a:ext cx="723695" cy="740657"/>
            <a:chOff x="0" y="-19050"/>
            <a:chExt cx="812800" cy="831850"/>
          </a:xfrm>
        </p:grpSpPr>
        <p:sp>
          <p:nvSpPr>
            <p:cNvPr id="887" name="Google Shape;887;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9" name="Google Shape;889;p39"/>
          <p:cNvSpPr txBox="1"/>
          <p:nvPr/>
        </p:nvSpPr>
        <p:spPr>
          <a:xfrm>
            <a:off x="958304" y="6117170"/>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890" name="Google Shape;890;p39"/>
          <p:cNvGrpSpPr/>
          <p:nvPr/>
        </p:nvGrpSpPr>
        <p:grpSpPr>
          <a:xfrm>
            <a:off x="686721" y="7750338"/>
            <a:ext cx="723695" cy="740657"/>
            <a:chOff x="0" y="-19050"/>
            <a:chExt cx="812800" cy="831850"/>
          </a:xfrm>
        </p:grpSpPr>
        <p:sp>
          <p:nvSpPr>
            <p:cNvPr id="891" name="Google Shape;891;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3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93" name="Google Shape;893;p39"/>
          <p:cNvSpPr txBox="1"/>
          <p:nvPr/>
        </p:nvSpPr>
        <p:spPr>
          <a:xfrm>
            <a:off x="946100" y="7948275"/>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94" name="Google Shape;894;p39"/>
          <p:cNvSpPr txBox="1"/>
          <p:nvPr/>
        </p:nvSpPr>
        <p:spPr>
          <a:xfrm>
            <a:off x="1638708" y="7748516"/>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Pradėkite kurti mikro-mokymosi veiklą. Galite naudoti paprastą formatą, pavyzdžiui, trumpą vaizdo įrašą, infografiką arba interaktyvias skaidres. Nepamirškite, kad veikla turi būti glausta ir įtraukianti.</a:t>
            </a:r>
            <a:endParaRPr b="0" i="0" sz="1400" u="none" cap="none" strike="noStrike">
              <a:solidFill>
                <a:srgbClr val="000000"/>
              </a:solidFill>
              <a:latin typeface="Arial"/>
              <a:ea typeface="Arial"/>
              <a:cs typeface="Arial"/>
              <a:sym typeface="Arial"/>
            </a:endParaRPr>
          </a:p>
        </p:txBody>
      </p:sp>
      <p:pic>
        <p:nvPicPr>
          <p:cNvPr id="895" name="Google Shape;895;p39"/>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6" name="Google Shape;136;p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37" name="Google Shape;137;p4"/>
          <p:cNvSpPr txBox="1"/>
          <p:nvPr/>
        </p:nvSpPr>
        <p:spPr>
          <a:xfrm>
            <a:off x="8361304" y="2540749"/>
            <a:ext cx="1565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1 dalis</a:t>
            </a:r>
            <a:endParaRPr b="0" i="0" sz="1400" u="none" cap="none" strike="noStrike">
              <a:solidFill>
                <a:srgbClr val="000000"/>
              </a:solidFill>
              <a:latin typeface="Arial"/>
              <a:ea typeface="Arial"/>
              <a:cs typeface="Arial"/>
              <a:sym typeface="Arial"/>
            </a:endParaRPr>
          </a:p>
        </p:txBody>
      </p:sp>
      <p:sp>
        <p:nvSpPr>
          <p:cNvPr id="138" name="Google Shape;138;p4"/>
          <p:cNvSpPr txBox="1"/>
          <p:nvPr/>
        </p:nvSpPr>
        <p:spPr>
          <a:xfrm>
            <a:off x="7279477" y="6866610"/>
            <a:ext cx="372900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latin typeface="Philosopher"/>
                <a:ea typeface="Philosopher"/>
                <a:cs typeface="Philosopher"/>
                <a:sym typeface="Philosopher"/>
              </a:rPr>
              <a:t>Įvadas į mikro-mokymąsi</a:t>
            </a:r>
            <a:endParaRPr b="0" i="0" sz="1400" u="none" cap="none" strike="noStrike">
              <a:solidFill>
                <a:srgbClr val="000000"/>
              </a:solidFill>
              <a:latin typeface="Arial"/>
              <a:ea typeface="Arial"/>
              <a:cs typeface="Arial"/>
              <a:sym typeface="Arial"/>
            </a:endParaRPr>
          </a:p>
        </p:txBody>
      </p:sp>
      <p:pic>
        <p:nvPicPr>
          <p:cNvPr id="139" name="Google Shape;139;p4"/>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40"/>
          <p:cNvSpPr txBox="1"/>
          <p:nvPr/>
        </p:nvSpPr>
        <p:spPr>
          <a:xfrm>
            <a:off x="695725" y="785825"/>
            <a:ext cx="7484100" cy="53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499"/>
              <a:buFont typeface="Arial"/>
              <a:buNone/>
            </a:pPr>
            <a:r>
              <a:rPr b="1" lang="en-US" sz="3499">
                <a:solidFill>
                  <a:srgbClr val="F59F35"/>
                </a:solidFill>
                <a:latin typeface="Philosopher"/>
                <a:ea typeface="Philosopher"/>
                <a:cs typeface="Philosopher"/>
                <a:sym typeface="Philosopher"/>
              </a:rPr>
              <a:t>Praktinė veikla: turinio kūrimas</a:t>
            </a:r>
            <a:endParaRPr b="0" i="0" sz="1400" u="none" cap="none" strike="noStrike">
              <a:solidFill>
                <a:srgbClr val="000000"/>
              </a:solidFill>
              <a:latin typeface="Arial"/>
              <a:ea typeface="Arial"/>
              <a:cs typeface="Arial"/>
              <a:sym typeface="Arial"/>
            </a:endParaRPr>
          </a:p>
        </p:txBody>
      </p:sp>
      <p:sp>
        <p:nvSpPr>
          <p:cNvPr id="905" name="Google Shape;905;p40"/>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grpSp>
        <p:nvGrpSpPr>
          <p:cNvPr id="906" name="Google Shape;906;p40"/>
          <p:cNvGrpSpPr/>
          <p:nvPr/>
        </p:nvGrpSpPr>
        <p:grpSpPr>
          <a:xfrm>
            <a:off x="767386" y="2581349"/>
            <a:ext cx="723695" cy="740657"/>
            <a:chOff x="0" y="-19050"/>
            <a:chExt cx="812800" cy="831850"/>
          </a:xfrm>
        </p:grpSpPr>
        <p:sp>
          <p:nvSpPr>
            <p:cNvPr id="907" name="Google Shape;907;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40"/>
          <p:cNvGrpSpPr/>
          <p:nvPr/>
        </p:nvGrpSpPr>
        <p:grpSpPr>
          <a:xfrm>
            <a:off x="767386" y="4590918"/>
            <a:ext cx="723695" cy="740657"/>
            <a:chOff x="0" y="-19050"/>
            <a:chExt cx="812800" cy="831850"/>
          </a:xfrm>
        </p:grpSpPr>
        <p:sp>
          <p:nvSpPr>
            <p:cNvPr id="910" name="Google Shape;910;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40"/>
          <p:cNvGrpSpPr/>
          <p:nvPr/>
        </p:nvGrpSpPr>
        <p:grpSpPr>
          <a:xfrm>
            <a:off x="767386" y="6714788"/>
            <a:ext cx="723695" cy="740657"/>
            <a:chOff x="0" y="-19050"/>
            <a:chExt cx="812800" cy="831850"/>
          </a:xfrm>
        </p:grpSpPr>
        <p:sp>
          <p:nvSpPr>
            <p:cNvPr id="913" name="Google Shape;913;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4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5" name="Google Shape;915;p40"/>
          <p:cNvSpPr txBox="1"/>
          <p:nvPr/>
        </p:nvSpPr>
        <p:spPr>
          <a:xfrm>
            <a:off x="1028700" y="2769761"/>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916" name="Google Shape;916;p40"/>
          <p:cNvSpPr txBox="1"/>
          <p:nvPr/>
        </p:nvSpPr>
        <p:spPr>
          <a:xfrm>
            <a:off x="1042095" y="6903097"/>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917" name="Google Shape;917;p40"/>
          <p:cNvSpPr txBox="1"/>
          <p:nvPr/>
        </p:nvSpPr>
        <p:spPr>
          <a:xfrm>
            <a:off x="1028700" y="4788855"/>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918" name="Google Shape;918;p40"/>
          <p:cNvSpPr txBox="1"/>
          <p:nvPr/>
        </p:nvSpPr>
        <p:spPr>
          <a:xfrm>
            <a:off x="1818386" y="2598311"/>
            <a:ext cx="158682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Vaizdinė medžiaga arba trumpi vaizdo įrašai gali būti ypač veiksmingi siekiant patraukti besimokančiųjų dėmesį. Apsvarstykite, kaip šiuos elementus įtraukti į savo veiklą.</a:t>
            </a:r>
            <a:endParaRPr b="0" i="0" sz="1400" u="none" cap="none" strike="noStrike">
              <a:solidFill>
                <a:srgbClr val="000000"/>
              </a:solidFill>
              <a:latin typeface="Arial"/>
              <a:ea typeface="Arial"/>
              <a:cs typeface="Arial"/>
              <a:sym typeface="Arial"/>
            </a:endParaRPr>
          </a:p>
        </p:txBody>
      </p:sp>
      <p:sp>
        <p:nvSpPr>
          <p:cNvPr id="919" name="Google Shape;919;p40"/>
          <p:cNvSpPr txBox="1"/>
          <p:nvPr/>
        </p:nvSpPr>
        <p:spPr>
          <a:xfrm>
            <a:off x="1818386" y="4817430"/>
            <a:ext cx="81138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Stebėkite laiką; šiai veiklai skirkite 8 minutes.</a:t>
            </a:r>
            <a:endParaRPr b="0" i="0" sz="1400" u="none" cap="none" strike="noStrike">
              <a:solidFill>
                <a:srgbClr val="000000"/>
              </a:solidFill>
              <a:latin typeface="Arial"/>
              <a:ea typeface="Arial"/>
              <a:cs typeface="Arial"/>
              <a:sym typeface="Arial"/>
            </a:endParaRPr>
          </a:p>
        </p:txBody>
      </p:sp>
      <p:sp>
        <p:nvSpPr>
          <p:cNvPr id="920" name="Google Shape;920;p40"/>
          <p:cNvSpPr txBox="1"/>
          <p:nvPr/>
        </p:nvSpPr>
        <p:spPr>
          <a:xfrm>
            <a:off x="1818386" y="6750594"/>
            <a:ext cx="156207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Sukūrę mikro-mokymosi veiklą, pasidalykite ja su partneriu. Paaiškinkite, kaip taikėte aptartus įsitraukimo metodus ir kaip veikla susijusi su pasirinktu įgūdžiu.</a:t>
            </a:r>
            <a:endParaRPr b="0" i="0" sz="1400" u="none" cap="none" strike="noStrike">
              <a:solidFill>
                <a:srgbClr val="000000"/>
              </a:solidFill>
              <a:latin typeface="Arial"/>
              <a:ea typeface="Arial"/>
              <a:cs typeface="Arial"/>
              <a:sym typeface="Arial"/>
            </a:endParaRPr>
          </a:p>
        </p:txBody>
      </p:sp>
      <p:pic>
        <p:nvPicPr>
          <p:cNvPr id="921" name="Google Shape;921;p40"/>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41"/>
          <p:cNvSpPr/>
          <p:nvPr/>
        </p:nvSpPr>
        <p:spPr>
          <a:xfrm>
            <a:off x="1919862"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41"/>
          <p:cNvSpPr/>
          <p:nvPr/>
        </p:nvSpPr>
        <p:spPr>
          <a:xfrm>
            <a:off x="1919862" y="5535168"/>
            <a:ext cx="7000610" cy="3198784"/>
          </a:xfrm>
          <a:custGeom>
            <a:rect b="b" l="l" r="r" t="t"/>
            <a:pathLst>
              <a:path extrusionOk="0" h="2476654" w="5420212">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41"/>
          <p:cNvSpPr/>
          <p:nvPr/>
        </p:nvSpPr>
        <p:spPr>
          <a:xfrm>
            <a:off x="9367528"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41"/>
          <p:cNvSpPr/>
          <p:nvPr/>
        </p:nvSpPr>
        <p:spPr>
          <a:xfrm>
            <a:off x="9367528" y="5535168"/>
            <a:ext cx="7000610" cy="3213344"/>
          </a:xfrm>
          <a:custGeom>
            <a:rect b="b" l="l" r="r" t="t"/>
            <a:pathLst>
              <a:path extrusionOk="0" h="2487927" w="5420212">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41"/>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935" name="Google Shape;935;p41"/>
          <p:cNvSpPr/>
          <p:nvPr/>
        </p:nvSpPr>
        <p:spPr>
          <a:xfrm flipH="1">
            <a:off x="7015435" y="2905389"/>
            <a:ext cx="1807702" cy="2218039"/>
          </a:xfrm>
          <a:custGeom>
            <a:rect b="b" l="l" r="r" t="t"/>
            <a:pathLst>
              <a:path extrusionOk="0" h="2218039" w="1807702">
                <a:moveTo>
                  <a:pt x="1807702" y="0"/>
                </a:moveTo>
                <a:lnTo>
                  <a:pt x="0" y="0"/>
                </a:lnTo>
                <a:lnTo>
                  <a:pt x="0" y="2218039"/>
                </a:lnTo>
                <a:lnTo>
                  <a:pt x="1807702" y="2218039"/>
                </a:lnTo>
                <a:lnTo>
                  <a:pt x="1807702" y="0"/>
                </a:lnTo>
                <a:close/>
              </a:path>
            </a:pathLst>
          </a:custGeom>
          <a:blipFill rotWithShape="1">
            <a:blip r:embed="rId4">
              <a:alphaModFix amt="14000"/>
            </a:blip>
            <a:stretch>
              <a:fillRect b="0" l="0" r="0" t="0"/>
            </a:stretch>
          </a:blipFill>
          <a:ln>
            <a:noFill/>
          </a:ln>
        </p:spPr>
      </p:sp>
      <p:sp>
        <p:nvSpPr>
          <p:cNvPr id="936" name="Google Shape;936;p41"/>
          <p:cNvSpPr/>
          <p:nvPr/>
        </p:nvSpPr>
        <p:spPr>
          <a:xfrm rot="-2066308">
            <a:off x="15254773" y="2421422"/>
            <a:ext cx="1801063" cy="2389469"/>
          </a:xfrm>
          <a:custGeom>
            <a:rect b="b" l="l" r="r" t="t"/>
            <a:pathLst>
              <a:path extrusionOk="0" h="2389469" w="1801063">
                <a:moveTo>
                  <a:pt x="0" y="0"/>
                </a:moveTo>
                <a:lnTo>
                  <a:pt x="1801063" y="0"/>
                </a:lnTo>
                <a:lnTo>
                  <a:pt x="1801063" y="2389469"/>
                </a:lnTo>
                <a:lnTo>
                  <a:pt x="0" y="2389469"/>
                </a:lnTo>
                <a:lnTo>
                  <a:pt x="0" y="0"/>
                </a:lnTo>
                <a:close/>
              </a:path>
            </a:pathLst>
          </a:custGeom>
          <a:blipFill rotWithShape="1">
            <a:blip r:embed="rId5">
              <a:alphaModFix amt="34000"/>
            </a:blip>
            <a:stretch>
              <a:fillRect b="0" l="0" r="0" t="0"/>
            </a:stretch>
          </a:blipFill>
          <a:ln>
            <a:noFill/>
          </a:ln>
        </p:spPr>
      </p:sp>
      <p:sp>
        <p:nvSpPr>
          <p:cNvPr id="937" name="Google Shape;937;p41"/>
          <p:cNvSpPr/>
          <p:nvPr/>
        </p:nvSpPr>
        <p:spPr>
          <a:xfrm>
            <a:off x="6060523" y="5874003"/>
            <a:ext cx="2859949" cy="2859949"/>
          </a:xfrm>
          <a:custGeom>
            <a:rect b="b" l="l" r="r" t="t"/>
            <a:pathLst>
              <a:path extrusionOk="0" h="2859949" w="2859949">
                <a:moveTo>
                  <a:pt x="0" y="0"/>
                </a:moveTo>
                <a:lnTo>
                  <a:pt x="2859949" y="0"/>
                </a:lnTo>
                <a:lnTo>
                  <a:pt x="2859949" y="2859949"/>
                </a:lnTo>
                <a:lnTo>
                  <a:pt x="0" y="2859949"/>
                </a:lnTo>
                <a:lnTo>
                  <a:pt x="0" y="0"/>
                </a:lnTo>
                <a:close/>
              </a:path>
            </a:pathLst>
          </a:custGeom>
          <a:blipFill rotWithShape="1">
            <a:blip r:embed="rId6">
              <a:alphaModFix amt="16000"/>
            </a:blip>
            <a:stretch>
              <a:fillRect b="0" l="0" r="0" t="0"/>
            </a:stretch>
          </a:blipFill>
          <a:ln>
            <a:noFill/>
          </a:ln>
        </p:spPr>
      </p:sp>
      <p:sp>
        <p:nvSpPr>
          <p:cNvPr id="938" name="Google Shape;938;p41"/>
          <p:cNvSpPr/>
          <p:nvPr/>
        </p:nvSpPr>
        <p:spPr>
          <a:xfrm>
            <a:off x="13249338" y="5888562"/>
            <a:ext cx="2975239" cy="2859949"/>
          </a:xfrm>
          <a:custGeom>
            <a:rect b="b" l="l" r="r" t="t"/>
            <a:pathLst>
              <a:path extrusionOk="0" h="2859949" w="2975239">
                <a:moveTo>
                  <a:pt x="0" y="0"/>
                </a:moveTo>
                <a:lnTo>
                  <a:pt x="2975240" y="0"/>
                </a:lnTo>
                <a:lnTo>
                  <a:pt x="2975240" y="2859949"/>
                </a:lnTo>
                <a:lnTo>
                  <a:pt x="0" y="2859949"/>
                </a:lnTo>
                <a:lnTo>
                  <a:pt x="0" y="0"/>
                </a:lnTo>
                <a:close/>
              </a:path>
            </a:pathLst>
          </a:custGeom>
          <a:blipFill rotWithShape="1">
            <a:blip r:embed="rId7">
              <a:alphaModFix amt="15000"/>
            </a:blip>
            <a:stretch>
              <a:fillRect b="0" l="0" r="0" t="0"/>
            </a:stretch>
          </a:blipFill>
          <a:ln>
            <a:noFill/>
          </a:ln>
        </p:spPr>
      </p:sp>
      <p:sp>
        <p:nvSpPr>
          <p:cNvPr id="939" name="Google Shape;939;p41"/>
          <p:cNvSpPr txBox="1"/>
          <p:nvPr/>
        </p:nvSpPr>
        <p:spPr>
          <a:xfrm>
            <a:off x="2161413" y="2427543"/>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Sustiprinti mokymąsi</a:t>
            </a:r>
            <a:endParaRPr b="0" i="0" sz="1400" u="none" cap="none" strike="noStrike">
              <a:solidFill>
                <a:srgbClr val="000000"/>
              </a:solidFill>
              <a:latin typeface="Arial"/>
              <a:ea typeface="Arial"/>
              <a:cs typeface="Arial"/>
              <a:sym typeface="Arial"/>
            </a:endParaRPr>
          </a:p>
        </p:txBody>
      </p:sp>
      <p:sp>
        <p:nvSpPr>
          <p:cNvPr id="940" name="Google Shape;940;p41"/>
          <p:cNvSpPr txBox="1"/>
          <p:nvPr/>
        </p:nvSpPr>
        <p:spPr>
          <a:xfrm>
            <a:off x="2161413" y="6225112"/>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Nustatyti spragas</a:t>
            </a:r>
            <a:endParaRPr b="0" i="0" sz="1400" u="none" cap="none" strike="noStrike">
              <a:solidFill>
                <a:srgbClr val="000000"/>
              </a:solidFill>
              <a:latin typeface="Arial"/>
              <a:ea typeface="Arial"/>
              <a:cs typeface="Arial"/>
              <a:sym typeface="Arial"/>
            </a:endParaRPr>
          </a:p>
        </p:txBody>
      </p:sp>
      <p:sp>
        <p:nvSpPr>
          <p:cNvPr id="941" name="Google Shape;941;p41"/>
          <p:cNvSpPr txBox="1"/>
          <p:nvPr/>
        </p:nvSpPr>
        <p:spPr>
          <a:xfrm>
            <a:off x="9703200" y="2427543"/>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Išmatuoti pažangą</a:t>
            </a:r>
            <a:endParaRPr b="0" i="0" sz="1400" u="none" cap="none" strike="noStrike">
              <a:solidFill>
                <a:srgbClr val="000000"/>
              </a:solidFill>
              <a:latin typeface="Arial"/>
              <a:ea typeface="Arial"/>
              <a:cs typeface="Arial"/>
              <a:sym typeface="Arial"/>
            </a:endParaRPr>
          </a:p>
        </p:txBody>
      </p:sp>
      <p:sp>
        <p:nvSpPr>
          <p:cNvPr id="942" name="Google Shape;942;p41"/>
          <p:cNvSpPr txBox="1"/>
          <p:nvPr/>
        </p:nvSpPr>
        <p:spPr>
          <a:xfrm>
            <a:off x="9703200" y="6225112"/>
            <a:ext cx="5915100" cy="646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lang="en-US" sz="4200">
                <a:solidFill>
                  <a:srgbClr val="94A037"/>
                </a:solidFill>
                <a:latin typeface="Philosopher"/>
                <a:ea typeface="Philosopher"/>
                <a:cs typeface="Philosopher"/>
                <a:sym typeface="Philosopher"/>
              </a:rPr>
              <a:t>Prailginti atmintį</a:t>
            </a:r>
            <a:endParaRPr b="0" i="0" sz="1400" u="none" cap="none" strike="noStrike">
              <a:solidFill>
                <a:srgbClr val="000000"/>
              </a:solidFill>
              <a:latin typeface="Arial"/>
              <a:ea typeface="Arial"/>
              <a:cs typeface="Arial"/>
              <a:sym typeface="Arial"/>
            </a:endParaRPr>
          </a:p>
        </p:txBody>
      </p:sp>
      <p:sp>
        <p:nvSpPr>
          <p:cNvPr id="943" name="Google Shape;943;p41"/>
          <p:cNvSpPr txBox="1"/>
          <p:nvPr/>
        </p:nvSpPr>
        <p:spPr>
          <a:xfrm>
            <a:off x="2530067" y="3328608"/>
            <a:ext cx="57801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Vertinimai padeda įtvirtinti tai, ko besimokantieji mokėsi. Jie suteikia galimybę prisiminti ko išmoko mokymų metu.</a:t>
            </a:r>
            <a:endParaRPr b="0" i="0" sz="1400" u="none" cap="none" strike="noStrike">
              <a:solidFill>
                <a:srgbClr val="000000"/>
              </a:solidFill>
              <a:latin typeface="Arial"/>
              <a:ea typeface="Arial"/>
              <a:cs typeface="Arial"/>
              <a:sym typeface="Arial"/>
            </a:endParaRPr>
          </a:p>
        </p:txBody>
      </p:sp>
      <p:sp>
        <p:nvSpPr>
          <p:cNvPr id="944" name="Google Shape;944;p41"/>
          <p:cNvSpPr txBox="1"/>
          <p:nvPr/>
        </p:nvSpPr>
        <p:spPr>
          <a:xfrm>
            <a:off x="9910266" y="3328608"/>
            <a:ext cx="59151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Vertinimais taip pat matuojama besimokančiųjų pažanga: kaip įsisavinamas turinys ir kokia pažanga siekiant mokymosi tikslų.</a:t>
            </a:r>
            <a:endParaRPr b="0" i="0" sz="1400" u="none" cap="none" strike="noStrike">
              <a:solidFill>
                <a:srgbClr val="000000"/>
              </a:solidFill>
              <a:latin typeface="Arial"/>
              <a:ea typeface="Arial"/>
              <a:cs typeface="Arial"/>
              <a:sym typeface="Arial"/>
            </a:endParaRPr>
          </a:p>
        </p:txBody>
      </p:sp>
      <p:sp>
        <p:nvSpPr>
          <p:cNvPr id="945" name="Google Shape;945;p41"/>
          <p:cNvSpPr txBox="1"/>
          <p:nvPr/>
        </p:nvSpPr>
        <p:spPr>
          <a:xfrm>
            <a:off x="2161413" y="7127765"/>
            <a:ext cx="65175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Analizuodami vertinimo rezultatus nustatykite sritis, kuriose besimokantieji gali susidurti su sunkumais. Pateikite papildomos informacijos ar pakoreguokite mikro-mokymosi turinį.</a:t>
            </a:r>
            <a:endParaRPr b="0" i="0" sz="1400" u="none" cap="none" strike="noStrike">
              <a:solidFill>
                <a:srgbClr val="000000"/>
              </a:solidFill>
              <a:latin typeface="Arial"/>
              <a:ea typeface="Arial"/>
              <a:cs typeface="Arial"/>
              <a:sym typeface="Arial"/>
            </a:endParaRPr>
          </a:p>
        </p:txBody>
      </p:sp>
      <p:sp>
        <p:nvSpPr>
          <p:cNvPr id="946" name="Google Shape;946;p41"/>
          <p:cNvSpPr txBox="1"/>
          <p:nvPr/>
        </p:nvSpPr>
        <p:spPr>
          <a:xfrm>
            <a:off x="9910266" y="7127765"/>
            <a:ext cx="58764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lang="en-US" sz="2100">
                <a:latin typeface="Philosopher"/>
                <a:ea typeface="Philosopher"/>
                <a:cs typeface="Philosopher"/>
                <a:sym typeface="Philosopher"/>
              </a:rPr>
              <a:t>Gerai parengti vertinimai padeda geriau įsiminti informaciją. Jie skatina aktyviai įsitraukti į medžiagą.</a:t>
            </a:r>
            <a:endParaRPr b="0" i="0" sz="1400" u="none" cap="none" strike="noStrike">
              <a:solidFill>
                <a:srgbClr val="000000"/>
              </a:solidFill>
              <a:latin typeface="Arial"/>
              <a:ea typeface="Arial"/>
              <a:cs typeface="Arial"/>
              <a:sym typeface="Arial"/>
            </a:endParaRPr>
          </a:p>
        </p:txBody>
      </p:sp>
      <p:sp>
        <p:nvSpPr>
          <p:cNvPr id="947" name="Google Shape;947;p41"/>
          <p:cNvSpPr txBox="1"/>
          <p:nvPr/>
        </p:nvSpPr>
        <p:spPr>
          <a:xfrm>
            <a:off x="7307907" y="1145423"/>
            <a:ext cx="36723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F59F35"/>
                </a:solidFill>
                <a:latin typeface="Philosopher"/>
                <a:ea typeface="Philosopher"/>
                <a:cs typeface="Philosopher"/>
                <a:sym typeface="Philosopher"/>
              </a:rPr>
              <a:t>Įvertinimo svarba</a:t>
            </a:r>
            <a:endParaRPr b="0" i="0" sz="1400" u="none" cap="none" strike="noStrike">
              <a:solidFill>
                <a:srgbClr val="000000"/>
              </a:solidFill>
              <a:latin typeface="Arial"/>
              <a:ea typeface="Arial"/>
              <a:cs typeface="Arial"/>
              <a:sym typeface="Arial"/>
            </a:endParaRPr>
          </a:p>
        </p:txBody>
      </p:sp>
      <p:pic>
        <p:nvPicPr>
          <p:cNvPr id="948" name="Google Shape;948;p41"/>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42"/>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sp>
      <p:sp>
        <p:nvSpPr>
          <p:cNvPr id="958" name="Google Shape;958;p42"/>
          <p:cNvSpPr/>
          <p:nvPr/>
        </p:nvSpPr>
        <p:spPr>
          <a:xfrm>
            <a:off x="1717666" y="2145828"/>
            <a:ext cx="1979883" cy="2463307"/>
          </a:xfrm>
          <a:custGeom>
            <a:rect b="b" l="l" r="r" t="t"/>
            <a:pathLst>
              <a:path extrusionOk="0" h="2463307" w="1979883">
                <a:moveTo>
                  <a:pt x="0" y="0"/>
                </a:moveTo>
                <a:lnTo>
                  <a:pt x="1979883" y="0"/>
                </a:lnTo>
                <a:lnTo>
                  <a:pt x="1979883" y="2463307"/>
                </a:lnTo>
                <a:lnTo>
                  <a:pt x="0" y="2463307"/>
                </a:lnTo>
                <a:lnTo>
                  <a:pt x="0" y="0"/>
                </a:lnTo>
                <a:close/>
              </a:path>
            </a:pathLst>
          </a:custGeom>
          <a:blipFill rotWithShape="1">
            <a:blip r:embed="rId4">
              <a:alphaModFix amt="31999"/>
            </a:blip>
            <a:stretch>
              <a:fillRect b="0" l="0" r="0" t="0"/>
            </a:stretch>
          </a:blipFill>
          <a:ln>
            <a:noFill/>
          </a:ln>
        </p:spPr>
      </p:sp>
      <p:sp>
        <p:nvSpPr>
          <p:cNvPr id="959" name="Google Shape;959;p42"/>
          <p:cNvSpPr/>
          <p:nvPr/>
        </p:nvSpPr>
        <p:spPr>
          <a:xfrm flipH="1">
            <a:off x="7007200" y="2145828"/>
            <a:ext cx="2710655" cy="2463307"/>
          </a:xfrm>
          <a:custGeom>
            <a:rect b="b" l="l" r="r" t="t"/>
            <a:pathLst>
              <a:path extrusionOk="0" h="2463307" w="2710655">
                <a:moveTo>
                  <a:pt x="2710655" y="0"/>
                </a:moveTo>
                <a:lnTo>
                  <a:pt x="0" y="0"/>
                </a:lnTo>
                <a:lnTo>
                  <a:pt x="0" y="2463307"/>
                </a:lnTo>
                <a:lnTo>
                  <a:pt x="2710655" y="2463307"/>
                </a:lnTo>
                <a:lnTo>
                  <a:pt x="2710655" y="0"/>
                </a:lnTo>
                <a:close/>
              </a:path>
            </a:pathLst>
          </a:custGeom>
          <a:blipFill rotWithShape="1">
            <a:blip r:embed="rId5">
              <a:alphaModFix amt="14000"/>
            </a:blip>
            <a:stretch>
              <a:fillRect b="0" l="0" r="0" t="0"/>
            </a:stretch>
          </a:blipFill>
          <a:ln>
            <a:noFill/>
          </a:ln>
        </p:spPr>
      </p:sp>
      <p:sp>
        <p:nvSpPr>
          <p:cNvPr id="960" name="Google Shape;960;p42"/>
          <p:cNvSpPr/>
          <p:nvPr/>
        </p:nvSpPr>
        <p:spPr>
          <a:xfrm>
            <a:off x="12708740" y="2845217"/>
            <a:ext cx="1799823" cy="1644588"/>
          </a:xfrm>
          <a:custGeom>
            <a:rect b="b" l="l" r="r" t="t"/>
            <a:pathLst>
              <a:path extrusionOk="0" h="1644588" w="1799823">
                <a:moveTo>
                  <a:pt x="0" y="0"/>
                </a:moveTo>
                <a:lnTo>
                  <a:pt x="1799823" y="0"/>
                </a:lnTo>
                <a:lnTo>
                  <a:pt x="1799823" y="1644588"/>
                </a:lnTo>
                <a:lnTo>
                  <a:pt x="0" y="1644588"/>
                </a:lnTo>
                <a:lnTo>
                  <a:pt x="0" y="0"/>
                </a:lnTo>
                <a:close/>
              </a:path>
            </a:pathLst>
          </a:custGeom>
          <a:blipFill rotWithShape="1">
            <a:blip r:embed="rId6">
              <a:alphaModFix amt="28000"/>
            </a:blip>
            <a:stretch>
              <a:fillRect b="0" l="0" r="0" t="0"/>
            </a:stretch>
          </a:blipFill>
          <a:ln>
            <a:noFill/>
          </a:ln>
        </p:spPr>
      </p:sp>
      <p:sp>
        <p:nvSpPr>
          <p:cNvPr id="961" name="Google Shape;961;p42"/>
          <p:cNvSpPr/>
          <p:nvPr/>
        </p:nvSpPr>
        <p:spPr>
          <a:xfrm>
            <a:off x="387049" y="1103112"/>
            <a:ext cx="445450" cy="475146"/>
          </a:xfrm>
          <a:custGeom>
            <a:rect b="b" l="l" r="r" t="t"/>
            <a:pathLst>
              <a:path extrusionOk="0" h="475146" w="445450">
                <a:moveTo>
                  <a:pt x="0" y="0"/>
                </a:moveTo>
                <a:lnTo>
                  <a:pt x="445450" y="0"/>
                </a:lnTo>
                <a:lnTo>
                  <a:pt x="445450" y="475146"/>
                </a:lnTo>
                <a:lnTo>
                  <a:pt x="0" y="475146"/>
                </a:lnTo>
                <a:lnTo>
                  <a:pt x="0" y="0"/>
                </a:lnTo>
                <a:close/>
              </a:path>
            </a:pathLst>
          </a:custGeom>
          <a:blipFill rotWithShape="1">
            <a:blip r:embed="rId7">
              <a:alphaModFix amt="51000"/>
            </a:blip>
            <a:stretch>
              <a:fillRect b="0" l="0" r="0" t="0"/>
            </a:stretch>
          </a:blipFill>
          <a:ln>
            <a:noFill/>
          </a:ln>
        </p:spPr>
      </p:sp>
      <p:sp>
        <p:nvSpPr>
          <p:cNvPr id="962" name="Google Shape;962;p42"/>
          <p:cNvSpPr txBox="1"/>
          <p:nvPr/>
        </p:nvSpPr>
        <p:spPr>
          <a:xfrm>
            <a:off x="12999300" y="5118879"/>
            <a:ext cx="4550700" cy="167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lang="en-US" sz="2360">
                <a:latin typeface="Philosopher"/>
                <a:ea typeface="Philosopher"/>
                <a:cs typeface="Philosopher"/>
                <a:sym typeface="Philosopher"/>
              </a:rPr>
              <a:t>Refleksijos metu užduodant atvirus klausimus </a:t>
            </a:r>
            <a:r>
              <a:rPr b="1" lang="en-US" sz="2360">
                <a:latin typeface="Philosopher"/>
                <a:ea typeface="Philosopher"/>
                <a:cs typeface="Philosopher"/>
                <a:sym typeface="Philosopher"/>
              </a:rPr>
              <a:t>skatinamas</a:t>
            </a:r>
            <a:r>
              <a:rPr b="1" lang="en-US" sz="2360">
                <a:latin typeface="Philosopher"/>
                <a:ea typeface="Philosopher"/>
                <a:cs typeface="Philosopher"/>
                <a:sym typeface="Philosopher"/>
              </a:rPr>
              <a:t> kritinis mąstymas ir savęs vertinimas.</a:t>
            </a:r>
            <a:endParaRPr b="0" i="0" sz="1400" u="none" cap="none" strike="noStrike">
              <a:solidFill>
                <a:srgbClr val="000000"/>
              </a:solidFill>
              <a:latin typeface="Arial"/>
              <a:ea typeface="Arial"/>
              <a:cs typeface="Arial"/>
              <a:sym typeface="Arial"/>
            </a:endParaRPr>
          </a:p>
        </p:txBody>
      </p:sp>
      <p:sp>
        <p:nvSpPr>
          <p:cNvPr id="963" name="Google Shape;963;p42"/>
          <p:cNvSpPr txBox="1"/>
          <p:nvPr/>
        </p:nvSpPr>
        <p:spPr>
          <a:xfrm>
            <a:off x="962025" y="1007310"/>
            <a:ext cx="1501800" cy="6924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499"/>
              <a:buFont typeface="Arial"/>
              <a:buNone/>
            </a:pPr>
            <a:r>
              <a:rPr b="1" lang="en-US" sz="4499">
                <a:solidFill>
                  <a:srgbClr val="F59F35"/>
                </a:solidFill>
                <a:latin typeface="Philosopher"/>
                <a:ea typeface="Philosopher"/>
                <a:cs typeface="Philosopher"/>
                <a:sym typeface="Philosopher"/>
              </a:rPr>
              <a:t>Tipai</a:t>
            </a:r>
            <a:endParaRPr b="0" i="0" sz="1400" u="none" cap="none" strike="noStrike">
              <a:solidFill>
                <a:srgbClr val="000000"/>
              </a:solidFill>
              <a:latin typeface="Arial"/>
              <a:ea typeface="Arial"/>
              <a:cs typeface="Arial"/>
              <a:sym typeface="Arial"/>
            </a:endParaRPr>
          </a:p>
        </p:txBody>
      </p:sp>
      <p:sp>
        <p:nvSpPr>
          <p:cNvPr id="964" name="Google Shape;964;p42"/>
          <p:cNvSpPr txBox="1"/>
          <p:nvPr/>
        </p:nvSpPr>
        <p:spPr>
          <a:xfrm>
            <a:off x="2481625" y="3281750"/>
            <a:ext cx="3097500" cy="769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Viktorinos</a:t>
            </a:r>
            <a:endParaRPr b="0" i="0" sz="1400" u="none" cap="none" strike="noStrike">
              <a:solidFill>
                <a:srgbClr val="000000"/>
              </a:solidFill>
              <a:latin typeface="Arial"/>
              <a:ea typeface="Arial"/>
              <a:cs typeface="Arial"/>
              <a:sym typeface="Arial"/>
            </a:endParaRPr>
          </a:p>
        </p:txBody>
      </p:sp>
      <p:sp>
        <p:nvSpPr>
          <p:cNvPr id="965" name="Google Shape;965;p42"/>
          <p:cNvSpPr txBox="1"/>
          <p:nvPr/>
        </p:nvSpPr>
        <p:spPr>
          <a:xfrm>
            <a:off x="7340724" y="2975330"/>
            <a:ext cx="3606600" cy="1692900"/>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Trumpos užduotys</a:t>
            </a:r>
            <a:endParaRPr b="0" i="0" sz="1400" u="none" cap="none" strike="noStrike">
              <a:solidFill>
                <a:srgbClr val="000000"/>
              </a:solidFill>
              <a:latin typeface="Arial"/>
              <a:ea typeface="Arial"/>
              <a:cs typeface="Arial"/>
              <a:sym typeface="Arial"/>
            </a:endParaRPr>
          </a:p>
        </p:txBody>
      </p:sp>
      <p:sp>
        <p:nvSpPr>
          <p:cNvPr id="966" name="Google Shape;966;p42"/>
          <p:cNvSpPr txBox="1"/>
          <p:nvPr/>
        </p:nvSpPr>
        <p:spPr>
          <a:xfrm>
            <a:off x="13378474" y="2975325"/>
            <a:ext cx="3606600" cy="16929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US" sz="4999">
                <a:solidFill>
                  <a:srgbClr val="94A037"/>
                </a:solidFill>
                <a:latin typeface="Philosopher"/>
                <a:ea typeface="Philosopher"/>
                <a:cs typeface="Philosopher"/>
                <a:sym typeface="Philosopher"/>
              </a:rPr>
              <a:t>Refleksiniai klausimai</a:t>
            </a:r>
            <a:endParaRPr b="0" i="0" sz="1400" u="none" cap="none" strike="noStrike">
              <a:solidFill>
                <a:srgbClr val="000000"/>
              </a:solidFill>
              <a:latin typeface="Arial"/>
              <a:ea typeface="Arial"/>
              <a:cs typeface="Arial"/>
              <a:sym typeface="Arial"/>
            </a:endParaRPr>
          </a:p>
        </p:txBody>
      </p:sp>
      <p:sp>
        <p:nvSpPr>
          <p:cNvPr id="967" name="Google Shape;967;p42"/>
          <p:cNvSpPr txBox="1"/>
          <p:nvPr/>
        </p:nvSpPr>
        <p:spPr>
          <a:xfrm>
            <a:off x="387050" y="5118875"/>
            <a:ext cx="5519400" cy="1672800"/>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Clr>
                <a:srgbClr val="000000"/>
              </a:buClr>
              <a:buSzPts val="2362"/>
              <a:buFont typeface="Arial"/>
              <a:buNone/>
            </a:pPr>
            <a:r>
              <a:rPr b="1" lang="en-US" sz="2362">
                <a:latin typeface="Philosopher"/>
                <a:ea typeface="Philosopher"/>
                <a:cs typeface="Philosopher"/>
                <a:sym typeface="Philosopher"/>
              </a:rPr>
              <a:t>Trumpos viktorinos su atsakymų variantais arba teisingais ir klaidingais klausimais yra veiksmingas būdas įvertinti žinių išsaugojimą.</a:t>
            </a:r>
            <a:endParaRPr b="0" i="0" sz="1400" u="none" cap="none" strike="noStrike">
              <a:solidFill>
                <a:srgbClr val="000000"/>
              </a:solidFill>
              <a:latin typeface="Arial"/>
              <a:ea typeface="Arial"/>
              <a:cs typeface="Arial"/>
              <a:sym typeface="Arial"/>
            </a:endParaRPr>
          </a:p>
        </p:txBody>
      </p:sp>
      <p:sp>
        <p:nvSpPr>
          <p:cNvPr id="968" name="Google Shape;968;p42"/>
          <p:cNvSpPr txBox="1"/>
          <p:nvPr/>
        </p:nvSpPr>
        <p:spPr>
          <a:xfrm>
            <a:off x="6488850" y="5133975"/>
            <a:ext cx="5310300" cy="123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lang="en-US" sz="2360">
                <a:latin typeface="Philosopher"/>
                <a:ea typeface="Philosopher"/>
                <a:cs typeface="Philosopher"/>
                <a:sym typeface="Philosopher"/>
              </a:rPr>
              <a:t>Užduotys, kai besimokantieji išmoktus dalykus pritaiko realiose situacijose, gali būti labai veiksmingos.</a:t>
            </a:r>
            <a:endParaRPr b="0" i="0" sz="1400" u="none" cap="none" strike="noStrike">
              <a:solidFill>
                <a:srgbClr val="000000"/>
              </a:solidFill>
              <a:latin typeface="Arial"/>
              <a:ea typeface="Arial"/>
              <a:cs typeface="Arial"/>
              <a:sym typeface="Arial"/>
            </a:endParaRPr>
          </a:p>
        </p:txBody>
      </p:sp>
      <p:sp>
        <p:nvSpPr>
          <p:cNvPr id="969" name="Google Shape;969;p42"/>
          <p:cNvSpPr txBox="1"/>
          <p:nvPr/>
        </p:nvSpPr>
        <p:spPr>
          <a:xfrm>
            <a:off x="609774" y="7178737"/>
            <a:ext cx="4455300" cy="141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lang="en-US" sz="2700">
                <a:latin typeface="Philosopher"/>
                <a:ea typeface="Philosopher"/>
                <a:cs typeface="Philosopher"/>
                <a:sym typeface="Philosopher"/>
              </a:rPr>
              <a:t>Galima integruoti į mikro-mokymo modulius ir taip patikrinti žinias.</a:t>
            </a:r>
            <a:endParaRPr b="0" i="0" sz="1400" u="none" cap="none" strike="noStrike">
              <a:solidFill>
                <a:srgbClr val="000000"/>
              </a:solidFill>
              <a:latin typeface="Arial"/>
              <a:ea typeface="Arial"/>
              <a:cs typeface="Arial"/>
              <a:sym typeface="Arial"/>
            </a:endParaRPr>
          </a:p>
        </p:txBody>
      </p:sp>
      <p:sp>
        <p:nvSpPr>
          <p:cNvPr id="970" name="Google Shape;970;p42"/>
          <p:cNvSpPr txBox="1"/>
          <p:nvPr/>
        </p:nvSpPr>
        <p:spPr>
          <a:xfrm>
            <a:off x="6488850" y="6929437"/>
            <a:ext cx="5310300" cy="141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lang="en-US" sz="2700">
                <a:latin typeface="Philosopher"/>
                <a:ea typeface="Philosopher"/>
                <a:cs typeface="Philosopher"/>
                <a:sym typeface="Philosopher"/>
              </a:rPr>
              <a:t>Pavyzdžiui, besimokantysis pagal el. laiško rašymo mikro pamoka turi parašyti el. laišką.</a:t>
            </a:r>
            <a:endParaRPr b="0" i="0" sz="1400" u="none" cap="none" strike="noStrike">
              <a:solidFill>
                <a:srgbClr val="000000"/>
              </a:solidFill>
              <a:latin typeface="Arial"/>
              <a:ea typeface="Arial"/>
              <a:cs typeface="Arial"/>
              <a:sym typeface="Arial"/>
            </a:endParaRPr>
          </a:p>
        </p:txBody>
      </p:sp>
      <p:sp>
        <p:nvSpPr>
          <p:cNvPr id="971" name="Google Shape;971;p42"/>
          <p:cNvSpPr txBox="1"/>
          <p:nvPr/>
        </p:nvSpPr>
        <p:spPr>
          <a:xfrm>
            <a:off x="12544505" y="6929437"/>
            <a:ext cx="5005500" cy="2410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lang="en-US" sz="2700">
                <a:latin typeface="Philosopher"/>
                <a:ea typeface="Philosopher"/>
                <a:cs typeface="Philosopher"/>
                <a:sym typeface="Philosopher"/>
              </a:rPr>
              <a:t>Pavyzdžiui, galite paskatinti besimokančiuosius pamąstyti apie tai, kaip jie gali pritaikyti naujai įgytus įgūdžius kasdieniame gyvenime.</a:t>
            </a:r>
            <a:endParaRPr b="0" i="0" sz="1400" u="none" cap="none" strike="noStrike">
              <a:solidFill>
                <a:srgbClr val="000000"/>
              </a:solidFill>
              <a:latin typeface="Arial"/>
              <a:ea typeface="Arial"/>
              <a:cs typeface="Arial"/>
              <a:sym typeface="Arial"/>
            </a:endParaRPr>
          </a:p>
        </p:txBody>
      </p:sp>
      <p:pic>
        <p:nvPicPr>
          <p:cNvPr id="972" name="Google Shape;972;p42"/>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4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1999"/>
            </a:blip>
            <a:stretch>
              <a:fillRect b="-5380" l="0" r="0" t="-13056"/>
            </a:stretch>
          </a:blipFill>
          <a:ln>
            <a:noFill/>
          </a:ln>
        </p:spPr>
      </p:sp>
      <p:sp>
        <p:nvSpPr>
          <p:cNvPr id="982" name="Google Shape;982;p43"/>
          <p:cNvSpPr/>
          <p:nvPr/>
        </p:nvSpPr>
        <p:spPr>
          <a:xfrm>
            <a:off x="16173068" y="156528"/>
            <a:ext cx="1910215" cy="1744344"/>
          </a:xfrm>
          <a:custGeom>
            <a:rect b="b" l="l" r="r" t="t"/>
            <a:pathLst>
              <a:path extrusionOk="0" h="1744344" w="1910215">
                <a:moveTo>
                  <a:pt x="0" y="0"/>
                </a:moveTo>
                <a:lnTo>
                  <a:pt x="1910216" y="0"/>
                </a:lnTo>
                <a:lnTo>
                  <a:pt x="1910216" y="1744344"/>
                </a:lnTo>
                <a:lnTo>
                  <a:pt x="0" y="1744344"/>
                </a:lnTo>
                <a:lnTo>
                  <a:pt x="0" y="0"/>
                </a:lnTo>
                <a:close/>
              </a:path>
            </a:pathLst>
          </a:custGeom>
          <a:blipFill rotWithShape="1">
            <a:blip r:embed="rId4">
              <a:alphaModFix/>
            </a:blip>
            <a:stretch>
              <a:fillRect b="-4986" l="-14762" r="-20794" t="0"/>
            </a:stretch>
          </a:blipFill>
          <a:ln>
            <a:noFill/>
          </a:ln>
        </p:spPr>
      </p:sp>
      <p:sp>
        <p:nvSpPr>
          <p:cNvPr id="983" name="Google Shape;983;p43"/>
          <p:cNvSpPr/>
          <p:nvPr/>
        </p:nvSpPr>
        <p:spPr>
          <a:xfrm>
            <a:off x="3007178" y="7463894"/>
            <a:ext cx="1418112" cy="1416951"/>
          </a:xfrm>
          <a:custGeom>
            <a:rect b="b" l="l" r="r" t="t"/>
            <a:pathLst>
              <a:path extrusionOk="0" h="1416951" w="1418112">
                <a:moveTo>
                  <a:pt x="0" y="0"/>
                </a:moveTo>
                <a:lnTo>
                  <a:pt x="1418112" y="0"/>
                </a:lnTo>
                <a:lnTo>
                  <a:pt x="1418112" y="1416951"/>
                </a:lnTo>
                <a:lnTo>
                  <a:pt x="0" y="1416951"/>
                </a:lnTo>
                <a:lnTo>
                  <a:pt x="0" y="0"/>
                </a:lnTo>
                <a:close/>
              </a:path>
            </a:pathLst>
          </a:custGeom>
          <a:blipFill rotWithShape="1">
            <a:blip r:embed="rId5">
              <a:alphaModFix/>
            </a:blip>
            <a:stretch>
              <a:fillRect b="0" l="-6686" r="-6689" t="0"/>
            </a:stretch>
          </a:blipFill>
          <a:ln>
            <a:noFill/>
          </a:ln>
        </p:spPr>
      </p:sp>
      <p:sp>
        <p:nvSpPr>
          <p:cNvPr id="984" name="Google Shape;984;p43"/>
          <p:cNvSpPr/>
          <p:nvPr/>
        </p:nvSpPr>
        <p:spPr>
          <a:xfrm>
            <a:off x="2580052" y="3068171"/>
            <a:ext cx="13127892" cy="3371246"/>
          </a:xfrm>
          <a:custGeom>
            <a:rect b="b" l="l" r="r" t="t"/>
            <a:pathLst>
              <a:path extrusionOk="0" h="4494994" w="17503856">
                <a:moveTo>
                  <a:pt x="0" y="0"/>
                </a:moveTo>
                <a:lnTo>
                  <a:pt x="17503856" y="0"/>
                </a:lnTo>
                <a:lnTo>
                  <a:pt x="17503856" y="4494994"/>
                </a:lnTo>
                <a:lnTo>
                  <a:pt x="0" y="4494994"/>
                </a:lnTo>
                <a:close/>
              </a:path>
            </a:pathLst>
          </a:custGeom>
          <a:solidFill>
            <a:srgbClr val="F59F35"/>
          </a:solidFill>
          <a:ln>
            <a:noFill/>
          </a:ln>
        </p:spPr>
      </p:sp>
      <p:sp>
        <p:nvSpPr>
          <p:cNvPr id="985" name="Google Shape;985;p43"/>
          <p:cNvSpPr txBox="1"/>
          <p:nvPr/>
        </p:nvSpPr>
        <p:spPr>
          <a:xfrm>
            <a:off x="3007178" y="3749105"/>
            <a:ext cx="12273600" cy="1891200"/>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799"/>
              <a:buFont typeface="Arial"/>
              <a:buNone/>
            </a:pPr>
            <a:r>
              <a:rPr b="1" lang="en-US" sz="4799">
                <a:latin typeface="Philosopher"/>
                <a:ea typeface="Philosopher"/>
                <a:cs typeface="Philosopher"/>
                <a:sym typeface="Philosopher"/>
              </a:rPr>
              <a:t>Atminkite, kad mikro-mokymasis yra </a:t>
            </a:r>
            <a:r>
              <a:rPr b="1" lang="en-US" sz="4799">
                <a:solidFill>
                  <a:schemeClr val="lt1"/>
                </a:solidFill>
                <a:latin typeface="Philosopher"/>
                <a:ea typeface="Philosopher"/>
                <a:cs typeface="Philosopher"/>
                <a:sym typeface="Philosopher"/>
              </a:rPr>
              <a:t>veiksmingas</a:t>
            </a:r>
            <a:r>
              <a:rPr b="1" lang="en-US" sz="4799">
                <a:latin typeface="Philosopher"/>
                <a:ea typeface="Philosopher"/>
                <a:cs typeface="Philosopher"/>
                <a:sym typeface="Philosopher"/>
              </a:rPr>
              <a:t> ir </a:t>
            </a:r>
            <a:r>
              <a:rPr b="1" lang="en-US" sz="4799">
                <a:solidFill>
                  <a:schemeClr val="lt1"/>
                </a:solidFill>
                <a:latin typeface="Philosopher"/>
                <a:ea typeface="Philosopher"/>
                <a:cs typeface="Philosopher"/>
                <a:sym typeface="Philosopher"/>
              </a:rPr>
              <a:t>efektyvus</a:t>
            </a:r>
            <a:r>
              <a:rPr b="1" lang="en-US" sz="4799">
                <a:latin typeface="Philosopher"/>
                <a:ea typeface="Philosopher"/>
                <a:cs typeface="Philosopher"/>
                <a:sym typeface="Philosopher"/>
              </a:rPr>
              <a:t> turinio pateikimas!</a:t>
            </a:r>
            <a:endParaRPr b="0" i="0" sz="1400" u="none" cap="none" strike="noStrike">
              <a:solidFill>
                <a:srgbClr val="000000"/>
              </a:solidFill>
              <a:latin typeface="Arial"/>
              <a:ea typeface="Arial"/>
              <a:cs typeface="Arial"/>
              <a:sym typeface="Arial"/>
            </a:endParaRPr>
          </a:p>
        </p:txBody>
      </p:sp>
      <p:sp>
        <p:nvSpPr>
          <p:cNvPr id="986" name="Google Shape;986;p43"/>
          <p:cNvSpPr txBox="1"/>
          <p:nvPr/>
        </p:nvSpPr>
        <p:spPr>
          <a:xfrm>
            <a:off x="4743230" y="7648494"/>
            <a:ext cx="10964700" cy="1151100"/>
          </a:xfrm>
          <a:prstGeom prst="rect">
            <a:avLst/>
          </a:prstGeom>
          <a:noFill/>
          <a:ln>
            <a:noFill/>
          </a:ln>
        </p:spPr>
        <p:txBody>
          <a:bodyPr anchorCtr="0" anchor="t" bIns="0" lIns="0" spcFirstLastPara="1" rIns="0" wrap="square" tIns="0">
            <a:spAutoFit/>
          </a:bodyPr>
          <a:lstStyle/>
          <a:p>
            <a:pPr indent="0" lvl="0" marL="0" rtl="0" algn="ctr">
              <a:lnSpc>
                <a:spcPct val="120005"/>
              </a:lnSpc>
              <a:spcBef>
                <a:spcPts val="0"/>
              </a:spcBef>
              <a:spcAft>
                <a:spcPts val="0"/>
              </a:spcAft>
              <a:buClr>
                <a:schemeClr val="dk1"/>
              </a:buClr>
              <a:buSzPts val="1100"/>
              <a:buFont typeface="Arial"/>
              <a:buNone/>
            </a:pPr>
            <a:r>
              <a:rPr lang="en-US" sz="3399">
                <a:latin typeface="Philosopher"/>
                <a:ea typeface="Philosopher"/>
                <a:cs typeface="Philosopher"/>
                <a:sym typeface="Philosopher"/>
              </a:rPr>
              <a:t>Kurdami mikro-mokymus mažiau įgūdžių turintiems suaugusiems remkites anksčiau aptartais principais</a:t>
            </a:r>
            <a:endParaRPr sz="3399">
              <a:latin typeface="Philosopher"/>
              <a:ea typeface="Philosopher"/>
              <a:cs typeface="Philosopher"/>
              <a:sym typeface="Philosopher"/>
            </a:endParaRPr>
          </a:p>
        </p:txBody>
      </p:sp>
      <p:pic>
        <p:nvPicPr>
          <p:cNvPr id="987" name="Google Shape;987;p43"/>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44"/>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993" name="Google Shape;993;p44"/>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994" name="Google Shape;994;p44"/>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4 dalis</a:t>
            </a:r>
            <a:endParaRPr b="0" i="0" sz="1400" u="none" cap="none" strike="noStrike">
              <a:solidFill>
                <a:srgbClr val="000000"/>
              </a:solidFill>
              <a:latin typeface="Arial"/>
              <a:ea typeface="Arial"/>
              <a:cs typeface="Arial"/>
              <a:sym typeface="Arial"/>
            </a:endParaRPr>
          </a:p>
        </p:txBody>
      </p:sp>
      <p:sp>
        <p:nvSpPr>
          <p:cNvPr id="995" name="Google Shape;995;p44"/>
          <p:cNvSpPr txBox="1"/>
          <p:nvPr/>
        </p:nvSpPr>
        <p:spPr>
          <a:xfrm>
            <a:off x="7003076" y="7060801"/>
            <a:ext cx="42819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Įsitraukimo ir motyvacijos skatinimas</a:t>
            </a:r>
            <a:endParaRPr b="0" i="0" sz="1400" u="none" cap="none" strike="noStrike">
              <a:solidFill>
                <a:srgbClr val="000000"/>
              </a:solidFill>
              <a:latin typeface="Arial"/>
              <a:ea typeface="Arial"/>
              <a:cs typeface="Arial"/>
              <a:sym typeface="Arial"/>
            </a:endParaRPr>
          </a:p>
        </p:txBody>
      </p:sp>
      <p:pic>
        <p:nvPicPr>
          <p:cNvPr id="996" name="Google Shape;996;p44"/>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45"/>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002" name="Google Shape;1002;p45"/>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003" name="Google Shape;1003;p45"/>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4 dalis</a:t>
            </a:r>
            <a:endParaRPr b="0" i="0" sz="1400" u="none" cap="none" strike="noStrike">
              <a:solidFill>
                <a:srgbClr val="000000"/>
              </a:solidFill>
              <a:latin typeface="Arial"/>
              <a:ea typeface="Arial"/>
              <a:cs typeface="Arial"/>
              <a:sym typeface="Arial"/>
            </a:endParaRPr>
          </a:p>
        </p:txBody>
      </p:sp>
      <p:sp>
        <p:nvSpPr>
          <p:cNvPr id="1004" name="Google Shape;1004;p45"/>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5" name="Google Shape;1005;p45"/>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6" name="Google Shape;1006;p45"/>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007" name="Google Shape;1007;p45"/>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Paaiškinkite pagrindinius mikro-mokymosi principus</a:t>
            </a:r>
            <a:endParaRPr b="0" i="0" sz="1400" u="none" cap="none" strike="noStrike">
              <a:solidFill>
                <a:srgbClr val="000000"/>
              </a:solidFill>
              <a:latin typeface="Arial"/>
              <a:ea typeface="Arial"/>
              <a:cs typeface="Arial"/>
              <a:sym typeface="Arial"/>
            </a:endParaRPr>
          </a:p>
        </p:txBody>
      </p:sp>
      <p:sp>
        <p:nvSpPr>
          <p:cNvPr id="1008" name="Google Shape;1008;p45"/>
          <p:cNvSpPr txBox="1"/>
          <p:nvPr/>
        </p:nvSpPr>
        <p:spPr>
          <a:xfrm>
            <a:off x="1566280"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Aktualumas mažiau įgūdžių turintiems suaugusiems</a:t>
            </a:r>
            <a:endParaRPr b="0" i="0" sz="1400" u="none" cap="none" strike="noStrike">
              <a:solidFill>
                <a:srgbClr val="000000"/>
              </a:solidFill>
              <a:latin typeface="Arial"/>
              <a:ea typeface="Arial"/>
              <a:cs typeface="Arial"/>
              <a:sym typeface="Arial"/>
            </a:endParaRPr>
          </a:p>
        </p:txBody>
      </p:sp>
      <p:sp>
        <p:nvSpPr>
          <p:cNvPr id="1009" name="Google Shape;1009;p45"/>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Kaip koncentracija į mokymosi tikslus pagerina rezultatus</a:t>
            </a:r>
            <a:endParaRPr b="0" i="0" sz="1400" u="none" cap="none" strike="noStrike">
              <a:solidFill>
                <a:srgbClr val="000000"/>
              </a:solidFill>
              <a:latin typeface="Arial"/>
              <a:ea typeface="Arial"/>
              <a:cs typeface="Arial"/>
              <a:sym typeface="Arial"/>
            </a:endParaRPr>
          </a:p>
        </p:txBody>
      </p:sp>
      <p:sp>
        <p:nvSpPr>
          <p:cNvPr id="1010" name="Google Shape;1010;p45"/>
          <p:cNvSpPr txBox="1"/>
          <p:nvPr/>
        </p:nvSpPr>
        <p:spPr>
          <a:xfrm>
            <a:off x="13914722" y="7085160"/>
            <a:ext cx="4281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Įsitraukimo ir motyvacijos skatinimas</a:t>
            </a:r>
            <a:endParaRPr b="0" i="0" sz="1400" u="none" cap="none" strike="noStrike">
              <a:solidFill>
                <a:srgbClr val="000000"/>
              </a:solidFill>
              <a:latin typeface="Arial"/>
              <a:ea typeface="Arial"/>
              <a:cs typeface="Arial"/>
              <a:sym typeface="Arial"/>
            </a:endParaRPr>
          </a:p>
        </p:txBody>
      </p:sp>
      <p:pic>
        <p:nvPicPr>
          <p:cNvPr id="1011" name="Google Shape;1011;p45"/>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46"/>
          <p:cNvSpPr/>
          <p:nvPr/>
        </p:nvSpPr>
        <p:spPr>
          <a:xfrm>
            <a:off x="3036167"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46"/>
          <p:cNvSpPr/>
          <p:nvPr/>
        </p:nvSpPr>
        <p:spPr>
          <a:xfrm>
            <a:off x="15967787" y="1028700"/>
            <a:ext cx="1768719" cy="1615134"/>
          </a:xfrm>
          <a:custGeom>
            <a:rect b="b" l="l" r="r" t="t"/>
            <a:pathLst>
              <a:path extrusionOk="0" h="1615134" w="1768719">
                <a:moveTo>
                  <a:pt x="0" y="0"/>
                </a:moveTo>
                <a:lnTo>
                  <a:pt x="1768719" y="0"/>
                </a:lnTo>
                <a:lnTo>
                  <a:pt x="1768719" y="1615134"/>
                </a:lnTo>
                <a:lnTo>
                  <a:pt x="0" y="1615134"/>
                </a:lnTo>
                <a:lnTo>
                  <a:pt x="0" y="0"/>
                </a:lnTo>
                <a:close/>
              </a:path>
            </a:pathLst>
          </a:custGeom>
          <a:blipFill rotWithShape="1">
            <a:blip r:embed="rId3">
              <a:alphaModFix/>
            </a:blip>
            <a:stretch>
              <a:fillRect b="-4989" l="-14759" r="-20798" t="0"/>
            </a:stretch>
          </a:blipFill>
          <a:ln>
            <a:noFill/>
          </a:ln>
        </p:spPr>
      </p:sp>
      <p:sp>
        <p:nvSpPr>
          <p:cNvPr id="1022" name="Google Shape;1022;p46"/>
          <p:cNvSpPr/>
          <p:nvPr/>
        </p:nvSpPr>
        <p:spPr>
          <a:xfrm>
            <a:off x="383120" y="1125224"/>
            <a:ext cx="1635793" cy="1575315"/>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23" name="Google Shape;1023;p46"/>
          <p:cNvSpPr/>
          <p:nvPr/>
        </p:nvSpPr>
        <p:spPr>
          <a:xfrm>
            <a:off x="929955" y="1464200"/>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9" l="-20719" r="-20719" t="0"/>
            </a:stretch>
          </a:blipFill>
          <a:ln>
            <a:noFill/>
          </a:ln>
        </p:spPr>
      </p:sp>
      <p:sp>
        <p:nvSpPr>
          <p:cNvPr id="1024" name="Google Shape;1024;p46"/>
          <p:cNvSpPr/>
          <p:nvPr/>
        </p:nvSpPr>
        <p:spPr>
          <a:xfrm>
            <a:off x="6126949"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46"/>
          <p:cNvSpPr/>
          <p:nvPr/>
        </p:nvSpPr>
        <p:spPr>
          <a:xfrm>
            <a:off x="9217731"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46"/>
          <p:cNvSpPr/>
          <p:nvPr/>
        </p:nvSpPr>
        <p:spPr>
          <a:xfrm>
            <a:off x="12308513"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46"/>
          <p:cNvSpPr/>
          <p:nvPr/>
        </p:nvSpPr>
        <p:spPr>
          <a:xfrm>
            <a:off x="15397243"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46"/>
          <p:cNvSpPr/>
          <p:nvPr/>
        </p:nvSpPr>
        <p:spPr>
          <a:xfrm>
            <a:off x="-55774" y="3842569"/>
            <a:ext cx="2906772" cy="4355305"/>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46"/>
          <p:cNvSpPr/>
          <p:nvPr/>
        </p:nvSpPr>
        <p:spPr>
          <a:xfrm>
            <a:off x="3282064" y="5598447"/>
            <a:ext cx="2663910" cy="2603973"/>
          </a:xfrm>
          <a:custGeom>
            <a:rect b="b" l="l" r="r" t="t"/>
            <a:pathLst>
              <a:path extrusionOk="0" h="2603973" w="2663910">
                <a:moveTo>
                  <a:pt x="0" y="0"/>
                </a:moveTo>
                <a:lnTo>
                  <a:pt x="2663910" y="0"/>
                </a:lnTo>
                <a:lnTo>
                  <a:pt x="2663910" y="2603972"/>
                </a:lnTo>
                <a:lnTo>
                  <a:pt x="0" y="2603972"/>
                </a:lnTo>
                <a:lnTo>
                  <a:pt x="0" y="0"/>
                </a:lnTo>
                <a:close/>
              </a:path>
            </a:pathLst>
          </a:custGeom>
          <a:blipFill rotWithShape="1">
            <a:blip r:embed="rId5">
              <a:alphaModFix amt="24000"/>
            </a:blip>
            <a:stretch>
              <a:fillRect b="0" l="0" r="0" t="0"/>
            </a:stretch>
          </a:blipFill>
          <a:ln>
            <a:noFill/>
          </a:ln>
        </p:spPr>
      </p:sp>
      <p:sp>
        <p:nvSpPr>
          <p:cNvPr id="1030" name="Google Shape;1030;p46"/>
          <p:cNvSpPr/>
          <p:nvPr/>
        </p:nvSpPr>
        <p:spPr>
          <a:xfrm>
            <a:off x="0" y="4043473"/>
            <a:ext cx="2778992" cy="2372564"/>
          </a:xfrm>
          <a:custGeom>
            <a:rect b="b" l="l" r="r" t="t"/>
            <a:pathLst>
              <a:path extrusionOk="0" h="2372564" w="2778992">
                <a:moveTo>
                  <a:pt x="0" y="0"/>
                </a:moveTo>
                <a:lnTo>
                  <a:pt x="2778992" y="0"/>
                </a:lnTo>
                <a:lnTo>
                  <a:pt x="2778992" y="2372565"/>
                </a:lnTo>
                <a:lnTo>
                  <a:pt x="0" y="2372565"/>
                </a:lnTo>
                <a:lnTo>
                  <a:pt x="0" y="0"/>
                </a:lnTo>
                <a:close/>
              </a:path>
            </a:pathLst>
          </a:custGeom>
          <a:blipFill rotWithShape="1">
            <a:blip r:embed="rId6">
              <a:alphaModFix amt="24000"/>
            </a:blip>
            <a:stretch>
              <a:fillRect b="0" l="0" r="0" t="0"/>
            </a:stretch>
          </a:blipFill>
          <a:ln>
            <a:noFill/>
          </a:ln>
        </p:spPr>
      </p:sp>
      <p:sp>
        <p:nvSpPr>
          <p:cNvPr id="1031" name="Google Shape;1031;p46"/>
          <p:cNvSpPr/>
          <p:nvPr/>
        </p:nvSpPr>
        <p:spPr>
          <a:xfrm>
            <a:off x="6165049" y="3990387"/>
            <a:ext cx="2271632" cy="2306225"/>
          </a:xfrm>
          <a:custGeom>
            <a:rect b="b" l="l" r="r" t="t"/>
            <a:pathLst>
              <a:path extrusionOk="0" h="2306225" w="2271632">
                <a:moveTo>
                  <a:pt x="0" y="0"/>
                </a:moveTo>
                <a:lnTo>
                  <a:pt x="2271632" y="0"/>
                </a:lnTo>
                <a:lnTo>
                  <a:pt x="2271632" y="2306226"/>
                </a:lnTo>
                <a:lnTo>
                  <a:pt x="0" y="2306226"/>
                </a:lnTo>
                <a:lnTo>
                  <a:pt x="0" y="0"/>
                </a:lnTo>
                <a:close/>
              </a:path>
            </a:pathLst>
          </a:custGeom>
          <a:blipFill rotWithShape="1">
            <a:blip r:embed="rId7">
              <a:alphaModFix amt="24000"/>
            </a:blip>
            <a:stretch>
              <a:fillRect b="0" l="0" r="0" t="0"/>
            </a:stretch>
          </a:blipFill>
          <a:ln>
            <a:noFill/>
          </a:ln>
        </p:spPr>
      </p:sp>
      <p:sp>
        <p:nvSpPr>
          <p:cNvPr id="1032" name="Google Shape;1032;p46"/>
          <p:cNvSpPr/>
          <p:nvPr/>
        </p:nvSpPr>
        <p:spPr>
          <a:xfrm>
            <a:off x="9787693" y="5823924"/>
            <a:ext cx="2339845" cy="2378496"/>
          </a:xfrm>
          <a:custGeom>
            <a:rect b="b" l="l" r="r" t="t"/>
            <a:pathLst>
              <a:path extrusionOk="0" h="2378496" w="2339845">
                <a:moveTo>
                  <a:pt x="0" y="0"/>
                </a:moveTo>
                <a:lnTo>
                  <a:pt x="2339845" y="0"/>
                </a:lnTo>
                <a:lnTo>
                  <a:pt x="2339845" y="2378495"/>
                </a:lnTo>
                <a:lnTo>
                  <a:pt x="0" y="2378495"/>
                </a:lnTo>
                <a:lnTo>
                  <a:pt x="0" y="0"/>
                </a:lnTo>
                <a:close/>
              </a:path>
            </a:pathLst>
          </a:custGeom>
          <a:blipFill rotWithShape="1">
            <a:blip r:embed="rId8">
              <a:alphaModFix amt="24000"/>
            </a:blip>
            <a:stretch>
              <a:fillRect b="0" l="0" r="0" t="0"/>
            </a:stretch>
          </a:blipFill>
          <a:ln>
            <a:noFill/>
          </a:ln>
        </p:spPr>
      </p:sp>
      <p:sp>
        <p:nvSpPr>
          <p:cNvPr id="1033" name="Google Shape;1033;p46"/>
          <p:cNvSpPr/>
          <p:nvPr/>
        </p:nvSpPr>
        <p:spPr>
          <a:xfrm>
            <a:off x="12308513" y="3842569"/>
            <a:ext cx="2295161" cy="2295161"/>
          </a:xfrm>
          <a:custGeom>
            <a:rect b="b" l="l" r="r" t="t"/>
            <a:pathLst>
              <a:path extrusionOk="0" h="2295161" w="2295161">
                <a:moveTo>
                  <a:pt x="0" y="0"/>
                </a:moveTo>
                <a:lnTo>
                  <a:pt x="2295162" y="0"/>
                </a:lnTo>
                <a:lnTo>
                  <a:pt x="2295162" y="2295161"/>
                </a:lnTo>
                <a:lnTo>
                  <a:pt x="0" y="2295161"/>
                </a:lnTo>
                <a:lnTo>
                  <a:pt x="0" y="0"/>
                </a:lnTo>
                <a:close/>
              </a:path>
            </a:pathLst>
          </a:custGeom>
          <a:blipFill rotWithShape="1">
            <a:blip r:embed="rId9">
              <a:alphaModFix amt="24000"/>
            </a:blip>
            <a:stretch>
              <a:fillRect b="0" l="0" r="0" t="0"/>
            </a:stretch>
          </a:blipFill>
          <a:ln>
            <a:noFill/>
          </a:ln>
        </p:spPr>
      </p:sp>
      <p:sp>
        <p:nvSpPr>
          <p:cNvPr id="1034" name="Google Shape;1034;p46"/>
          <p:cNvSpPr/>
          <p:nvPr/>
        </p:nvSpPr>
        <p:spPr>
          <a:xfrm>
            <a:off x="16214672" y="6137730"/>
            <a:ext cx="2073328" cy="2064690"/>
          </a:xfrm>
          <a:custGeom>
            <a:rect b="b" l="l" r="r" t="t"/>
            <a:pathLst>
              <a:path extrusionOk="0" h="2064690" w="2073328">
                <a:moveTo>
                  <a:pt x="0" y="0"/>
                </a:moveTo>
                <a:lnTo>
                  <a:pt x="2073328" y="0"/>
                </a:lnTo>
                <a:lnTo>
                  <a:pt x="2073328" y="2064689"/>
                </a:lnTo>
                <a:lnTo>
                  <a:pt x="0" y="2064689"/>
                </a:lnTo>
                <a:lnTo>
                  <a:pt x="0" y="0"/>
                </a:lnTo>
                <a:close/>
              </a:path>
            </a:pathLst>
          </a:custGeom>
          <a:blipFill rotWithShape="1">
            <a:blip r:embed="rId10">
              <a:alphaModFix amt="24000"/>
            </a:blip>
            <a:stretch>
              <a:fillRect b="0" l="0" r="0" t="0"/>
            </a:stretch>
          </a:blipFill>
          <a:ln>
            <a:noFill/>
          </a:ln>
        </p:spPr>
      </p:sp>
      <p:sp>
        <p:nvSpPr>
          <p:cNvPr id="1035" name="Google Shape;1035;p46"/>
          <p:cNvSpPr txBox="1"/>
          <p:nvPr/>
        </p:nvSpPr>
        <p:spPr>
          <a:xfrm>
            <a:off x="2502799" y="2190150"/>
            <a:ext cx="7563000" cy="646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4200"/>
              <a:buFont typeface="Arial"/>
              <a:buNone/>
            </a:pPr>
            <a:r>
              <a:rPr b="1" lang="en-US" sz="4200">
                <a:latin typeface="Philosopher"/>
                <a:ea typeface="Philosopher"/>
                <a:cs typeface="Philosopher"/>
                <a:sym typeface="Philosopher"/>
              </a:rPr>
              <a:t>Trečioje dalyje diskutavome:</a:t>
            </a:r>
            <a:endParaRPr b="0" i="0" sz="1400" u="none" cap="none" strike="noStrike">
              <a:solidFill>
                <a:srgbClr val="000000"/>
              </a:solidFill>
              <a:latin typeface="Arial"/>
              <a:ea typeface="Arial"/>
              <a:cs typeface="Arial"/>
              <a:sym typeface="Arial"/>
            </a:endParaRPr>
          </a:p>
        </p:txBody>
      </p:sp>
      <p:sp>
        <p:nvSpPr>
          <p:cNvPr id="1036" name="Google Shape;1036;p46"/>
          <p:cNvSpPr txBox="1"/>
          <p:nvPr/>
        </p:nvSpPr>
        <p:spPr>
          <a:xfrm>
            <a:off x="402486" y="117804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3 dalis</a:t>
            </a:r>
            <a:endParaRPr b="0" i="0" sz="1400" u="none" cap="none" strike="noStrike">
              <a:solidFill>
                <a:srgbClr val="000000"/>
              </a:solidFill>
              <a:latin typeface="Arial"/>
              <a:ea typeface="Arial"/>
              <a:cs typeface="Arial"/>
              <a:sym typeface="Arial"/>
            </a:endParaRPr>
          </a:p>
        </p:txBody>
      </p:sp>
      <p:sp>
        <p:nvSpPr>
          <p:cNvPr id="1037" name="Google Shape;1037;p46"/>
          <p:cNvSpPr txBox="1"/>
          <p:nvPr/>
        </p:nvSpPr>
        <p:spPr>
          <a:xfrm>
            <a:off x="310250" y="1984700"/>
            <a:ext cx="1768800" cy="51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510">
                <a:latin typeface="Philosopher"/>
                <a:ea typeface="Philosopher"/>
                <a:cs typeface="Philosopher"/>
                <a:sym typeface="Philosopher"/>
              </a:rPr>
              <a:t>Mikro-mokymosi veiklų kūrimas</a:t>
            </a:r>
            <a:endParaRPr b="0" i="0" sz="1300" u="none" cap="none" strike="noStrike">
              <a:solidFill>
                <a:srgbClr val="000000"/>
              </a:solidFill>
              <a:latin typeface="Arial"/>
              <a:ea typeface="Arial"/>
              <a:cs typeface="Arial"/>
              <a:sym typeface="Arial"/>
            </a:endParaRPr>
          </a:p>
        </p:txBody>
      </p:sp>
      <p:sp>
        <p:nvSpPr>
          <p:cNvPr id="1038" name="Google Shape;1038;p46"/>
          <p:cNvSpPr txBox="1"/>
          <p:nvPr/>
        </p:nvSpPr>
        <p:spPr>
          <a:xfrm>
            <a:off x="255128" y="4435249"/>
            <a:ext cx="2381100" cy="404880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Mikro-mokymosi svarba besimokantiems teikiant mažo dydžio, prieinamą turinį.</a:t>
            </a:r>
            <a:endParaRPr sz="2100">
              <a:solidFill>
                <a:srgbClr val="202124"/>
              </a:solidFill>
              <a:highlight>
                <a:srgbClr val="F8F9FA"/>
              </a:highlight>
            </a:endParaRPr>
          </a:p>
          <a:p>
            <a:pPr indent="0" lvl="0" marL="0" marR="0" rtl="0" algn="ctr">
              <a:lnSpc>
                <a:spcPct val="166000"/>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039" name="Google Shape;1039;p46"/>
          <p:cNvSpPr txBox="1"/>
          <p:nvPr/>
        </p:nvSpPr>
        <p:spPr>
          <a:xfrm>
            <a:off x="3191215" y="4385337"/>
            <a:ext cx="2599800" cy="3177000"/>
          </a:xfrm>
          <a:prstGeom prst="rect">
            <a:avLst/>
          </a:prstGeom>
          <a:noFill/>
          <a:ln>
            <a:noFill/>
          </a:ln>
        </p:spPr>
        <p:txBody>
          <a:bodyPr anchorCtr="0" anchor="t" bIns="0" lIns="0" spcFirstLastPara="1" rIns="0" wrap="square" tIns="0">
            <a:spAutoFit/>
          </a:bodyPr>
          <a:lstStyle/>
          <a:p>
            <a:pPr indent="0" lvl="0" marL="0" marR="0" rtl="0" algn="ctr">
              <a:lnSpc>
                <a:spcPct val="152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Įvairūs mikro-mokymosi metodai, įskaitant vaizdo įrašus, viktorinas, infografiką ir kt.</a:t>
            </a:r>
            <a:endParaRPr b="0" i="0" sz="1400" u="none" cap="none" strike="noStrike">
              <a:solidFill>
                <a:srgbClr val="000000"/>
              </a:solidFill>
              <a:latin typeface="Arial"/>
              <a:ea typeface="Arial"/>
              <a:cs typeface="Arial"/>
              <a:sym typeface="Arial"/>
            </a:endParaRPr>
          </a:p>
        </p:txBody>
      </p:sp>
      <p:sp>
        <p:nvSpPr>
          <p:cNvPr id="1040" name="Google Shape;1040;p46"/>
          <p:cNvSpPr txBox="1"/>
          <p:nvPr/>
        </p:nvSpPr>
        <p:spPr>
          <a:xfrm>
            <a:off x="6282685" y="4431605"/>
            <a:ext cx="2595300" cy="29547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Strategijos mikro-mokymosi integravimui į ilgesnius kursus ar mokymo programas.</a:t>
            </a:r>
            <a:endParaRPr b="0" i="0" sz="1400" u="none" cap="none" strike="noStrike">
              <a:solidFill>
                <a:srgbClr val="000000"/>
              </a:solidFill>
              <a:latin typeface="Arial"/>
              <a:ea typeface="Arial"/>
              <a:cs typeface="Arial"/>
              <a:sym typeface="Arial"/>
            </a:endParaRPr>
          </a:p>
        </p:txBody>
      </p:sp>
      <p:sp>
        <p:nvSpPr>
          <p:cNvPr id="1041" name="Google Shape;1041;p46"/>
          <p:cNvSpPr txBox="1"/>
          <p:nvPr/>
        </p:nvSpPr>
        <p:spPr>
          <a:xfrm>
            <a:off x="12556163" y="4431612"/>
            <a:ext cx="2443200" cy="3427200"/>
          </a:xfrm>
          <a:prstGeom prst="rect">
            <a:avLst/>
          </a:prstGeom>
          <a:noFill/>
          <a:ln>
            <a:noFill/>
          </a:ln>
        </p:spPr>
        <p:txBody>
          <a:bodyPr anchorCtr="0" anchor="t" bIns="0" lIns="0" spcFirstLastPara="1" rIns="0" wrap="square" tIns="0">
            <a:spAutoFit/>
          </a:bodyPr>
          <a:lstStyle/>
          <a:p>
            <a:pPr indent="0" lvl="0" marL="0" marR="0" rtl="0" algn="ctr">
              <a:lnSpc>
                <a:spcPct val="137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Žaidimo elementų ir socialinių įgūdžių panaudojimo nauda, didinant įsitraukimą į veiklą.</a:t>
            </a:r>
            <a:endParaRPr b="0" i="0" sz="1400" u="none" cap="none" strike="noStrike">
              <a:solidFill>
                <a:srgbClr val="000000"/>
              </a:solidFill>
              <a:latin typeface="Arial"/>
              <a:ea typeface="Arial"/>
              <a:cs typeface="Arial"/>
              <a:sym typeface="Arial"/>
            </a:endParaRPr>
          </a:p>
        </p:txBody>
      </p:sp>
      <p:sp>
        <p:nvSpPr>
          <p:cNvPr id="1042" name="Google Shape;1042;p46"/>
          <p:cNvSpPr txBox="1"/>
          <p:nvPr/>
        </p:nvSpPr>
        <p:spPr>
          <a:xfrm>
            <a:off x="15589795" y="4324377"/>
            <a:ext cx="2502000" cy="34059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Patarimai, kaip skatinti nuolatinį mokymąsi, pvz., nustatyti tikslus ir laikytis nuoseklaus tvarkaraščio.</a:t>
            </a:r>
            <a:endParaRPr b="0" i="0" sz="1400" u="none" cap="none" strike="noStrike">
              <a:solidFill>
                <a:srgbClr val="000000"/>
              </a:solidFill>
              <a:latin typeface="Arial"/>
              <a:ea typeface="Arial"/>
              <a:cs typeface="Arial"/>
              <a:sym typeface="Arial"/>
            </a:endParaRPr>
          </a:p>
        </p:txBody>
      </p:sp>
      <p:sp>
        <p:nvSpPr>
          <p:cNvPr id="1043" name="Google Shape;1043;p46"/>
          <p:cNvSpPr txBox="1"/>
          <p:nvPr/>
        </p:nvSpPr>
        <p:spPr>
          <a:xfrm>
            <a:off x="9421019" y="4075507"/>
            <a:ext cx="2500200" cy="40674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Mikro-mokymosi suderinimas su mokymo programos tikslais ir mokymosi uždaviniais, kad būtų užtikrintas aktualumas.</a:t>
            </a:r>
            <a:endParaRPr b="0" i="0" sz="1400" u="none" cap="none" strike="noStrike">
              <a:solidFill>
                <a:srgbClr val="000000"/>
              </a:solidFill>
              <a:latin typeface="Arial"/>
              <a:ea typeface="Arial"/>
              <a:cs typeface="Arial"/>
              <a:sym typeface="Arial"/>
            </a:endParaRPr>
          </a:p>
        </p:txBody>
      </p:sp>
      <p:pic>
        <p:nvPicPr>
          <p:cNvPr id="1044" name="Google Shape;1044;p46"/>
          <p:cNvPicPr preferRelativeResize="0"/>
          <p:nvPr/>
        </p:nvPicPr>
        <p:blipFill>
          <a:blip r:embed="rId11">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47"/>
          <p:cNvSpPr/>
          <p:nvPr/>
        </p:nvSpPr>
        <p:spPr>
          <a:xfrm rot="5400000">
            <a:off x="3505434" y="1487217"/>
            <a:ext cx="3349074" cy="6965303"/>
          </a:xfrm>
          <a:custGeom>
            <a:rect b="b" l="l" r="r" t="t"/>
            <a:pathLst>
              <a:path extrusionOk="0" h="4860520" w="2337047">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47"/>
          <p:cNvSpPr/>
          <p:nvPr/>
        </p:nvSpPr>
        <p:spPr>
          <a:xfrm rot="5400000">
            <a:off x="11100277" y="3663855"/>
            <a:ext cx="3816911" cy="6965304"/>
          </a:xfrm>
          <a:custGeom>
            <a:rect b="b" l="l" r="r" t="t"/>
            <a:pathLst>
              <a:path extrusionOk="0" h="6442630" w="3530491">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47"/>
          <p:cNvSpPr/>
          <p:nvPr/>
        </p:nvSpPr>
        <p:spPr>
          <a:xfrm>
            <a:off x="16491385" y="326974"/>
            <a:ext cx="1535830" cy="1514769"/>
          </a:xfrm>
          <a:custGeom>
            <a:rect b="b" l="l" r="r" t="t"/>
            <a:pathLst>
              <a:path extrusionOk="0" h="1514769" w="1535830">
                <a:moveTo>
                  <a:pt x="0" y="0"/>
                </a:moveTo>
                <a:lnTo>
                  <a:pt x="1535830" y="0"/>
                </a:lnTo>
                <a:lnTo>
                  <a:pt x="1535830" y="1514769"/>
                </a:lnTo>
                <a:lnTo>
                  <a:pt x="0" y="1514769"/>
                </a:lnTo>
                <a:lnTo>
                  <a:pt x="0" y="0"/>
                </a:lnTo>
                <a:close/>
              </a:path>
            </a:pathLst>
          </a:custGeom>
          <a:blipFill rotWithShape="1">
            <a:blip r:embed="rId3">
              <a:alphaModFix/>
            </a:blip>
            <a:stretch>
              <a:fillRect b="-4986" l="-23952" r="-22457" t="0"/>
            </a:stretch>
          </a:blipFill>
          <a:ln>
            <a:noFill/>
          </a:ln>
        </p:spPr>
      </p:sp>
      <p:sp>
        <p:nvSpPr>
          <p:cNvPr id="1056" name="Google Shape;1056;p47"/>
          <p:cNvSpPr txBox="1"/>
          <p:nvPr/>
        </p:nvSpPr>
        <p:spPr>
          <a:xfrm>
            <a:off x="2070161" y="3685898"/>
            <a:ext cx="6219600" cy="2954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Koks yra mikro-mokymosi pagrindinis tikslas?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Išsamus turinys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EEAE34"/>
                </a:solidFill>
                <a:latin typeface="Philosopher"/>
                <a:ea typeface="Philosopher"/>
                <a:cs typeface="Philosopher"/>
                <a:sym typeface="Philosopher"/>
              </a:rPr>
              <a:t> </a:t>
            </a:r>
            <a:r>
              <a:rPr b="1" lang="en-US" sz="2400">
                <a:latin typeface="Philosopher"/>
                <a:ea typeface="Philosopher"/>
                <a:cs typeface="Philosopher"/>
                <a:sym typeface="Philosopher"/>
              </a:rPr>
              <a:t>Kąsnio dydžio, prieinamas turinys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t>
            </a:r>
            <a:r>
              <a:rPr b="1" i="0" lang="en-US" sz="2400" u="none" cap="none" strike="noStrike">
                <a:solidFill>
                  <a:srgbClr val="000000"/>
                </a:solidFill>
                <a:latin typeface="Philosopher"/>
                <a:ea typeface="Philosopher"/>
                <a:cs typeface="Philosopher"/>
                <a:sym typeface="Philosopher"/>
              </a:rPr>
              <a:t>Kompleksiniai vertinimai</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Išsami kursų medžiaga</a:t>
            </a:r>
            <a:endParaRPr b="0" i="0" sz="1400" u="none" cap="none" strike="noStrike">
              <a:solidFill>
                <a:srgbClr val="000000"/>
              </a:solidFill>
              <a:latin typeface="Arial"/>
              <a:ea typeface="Arial"/>
              <a:cs typeface="Arial"/>
              <a:sym typeface="Arial"/>
            </a:endParaRPr>
          </a:p>
        </p:txBody>
      </p:sp>
      <p:sp>
        <p:nvSpPr>
          <p:cNvPr id="1057" name="Google Shape;1057;p47"/>
          <p:cNvSpPr txBox="1"/>
          <p:nvPr/>
        </p:nvSpPr>
        <p:spPr>
          <a:xfrm>
            <a:off x="9893315" y="5652987"/>
            <a:ext cx="6825900" cy="34716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Kaip galima teikti mikro-mokymus</a:t>
            </a:r>
            <a:r>
              <a:rPr b="1" i="0" lang="en-US" sz="24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Tik per tekstinę medžiagą</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Įvairiais formatais, įskaitant vaizdo įrašus, viktorinas, infografikus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Per ilgus straipsnius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Per gyvo kontakto paskaitas</a:t>
            </a:r>
            <a:endParaRPr b="0" i="0" sz="1400" u="none" cap="none" strike="noStrike">
              <a:solidFill>
                <a:srgbClr val="000000"/>
              </a:solidFill>
              <a:latin typeface="Arial"/>
              <a:ea typeface="Arial"/>
              <a:cs typeface="Arial"/>
              <a:sym typeface="Arial"/>
            </a:endParaRPr>
          </a:p>
        </p:txBody>
      </p:sp>
      <p:sp>
        <p:nvSpPr>
          <p:cNvPr id="1058" name="Google Shape;1058;p47"/>
          <p:cNvSpPr/>
          <p:nvPr/>
        </p:nvSpPr>
        <p:spPr>
          <a:xfrm>
            <a:off x="325023" y="32697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059" name="Google Shape;1059;p47"/>
          <p:cNvSpPr txBox="1"/>
          <p:nvPr/>
        </p:nvSpPr>
        <p:spPr>
          <a:xfrm>
            <a:off x="1697329" y="2192575"/>
            <a:ext cx="32187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sp>
        <p:nvSpPr>
          <p:cNvPr id="1060" name="Google Shape;1060;p47"/>
          <p:cNvSpPr txBox="1"/>
          <p:nvPr/>
        </p:nvSpPr>
        <p:spPr>
          <a:xfrm>
            <a:off x="429768" y="1181874"/>
            <a:ext cx="1472100" cy="8055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1610"/>
              <a:buFont typeface="Arial"/>
              <a:buNone/>
            </a:pPr>
            <a:r>
              <a:rPr b="1" lang="en-US" sz="1510">
                <a:solidFill>
                  <a:schemeClr val="dk1"/>
                </a:solidFill>
                <a:latin typeface="Philosopher"/>
                <a:ea typeface="Philosopher"/>
                <a:cs typeface="Philosopher"/>
                <a:sym typeface="Philosopher"/>
              </a:rPr>
              <a:t>Mikro-mokymosi veiklų kūrimas</a:t>
            </a:r>
            <a:endParaRPr sz="1300">
              <a:solidFill>
                <a:schemeClr val="dk1"/>
              </a:solidFill>
            </a:endParaRPr>
          </a:p>
          <a:p>
            <a:pPr indent="0" lvl="0" marL="0" marR="0" rtl="0" algn="ctr">
              <a:lnSpc>
                <a:spcPct val="120000"/>
              </a:lnSpc>
              <a:spcBef>
                <a:spcPts val="0"/>
              </a:spcBef>
              <a:spcAft>
                <a:spcPts val="0"/>
              </a:spcAft>
              <a:buClr>
                <a:srgbClr val="000000"/>
              </a:buClr>
              <a:buSzPts val="1610"/>
              <a:buFont typeface="Arial"/>
              <a:buNone/>
            </a:pPr>
            <a:r>
              <a:t/>
            </a:r>
            <a:endParaRPr b="1" sz="1610">
              <a:latin typeface="Philosopher"/>
              <a:ea typeface="Philosopher"/>
              <a:cs typeface="Philosopher"/>
              <a:sym typeface="Philosopher"/>
            </a:endParaRPr>
          </a:p>
        </p:txBody>
      </p:sp>
      <p:sp>
        <p:nvSpPr>
          <p:cNvPr id="1061" name="Google Shape;1061;p47"/>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062" name="Google Shape;1062;p47"/>
          <p:cNvSpPr txBox="1"/>
          <p:nvPr/>
        </p:nvSpPr>
        <p:spPr>
          <a:xfrm>
            <a:off x="363754" y="4031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3 dalis</a:t>
            </a:r>
            <a:endParaRPr b="0" i="0" sz="1400" u="none" cap="none" strike="noStrike">
              <a:solidFill>
                <a:srgbClr val="000000"/>
              </a:solidFill>
              <a:latin typeface="Arial"/>
              <a:ea typeface="Arial"/>
              <a:cs typeface="Arial"/>
              <a:sym typeface="Arial"/>
            </a:endParaRPr>
          </a:p>
        </p:txBody>
      </p:sp>
      <p:sp>
        <p:nvSpPr>
          <p:cNvPr id="1063" name="Google Shape;1063;p47"/>
          <p:cNvSpPr/>
          <p:nvPr/>
        </p:nvSpPr>
        <p:spPr>
          <a:xfrm>
            <a:off x="9125369" y="387593"/>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pic>
        <p:nvPicPr>
          <p:cNvPr id="1064" name="Google Shape;1064;p47"/>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48"/>
          <p:cNvSpPr/>
          <p:nvPr/>
        </p:nvSpPr>
        <p:spPr>
          <a:xfrm rot="5400000">
            <a:off x="1498485" y="1238849"/>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48"/>
          <p:cNvSpPr/>
          <p:nvPr/>
        </p:nvSpPr>
        <p:spPr>
          <a:xfrm rot="5400000">
            <a:off x="8727930" y="4174407"/>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48"/>
          <p:cNvSpPr/>
          <p:nvPr/>
        </p:nvSpPr>
        <p:spPr>
          <a:xfrm rot="5400000">
            <a:off x="10213888" y="-873748"/>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48"/>
          <p:cNvSpPr/>
          <p:nvPr/>
        </p:nvSpPr>
        <p:spPr>
          <a:xfrm>
            <a:off x="9398302" y="805330"/>
            <a:ext cx="7441359" cy="9258300"/>
          </a:xfrm>
          <a:custGeom>
            <a:rect b="b" l="l" r="r" t="t"/>
            <a:pathLst>
              <a:path extrusionOk="0" h="9258300" w="7441359">
                <a:moveTo>
                  <a:pt x="0" y="0"/>
                </a:moveTo>
                <a:lnTo>
                  <a:pt x="7441359" y="0"/>
                </a:lnTo>
                <a:lnTo>
                  <a:pt x="7441359" y="9258300"/>
                </a:lnTo>
                <a:lnTo>
                  <a:pt x="0" y="9258300"/>
                </a:lnTo>
                <a:lnTo>
                  <a:pt x="0" y="0"/>
                </a:lnTo>
                <a:close/>
              </a:path>
            </a:pathLst>
          </a:custGeom>
          <a:blipFill rotWithShape="1">
            <a:blip r:embed="rId3">
              <a:alphaModFix amt="14000"/>
            </a:blip>
            <a:stretch>
              <a:fillRect b="0" l="0" r="0" t="0"/>
            </a:stretch>
          </a:blipFill>
          <a:ln>
            <a:noFill/>
          </a:ln>
        </p:spPr>
      </p:sp>
      <p:sp>
        <p:nvSpPr>
          <p:cNvPr id="1077" name="Google Shape;1077;p4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sp>
      <p:sp>
        <p:nvSpPr>
          <p:cNvPr id="1078" name="Google Shape;1078;p48"/>
          <p:cNvSpPr txBox="1"/>
          <p:nvPr/>
        </p:nvSpPr>
        <p:spPr>
          <a:xfrm>
            <a:off x="1028700" y="1019175"/>
            <a:ext cx="3119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sp>
        <p:nvSpPr>
          <p:cNvPr id="1079" name="Google Shape;1079;p48"/>
          <p:cNvSpPr txBox="1"/>
          <p:nvPr/>
        </p:nvSpPr>
        <p:spPr>
          <a:xfrm>
            <a:off x="637351" y="2973752"/>
            <a:ext cx="5947500" cy="4505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Kokia strategija naudojama mikro-mokymos i integravimui į ilgesnius kursus?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Vengti integracijos ir visus atskirti</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Nesiekti mokymų tikslų</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Mikro-mokymąsi suderinti su mokymo programos tikslais ir uždaviniais</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Per mikro</a:t>
            </a:r>
            <a:r>
              <a:rPr b="1" lang="en-US" sz="2400">
                <a:latin typeface="Philosopher"/>
                <a:ea typeface="Philosopher"/>
                <a:cs typeface="Philosopher"/>
                <a:sym typeface="Philosopher"/>
              </a:rPr>
              <a:t>-mokymus dėstyti neaktualią medžiagą</a:t>
            </a:r>
            <a:endParaRPr b="0" i="0" sz="1400" u="none" cap="none" strike="noStrike">
              <a:solidFill>
                <a:srgbClr val="000000"/>
              </a:solidFill>
              <a:latin typeface="Arial"/>
              <a:ea typeface="Arial"/>
              <a:cs typeface="Arial"/>
              <a:sym typeface="Arial"/>
            </a:endParaRPr>
          </a:p>
        </p:txBody>
      </p:sp>
      <p:sp>
        <p:nvSpPr>
          <p:cNvPr id="1080" name="Google Shape;1080;p48"/>
          <p:cNvSpPr txBox="1"/>
          <p:nvPr/>
        </p:nvSpPr>
        <p:spPr>
          <a:xfrm>
            <a:off x="9398302" y="999076"/>
            <a:ext cx="5856300" cy="4067400"/>
          </a:xfrm>
          <a:prstGeom prst="rect">
            <a:avLst/>
          </a:prstGeom>
          <a:noFill/>
          <a:ln>
            <a:noFill/>
          </a:ln>
        </p:spPr>
        <p:txBody>
          <a:bodyPr anchorCtr="0" anchor="t" bIns="0" lIns="0" spcFirstLastPara="1" rIns="0" wrap="square" tIns="0">
            <a:spAutoFit/>
          </a:bodyPr>
          <a:lstStyle/>
          <a:p>
            <a:pPr indent="0" lvl="0" marL="0" marR="0" rtl="0" algn="just">
              <a:lnSpc>
                <a:spcPct val="143000"/>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Koks yra esminis elementas, didinantis įsitraukimą į mikro-mokymą?</a:t>
            </a:r>
            <a:endParaRPr b="0" i="0" sz="1400" u="none" cap="none" strike="noStrike">
              <a:solidFill>
                <a:srgbClr val="000000"/>
              </a:solidFill>
              <a:latin typeface="Arial"/>
              <a:ea typeface="Arial"/>
              <a:cs typeface="Arial"/>
              <a:sym typeface="Arial"/>
            </a:endParaRPr>
          </a:p>
          <a:p>
            <a:pPr indent="0" lvl="0" marL="0" marR="0" rtl="0" algn="l">
              <a:lnSpc>
                <a:spcPct val="143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a:p>
            <a:pPr indent="0" lvl="0" marL="0" marR="0" rtl="0" algn="l">
              <a:lnSpc>
                <a:spcPct val="143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Ilg</a:t>
            </a:r>
            <a:r>
              <a:rPr b="1" lang="en-US" sz="2400">
                <a:latin typeface="Philosopher"/>
                <a:ea typeface="Philosopher"/>
                <a:cs typeface="Philosopher"/>
                <a:sym typeface="Philosopher"/>
              </a:rPr>
              <a:t>os užduotys</a:t>
            </a:r>
            <a:endParaRPr b="0" i="0" sz="1400" u="none" cap="none" strike="noStrike">
              <a:solidFill>
                <a:srgbClr val="000000"/>
              </a:solidFill>
              <a:latin typeface="Arial"/>
              <a:ea typeface="Arial"/>
              <a:cs typeface="Arial"/>
              <a:sym typeface="Arial"/>
            </a:endParaRPr>
          </a:p>
          <a:p>
            <a:pPr indent="0" lvl="0" marL="0" marR="0" rtl="0" algn="l">
              <a:lnSpc>
                <a:spcPct val="143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Išorinė motyvacija</a:t>
            </a:r>
            <a:endParaRPr b="0" i="0" sz="1400" u="none" cap="none" strike="noStrike">
              <a:solidFill>
                <a:srgbClr val="000000"/>
              </a:solidFill>
              <a:latin typeface="Arial"/>
              <a:ea typeface="Arial"/>
              <a:cs typeface="Arial"/>
              <a:sym typeface="Arial"/>
            </a:endParaRPr>
          </a:p>
          <a:p>
            <a:pPr indent="0" lvl="0" marL="0" marR="0" rtl="0" algn="l">
              <a:lnSpc>
                <a:spcPct val="143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Žaidimo elementai ir socialinių įgūdžių gerinimas</a:t>
            </a:r>
            <a:endParaRPr b="0" i="0" sz="1400" u="none" cap="none" strike="noStrike">
              <a:solidFill>
                <a:srgbClr val="000000"/>
              </a:solidFill>
              <a:latin typeface="Arial"/>
              <a:ea typeface="Arial"/>
              <a:cs typeface="Arial"/>
              <a:sym typeface="Arial"/>
            </a:endParaRPr>
          </a:p>
          <a:p>
            <a:pPr indent="0" lvl="0" marL="0" marR="0" rtl="0" algn="l">
              <a:lnSpc>
                <a:spcPct val="143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Atskyrimas nuo grupės dalyvių</a:t>
            </a:r>
            <a:endParaRPr b="0" i="0" sz="1400" u="none" cap="none" strike="noStrike">
              <a:solidFill>
                <a:srgbClr val="000000"/>
              </a:solidFill>
              <a:latin typeface="Arial"/>
              <a:ea typeface="Arial"/>
              <a:cs typeface="Arial"/>
              <a:sym typeface="Arial"/>
            </a:endParaRPr>
          </a:p>
        </p:txBody>
      </p:sp>
      <p:sp>
        <p:nvSpPr>
          <p:cNvPr id="1081" name="Google Shape;1081;p48"/>
          <p:cNvSpPr txBox="1"/>
          <p:nvPr/>
        </p:nvSpPr>
        <p:spPr>
          <a:xfrm>
            <a:off x="7935772" y="5909310"/>
            <a:ext cx="5809500" cy="45057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Kaip galite skatinti nuolatinį mokymąsi su mikro-mokymusi?</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a)</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Laikytis nereguliaraus tvarkaraščio</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b)</a:t>
            </a: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Nustatyti tikslus ir laikytis nuoseklaus tvarkaraščio</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 </a:t>
            </a:r>
            <a:r>
              <a:rPr b="1" i="0" lang="en-US" sz="2400" u="none" cap="none" strike="noStrike">
                <a:solidFill>
                  <a:srgbClr val="000000"/>
                </a:solidFill>
                <a:latin typeface="Philosopher"/>
                <a:ea typeface="Philosopher"/>
                <a:cs typeface="Philosopher"/>
                <a:sym typeface="Philosopher"/>
              </a:rPr>
              <a:t>Ign</a:t>
            </a:r>
            <a:r>
              <a:rPr b="1" lang="en-US" sz="2400">
                <a:latin typeface="Philosopher"/>
                <a:ea typeface="Philosopher"/>
                <a:cs typeface="Philosopher"/>
                <a:sym typeface="Philosopher"/>
              </a:rPr>
              <a:t>oruoti besimokančiųjų progresą</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Mokyti neaktualią ir didelės apimties ir medžiagą</a:t>
            </a:r>
            <a:endParaRPr b="0" i="0" sz="1400" u="none" cap="none" strike="noStrike">
              <a:solidFill>
                <a:srgbClr val="000000"/>
              </a:solidFill>
              <a:latin typeface="Arial"/>
              <a:ea typeface="Arial"/>
              <a:cs typeface="Arial"/>
              <a:sym typeface="Arial"/>
            </a:endParaRPr>
          </a:p>
        </p:txBody>
      </p:sp>
      <p:pic>
        <p:nvPicPr>
          <p:cNvPr id="1082" name="Google Shape;1082;p48"/>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4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092" name="Google Shape;1092;p49"/>
          <p:cNvSpPr/>
          <p:nvPr/>
        </p:nvSpPr>
        <p:spPr>
          <a:xfrm>
            <a:off x="10349235"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093" name="Google Shape;1093;p49"/>
          <p:cNvSpPr/>
          <p:nvPr/>
        </p:nvSpPr>
        <p:spPr>
          <a:xfrm>
            <a:off x="5121143" y="7428288"/>
            <a:ext cx="1044491" cy="946570"/>
          </a:xfrm>
          <a:custGeom>
            <a:rect b="b" l="l" r="r" t="t"/>
            <a:pathLst>
              <a:path extrusionOk="0" h="946570" w="1044491">
                <a:moveTo>
                  <a:pt x="0" y="0"/>
                </a:moveTo>
                <a:lnTo>
                  <a:pt x="1044492" y="0"/>
                </a:lnTo>
                <a:lnTo>
                  <a:pt x="1044492" y="946570"/>
                </a:lnTo>
                <a:lnTo>
                  <a:pt x="0" y="946570"/>
                </a:lnTo>
                <a:lnTo>
                  <a:pt x="0" y="0"/>
                </a:lnTo>
                <a:close/>
              </a:path>
            </a:pathLst>
          </a:custGeom>
          <a:blipFill rotWithShape="1">
            <a:blip r:embed="rId5">
              <a:alphaModFix/>
            </a:blip>
            <a:stretch>
              <a:fillRect b="0" l="0" r="0" t="0"/>
            </a:stretch>
          </a:blipFill>
          <a:ln>
            <a:noFill/>
          </a:ln>
        </p:spPr>
      </p:sp>
      <p:sp>
        <p:nvSpPr>
          <p:cNvPr id="1094" name="Google Shape;1094;p49"/>
          <p:cNvSpPr/>
          <p:nvPr/>
        </p:nvSpPr>
        <p:spPr>
          <a:xfrm>
            <a:off x="5015669" y="3126438"/>
            <a:ext cx="1064941" cy="1072988"/>
          </a:xfrm>
          <a:custGeom>
            <a:rect b="b" l="l" r="r" t="t"/>
            <a:pathLst>
              <a:path extrusionOk="0" h="1072988" w="1064941">
                <a:moveTo>
                  <a:pt x="0" y="0"/>
                </a:moveTo>
                <a:lnTo>
                  <a:pt x="1064940" y="0"/>
                </a:lnTo>
                <a:lnTo>
                  <a:pt x="1064940" y="1072988"/>
                </a:lnTo>
                <a:lnTo>
                  <a:pt x="0" y="1072988"/>
                </a:lnTo>
                <a:lnTo>
                  <a:pt x="0" y="0"/>
                </a:lnTo>
                <a:close/>
              </a:path>
            </a:pathLst>
          </a:custGeom>
          <a:blipFill rotWithShape="1">
            <a:blip r:embed="rId6">
              <a:alphaModFix/>
            </a:blip>
            <a:stretch>
              <a:fillRect b="0" l="0" r="0" t="0"/>
            </a:stretch>
          </a:blipFill>
          <a:ln>
            <a:noFill/>
          </a:ln>
        </p:spPr>
      </p:sp>
      <p:sp>
        <p:nvSpPr>
          <p:cNvPr id="1095" name="Google Shape;1095;p49"/>
          <p:cNvSpPr/>
          <p:nvPr/>
        </p:nvSpPr>
        <p:spPr>
          <a:xfrm>
            <a:off x="11531481" y="7347934"/>
            <a:ext cx="933217" cy="1026924"/>
          </a:xfrm>
          <a:custGeom>
            <a:rect b="b" l="l" r="r" t="t"/>
            <a:pathLst>
              <a:path extrusionOk="0" h="1026924" w="933217">
                <a:moveTo>
                  <a:pt x="0" y="0"/>
                </a:moveTo>
                <a:lnTo>
                  <a:pt x="933217" y="0"/>
                </a:lnTo>
                <a:lnTo>
                  <a:pt x="933217" y="1026924"/>
                </a:lnTo>
                <a:lnTo>
                  <a:pt x="0" y="1026924"/>
                </a:lnTo>
                <a:lnTo>
                  <a:pt x="0" y="0"/>
                </a:lnTo>
                <a:close/>
              </a:path>
            </a:pathLst>
          </a:custGeom>
          <a:blipFill rotWithShape="1">
            <a:blip r:embed="rId7">
              <a:alphaModFix/>
            </a:blip>
            <a:stretch>
              <a:fillRect b="0" l="0" r="0" t="0"/>
            </a:stretch>
          </a:blipFill>
          <a:ln>
            <a:noFill/>
          </a:ln>
        </p:spPr>
      </p:sp>
      <p:sp>
        <p:nvSpPr>
          <p:cNvPr id="1096" name="Google Shape;1096;p49"/>
          <p:cNvSpPr/>
          <p:nvPr/>
        </p:nvSpPr>
        <p:spPr>
          <a:xfrm rot="-2859112">
            <a:off x="4877256" y="5404523"/>
            <a:ext cx="1341765" cy="1438891"/>
          </a:xfrm>
          <a:custGeom>
            <a:rect b="b" l="l" r="r" t="t"/>
            <a:pathLst>
              <a:path extrusionOk="0" h="1438891" w="1341765">
                <a:moveTo>
                  <a:pt x="0" y="0"/>
                </a:moveTo>
                <a:lnTo>
                  <a:pt x="1341766" y="0"/>
                </a:lnTo>
                <a:lnTo>
                  <a:pt x="1341766" y="1438891"/>
                </a:lnTo>
                <a:lnTo>
                  <a:pt x="0" y="1438891"/>
                </a:lnTo>
                <a:lnTo>
                  <a:pt x="0" y="0"/>
                </a:lnTo>
                <a:close/>
              </a:path>
            </a:pathLst>
          </a:custGeom>
          <a:blipFill rotWithShape="1">
            <a:blip r:embed="rId8">
              <a:alphaModFix/>
            </a:blip>
            <a:stretch>
              <a:fillRect b="0" l="0" r="0" t="0"/>
            </a:stretch>
          </a:blipFill>
          <a:ln>
            <a:noFill/>
          </a:ln>
        </p:spPr>
      </p:sp>
      <p:sp>
        <p:nvSpPr>
          <p:cNvPr id="1097" name="Google Shape;1097;p49"/>
          <p:cNvSpPr/>
          <p:nvPr/>
        </p:nvSpPr>
        <p:spPr>
          <a:xfrm>
            <a:off x="11333466" y="2740917"/>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9">
              <a:alphaModFix/>
            </a:blip>
            <a:stretch>
              <a:fillRect b="0" l="0" r="0" t="0"/>
            </a:stretch>
          </a:blipFill>
          <a:ln>
            <a:noFill/>
          </a:ln>
        </p:spPr>
      </p:sp>
      <p:sp>
        <p:nvSpPr>
          <p:cNvPr id="1098" name="Google Shape;1098;p49"/>
          <p:cNvSpPr/>
          <p:nvPr/>
        </p:nvSpPr>
        <p:spPr>
          <a:xfrm rot="10800000">
            <a:off x="11704329" y="5481699"/>
            <a:ext cx="587521" cy="1517072"/>
          </a:xfrm>
          <a:custGeom>
            <a:rect b="b" l="l" r="r" t="t"/>
            <a:pathLst>
              <a:path extrusionOk="0" h="1517072" w="587521">
                <a:moveTo>
                  <a:pt x="0" y="0"/>
                </a:moveTo>
                <a:lnTo>
                  <a:pt x="587521" y="0"/>
                </a:lnTo>
                <a:lnTo>
                  <a:pt x="587521" y="1517071"/>
                </a:lnTo>
                <a:lnTo>
                  <a:pt x="0" y="1517071"/>
                </a:lnTo>
                <a:lnTo>
                  <a:pt x="0" y="0"/>
                </a:lnTo>
                <a:close/>
              </a:path>
            </a:pathLst>
          </a:custGeom>
          <a:blipFill rotWithShape="1">
            <a:blip r:embed="rId10">
              <a:alphaModFix/>
            </a:blip>
            <a:stretch>
              <a:fillRect b="0" l="0" r="0" t="0"/>
            </a:stretch>
          </a:blipFill>
          <a:ln>
            <a:noFill/>
          </a:ln>
        </p:spPr>
      </p:sp>
      <p:sp>
        <p:nvSpPr>
          <p:cNvPr id="1099" name="Google Shape;1099;p49"/>
          <p:cNvSpPr txBox="1"/>
          <p:nvPr/>
        </p:nvSpPr>
        <p:spPr>
          <a:xfrm>
            <a:off x="12449175" y="561863"/>
            <a:ext cx="4131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Mikro-mokymosi motyvacija</a:t>
            </a:r>
            <a:endParaRPr b="0" i="0" sz="1400" u="none" cap="none" strike="noStrike">
              <a:solidFill>
                <a:srgbClr val="000000"/>
              </a:solidFill>
              <a:latin typeface="Arial"/>
              <a:ea typeface="Arial"/>
              <a:cs typeface="Arial"/>
              <a:sym typeface="Arial"/>
            </a:endParaRPr>
          </a:p>
        </p:txBody>
      </p:sp>
      <p:sp>
        <p:nvSpPr>
          <p:cNvPr id="1100" name="Google Shape;1100;p49"/>
          <p:cNvSpPr txBox="1"/>
          <p:nvPr/>
        </p:nvSpPr>
        <p:spPr>
          <a:xfrm>
            <a:off x="335181" y="1791839"/>
            <a:ext cx="112326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Motyvuoti mažiau įgūdžių turinčius besimokančiuosius </a:t>
            </a:r>
            <a:r>
              <a:rPr b="1" lang="en-US" sz="2400">
                <a:solidFill>
                  <a:schemeClr val="dk1"/>
                </a:solidFill>
                <a:latin typeface="Philosopher"/>
                <a:ea typeface="Philosopher"/>
                <a:cs typeface="Philosopher"/>
                <a:sym typeface="Philosopher"/>
              </a:rPr>
              <a:t>suaugusius </a:t>
            </a:r>
            <a:r>
              <a:rPr b="1" lang="en-US" sz="2400">
                <a:latin typeface="Philosopher"/>
                <a:ea typeface="Philosopher"/>
                <a:cs typeface="Philosopher"/>
                <a:sym typeface="Philosopher"/>
              </a:rPr>
              <a:t>mikro-mokymosi procese gali būti sudėtinga dėl:</a:t>
            </a:r>
            <a:endParaRPr b="0" i="0" sz="1400" u="none" cap="none" strike="noStrike">
              <a:solidFill>
                <a:srgbClr val="000000"/>
              </a:solidFill>
              <a:latin typeface="Arial"/>
              <a:ea typeface="Arial"/>
              <a:cs typeface="Arial"/>
              <a:sym typeface="Arial"/>
            </a:endParaRPr>
          </a:p>
        </p:txBody>
      </p:sp>
      <p:sp>
        <p:nvSpPr>
          <p:cNvPr id="1101" name="Google Shape;1101;p49"/>
          <p:cNvSpPr txBox="1"/>
          <p:nvPr/>
        </p:nvSpPr>
        <p:spPr>
          <a:xfrm>
            <a:off x="4095934" y="8633904"/>
            <a:ext cx="30948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Mažo pasitikėjimo savimi</a:t>
            </a:r>
            <a:endParaRPr b="0" i="0" sz="1400" u="none" cap="none" strike="noStrike">
              <a:solidFill>
                <a:srgbClr val="000000"/>
              </a:solidFill>
              <a:latin typeface="Arial"/>
              <a:ea typeface="Arial"/>
              <a:cs typeface="Arial"/>
              <a:sym typeface="Arial"/>
            </a:endParaRPr>
          </a:p>
        </p:txBody>
      </p:sp>
      <p:sp>
        <p:nvSpPr>
          <p:cNvPr id="1102" name="Google Shape;1102;p49"/>
          <p:cNvSpPr txBox="1"/>
          <p:nvPr/>
        </p:nvSpPr>
        <p:spPr>
          <a:xfrm>
            <a:off x="9677561" y="8633904"/>
            <a:ext cx="46410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Riboto skaitmeninio raštingumo</a:t>
            </a:r>
            <a:endParaRPr b="0" i="0" sz="1400" u="none" cap="none" strike="noStrike">
              <a:solidFill>
                <a:srgbClr val="000000"/>
              </a:solidFill>
              <a:latin typeface="Arial"/>
              <a:ea typeface="Arial"/>
              <a:cs typeface="Arial"/>
              <a:sym typeface="Arial"/>
            </a:endParaRPr>
          </a:p>
        </p:txBody>
      </p:sp>
      <p:sp>
        <p:nvSpPr>
          <p:cNvPr id="1103" name="Google Shape;1103;p49"/>
          <p:cNvSpPr txBox="1"/>
          <p:nvPr/>
        </p:nvSpPr>
        <p:spPr>
          <a:xfrm>
            <a:off x="3977035" y="4410075"/>
            <a:ext cx="3142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Padidinkite jų pasitikėjimą savimi</a:t>
            </a:r>
            <a:endParaRPr b="0" i="0" sz="1400" u="none" cap="none" strike="noStrike">
              <a:solidFill>
                <a:srgbClr val="000000"/>
              </a:solidFill>
              <a:latin typeface="Arial"/>
              <a:ea typeface="Arial"/>
              <a:cs typeface="Arial"/>
              <a:sym typeface="Arial"/>
            </a:endParaRPr>
          </a:p>
        </p:txBody>
      </p:sp>
      <p:sp>
        <p:nvSpPr>
          <p:cNvPr id="1104" name="Google Shape;1104;p49"/>
          <p:cNvSpPr txBox="1"/>
          <p:nvPr/>
        </p:nvSpPr>
        <p:spPr>
          <a:xfrm>
            <a:off x="10283238" y="4410075"/>
            <a:ext cx="3429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Suteikite patogius įrankius ir pagalbą</a:t>
            </a:r>
            <a:endParaRPr b="0" i="0" sz="1400" u="none" cap="none" strike="noStrike">
              <a:solidFill>
                <a:srgbClr val="000000"/>
              </a:solidFill>
              <a:latin typeface="Arial"/>
              <a:ea typeface="Arial"/>
              <a:cs typeface="Arial"/>
              <a:sym typeface="Arial"/>
            </a:endParaRPr>
          </a:p>
        </p:txBody>
      </p:sp>
      <p:pic>
        <p:nvPicPr>
          <p:cNvPr id="1105" name="Google Shape;1105;p49"/>
          <p:cNvPicPr preferRelativeResize="0"/>
          <p:nvPr/>
        </p:nvPicPr>
        <p:blipFill>
          <a:blip r:embed="rId11">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p:nvPr/>
        </p:nvSpPr>
        <p:spPr>
          <a:xfrm>
            <a:off x="691678" y="1308160"/>
            <a:ext cx="9144000" cy="514350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5" name="Google Shape;145;p5"/>
          <p:cNvSpPr txBox="1"/>
          <p:nvPr/>
        </p:nvSpPr>
        <p:spPr>
          <a:xfrm>
            <a:off x="7512853" y="1470071"/>
            <a:ext cx="22314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SVEIKI</a:t>
            </a:r>
            <a:r>
              <a:rPr b="1" i="0" lang="en-US" sz="27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146" name="Google Shape;146;p5"/>
          <p:cNvSpPr/>
          <p:nvPr/>
        </p:nvSpPr>
        <p:spPr>
          <a:xfrm>
            <a:off x="15056900" y="-67592"/>
            <a:ext cx="3580483" cy="2531242"/>
          </a:xfrm>
          <a:custGeom>
            <a:rect b="b" l="l" r="r" t="t"/>
            <a:pathLst>
              <a:path extrusionOk="0" h="2531242" w="3580483">
                <a:moveTo>
                  <a:pt x="0" y="0"/>
                </a:moveTo>
                <a:lnTo>
                  <a:pt x="3580483" y="0"/>
                </a:lnTo>
                <a:lnTo>
                  <a:pt x="3580483" y="2531243"/>
                </a:lnTo>
                <a:lnTo>
                  <a:pt x="0" y="2531243"/>
                </a:lnTo>
                <a:lnTo>
                  <a:pt x="0" y="0"/>
                </a:lnTo>
                <a:close/>
              </a:path>
            </a:pathLst>
          </a:custGeom>
          <a:blipFill rotWithShape="1">
            <a:blip r:embed="rId3">
              <a:alphaModFix/>
            </a:blip>
            <a:stretch>
              <a:fillRect b="-30" l="0" r="0" t="0"/>
            </a:stretch>
          </a:blipFill>
          <a:ln>
            <a:noFill/>
          </a:ln>
        </p:spPr>
      </p:sp>
      <p:sp>
        <p:nvSpPr>
          <p:cNvPr id="147" name="Google Shape;147;p5"/>
          <p:cNvSpPr txBox="1"/>
          <p:nvPr/>
        </p:nvSpPr>
        <p:spPr>
          <a:xfrm>
            <a:off x="1103425" y="1885575"/>
            <a:ext cx="8277300" cy="4155900"/>
          </a:xfrm>
          <a:prstGeom prst="rect">
            <a:avLst/>
          </a:prstGeom>
          <a:noFill/>
          <a:ln>
            <a:noFill/>
          </a:ln>
        </p:spPr>
        <p:txBody>
          <a:bodyPr anchorCtr="0" anchor="t" bIns="0" lIns="0" spcFirstLastPara="1" rIns="0" wrap="square" tIns="0">
            <a:spAutoFit/>
          </a:bodyPr>
          <a:lstStyle/>
          <a:p>
            <a:pPr indent="0" lvl="0" marL="0" rtl="0" algn="l">
              <a:lnSpc>
                <a:spcPct val="180000"/>
              </a:lnSpc>
              <a:spcBef>
                <a:spcPts val="0"/>
              </a:spcBef>
              <a:spcAft>
                <a:spcPts val="0"/>
              </a:spcAft>
              <a:buClr>
                <a:schemeClr val="dk1"/>
              </a:buClr>
              <a:buSzPts val="1100"/>
              <a:buFont typeface="Arial"/>
              <a:buNone/>
            </a:pPr>
            <a:r>
              <a:rPr lang="en-US" sz="2700">
                <a:latin typeface="Philosopher"/>
                <a:ea typeface="Philosopher"/>
                <a:cs typeface="Philosopher"/>
                <a:sym typeface="Philosopher"/>
              </a:rPr>
              <a:t>Džiaugiamės galėdami pradėti kelionę į mikro-mokymosi pasaulį ir pasidalinti žiniomis kokią įtaką jis gali padaryti suaugusiųjų mokymuisi. Galbūt mikro-mokymasis yra terminas, su kuriuo dar nesate susipažinę, tačiau po mokymų turėsite tvirtas žinias apie jo galią ir potencialą.</a:t>
            </a:r>
            <a:endParaRPr sz="2700">
              <a:latin typeface="Philosopher"/>
              <a:ea typeface="Philosopher"/>
              <a:cs typeface="Philosopher"/>
              <a:sym typeface="Philosopher"/>
            </a:endParaRPr>
          </a:p>
          <a:p>
            <a:pPr indent="0" lvl="0" marL="0" marR="0" rtl="0" algn="l">
              <a:lnSpc>
                <a:spcPct val="180000"/>
              </a:lnSpc>
              <a:spcBef>
                <a:spcPts val="0"/>
              </a:spcBef>
              <a:spcAft>
                <a:spcPts val="0"/>
              </a:spcAft>
              <a:buClr>
                <a:srgbClr val="000000"/>
              </a:buClr>
              <a:buSzPts val="2700"/>
              <a:buFont typeface="Arial"/>
              <a:buNone/>
            </a:pPr>
            <a:r>
              <a:t/>
            </a:r>
            <a:endParaRPr sz="2700">
              <a:latin typeface="Philosopher"/>
              <a:ea typeface="Philosopher"/>
              <a:cs typeface="Philosopher"/>
              <a:sym typeface="Philosopher"/>
            </a:endParaRPr>
          </a:p>
        </p:txBody>
      </p:sp>
      <p:sp>
        <p:nvSpPr>
          <p:cNvPr id="148" name="Google Shape;148;p5"/>
          <p:cNvSpPr/>
          <p:nvPr/>
        </p:nvSpPr>
        <p:spPr>
          <a:xfrm>
            <a:off x="9380725" y="4954675"/>
            <a:ext cx="8092440" cy="4616291"/>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6" r="-6247" t="0"/>
            </a:stretch>
          </a:blipFill>
          <a:ln>
            <a:noFill/>
          </a:ln>
        </p:spPr>
      </p:sp>
      <p:pic>
        <p:nvPicPr>
          <p:cNvPr id="149" name="Google Shape;149;p5"/>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5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115" name="Google Shape;1115;p50"/>
          <p:cNvSpPr/>
          <p:nvPr/>
        </p:nvSpPr>
        <p:spPr>
          <a:xfrm>
            <a:off x="9144000"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sp>
      <p:sp>
        <p:nvSpPr>
          <p:cNvPr id="1116" name="Google Shape;1116;p50"/>
          <p:cNvSpPr/>
          <p:nvPr/>
        </p:nvSpPr>
        <p:spPr>
          <a:xfrm>
            <a:off x="8609864" y="695522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5">
              <a:alphaModFix/>
            </a:blip>
            <a:stretch>
              <a:fillRect b="0" l="0" r="0" t="0"/>
            </a:stretch>
          </a:blipFill>
          <a:ln>
            <a:noFill/>
          </a:ln>
        </p:spPr>
      </p:sp>
      <p:sp>
        <p:nvSpPr>
          <p:cNvPr id="1117" name="Google Shape;1117;p50"/>
          <p:cNvSpPr/>
          <p:nvPr/>
        </p:nvSpPr>
        <p:spPr>
          <a:xfrm>
            <a:off x="15092423" y="7376442"/>
            <a:ext cx="810881" cy="810881"/>
          </a:xfrm>
          <a:custGeom>
            <a:rect b="b" l="l" r="r" t="t"/>
            <a:pathLst>
              <a:path extrusionOk="0" h="810881" w="810881">
                <a:moveTo>
                  <a:pt x="0" y="0"/>
                </a:moveTo>
                <a:lnTo>
                  <a:pt x="810880" y="0"/>
                </a:lnTo>
                <a:lnTo>
                  <a:pt x="810880" y="810881"/>
                </a:lnTo>
                <a:lnTo>
                  <a:pt x="0" y="810881"/>
                </a:lnTo>
                <a:lnTo>
                  <a:pt x="0" y="0"/>
                </a:lnTo>
                <a:close/>
              </a:path>
            </a:pathLst>
          </a:custGeom>
          <a:blipFill rotWithShape="1">
            <a:blip r:embed="rId6">
              <a:alphaModFix/>
            </a:blip>
            <a:stretch>
              <a:fillRect b="0" l="0" r="0" t="0"/>
            </a:stretch>
          </a:blipFill>
          <a:ln>
            <a:noFill/>
          </a:ln>
        </p:spPr>
      </p:sp>
      <p:sp>
        <p:nvSpPr>
          <p:cNvPr id="1118" name="Google Shape;1118;p50"/>
          <p:cNvSpPr/>
          <p:nvPr/>
        </p:nvSpPr>
        <p:spPr>
          <a:xfrm rot="10800000">
            <a:off x="15204103"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119" name="Google Shape;1119;p50"/>
          <p:cNvSpPr/>
          <p:nvPr/>
        </p:nvSpPr>
        <p:spPr>
          <a:xfrm rot="10800000">
            <a:off x="8850240" y="52387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120" name="Google Shape;1120;p50"/>
          <p:cNvSpPr/>
          <p:nvPr/>
        </p:nvSpPr>
        <p:spPr>
          <a:xfrm rot="10800000">
            <a:off x="2820967"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sp>
      <p:sp>
        <p:nvSpPr>
          <p:cNvPr id="1121" name="Google Shape;1121;p50"/>
          <p:cNvSpPr/>
          <p:nvPr/>
        </p:nvSpPr>
        <p:spPr>
          <a:xfrm>
            <a:off x="2524072" y="2084476"/>
            <a:ext cx="1181311" cy="1562064"/>
          </a:xfrm>
          <a:custGeom>
            <a:rect b="b" l="l" r="r" t="t"/>
            <a:pathLst>
              <a:path extrusionOk="0" h="1562064" w="1181311">
                <a:moveTo>
                  <a:pt x="0" y="0"/>
                </a:moveTo>
                <a:lnTo>
                  <a:pt x="1181310" y="0"/>
                </a:lnTo>
                <a:lnTo>
                  <a:pt x="1181310" y="1562063"/>
                </a:lnTo>
                <a:lnTo>
                  <a:pt x="0" y="1562063"/>
                </a:lnTo>
                <a:lnTo>
                  <a:pt x="0" y="0"/>
                </a:lnTo>
                <a:close/>
              </a:path>
            </a:pathLst>
          </a:custGeom>
          <a:blipFill rotWithShape="1">
            <a:blip r:embed="rId8">
              <a:alphaModFix/>
            </a:blip>
            <a:stretch>
              <a:fillRect b="0" l="0" r="0" t="0"/>
            </a:stretch>
          </a:blipFill>
          <a:ln>
            <a:noFill/>
          </a:ln>
        </p:spPr>
      </p:sp>
      <p:sp>
        <p:nvSpPr>
          <p:cNvPr id="1122" name="Google Shape;1122;p50"/>
          <p:cNvSpPr/>
          <p:nvPr/>
        </p:nvSpPr>
        <p:spPr>
          <a:xfrm>
            <a:off x="8460597" y="2084476"/>
            <a:ext cx="1366806" cy="1562064"/>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9">
              <a:alphaModFix/>
            </a:blip>
            <a:stretch>
              <a:fillRect b="0" l="0" r="0" t="0"/>
            </a:stretch>
          </a:blipFill>
          <a:ln>
            <a:noFill/>
          </a:ln>
        </p:spPr>
      </p:sp>
      <p:sp>
        <p:nvSpPr>
          <p:cNvPr id="1123" name="Google Shape;1123;p50"/>
          <p:cNvSpPr/>
          <p:nvPr/>
        </p:nvSpPr>
        <p:spPr>
          <a:xfrm>
            <a:off x="2612782" y="6796158"/>
            <a:ext cx="1003890" cy="1160567"/>
          </a:xfrm>
          <a:custGeom>
            <a:rect b="b" l="l" r="r" t="t"/>
            <a:pathLst>
              <a:path extrusionOk="0" h="1160567" w="1003890">
                <a:moveTo>
                  <a:pt x="0" y="0"/>
                </a:moveTo>
                <a:lnTo>
                  <a:pt x="1003890" y="0"/>
                </a:lnTo>
                <a:lnTo>
                  <a:pt x="1003890" y="1160567"/>
                </a:lnTo>
                <a:lnTo>
                  <a:pt x="0" y="1160567"/>
                </a:lnTo>
                <a:lnTo>
                  <a:pt x="0" y="0"/>
                </a:lnTo>
                <a:close/>
              </a:path>
            </a:pathLst>
          </a:custGeom>
          <a:blipFill rotWithShape="1">
            <a:blip r:embed="rId10">
              <a:alphaModFix/>
            </a:blip>
            <a:stretch>
              <a:fillRect b="0" l="0" r="0" t="0"/>
            </a:stretch>
          </a:blipFill>
          <a:ln>
            <a:noFill/>
          </a:ln>
        </p:spPr>
      </p:sp>
      <p:sp>
        <p:nvSpPr>
          <p:cNvPr id="1124" name="Google Shape;1124;p50"/>
          <p:cNvSpPr/>
          <p:nvPr/>
        </p:nvSpPr>
        <p:spPr>
          <a:xfrm>
            <a:off x="14788058" y="2084476"/>
            <a:ext cx="1562064" cy="1562064"/>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11">
              <a:alphaModFix/>
            </a:blip>
            <a:stretch>
              <a:fillRect b="0" l="0" r="0" t="0"/>
            </a:stretch>
          </a:blipFill>
          <a:ln>
            <a:noFill/>
          </a:ln>
        </p:spPr>
      </p:sp>
      <p:sp>
        <p:nvSpPr>
          <p:cNvPr id="1125" name="Google Shape;1125;p50"/>
          <p:cNvSpPr txBox="1"/>
          <p:nvPr/>
        </p:nvSpPr>
        <p:spPr>
          <a:xfrm>
            <a:off x="1097510" y="8375176"/>
            <a:ext cx="4034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Laiko </a:t>
            </a:r>
            <a:r>
              <a:rPr b="1" lang="en-US" sz="2400">
                <a:latin typeface="Philosopher"/>
                <a:ea typeface="Philosopher"/>
                <a:cs typeface="Philosopher"/>
                <a:sym typeface="Philosopher"/>
              </a:rPr>
              <a:t>apribojimai</a:t>
            </a:r>
            <a:endParaRPr b="0" i="0" sz="1400" u="none" cap="none" strike="noStrike">
              <a:solidFill>
                <a:srgbClr val="000000"/>
              </a:solidFill>
              <a:latin typeface="Arial"/>
              <a:ea typeface="Arial"/>
              <a:cs typeface="Arial"/>
              <a:sym typeface="Arial"/>
            </a:endParaRPr>
          </a:p>
        </p:txBody>
      </p:sp>
      <p:sp>
        <p:nvSpPr>
          <p:cNvPr id="1126" name="Google Shape;1126;p50"/>
          <p:cNvSpPr txBox="1"/>
          <p:nvPr/>
        </p:nvSpPr>
        <p:spPr>
          <a:xfrm>
            <a:off x="7123784" y="3876997"/>
            <a:ext cx="40404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Sukurti turinį, skirtą pagrindiniams įgūdžiams ugdyti</a:t>
            </a:r>
            <a:endParaRPr b="0" i="0" sz="1400" u="none" cap="none" strike="noStrike">
              <a:solidFill>
                <a:srgbClr val="000000"/>
              </a:solidFill>
              <a:latin typeface="Arial"/>
              <a:ea typeface="Arial"/>
              <a:cs typeface="Arial"/>
              <a:sym typeface="Arial"/>
            </a:endParaRPr>
          </a:p>
        </p:txBody>
      </p:sp>
      <p:sp>
        <p:nvSpPr>
          <p:cNvPr id="1127" name="Google Shape;1127;p50"/>
          <p:cNvSpPr txBox="1"/>
          <p:nvPr/>
        </p:nvSpPr>
        <p:spPr>
          <a:xfrm>
            <a:off x="13270570" y="3876997"/>
            <a:ext cx="43239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Parodykite praktišką mokymų pritaikymą</a:t>
            </a:r>
            <a:endParaRPr b="0" i="0" sz="1400" u="none" cap="none" strike="noStrike">
              <a:solidFill>
                <a:srgbClr val="000000"/>
              </a:solidFill>
              <a:latin typeface="Arial"/>
              <a:ea typeface="Arial"/>
              <a:cs typeface="Arial"/>
              <a:sym typeface="Arial"/>
            </a:endParaRPr>
          </a:p>
        </p:txBody>
      </p:sp>
      <p:sp>
        <p:nvSpPr>
          <p:cNvPr id="1128" name="Google Shape;1128;p50"/>
          <p:cNvSpPr txBox="1"/>
          <p:nvPr/>
        </p:nvSpPr>
        <p:spPr>
          <a:xfrm>
            <a:off x="1097510" y="3876997"/>
            <a:ext cx="40344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Siūlomos lanksčios mokymosi galimybės</a:t>
            </a:r>
            <a:endParaRPr b="0" i="0" sz="1400" u="none" cap="none" strike="noStrike">
              <a:solidFill>
                <a:srgbClr val="000000"/>
              </a:solidFill>
              <a:latin typeface="Arial"/>
              <a:ea typeface="Arial"/>
              <a:cs typeface="Arial"/>
              <a:sym typeface="Arial"/>
            </a:endParaRPr>
          </a:p>
        </p:txBody>
      </p:sp>
      <p:sp>
        <p:nvSpPr>
          <p:cNvPr id="1129" name="Google Shape;1129;p50"/>
          <p:cNvSpPr txBox="1"/>
          <p:nvPr/>
        </p:nvSpPr>
        <p:spPr>
          <a:xfrm>
            <a:off x="8008144" y="8384701"/>
            <a:ext cx="2271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Pagrindinių įgūdžių spragos</a:t>
            </a:r>
            <a:endParaRPr b="0" i="0" sz="1400" u="none" cap="none" strike="noStrike">
              <a:solidFill>
                <a:srgbClr val="000000"/>
              </a:solidFill>
              <a:latin typeface="Arial"/>
              <a:ea typeface="Arial"/>
              <a:cs typeface="Arial"/>
              <a:sym typeface="Arial"/>
            </a:endParaRPr>
          </a:p>
        </p:txBody>
      </p:sp>
      <p:sp>
        <p:nvSpPr>
          <p:cNvPr id="1130" name="Google Shape;1130;p50"/>
          <p:cNvSpPr txBox="1"/>
          <p:nvPr/>
        </p:nvSpPr>
        <p:spPr>
          <a:xfrm>
            <a:off x="13335916" y="8375176"/>
            <a:ext cx="4193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Aktualumas</a:t>
            </a:r>
            <a:endParaRPr b="0" i="0" sz="1400" u="none" cap="none" strike="noStrike">
              <a:solidFill>
                <a:srgbClr val="000000"/>
              </a:solidFill>
              <a:latin typeface="Arial"/>
              <a:ea typeface="Arial"/>
              <a:cs typeface="Arial"/>
              <a:sym typeface="Arial"/>
            </a:endParaRPr>
          </a:p>
        </p:txBody>
      </p:sp>
      <p:sp>
        <p:nvSpPr>
          <p:cNvPr id="1131" name="Google Shape;1131;p50"/>
          <p:cNvSpPr txBox="1"/>
          <p:nvPr/>
        </p:nvSpPr>
        <p:spPr>
          <a:xfrm>
            <a:off x="12449175" y="561863"/>
            <a:ext cx="4131300" cy="812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2400"/>
              <a:buFont typeface="Arial"/>
              <a:buNone/>
            </a:pPr>
            <a:r>
              <a:rPr b="1" lang="en-US" sz="2400">
                <a:solidFill>
                  <a:srgbClr val="F59F35"/>
                </a:solidFill>
                <a:latin typeface="Philosopher"/>
                <a:ea typeface="Philosopher"/>
                <a:cs typeface="Philosopher"/>
                <a:sym typeface="Philosopher"/>
              </a:rPr>
              <a:t>Mikro-mokymosi motyvacija</a:t>
            </a:r>
            <a:endParaRPr>
              <a:solidFill>
                <a:schemeClr val="dk1"/>
              </a:solidFill>
            </a:endParaRPr>
          </a:p>
          <a:p>
            <a:pPr indent="0" lvl="0" marL="0" marR="0" rtl="0" algn="ctr">
              <a:lnSpc>
                <a:spcPct val="119958"/>
              </a:lnSpc>
              <a:spcBef>
                <a:spcPts val="0"/>
              </a:spcBef>
              <a:spcAft>
                <a:spcPts val="0"/>
              </a:spcAft>
              <a:buClr>
                <a:srgbClr val="000000"/>
              </a:buClr>
              <a:buSzPts val="2400"/>
              <a:buFont typeface="Arial"/>
              <a:buNone/>
            </a:pPr>
            <a:r>
              <a:t/>
            </a:r>
            <a:endParaRPr b="1" sz="2400">
              <a:solidFill>
                <a:srgbClr val="F59F35"/>
              </a:solidFill>
              <a:latin typeface="Philosopher"/>
              <a:ea typeface="Philosopher"/>
              <a:cs typeface="Philosopher"/>
              <a:sym typeface="Philosopher"/>
            </a:endParaRPr>
          </a:p>
        </p:txBody>
      </p:sp>
      <p:pic>
        <p:nvPicPr>
          <p:cNvPr id="1132" name="Google Shape;1132;p50"/>
          <p:cNvPicPr preferRelativeResize="0"/>
          <p:nvPr/>
        </p:nvPicPr>
        <p:blipFill>
          <a:blip r:embed="rId12">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5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142" name="Google Shape;1142;p51"/>
          <p:cNvSpPr/>
          <p:nvPr/>
        </p:nvSpPr>
        <p:spPr>
          <a:xfrm flipH="1">
            <a:off x="826518" y="4398947"/>
            <a:ext cx="5380209" cy="5888053"/>
          </a:xfrm>
          <a:custGeom>
            <a:rect b="b" l="l" r="r" t="t"/>
            <a:pathLst>
              <a:path extrusionOk="0" h="5888053" w="5380209">
                <a:moveTo>
                  <a:pt x="5380209" y="0"/>
                </a:moveTo>
                <a:lnTo>
                  <a:pt x="0" y="0"/>
                </a:lnTo>
                <a:lnTo>
                  <a:pt x="0" y="5888053"/>
                </a:lnTo>
                <a:lnTo>
                  <a:pt x="5380209" y="5888053"/>
                </a:lnTo>
                <a:lnTo>
                  <a:pt x="5380209" y="0"/>
                </a:lnTo>
                <a:close/>
              </a:path>
            </a:pathLst>
          </a:custGeom>
          <a:blipFill rotWithShape="1">
            <a:blip r:embed="rId4">
              <a:alphaModFix amt="19999"/>
            </a:blip>
            <a:stretch>
              <a:fillRect b="0" l="0" r="0" t="0"/>
            </a:stretch>
          </a:blipFill>
          <a:ln>
            <a:noFill/>
          </a:ln>
        </p:spPr>
      </p:sp>
      <p:sp>
        <p:nvSpPr>
          <p:cNvPr id="1143" name="Google Shape;1143;p51"/>
          <p:cNvSpPr/>
          <p:nvPr/>
        </p:nvSpPr>
        <p:spPr>
          <a:xfrm>
            <a:off x="12956415" y="4056611"/>
            <a:ext cx="2587704" cy="2519776"/>
          </a:xfrm>
          <a:custGeom>
            <a:rect b="b" l="l" r="r" t="t"/>
            <a:pathLst>
              <a:path extrusionOk="0" h="2519776" w="2587704">
                <a:moveTo>
                  <a:pt x="0" y="0"/>
                </a:moveTo>
                <a:lnTo>
                  <a:pt x="2587703" y="0"/>
                </a:lnTo>
                <a:lnTo>
                  <a:pt x="2587703" y="2519777"/>
                </a:lnTo>
                <a:lnTo>
                  <a:pt x="0" y="2519777"/>
                </a:lnTo>
                <a:lnTo>
                  <a:pt x="0" y="0"/>
                </a:lnTo>
                <a:close/>
              </a:path>
            </a:pathLst>
          </a:custGeom>
          <a:blipFill rotWithShape="1">
            <a:blip r:embed="rId5">
              <a:alphaModFix amt="23000"/>
            </a:blip>
            <a:stretch>
              <a:fillRect b="0" l="0" r="0" t="0"/>
            </a:stretch>
          </a:blipFill>
          <a:ln>
            <a:noFill/>
          </a:ln>
        </p:spPr>
      </p:sp>
      <p:sp>
        <p:nvSpPr>
          <p:cNvPr id="1144" name="Google Shape;1144;p51"/>
          <p:cNvSpPr/>
          <p:nvPr/>
        </p:nvSpPr>
        <p:spPr>
          <a:xfrm>
            <a:off x="7671434" y="3763035"/>
            <a:ext cx="2593466" cy="2788674"/>
          </a:xfrm>
          <a:custGeom>
            <a:rect b="b" l="l" r="r" t="t"/>
            <a:pathLst>
              <a:path extrusionOk="0" h="2788674" w="2593466">
                <a:moveTo>
                  <a:pt x="0" y="0"/>
                </a:moveTo>
                <a:lnTo>
                  <a:pt x="2593466" y="0"/>
                </a:lnTo>
                <a:lnTo>
                  <a:pt x="2593466" y="2788673"/>
                </a:lnTo>
                <a:lnTo>
                  <a:pt x="0" y="2788673"/>
                </a:lnTo>
                <a:lnTo>
                  <a:pt x="0" y="0"/>
                </a:lnTo>
                <a:close/>
              </a:path>
            </a:pathLst>
          </a:custGeom>
          <a:blipFill rotWithShape="1">
            <a:blip r:embed="rId6">
              <a:alphaModFix amt="23000"/>
            </a:blip>
            <a:stretch>
              <a:fillRect b="0" l="0" r="0" t="0"/>
            </a:stretch>
          </a:blipFill>
          <a:ln>
            <a:noFill/>
          </a:ln>
        </p:spPr>
      </p:sp>
      <p:sp>
        <p:nvSpPr>
          <p:cNvPr id="1145" name="Google Shape;1145;p51"/>
          <p:cNvSpPr/>
          <p:nvPr/>
        </p:nvSpPr>
        <p:spPr>
          <a:xfrm>
            <a:off x="10319918" y="3601782"/>
            <a:ext cx="2636496" cy="2949926"/>
          </a:xfrm>
          <a:custGeom>
            <a:rect b="b" l="l" r="r" t="t"/>
            <a:pathLst>
              <a:path extrusionOk="0" h="2949926" w="2636496">
                <a:moveTo>
                  <a:pt x="0" y="0"/>
                </a:moveTo>
                <a:lnTo>
                  <a:pt x="2636497" y="0"/>
                </a:lnTo>
                <a:lnTo>
                  <a:pt x="2636497" y="2949926"/>
                </a:lnTo>
                <a:lnTo>
                  <a:pt x="0" y="2949926"/>
                </a:lnTo>
                <a:lnTo>
                  <a:pt x="0" y="0"/>
                </a:lnTo>
                <a:close/>
              </a:path>
            </a:pathLst>
          </a:custGeom>
          <a:blipFill rotWithShape="1">
            <a:blip r:embed="rId7">
              <a:alphaModFix amt="23000"/>
            </a:blip>
            <a:stretch>
              <a:fillRect b="0" l="0" r="0" t="0"/>
            </a:stretch>
          </a:blipFill>
          <a:ln>
            <a:noFill/>
          </a:ln>
        </p:spPr>
      </p:sp>
      <p:sp>
        <p:nvSpPr>
          <p:cNvPr id="1146" name="Google Shape;1146;p51"/>
          <p:cNvSpPr/>
          <p:nvPr/>
        </p:nvSpPr>
        <p:spPr>
          <a:xfrm>
            <a:off x="15496493" y="4117991"/>
            <a:ext cx="2705251" cy="2458396"/>
          </a:xfrm>
          <a:custGeom>
            <a:rect b="b" l="l" r="r" t="t"/>
            <a:pathLst>
              <a:path extrusionOk="0" h="2458396" w="2705251">
                <a:moveTo>
                  <a:pt x="0" y="0"/>
                </a:moveTo>
                <a:lnTo>
                  <a:pt x="2705251" y="0"/>
                </a:lnTo>
                <a:lnTo>
                  <a:pt x="2705251" y="2458397"/>
                </a:lnTo>
                <a:lnTo>
                  <a:pt x="0" y="2458397"/>
                </a:lnTo>
                <a:lnTo>
                  <a:pt x="0" y="0"/>
                </a:lnTo>
                <a:close/>
              </a:path>
            </a:pathLst>
          </a:custGeom>
          <a:blipFill rotWithShape="1">
            <a:blip r:embed="rId8">
              <a:alphaModFix amt="23000"/>
            </a:blip>
            <a:stretch>
              <a:fillRect b="0" l="0" r="0" t="0"/>
            </a:stretch>
          </a:blipFill>
          <a:ln>
            <a:noFill/>
          </a:ln>
        </p:spPr>
      </p:sp>
      <p:sp>
        <p:nvSpPr>
          <p:cNvPr id="1147" name="Google Shape;1147;p51"/>
          <p:cNvSpPr txBox="1"/>
          <p:nvPr/>
        </p:nvSpPr>
        <p:spPr>
          <a:xfrm>
            <a:off x="12449175" y="561863"/>
            <a:ext cx="4131300" cy="812700"/>
          </a:xfrm>
          <a:prstGeom prst="rect">
            <a:avLst/>
          </a:prstGeom>
          <a:noFill/>
          <a:ln>
            <a:noFill/>
          </a:ln>
        </p:spPr>
        <p:txBody>
          <a:bodyPr anchorCtr="0" anchor="t" bIns="0" lIns="0" spcFirstLastPara="1" rIns="0" wrap="square" tIns="0">
            <a:spAutoFit/>
          </a:bodyPr>
          <a:lstStyle/>
          <a:p>
            <a:pPr indent="0" lvl="0" marL="0" rtl="0" algn="ctr">
              <a:lnSpc>
                <a:spcPct val="119958"/>
              </a:lnSpc>
              <a:spcBef>
                <a:spcPts val="0"/>
              </a:spcBef>
              <a:spcAft>
                <a:spcPts val="0"/>
              </a:spcAft>
              <a:buClr>
                <a:schemeClr val="dk1"/>
              </a:buClr>
              <a:buSzPts val="2400"/>
              <a:buFont typeface="Arial"/>
              <a:buNone/>
            </a:pPr>
            <a:r>
              <a:rPr b="1" lang="en-US" sz="2400">
                <a:solidFill>
                  <a:srgbClr val="F59F35"/>
                </a:solidFill>
                <a:latin typeface="Philosopher"/>
                <a:ea typeface="Philosopher"/>
                <a:cs typeface="Philosopher"/>
                <a:sym typeface="Philosopher"/>
              </a:rPr>
              <a:t>Mikro-mokymosi motyvacija</a:t>
            </a:r>
            <a:endParaRPr>
              <a:solidFill>
                <a:schemeClr val="dk1"/>
              </a:solidFill>
            </a:endParaRPr>
          </a:p>
          <a:p>
            <a:pPr indent="0" lvl="0" marL="0" marR="0" rtl="0" algn="l">
              <a:lnSpc>
                <a:spcPct val="119958"/>
              </a:lnSpc>
              <a:spcBef>
                <a:spcPts val="0"/>
              </a:spcBef>
              <a:spcAft>
                <a:spcPts val="0"/>
              </a:spcAft>
              <a:buClr>
                <a:srgbClr val="000000"/>
              </a:buClr>
              <a:buSzPts val="2400"/>
              <a:buFont typeface="Arial"/>
              <a:buNone/>
            </a:pPr>
            <a:r>
              <a:t/>
            </a:r>
            <a:endParaRPr b="1" sz="2400">
              <a:solidFill>
                <a:srgbClr val="F59F35"/>
              </a:solidFill>
              <a:latin typeface="Philosopher"/>
              <a:ea typeface="Philosopher"/>
              <a:cs typeface="Philosopher"/>
              <a:sym typeface="Philosopher"/>
            </a:endParaRPr>
          </a:p>
        </p:txBody>
      </p:sp>
      <p:sp>
        <p:nvSpPr>
          <p:cNvPr id="1148" name="Google Shape;1148;p51"/>
          <p:cNvSpPr txBox="1"/>
          <p:nvPr/>
        </p:nvSpPr>
        <p:spPr>
          <a:xfrm>
            <a:off x="10330976" y="4027472"/>
            <a:ext cx="55848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FF843D"/>
                </a:solidFill>
                <a:latin typeface="Philosopher"/>
                <a:ea typeface="Philosopher"/>
                <a:cs typeface="Philosopher"/>
                <a:sym typeface="Philosopher"/>
              </a:rPr>
              <a:t>Išorinė motyvacija</a:t>
            </a:r>
            <a:endParaRPr b="0" i="0" sz="1400" u="none" cap="none" strike="noStrike">
              <a:solidFill>
                <a:srgbClr val="000000"/>
              </a:solidFill>
              <a:latin typeface="Arial"/>
              <a:ea typeface="Arial"/>
              <a:cs typeface="Arial"/>
              <a:sym typeface="Arial"/>
            </a:endParaRPr>
          </a:p>
        </p:txBody>
      </p:sp>
      <p:sp>
        <p:nvSpPr>
          <p:cNvPr id="1149" name="Google Shape;1149;p51"/>
          <p:cNvSpPr txBox="1"/>
          <p:nvPr/>
        </p:nvSpPr>
        <p:spPr>
          <a:xfrm>
            <a:off x="791654" y="6204913"/>
            <a:ext cx="55623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solidFill>
                  <a:srgbClr val="00B050"/>
                </a:solidFill>
                <a:latin typeface="Philosopher"/>
                <a:ea typeface="Philosopher"/>
                <a:cs typeface="Philosopher"/>
                <a:sym typeface="Philosopher"/>
              </a:rPr>
              <a:t>Vidinė motyvacija</a:t>
            </a:r>
            <a:endParaRPr b="0" i="0" sz="1400" u="none" cap="none" strike="noStrike">
              <a:solidFill>
                <a:srgbClr val="000000"/>
              </a:solidFill>
              <a:latin typeface="Arial"/>
              <a:ea typeface="Arial"/>
              <a:cs typeface="Arial"/>
              <a:sym typeface="Arial"/>
            </a:endParaRPr>
          </a:p>
        </p:txBody>
      </p:sp>
      <p:sp>
        <p:nvSpPr>
          <p:cNvPr id="1150" name="Google Shape;1150;p51"/>
          <p:cNvSpPr txBox="1"/>
          <p:nvPr/>
        </p:nvSpPr>
        <p:spPr>
          <a:xfrm>
            <a:off x="1119592" y="7077614"/>
            <a:ext cx="50871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Vidinis siekis </a:t>
            </a:r>
            <a:r>
              <a:rPr lang="en-US" sz="2400">
                <a:latin typeface="Philosopher"/>
                <a:ea typeface="Philosopher"/>
                <a:cs typeface="Philosopher"/>
                <a:sym typeface="Philosopher"/>
              </a:rPr>
              <a:t>užsiimti veikla dėl </a:t>
            </a:r>
            <a:r>
              <a:rPr b="1" lang="en-US" sz="2400">
                <a:latin typeface="Philosopher"/>
                <a:ea typeface="Philosopher"/>
                <a:cs typeface="Philosopher"/>
                <a:sym typeface="Philosopher"/>
              </a:rPr>
              <a:t>asmeninio pasitenkinimo</a:t>
            </a:r>
            <a:r>
              <a:rPr lang="en-US" sz="2400">
                <a:latin typeface="Philosopher"/>
                <a:ea typeface="Philosopher"/>
                <a:cs typeface="Philosopher"/>
                <a:sym typeface="Philosopher"/>
              </a:rPr>
              <a:t>, o ne dėl išorinio atlygio.</a:t>
            </a:r>
            <a:endParaRPr b="0" i="0" sz="1400" u="none" cap="none" strike="noStrike">
              <a:solidFill>
                <a:srgbClr val="000000"/>
              </a:solidFill>
              <a:latin typeface="Arial"/>
              <a:ea typeface="Arial"/>
              <a:cs typeface="Arial"/>
              <a:sym typeface="Arial"/>
            </a:endParaRPr>
          </a:p>
        </p:txBody>
      </p:sp>
      <p:sp>
        <p:nvSpPr>
          <p:cNvPr id="1151" name="Google Shape;1151;p51"/>
          <p:cNvSpPr txBox="1"/>
          <p:nvPr/>
        </p:nvSpPr>
        <p:spPr>
          <a:xfrm>
            <a:off x="8717758" y="4794740"/>
            <a:ext cx="88113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Užsiimti veikla ar užduotimi dėl priežasčių, nesusijusių su pačia užduotimi. Paprastai tai susiję su </a:t>
            </a:r>
            <a:r>
              <a:rPr b="1" lang="en-US" sz="2400">
                <a:latin typeface="Philosopher"/>
                <a:ea typeface="Philosopher"/>
                <a:cs typeface="Philosopher"/>
                <a:sym typeface="Philosopher"/>
              </a:rPr>
              <a:t>apdovanojimu, pripažinimu </a:t>
            </a:r>
            <a:r>
              <a:rPr lang="en-US" sz="2400">
                <a:latin typeface="Philosopher"/>
                <a:ea typeface="Philosopher"/>
                <a:cs typeface="Philosopher"/>
                <a:sym typeface="Philosopher"/>
              </a:rPr>
              <a:t>arba bausmės vengimu kaip pagrindiniais skatinamaisiais veiksniais.</a:t>
            </a:r>
            <a:endParaRPr b="0" i="0" sz="1400" u="none" cap="none" strike="noStrike">
              <a:solidFill>
                <a:srgbClr val="000000"/>
              </a:solidFill>
              <a:latin typeface="Arial"/>
              <a:ea typeface="Arial"/>
              <a:cs typeface="Arial"/>
              <a:sym typeface="Arial"/>
            </a:endParaRPr>
          </a:p>
        </p:txBody>
      </p:sp>
      <p:pic>
        <p:nvPicPr>
          <p:cNvPr id="1152" name="Google Shape;1152;p51"/>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5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162" name="Google Shape;1162;p52"/>
          <p:cNvSpPr/>
          <p:nvPr/>
        </p:nvSpPr>
        <p:spPr>
          <a:xfrm>
            <a:off x="6726966" y="7108807"/>
            <a:ext cx="997526" cy="1448313"/>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sp>
      <p:sp>
        <p:nvSpPr>
          <p:cNvPr id="1163" name="Google Shape;1163;p52"/>
          <p:cNvSpPr/>
          <p:nvPr/>
        </p:nvSpPr>
        <p:spPr>
          <a:xfrm>
            <a:off x="2701909" y="6965562"/>
            <a:ext cx="1386633" cy="1493010"/>
          </a:xfrm>
          <a:custGeom>
            <a:rect b="b" l="l" r="r" t="t"/>
            <a:pathLst>
              <a:path extrusionOk="0" h="1493010" w="1386633">
                <a:moveTo>
                  <a:pt x="0" y="0"/>
                </a:moveTo>
                <a:lnTo>
                  <a:pt x="1386632" y="0"/>
                </a:lnTo>
                <a:lnTo>
                  <a:pt x="1386632" y="1493010"/>
                </a:lnTo>
                <a:lnTo>
                  <a:pt x="0" y="1493010"/>
                </a:lnTo>
                <a:lnTo>
                  <a:pt x="0" y="0"/>
                </a:lnTo>
                <a:close/>
              </a:path>
            </a:pathLst>
          </a:custGeom>
          <a:blipFill rotWithShape="1">
            <a:blip r:embed="rId5">
              <a:alphaModFix/>
            </a:blip>
            <a:stretch>
              <a:fillRect b="0" l="0" r="0" t="0"/>
            </a:stretch>
          </a:blipFill>
          <a:ln>
            <a:noFill/>
          </a:ln>
        </p:spPr>
      </p:sp>
      <p:sp>
        <p:nvSpPr>
          <p:cNvPr id="1164" name="Google Shape;1164;p52"/>
          <p:cNvSpPr/>
          <p:nvPr/>
        </p:nvSpPr>
        <p:spPr>
          <a:xfrm>
            <a:off x="10364707" y="7032607"/>
            <a:ext cx="1400672" cy="1379662"/>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6">
              <a:alphaModFix/>
            </a:blip>
            <a:stretch>
              <a:fillRect b="0" l="0" r="0" t="0"/>
            </a:stretch>
          </a:blipFill>
          <a:ln>
            <a:noFill/>
          </a:ln>
        </p:spPr>
      </p:sp>
      <p:sp>
        <p:nvSpPr>
          <p:cNvPr id="1165" name="Google Shape;1165;p52"/>
          <p:cNvSpPr/>
          <p:nvPr/>
        </p:nvSpPr>
        <p:spPr>
          <a:xfrm>
            <a:off x="14405595" y="6898818"/>
            <a:ext cx="1323841" cy="1559754"/>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7">
              <a:alphaModFix/>
            </a:blip>
            <a:stretch>
              <a:fillRect b="0" l="0" r="0" t="0"/>
            </a:stretch>
          </a:blipFill>
          <a:ln>
            <a:noFill/>
          </a:ln>
        </p:spPr>
      </p:sp>
      <p:sp>
        <p:nvSpPr>
          <p:cNvPr id="1166" name="Google Shape;1166;p52"/>
          <p:cNvSpPr/>
          <p:nvPr/>
        </p:nvSpPr>
        <p:spPr>
          <a:xfrm>
            <a:off x="9989468" y="1382851"/>
            <a:ext cx="7093470" cy="8179053"/>
          </a:xfrm>
          <a:custGeom>
            <a:rect b="b" l="l" r="r" t="t"/>
            <a:pathLst>
              <a:path extrusionOk="0" h="8179053" w="7093470">
                <a:moveTo>
                  <a:pt x="0" y="0"/>
                </a:moveTo>
                <a:lnTo>
                  <a:pt x="7093470" y="0"/>
                </a:lnTo>
                <a:lnTo>
                  <a:pt x="7093470" y="8179053"/>
                </a:lnTo>
                <a:lnTo>
                  <a:pt x="0" y="8179053"/>
                </a:lnTo>
                <a:lnTo>
                  <a:pt x="0" y="0"/>
                </a:lnTo>
                <a:close/>
              </a:path>
            </a:pathLst>
          </a:custGeom>
          <a:blipFill rotWithShape="1">
            <a:blip r:embed="rId8">
              <a:alphaModFix amt="10999"/>
            </a:blip>
            <a:stretch>
              <a:fillRect b="0" l="0" r="0" t="0"/>
            </a:stretch>
          </a:blipFill>
          <a:ln>
            <a:noFill/>
          </a:ln>
        </p:spPr>
      </p:sp>
      <p:sp>
        <p:nvSpPr>
          <p:cNvPr id="1167" name="Google Shape;1167;p52"/>
          <p:cNvSpPr txBox="1"/>
          <p:nvPr/>
        </p:nvSpPr>
        <p:spPr>
          <a:xfrm>
            <a:off x="11994781" y="561863"/>
            <a:ext cx="452720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Gamification and Social Learning</a:t>
            </a:r>
            <a:endParaRPr b="0" i="0" sz="1400" u="none" cap="none" strike="noStrike">
              <a:solidFill>
                <a:srgbClr val="000000"/>
              </a:solidFill>
              <a:latin typeface="Arial"/>
              <a:ea typeface="Arial"/>
              <a:cs typeface="Arial"/>
              <a:sym typeface="Arial"/>
            </a:endParaRPr>
          </a:p>
        </p:txBody>
      </p:sp>
      <p:sp>
        <p:nvSpPr>
          <p:cNvPr id="1168" name="Google Shape;1168;p52"/>
          <p:cNvSpPr txBox="1"/>
          <p:nvPr/>
        </p:nvSpPr>
        <p:spPr>
          <a:xfrm>
            <a:off x="634582" y="2806077"/>
            <a:ext cx="8345700" cy="908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5899"/>
              <a:buFont typeface="Arial"/>
              <a:buNone/>
            </a:pPr>
            <a:r>
              <a:rPr b="1" lang="en-US" sz="5899">
                <a:solidFill>
                  <a:srgbClr val="F59F35"/>
                </a:solidFill>
                <a:latin typeface="Philosopher"/>
                <a:ea typeface="Philosopher"/>
                <a:cs typeface="Philosopher"/>
                <a:sym typeface="Philosopher"/>
              </a:rPr>
              <a:t>Žaidimo elementai</a:t>
            </a:r>
            <a:endParaRPr b="0" i="0" sz="1400" u="none" cap="none" strike="noStrike">
              <a:solidFill>
                <a:srgbClr val="000000"/>
              </a:solidFill>
              <a:latin typeface="Arial"/>
              <a:ea typeface="Arial"/>
              <a:cs typeface="Arial"/>
              <a:sym typeface="Arial"/>
            </a:endParaRPr>
          </a:p>
        </p:txBody>
      </p:sp>
      <p:sp>
        <p:nvSpPr>
          <p:cNvPr id="1169" name="Google Shape;1169;p52"/>
          <p:cNvSpPr txBox="1"/>
          <p:nvPr/>
        </p:nvSpPr>
        <p:spPr>
          <a:xfrm>
            <a:off x="2937272" y="8683394"/>
            <a:ext cx="851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Taškai</a:t>
            </a:r>
            <a:endParaRPr b="0" i="0" sz="1400" u="none" cap="none" strike="noStrike">
              <a:solidFill>
                <a:srgbClr val="000000"/>
              </a:solidFill>
              <a:latin typeface="Arial"/>
              <a:ea typeface="Arial"/>
              <a:cs typeface="Arial"/>
              <a:sym typeface="Arial"/>
            </a:endParaRPr>
          </a:p>
        </p:txBody>
      </p:sp>
      <p:sp>
        <p:nvSpPr>
          <p:cNvPr id="1170" name="Google Shape;1170;p52"/>
          <p:cNvSpPr txBox="1"/>
          <p:nvPr/>
        </p:nvSpPr>
        <p:spPr>
          <a:xfrm>
            <a:off x="634582" y="4502439"/>
            <a:ext cx="16283700" cy="98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2899"/>
              <a:buFont typeface="Arial"/>
              <a:buNone/>
            </a:pPr>
            <a:r>
              <a:rPr lang="en-US" sz="2899">
                <a:latin typeface="Philosopher"/>
                <a:ea typeface="Philosopher"/>
                <a:cs typeface="Philosopher"/>
                <a:sym typeface="Philosopher"/>
              </a:rPr>
              <a:t>Iš žaidimų pasiskolintos ir į ne žaidimo situacijas įtrauktos funkcijos, įsitraukimo ir motyvacijos didinimui.</a:t>
            </a:r>
            <a:endParaRPr b="0" i="0" sz="1400" u="none" cap="none" strike="noStrike">
              <a:solidFill>
                <a:srgbClr val="000000"/>
              </a:solidFill>
              <a:latin typeface="Arial"/>
              <a:ea typeface="Arial"/>
              <a:cs typeface="Arial"/>
              <a:sym typeface="Arial"/>
            </a:endParaRPr>
          </a:p>
        </p:txBody>
      </p:sp>
      <p:sp>
        <p:nvSpPr>
          <p:cNvPr id="1171" name="Google Shape;1171;p52"/>
          <p:cNvSpPr txBox="1"/>
          <p:nvPr/>
        </p:nvSpPr>
        <p:spPr>
          <a:xfrm>
            <a:off x="1028700" y="5894001"/>
            <a:ext cx="2477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Pavyzdžiui:</a:t>
            </a:r>
            <a:endParaRPr b="0" i="0" sz="1400" u="none" cap="none" strike="noStrike">
              <a:solidFill>
                <a:srgbClr val="000000"/>
              </a:solidFill>
              <a:latin typeface="Arial"/>
              <a:ea typeface="Arial"/>
              <a:cs typeface="Arial"/>
              <a:sym typeface="Arial"/>
            </a:endParaRPr>
          </a:p>
        </p:txBody>
      </p:sp>
      <p:sp>
        <p:nvSpPr>
          <p:cNvPr id="1172" name="Google Shape;1172;p52"/>
          <p:cNvSpPr txBox="1"/>
          <p:nvPr/>
        </p:nvSpPr>
        <p:spPr>
          <a:xfrm>
            <a:off x="6748120" y="8683400"/>
            <a:ext cx="16089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 </a:t>
            </a:r>
            <a:r>
              <a:rPr b="1" lang="en-US" sz="2400">
                <a:latin typeface="Philosopher"/>
                <a:ea typeface="Philosopher"/>
                <a:cs typeface="Philosopher"/>
                <a:sym typeface="Philosopher"/>
              </a:rPr>
              <a:t>Ženkliukai</a:t>
            </a:r>
            <a:endParaRPr b="0" i="0" sz="1400" u="none" cap="none" strike="noStrike">
              <a:solidFill>
                <a:srgbClr val="000000"/>
              </a:solidFill>
              <a:latin typeface="Arial"/>
              <a:ea typeface="Arial"/>
              <a:cs typeface="Arial"/>
              <a:sym typeface="Arial"/>
            </a:endParaRPr>
          </a:p>
        </p:txBody>
      </p:sp>
      <p:sp>
        <p:nvSpPr>
          <p:cNvPr id="1173" name="Google Shape;1173;p52"/>
          <p:cNvSpPr txBox="1"/>
          <p:nvPr/>
        </p:nvSpPr>
        <p:spPr>
          <a:xfrm>
            <a:off x="10138886" y="8683394"/>
            <a:ext cx="1852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Lyderių lentelė</a:t>
            </a:r>
            <a:endParaRPr b="0" i="0" sz="1400" u="none" cap="none" strike="noStrike">
              <a:solidFill>
                <a:srgbClr val="000000"/>
              </a:solidFill>
              <a:latin typeface="Arial"/>
              <a:ea typeface="Arial"/>
              <a:cs typeface="Arial"/>
              <a:sym typeface="Arial"/>
            </a:endParaRPr>
          </a:p>
        </p:txBody>
      </p:sp>
      <p:sp>
        <p:nvSpPr>
          <p:cNvPr id="1174" name="Google Shape;1174;p52"/>
          <p:cNvSpPr txBox="1"/>
          <p:nvPr/>
        </p:nvSpPr>
        <p:spPr>
          <a:xfrm>
            <a:off x="14333049" y="8683394"/>
            <a:ext cx="1468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Iššūkiai</a:t>
            </a:r>
            <a:endParaRPr b="0" i="0" sz="1400" u="none" cap="none" strike="noStrike">
              <a:solidFill>
                <a:srgbClr val="000000"/>
              </a:solidFill>
              <a:latin typeface="Arial"/>
              <a:ea typeface="Arial"/>
              <a:cs typeface="Arial"/>
              <a:sym typeface="Arial"/>
            </a:endParaRPr>
          </a:p>
        </p:txBody>
      </p:sp>
      <p:pic>
        <p:nvPicPr>
          <p:cNvPr id="1175" name="Google Shape;1175;p52"/>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53"/>
          <p:cNvSpPr/>
          <p:nvPr/>
        </p:nvSpPr>
        <p:spPr>
          <a:xfrm>
            <a:off x="214124" y="59378"/>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3">
              <a:alphaModFix/>
            </a:blip>
            <a:stretch>
              <a:fillRect b="-4986" l="-14762" r="-20794" t="0"/>
            </a:stretch>
          </a:blipFill>
          <a:ln>
            <a:noFill/>
          </a:ln>
        </p:spPr>
      </p:sp>
      <p:sp>
        <p:nvSpPr>
          <p:cNvPr id="1185" name="Google Shape;1185;p53"/>
          <p:cNvSpPr/>
          <p:nvPr/>
        </p:nvSpPr>
        <p:spPr>
          <a:xfrm rot="5400000">
            <a:off x="-124897" y="4239343"/>
            <a:ext cx="6275260" cy="5260819"/>
          </a:xfrm>
          <a:custGeom>
            <a:rect b="b" l="l" r="r" t="t"/>
            <a:pathLst>
              <a:path extrusionOk="0" h="5291350" w="6311679">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53"/>
          <p:cNvSpPr/>
          <p:nvPr/>
        </p:nvSpPr>
        <p:spPr>
          <a:xfrm>
            <a:off x="3205963" y="4480345"/>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sp>
      <p:sp>
        <p:nvSpPr>
          <p:cNvPr id="1187" name="Google Shape;1187;p53"/>
          <p:cNvSpPr/>
          <p:nvPr/>
        </p:nvSpPr>
        <p:spPr>
          <a:xfrm>
            <a:off x="721909" y="6509310"/>
            <a:ext cx="1909394" cy="1131316"/>
          </a:xfrm>
          <a:custGeom>
            <a:rect b="b" l="l" r="r" t="t"/>
            <a:pathLst>
              <a:path extrusionOk="0" h="1131316" w="1909394">
                <a:moveTo>
                  <a:pt x="0" y="0"/>
                </a:moveTo>
                <a:lnTo>
                  <a:pt x="1909395" y="0"/>
                </a:lnTo>
                <a:lnTo>
                  <a:pt x="1909395" y="1131316"/>
                </a:lnTo>
                <a:lnTo>
                  <a:pt x="0" y="1131316"/>
                </a:lnTo>
                <a:lnTo>
                  <a:pt x="0" y="0"/>
                </a:lnTo>
                <a:close/>
              </a:path>
            </a:pathLst>
          </a:custGeom>
          <a:blipFill rotWithShape="1">
            <a:blip r:embed="rId5">
              <a:alphaModFix/>
            </a:blip>
            <a:stretch>
              <a:fillRect b="0" l="0" r="0" t="0"/>
            </a:stretch>
          </a:blipFill>
          <a:ln>
            <a:noFill/>
          </a:ln>
        </p:spPr>
      </p:sp>
      <p:sp>
        <p:nvSpPr>
          <p:cNvPr id="1188" name="Google Shape;1188;p53"/>
          <p:cNvSpPr/>
          <p:nvPr/>
        </p:nvSpPr>
        <p:spPr>
          <a:xfrm>
            <a:off x="3224691" y="7901349"/>
            <a:ext cx="1983196" cy="1648531"/>
          </a:xfrm>
          <a:custGeom>
            <a:rect b="b" l="l" r="r" t="t"/>
            <a:pathLst>
              <a:path extrusionOk="0" h="1648531" w="1983196">
                <a:moveTo>
                  <a:pt x="0" y="0"/>
                </a:moveTo>
                <a:lnTo>
                  <a:pt x="1983196" y="0"/>
                </a:lnTo>
                <a:lnTo>
                  <a:pt x="1983196" y="1648532"/>
                </a:lnTo>
                <a:lnTo>
                  <a:pt x="0" y="1648532"/>
                </a:lnTo>
                <a:lnTo>
                  <a:pt x="0" y="0"/>
                </a:lnTo>
                <a:close/>
              </a:path>
            </a:pathLst>
          </a:custGeom>
          <a:blipFill rotWithShape="1">
            <a:blip r:embed="rId6">
              <a:alphaModFix/>
            </a:blip>
            <a:stretch>
              <a:fillRect b="0" l="0" r="0" t="0"/>
            </a:stretch>
          </a:blipFill>
          <a:ln>
            <a:noFill/>
          </a:ln>
        </p:spPr>
      </p:sp>
      <p:sp>
        <p:nvSpPr>
          <p:cNvPr id="1189" name="Google Shape;1189;p53"/>
          <p:cNvSpPr/>
          <p:nvPr/>
        </p:nvSpPr>
        <p:spPr>
          <a:xfrm>
            <a:off x="6243218" y="6465098"/>
            <a:ext cx="2016101" cy="609871"/>
          </a:xfrm>
          <a:custGeom>
            <a:rect b="b" l="l" r="r" t="t"/>
            <a:pathLst>
              <a:path extrusionOk="0" h="609871" w="2016101">
                <a:moveTo>
                  <a:pt x="0" y="0"/>
                </a:moveTo>
                <a:lnTo>
                  <a:pt x="2016101" y="0"/>
                </a:lnTo>
                <a:lnTo>
                  <a:pt x="2016101" y="609870"/>
                </a:lnTo>
                <a:lnTo>
                  <a:pt x="0" y="609870"/>
                </a:lnTo>
                <a:lnTo>
                  <a:pt x="0" y="0"/>
                </a:lnTo>
                <a:close/>
              </a:path>
            </a:pathLst>
          </a:custGeom>
          <a:blipFill rotWithShape="1">
            <a:blip r:embed="rId7">
              <a:alphaModFix/>
            </a:blip>
            <a:stretch>
              <a:fillRect b="0" l="0" r="0" t="0"/>
            </a:stretch>
          </a:blipFill>
          <a:ln>
            <a:noFill/>
          </a:ln>
        </p:spPr>
      </p:sp>
      <p:sp>
        <p:nvSpPr>
          <p:cNvPr id="1190" name="Google Shape;1190;p53"/>
          <p:cNvSpPr/>
          <p:nvPr/>
        </p:nvSpPr>
        <p:spPr>
          <a:xfrm rot="5400000">
            <a:off x="11022336" y="1584797"/>
            <a:ext cx="1173236" cy="5467885"/>
          </a:xfrm>
          <a:custGeom>
            <a:rect b="b" l="l" r="r" t="t"/>
            <a:pathLst>
              <a:path extrusionOk="0" h="5499618" w="1180045">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53"/>
          <p:cNvSpPr/>
          <p:nvPr/>
        </p:nvSpPr>
        <p:spPr>
          <a:xfrm>
            <a:off x="9634471" y="3901071"/>
            <a:ext cx="1354276" cy="859965"/>
          </a:xfrm>
          <a:custGeom>
            <a:rect b="b" l="l" r="r" t="t"/>
            <a:pathLst>
              <a:path extrusionOk="0" h="859965" w="1354276">
                <a:moveTo>
                  <a:pt x="0" y="0"/>
                </a:moveTo>
                <a:lnTo>
                  <a:pt x="1354276" y="0"/>
                </a:lnTo>
                <a:lnTo>
                  <a:pt x="1354276" y="859965"/>
                </a:lnTo>
                <a:lnTo>
                  <a:pt x="0" y="859965"/>
                </a:lnTo>
                <a:lnTo>
                  <a:pt x="0" y="0"/>
                </a:lnTo>
                <a:close/>
              </a:path>
            </a:pathLst>
          </a:custGeom>
          <a:blipFill rotWithShape="1">
            <a:blip r:embed="rId8">
              <a:alphaModFix/>
            </a:blip>
            <a:stretch>
              <a:fillRect b="0" l="0" r="0" t="0"/>
            </a:stretch>
          </a:blipFill>
          <a:ln>
            <a:noFill/>
          </a:ln>
        </p:spPr>
      </p:sp>
      <p:sp>
        <p:nvSpPr>
          <p:cNvPr id="1192" name="Google Shape;1192;p53"/>
          <p:cNvSpPr/>
          <p:nvPr/>
        </p:nvSpPr>
        <p:spPr>
          <a:xfrm rot="5400000">
            <a:off x="10911756" y="6576241"/>
            <a:ext cx="1394397" cy="5467885"/>
          </a:xfrm>
          <a:custGeom>
            <a:rect b="b" l="l" r="r" t="t"/>
            <a:pathLst>
              <a:path extrusionOk="0" h="5499618" w="1402489">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53"/>
          <p:cNvSpPr/>
          <p:nvPr/>
        </p:nvSpPr>
        <p:spPr>
          <a:xfrm rot="5400000">
            <a:off x="10855022" y="4965021"/>
            <a:ext cx="1507866" cy="5467885"/>
          </a:xfrm>
          <a:custGeom>
            <a:rect b="b" l="l" r="r" t="t"/>
            <a:pathLst>
              <a:path extrusionOk="0" h="5499618" w="1516617">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53"/>
          <p:cNvSpPr/>
          <p:nvPr/>
        </p:nvSpPr>
        <p:spPr>
          <a:xfrm>
            <a:off x="9439863" y="8700220"/>
            <a:ext cx="1751887" cy="1191283"/>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9">
              <a:alphaModFix/>
            </a:blip>
            <a:stretch>
              <a:fillRect b="0" l="0" r="0" t="0"/>
            </a:stretch>
          </a:blipFill>
          <a:ln>
            <a:noFill/>
          </a:ln>
        </p:spPr>
      </p:sp>
      <p:sp>
        <p:nvSpPr>
          <p:cNvPr id="1195" name="Google Shape;1195;p53"/>
          <p:cNvSpPr/>
          <p:nvPr/>
        </p:nvSpPr>
        <p:spPr>
          <a:xfrm>
            <a:off x="9634471" y="6945031"/>
            <a:ext cx="1297345" cy="1461798"/>
          </a:xfrm>
          <a:custGeom>
            <a:rect b="b" l="l" r="r" t="t"/>
            <a:pathLst>
              <a:path extrusionOk="0" h="1461798" w="1297345">
                <a:moveTo>
                  <a:pt x="0" y="0"/>
                </a:moveTo>
                <a:lnTo>
                  <a:pt x="1297346" y="0"/>
                </a:lnTo>
                <a:lnTo>
                  <a:pt x="1297346" y="1461797"/>
                </a:lnTo>
                <a:lnTo>
                  <a:pt x="0" y="1461797"/>
                </a:lnTo>
                <a:lnTo>
                  <a:pt x="0" y="0"/>
                </a:lnTo>
                <a:close/>
              </a:path>
            </a:pathLst>
          </a:custGeom>
          <a:blipFill rotWithShape="1">
            <a:blip r:embed="rId10">
              <a:alphaModFix/>
            </a:blip>
            <a:stretch>
              <a:fillRect b="0" l="0" r="0" t="0"/>
            </a:stretch>
          </a:blipFill>
          <a:ln>
            <a:noFill/>
          </a:ln>
        </p:spPr>
      </p:sp>
      <p:sp>
        <p:nvSpPr>
          <p:cNvPr id="1196" name="Google Shape;1196;p53"/>
          <p:cNvSpPr/>
          <p:nvPr/>
        </p:nvSpPr>
        <p:spPr>
          <a:xfrm rot="5400000">
            <a:off x="10728955" y="3226314"/>
            <a:ext cx="1772956" cy="5454928"/>
          </a:xfrm>
          <a:custGeom>
            <a:rect b="b" l="l" r="r" t="t"/>
            <a:pathLst>
              <a:path extrusionOk="0" h="5486586" w="1783245">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53"/>
          <p:cNvSpPr/>
          <p:nvPr/>
        </p:nvSpPr>
        <p:spPr>
          <a:xfrm>
            <a:off x="9532636" y="5305408"/>
            <a:ext cx="1566341" cy="1429286"/>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11">
              <a:alphaModFix/>
            </a:blip>
            <a:stretch>
              <a:fillRect b="0" l="0" r="0" t="0"/>
            </a:stretch>
          </a:blipFill>
          <a:ln>
            <a:noFill/>
          </a:ln>
        </p:spPr>
      </p:sp>
      <p:sp>
        <p:nvSpPr>
          <p:cNvPr id="1198" name="Google Shape;1198;p53"/>
          <p:cNvSpPr/>
          <p:nvPr/>
        </p:nvSpPr>
        <p:spPr>
          <a:xfrm>
            <a:off x="15152522" y="5127569"/>
            <a:ext cx="2208122" cy="2208122"/>
          </a:xfrm>
          <a:custGeom>
            <a:rect b="b" l="l" r="r" t="t"/>
            <a:pathLst>
              <a:path extrusionOk="0" h="2208122" w="2208122">
                <a:moveTo>
                  <a:pt x="0" y="0"/>
                </a:moveTo>
                <a:lnTo>
                  <a:pt x="2208122" y="0"/>
                </a:lnTo>
                <a:lnTo>
                  <a:pt x="2208122" y="2208122"/>
                </a:lnTo>
                <a:lnTo>
                  <a:pt x="0" y="2208122"/>
                </a:lnTo>
                <a:lnTo>
                  <a:pt x="0" y="0"/>
                </a:lnTo>
                <a:close/>
              </a:path>
            </a:pathLst>
          </a:custGeom>
          <a:blipFill rotWithShape="1">
            <a:blip r:embed="rId12">
              <a:alphaModFix/>
            </a:blip>
            <a:stretch>
              <a:fillRect b="0" l="0" r="0" t="0"/>
            </a:stretch>
          </a:blipFill>
          <a:ln>
            <a:noFill/>
          </a:ln>
        </p:spPr>
      </p:sp>
      <p:sp>
        <p:nvSpPr>
          <p:cNvPr id="1199" name="Google Shape;1199;p53"/>
          <p:cNvSpPr txBox="1"/>
          <p:nvPr/>
        </p:nvSpPr>
        <p:spPr>
          <a:xfrm>
            <a:off x="7906474" y="627650"/>
            <a:ext cx="9844800" cy="908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5900"/>
              <a:buFont typeface="Arial"/>
              <a:buNone/>
            </a:pPr>
            <a:r>
              <a:rPr b="1" lang="en-US" sz="5900">
                <a:solidFill>
                  <a:srgbClr val="F59F35"/>
                </a:solidFill>
                <a:latin typeface="Philosopher"/>
                <a:ea typeface="Philosopher"/>
                <a:cs typeface="Philosopher"/>
                <a:sym typeface="Philosopher"/>
              </a:rPr>
              <a:t>Socialinių įgūdžių gerinimas</a:t>
            </a:r>
            <a:endParaRPr b="0" i="0" sz="1400" u="none" cap="none" strike="noStrike">
              <a:solidFill>
                <a:srgbClr val="000000"/>
              </a:solidFill>
              <a:latin typeface="Arial"/>
              <a:ea typeface="Arial"/>
              <a:cs typeface="Arial"/>
              <a:sym typeface="Arial"/>
            </a:endParaRPr>
          </a:p>
        </p:txBody>
      </p:sp>
      <p:sp>
        <p:nvSpPr>
          <p:cNvPr id="1200" name="Google Shape;1200;p53"/>
          <p:cNvSpPr txBox="1"/>
          <p:nvPr/>
        </p:nvSpPr>
        <p:spPr>
          <a:xfrm>
            <a:off x="3651188" y="2836772"/>
            <a:ext cx="14258400" cy="446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900"/>
              <a:buFont typeface="Arial"/>
              <a:buNone/>
            </a:pPr>
            <a:r>
              <a:rPr lang="en-US" sz="2900">
                <a:latin typeface="Philosopher"/>
                <a:ea typeface="Philosopher"/>
                <a:cs typeface="Philosopher"/>
                <a:sym typeface="Philosopher"/>
              </a:rPr>
              <a:t>Mokymosi metodas, taikomas bendradarbiaujant su kitais.</a:t>
            </a:r>
            <a:endParaRPr b="0" i="0" sz="1400" u="none" cap="none" strike="noStrike">
              <a:solidFill>
                <a:srgbClr val="000000"/>
              </a:solidFill>
              <a:latin typeface="Arial"/>
              <a:ea typeface="Arial"/>
              <a:cs typeface="Arial"/>
              <a:sym typeface="Arial"/>
            </a:endParaRPr>
          </a:p>
        </p:txBody>
      </p:sp>
      <p:sp>
        <p:nvSpPr>
          <p:cNvPr id="1201" name="Google Shape;1201;p53"/>
          <p:cNvSpPr txBox="1"/>
          <p:nvPr/>
        </p:nvSpPr>
        <p:spPr>
          <a:xfrm>
            <a:off x="868679" y="4125100"/>
            <a:ext cx="34302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lang="en-US" sz="1900">
                <a:latin typeface="Philosopher"/>
                <a:ea typeface="Philosopher"/>
                <a:cs typeface="Philosopher"/>
                <a:sym typeface="Philosopher"/>
              </a:rPr>
              <a:t>Tai reiškia, kad reikia įgyti:</a:t>
            </a:r>
            <a:endParaRPr b="0" i="0" sz="1400" u="none" cap="none" strike="noStrike">
              <a:solidFill>
                <a:srgbClr val="000000"/>
              </a:solidFill>
              <a:latin typeface="Arial"/>
              <a:ea typeface="Arial"/>
              <a:cs typeface="Arial"/>
              <a:sym typeface="Arial"/>
            </a:endParaRPr>
          </a:p>
        </p:txBody>
      </p:sp>
      <p:sp>
        <p:nvSpPr>
          <p:cNvPr id="1202" name="Google Shape;1202;p53"/>
          <p:cNvSpPr txBox="1"/>
          <p:nvPr/>
        </p:nvSpPr>
        <p:spPr>
          <a:xfrm>
            <a:off x="2892130" y="6830731"/>
            <a:ext cx="2541600" cy="6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050"/>
              <a:buFont typeface="Arial"/>
              <a:buNone/>
            </a:pPr>
            <a:r>
              <a:rPr b="1" lang="en-US" sz="4050">
                <a:solidFill>
                  <a:srgbClr val="F59F35"/>
                </a:solidFill>
                <a:latin typeface="Philosopher"/>
                <a:ea typeface="Philosopher"/>
                <a:cs typeface="Philosopher"/>
                <a:sym typeface="Philosopher"/>
              </a:rPr>
              <a:t>Žinias</a:t>
            </a:r>
            <a:endParaRPr b="0" i="0" sz="1400" u="none" cap="none" strike="noStrike">
              <a:solidFill>
                <a:srgbClr val="000000"/>
              </a:solidFill>
              <a:latin typeface="Arial"/>
              <a:ea typeface="Arial"/>
              <a:cs typeface="Arial"/>
              <a:sym typeface="Arial"/>
            </a:endParaRPr>
          </a:p>
        </p:txBody>
      </p:sp>
      <p:sp>
        <p:nvSpPr>
          <p:cNvPr id="1203" name="Google Shape;1203;p53"/>
          <p:cNvSpPr txBox="1"/>
          <p:nvPr/>
        </p:nvSpPr>
        <p:spPr>
          <a:xfrm>
            <a:off x="868675" y="5268850"/>
            <a:ext cx="2115300" cy="62190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Clr>
                <a:srgbClr val="000000"/>
              </a:buClr>
              <a:buSzPts val="4041"/>
              <a:buFont typeface="Arial"/>
              <a:buNone/>
            </a:pPr>
            <a:r>
              <a:rPr b="1" lang="en-US" sz="4041">
                <a:solidFill>
                  <a:srgbClr val="F59F35"/>
                </a:solidFill>
                <a:latin typeface="Philosopher"/>
                <a:ea typeface="Philosopher"/>
                <a:cs typeface="Philosopher"/>
                <a:sym typeface="Philosopher"/>
              </a:rPr>
              <a:t>Įgūdžius</a:t>
            </a:r>
            <a:endParaRPr b="0" i="0" sz="1400" u="none" cap="none" strike="noStrike">
              <a:solidFill>
                <a:srgbClr val="000000"/>
              </a:solidFill>
              <a:latin typeface="Arial"/>
              <a:ea typeface="Arial"/>
              <a:cs typeface="Arial"/>
              <a:sym typeface="Arial"/>
            </a:endParaRPr>
          </a:p>
        </p:txBody>
      </p:sp>
      <p:sp>
        <p:nvSpPr>
          <p:cNvPr id="1204" name="Google Shape;1204;p53"/>
          <p:cNvSpPr txBox="1"/>
          <p:nvPr/>
        </p:nvSpPr>
        <p:spPr>
          <a:xfrm>
            <a:off x="769193" y="8639175"/>
            <a:ext cx="1925400" cy="6216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39"/>
              <a:buFont typeface="Arial"/>
              <a:buNone/>
            </a:pPr>
            <a:r>
              <a:rPr b="1" lang="en-US" sz="4039">
                <a:solidFill>
                  <a:srgbClr val="F59F35"/>
                </a:solidFill>
                <a:latin typeface="Philosopher"/>
                <a:ea typeface="Philosopher"/>
                <a:cs typeface="Philosopher"/>
                <a:sym typeface="Philosopher"/>
              </a:rPr>
              <a:t>Įžvalgas</a:t>
            </a:r>
            <a:endParaRPr b="0" i="0" sz="1400" u="none" cap="none" strike="noStrike">
              <a:solidFill>
                <a:srgbClr val="000000"/>
              </a:solidFill>
              <a:latin typeface="Arial"/>
              <a:ea typeface="Arial"/>
              <a:cs typeface="Arial"/>
              <a:sym typeface="Arial"/>
            </a:endParaRPr>
          </a:p>
        </p:txBody>
      </p:sp>
      <p:sp>
        <p:nvSpPr>
          <p:cNvPr id="1205" name="Google Shape;1205;p53"/>
          <p:cNvSpPr txBox="1"/>
          <p:nvPr/>
        </p:nvSpPr>
        <p:spPr>
          <a:xfrm>
            <a:off x="6243218" y="6066889"/>
            <a:ext cx="1663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a:t>
            </a:r>
            <a:r>
              <a:rPr b="1" lang="en-US" sz="2400">
                <a:solidFill>
                  <a:srgbClr val="F59F35"/>
                </a:solidFill>
                <a:latin typeface="Philosopher"/>
                <a:ea typeface="Philosopher"/>
                <a:cs typeface="Philosopher"/>
                <a:sym typeface="Philosopher"/>
              </a:rPr>
              <a:t>per</a:t>
            </a:r>
            <a:endParaRPr b="0" i="0" sz="1400" u="none" cap="none" strike="noStrike">
              <a:solidFill>
                <a:srgbClr val="000000"/>
              </a:solidFill>
              <a:latin typeface="Arial"/>
              <a:ea typeface="Arial"/>
              <a:cs typeface="Arial"/>
              <a:sym typeface="Arial"/>
            </a:endParaRPr>
          </a:p>
        </p:txBody>
      </p:sp>
      <p:sp>
        <p:nvSpPr>
          <p:cNvPr id="1206" name="Google Shape;1206;p53"/>
          <p:cNvSpPr txBox="1"/>
          <p:nvPr/>
        </p:nvSpPr>
        <p:spPr>
          <a:xfrm>
            <a:off x="11608954" y="4150610"/>
            <a:ext cx="16518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Stebėjimą</a:t>
            </a:r>
            <a:endParaRPr b="0" i="0" sz="1400" u="none" cap="none" strike="noStrike">
              <a:solidFill>
                <a:srgbClr val="000000"/>
              </a:solidFill>
              <a:latin typeface="Arial"/>
              <a:ea typeface="Arial"/>
              <a:cs typeface="Arial"/>
              <a:sym typeface="Arial"/>
            </a:endParaRPr>
          </a:p>
        </p:txBody>
      </p:sp>
      <p:sp>
        <p:nvSpPr>
          <p:cNvPr id="1207" name="Google Shape;1207;p53"/>
          <p:cNvSpPr txBox="1"/>
          <p:nvPr/>
        </p:nvSpPr>
        <p:spPr>
          <a:xfrm>
            <a:off x="14603595" y="7529874"/>
            <a:ext cx="33060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socialiniame ar grupės kontekste</a:t>
            </a:r>
            <a:endParaRPr b="0" i="0" sz="1400" u="none" cap="none" strike="noStrike">
              <a:solidFill>
                <a:srgbClr val="000000"/>
              </a:solidFill>
              <a:latin typeface="Arial"/>
              <a:ea typeface="Arial"/>
              <a:cs typeface="Arial"/>
              <a:sym typeface="Arial"/>
            </a:endParaRPr>
          </a:p>
        </p:txBody>
      </p:sp>
      <p:sp>
        <p:nvSpPr>
          <p:cNvPr id="1208" name="Google Shape;1208;p53"/>
          <p:cNvSpPr txBox="1"/>
          <p:nvPr/>
        </p:nvSpPr>
        <p:spPr>
          <a:xfrm>
            <a:off x="11527466" y="7562325"/>
            <a:ext cx="2636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Grįžtamąjį ryšį</a:t>
            </a:r>
            <a:endParaRPr b="0" i="0" sz="1400" u="none" cap="none" strike="noStrike">
              <a:solidFill>
                <a:srgbClr val="000000"/>
              </a:solidFill>
              <a:latin typeface="Arial"/>
              <a:ea typeface="Arial"/>
              <a:cs typeface="Arial"/>
              <a:sym typeface="Arial"/>
            </a:endParaRPr>
          </a:p>
        </p:txBody>
      </p:sp>
      <p:sp>
        <p:nvSpPr>
          <p:cNvPr id="1209" name="Google Shape;1209;p53"/>
          <p:cNvSpPr txBox="1"/>
          <p:nvPr/>
        </p:nvSpPr>
        <p:spPr>
          <a:xfrm>
            <a:off x="11527472" y="9243475"/>
            <a:ext cx="19797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Diskusijas</a:t>
            </a:r>
            <a:endParaRPr b="0" i="0" sz="1400" u="none" cap="none" strike="noStrike">
              <a:solidFill>
                <a:srgbClr val="000000"/>
              </a:solidFill>
              <a:latin typeface="Arial"/>
              <a:ea typeface="Arial"/>
              <a:cs typeface="Arial"/>
              <a:sym typeface="Arial"/>
            </a:endParaRPr>
          </a:p>
        </p:txBody>
      </p:sp>
      <p:sp>
        <p:nvSpPr>
          <p:cNvPr id="1210" name="Google Shape;1210;p53"/>
          <p:cNvSpPr txBox="1"/>
          <p:nvPr/>
        </p:nvSpPr>
        <p:spPr>
          <a:xfrm>
            <a:off x="11527483" y="5885914"/>
            <a:ext cx="2636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Bendras patirtis</a:t>
            </a:r>
            <a:endParaRPr b="0" i="0" sz="1400" u="none" cap="none" strike="noStrike">
              <a:solidFill>
                <a:srgbClr val="000000"/>
              </a:solidFill>
              <a:latin typeface="Arial"/>
              <a:ea typeface="Arial"/>
              <a:cs typeface="Arial"/>
              <a:sym typeface="Arial"/>
            </a:endParaRPr>
          </a:p>
        </p:txBody>
      </p:sp>
      <p:pic>
        <p:nvPicPr>
          <p:cNvPr id="1211" name="Google Shape;1211;p53"/>
          <p:cNvPicPr preferRelativeResize="0"/>
          <p:nvPr/>
        </p:nvPicPr>
        <p:blipFill>
          <a:blip r:embed="rId13">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54"/>
          <p:cNvSpPr/>
          <p:nvPr/>
        </p:nvSpPr>
        <p:spPr>
          <a:xfrm>
            <a:off x="9797327" y="-3119"/>
            <a:ext cx="8490673" cy="10290119"/>
          </a:xfrm>
          <a:custGeom>
            <a:rect b="b" l="l" r="r" t="t"/>
            <a:pathLst>
              <a:path extrusionOk="0" h="10290119" w="8490673">
                <a:moveTo>
                  <a:pt x="0" y="0"/>
                </a:moveTo>
                <a:lnTo>
                  <a:pt x="8490673" y="0"/>
                </a:lnTo>
                <a:lnTo>
                  <a:pt x="8490673" y="10290119"/>
                </a:lnTo>
                <a:lnTo>
                  <a:pt x="0" y="10290119"/>
                </a:lnTo>
                <a:lnTo>
                  <a:pt x="0" y="0"/>
                </a:lnTo>
                <a:close/>
              </a:path>
            </a:pathLst>
          </a:custGeom>
          <a:blipFill rotWithShape="1">
            <a:blip r:embed="rId3">
              <a:alphaModFix amt="72000"/>
            </a:blip>
            <a:stretch>
              <a:fillRect b="-1094" l="-41523" r="-42364" t="0"/>
            </a:stretch>
          </a:blipFill>
          <a:ln>
            <a:noFill/>
          </a:ln>
        </p:spPr>
      </p:sp>
      <p:sp>
        <p:nvSpPr>
          <p:cNvPr id="1221" name="Google Shape;1221;p5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222" name="Google Shape;1222;p54"/>
          <p:cNvSpPr txBox="1"/>
          <p:nvPr/>
        </p:nvSpPr>
        <p:spPr>
          <a:xfrm>
            <a:off x="1020607" y="575566"/>
            <a:ext cx="7797600" cy="1379700"/>
          </a:xfrm>
          <a:prstGeom prst="rect">
            <a:avLst/>
          </a:prstGeom>
          <a:noFill/>
          <a:ln>
            <a:noFill/>
          </a:ln>
        </p:spPr>
        <p:txBody>
          <a:bodyPr anchorCtr="0" anchor="t" bIns="0" lIns="0" spcFirstLastPara="1" rIns="0" wrap="square" tIns="0">
            <a:spAutoFit/>
          </a:bodyPr>
          <a:lstStyle/>
          <a:p>
            <a:pPr indent="0" lvl="0" marL="0" marR="0" rtl="0" algn="ctr">
              <a:lnSpc>
                <a:spcPct val="149050"/>
              </a:lnSpc>
              <a:spcBef>
                <a:spcPts val="0"/>
              </a:spcBef>
              <a:spcAft>
                <a:spcPts val="0"/>
              </a:spcAft>
              <a:buClr>
                <a:srgbClr val="000000"/>
              </a:buClr>
              <a:buSzPts val="4000"/>
              <a:buFont typeface="Arial"/>
              <a:buNone/>
            </a:pPr>
            <a:r>
              <a:rPr b="1" lang="en-US" sz="4000">
                <a:solidFill>
                  <a:srgbClr val="F59F35"/>
                </a:solidFill>
                <a:latin typeface="Philosopher"/>
                <a:ea typeface="Philosopher"/>
                <a:cs typeface="Philosopher"/>
                <a:sym typeface="Philosopher"/>
              </a:rPr>
              <a:t>Veikla</a:t>
            </a:r>
            <a:r>
              <a:rPr b="1" i="0" lang="en-US" sz="4000" u="none" cap="none" strike="noStrike">
                <a:solidFill>
                  <a:srgbClr val="F59F35"/>
                </a:solidFill>
                <a:latin typeface="Philosopher"/>
                <a:ea typeface="Philosopher"/>
                <a:cs typeface="Philosopher"/>
                <a:sym typeface="Philosopher"/>
              </a:rPr>
              <a:t>: žaidimo </a:t>
            </a:r>
            <a:r>
              <a:rPr b="1" lang="en-US" sz="4000">
                <a:solidFill>
                  <a:srgbClr val="F59F35"/>
                </a:solidFill>
                <a:latin typeface="Philosopher"/>
                <a:ea typeface="Philosopher"/>
                <a:cs typeface="Philosopher"/>
                <a:sym typeface="Philosopher"/>
              </a:rPr>
              <a:t>elementų kūrimas</a:t>
            </a:r>
            <a:endParaRPr b="0" i="0" sz="1400" u="none" cap="none" strike="noStrike">
              <a:solidFill>
                <a:srgbClr val="000000"/>
              </a:solidFill>
              <a:latin typeface="Arial"/>
              <a:ea typeface="Arial"/>
              <a:cs typeface="Arial"/>
              <a:sym typeface="Arial"/>
            </a:endParaRPr>
          </a:p>
          <a:p>
            <a:pPr indent="0" lvl="0" marL="0" marR="0" rtl="0" algn="ctr">
              <a:lnSpc>
                <a:spcPct val="149017"/>
              </a:lnSpc>
              <a:spcBef>
                <a:spcPts val="0"/>
              </a:spcBef>
              <a:spcAft>
                <a:spcPts val="0"/>
              </a:spcAft>
              <a:buClr>
                <a:srgbClr val="000000"/>
              </a:buClr>
              <a:buSzPts val="3001"/>
              <a:buFont typeface="Arial"/>
              <a:buNone/>
            </a:pPr>
            <a:r>
              <a:rPr lang="en-US" sz="3001">
                <a:latin typeface="Philosopher"/>
                <a:ea typeface="Philosopher"/>
                <a:cs typeface="Philosopher"/>
                <a:sym typeface="Philosopher"/>
              </a:rPr>
              <a:t>Smagus ir įtraukiantis mokymasis</a:t>
            </a:r>
            <a:endParaRPr b="0" i="0" sz="1400" u="none" cap="none" strike="noStrike">
              <a:solidFill>
                <a:srgbClr val="000000"/>
              </a:solidFill>
              <a:latin typeface="Arial"/>
              <a:ea typeface="Arial"/>
              <a:cs typeface="Arial"/>
              <a:sym typeface="Arial"/>
            </a:endParaRPr>
          </a:p>
        </p:txBody>
      </p:sp>
      <p:sp>
        <p:nvSpPr>
          <p:cNvPr id="1223" name="Google Shape;1223;p54"/>
          <p:cNvSpPr txBox="1"/>
          <p:nvPr/>
        </p:nvSpPr>
        <p:spPr>
          <a:xfrm>
            <a:off x="1222517" y="3072375"/>
            <a:ext cx="7605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Susiskirstykite į mažas grupes po 3-4 žmones.</a:t>
            </a:r>
            <a:endParaRPr b="0" i="0" sz="1400" u="none" cap="none" strike="noStrike">
              <a:solidFill>
                <a:srgbClr val="000000"/>
              </a:solidFill>
              <a:latin typeface="Arial"/>
              <a:ea typeface="Arial"/>
              <a:cs typeface="Arial"/>
              <a:sym typeface="Arial"/>
            </a:endParaRPr>
          </a:p>
        </p:txBody>
      </p:sp>
      <p:sp>
        <p:nvSpPr>
          <p:cNvPr id="1224" name="Google Shape;1224;p54"/>
          <p:cNvSpPr txBox="1"/>
          <p:nvPr/>
        </p:nvSpPr>
        <p:spPr>
          <a:xfrm>
            <a:off x="1222517" y="6791817"/>
            <a:ext cx="77895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Galvosūkių šturmo sesijai skiriamos 8 minutės ir 2 minutės kiekvienai grupei pasidalyti savo idėjomis.</a:t>
            </a:r>
            <a:endParaRPr b="0" i="0" sz="1400" u="none" cap="none" strike="noStrike">
              <a:solidFill>
                <a:srgbClr val="000000"/>
              </a:solidFill>
              <a:latin typeface="Arial"/>
              <a:ea typeface="Arial"/>
              <a:cs typeface="Arial"/>
              <a:sym typeface="Arial"/>
            </a:endParaRPr>
          </a:p>
        </p:txBody>
      </p:sp>
      <p:sp>
        <p:nvSpPr>
          <p:cNvPr id="1225" name="Google Shape;1225;p54"/>
          <p:cNvSpPr txBox="1"/>
          <p:nvPr/>
        </p:nvSpPr>
        <p:spPr>
          <a:xfrm>
            <a:off x="1222517" y="4070084"/>
            <a:ext cx="7620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Užduotis - surasti žaidimo elementų idėjų mikro-mokymosi scenarijui.</a:t>
            </a:r>
            <a:endParaRPr b="0" i="0" sz="1400" u="none" cap="none" strike="noStrike">
              <a:solidFill>
                <a:srgbClr val="000000"/>
              </a:solidFill>
              <a:latin typeface="Arial"/>
              <a:ea typeface="Arial"/>
              <a:cs typeface="Arial"/>
              <a:sym typeface="Arial"/>
            </a:endParaRPr>
          </a:p>
        </p:txBody>
      </p:sp>
      <p:sp>
        <p:nvSpPr>
          <p:cNvPr id="1226" name="Google Shape;1226;p54"/>
          <p:cNvSpPr txBox="1"/>
          <p:nvPr/>
        </p:nvSpPr>
        <p:spPr>
          <a:xfrm>
            <a:off x="1222517" y="5429742"/>
            <a:ext cx="7789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Mąstykite kūrybiškai ir įsivaizduokite, kaip mokymąsi padaryti įdomų ir įtraukiantį pasitelkiant žaidimo elemntų įtraukimą.</a:t>
            </a:r>
            <a:endParaRPr b="0" i="0" sz="1400" u="none" cap="none" strike="noStrike">
              <a:solidFill>
                <a:srgbClr val="000000"/>
              </a:solidFill>
              <a:latin typeface="Arial"/>
              <a:ea typeface="Arial"/>
              <a:cs typeface="Arial"/>
              <a:sym typeface="Arial"/>
            </a:endParaRPr>
          </a:p>
        </p:txBody>
      </p:sp>
      <p:sp>
        <p:nvSpPr>
          <p:cNvPr id="1227" name="Google Shape;1227;p54"/>
          <p:cNvSpPr txBox="1"/>
          <p:nvPr/>
        </p:nvSpPr>
        <p:spPr>
          <a:xfrm>
            <a:off x="3063769" y="8153892"/>
            <a:ext cx="3711300" cy="13881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99"/>
              <a:buFont typeface="Arial"/>
              <a:buNone/>
            </a:pPr>
            <a:r>
              <a:rPr b="1" lang="en-US" sz="4099">
                <a:solidFill>
                  <a:srgbClr val="F59F35"/>
                </a:solidFill>
                <a:latin typeface="Philosopher"/>
                <a:ea typeface="Philosopher"/>
                <a:cs typeface="Philosopher"/>
                <a:sym typeface="Philosopher"/>
              </a:rPr>
              <a:t>Pasiruošę</a:t>
            </a:r>
            <a:r>
              <a:rPr b="1" i="0" lang="en-US" sz="4099" u="none" cap="none" strike="noStrike">
                <a:solidFill>
                  <a:srgbClr val="F59F35"/>
                </a:solidFill>
                <a:latin typeface="Philosopher"/>
                <a:ea typeface="Philosopher"/>
                <a:cs typeface="Philosopher"/>
                <a:sym typeface="Philosopher"/>
              </a:rPr>
              <a:t>? </a:t>
            </a:r>
            <a:r>
              <a:rPr b="1" lang="en-US" sz="4099">
                <a:solidFill>
                  <a:srgbClr val="F59F35"/>
                </a:solidFill>
                <a:latin typeface="Philosopher"/>
                <a:ea typeface="Philosopher"/>
                <a:cs typeface="Philosopher"/>
                <a:sym typeface="Philosopher"/>
              </a:rPr>
              <a:t>Pradėkite!</a:t>
            </a:r>
            <a:endParaRPr b="0" i="0" sz="1400" u="none" cap="none" strike="noStrike">
              <a:solidFill>
                <a:srgbClr val="000000"/>
              </a:solidFill>
              <a:latin typeface="Arial"/>
              <a:ea typeface="Arial"/>
              <a:cs typeface="Arial"/>
              <a:sym typeface="Arial"/>
            </a:endParaRPr>
          </a:p>
        </p:txBody>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5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pic>
        <p:nvPicPr>
          <p:cNvPr id="1244" name="Google Shape;1244;p54"/>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55"/>
          <p:cNvSpPr/>
          <p:nvPr/>
        </p:nvSpPr>
        <p:spPr>
          <a:xfrm>
            <a:off x="0" y="0"/>
            <a:ext cx="23207174" cy="10403064"/>
          </a:xfrm>
          <a:custGeom>
            <a:rect b="b" l="l" r="r" t="t"/>
            <a:pathLst>
              <a:path extrusionOk="0" h="10403064" w="23207174">
                <a:moveTo>
                  <a:pt x="0" y="0"/>
                </a:moveTo>
                <a:lnTo>
                  <a:pt x="23207174" y="0"/>
                </a:lnTo>
                <a:lnTo>
                  <a:pt x="23207174" y="10403064"/>
                </a:lnTo>
                <a:lnTo>
                  <a:pt x="0" y="10403064"/>
                </a:lnTo>
                <a:lnTo>
                  <a:pt x="0" y="0"/>
                </a:lnTo>
                <a:close/>
              </a:path>
            </a:pathLst>
          </a:custGeom>
          <a:blipFill rotWithShape="1">
            <a:blip r:embed="rId3">
              <a:alphaModFix amt="72000"/>
            </a:blip>
            <a:stretch>
              <a:fillRect b="-24307" l="0" r="0" t="-24309"/>
            </a:stretch>
          </a:blipFill>
          <a:ln>
            <a:noFill/>
          </a:ln>
        </p:spPr>
      </p:sp>
      <p:sp>
        <p:nvSpPr>
          <p:cNvPr id="1254" name="Google Shape;1254;p55"/>
          <p:cNvSpPr/>
          <p:nvPr/>
        </p:nvSpPr>
        <p:spPr>
          <a:xfrm>
            <a:off x="0" y="5377186"/>
            <a:ext cx="11883665" cy="3881092"/>
          </a:xfrm>
          <a:custGeom>
            <a:rect b="b" l="l" r="r" t="t"/>
            <a:pathLst>
              <a:path extrusionOk="0" h="5174789" w="15844887">
                <a:moveTo>
                  <a:pt x="0" y="0"/>
                </a:moveTo>
                <a:lnTo>
                  <a:pt x="15844887" y="0"/>
                </a:lnTo>
                <a:lnTo>
                  <a:pt x="15844887" y="5174789"/>
                </a:lnTo>
                <a:lnTo>
                  <a:pt x="0" y="5174789"/>
                </a:lnTo>
                <a:close/>
              </a:path>
            </a:pathLst>
          </a:custGeom>
          <a:solidFill>
            <a:srgbClr val="FFCA08"/>
          </a:solidFill>
          <a:ln>
            <a:noFill/>
          </a:ln>
        </p:spPr>
      </p:sp>
      <p:sp>
        <p:nvSpPr>
          <p:cNvPr id="1255" name="Google Shape;1255;p55"/>
          <p:cNvSpPr/>
          <p:nvPr/>
        </p:nvSpPr>
        <p:spPr>
          <a:xfrm>
            <a:off x="144433" y="132186"/>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256" name="Google Shape;1256;p55"/>
          <p:cNvSpPr txBox="1"/>
          <p:nvPr/>
        </p:nvSpPr>
        <p:spPr>
          <a:xfrm>
            <a:off x="266550" y="6356079"/>
            <a:ext cx="11350500" cy="1831200"/>
          </a:xfrm>
          <a:prstGeom prst="rect">
            <a:avLst/>
          </a:prstGeom>
          <a:noFill/>
          <a:ln>
            <a:noFill/>
          </a:ln>
        </p:spPr>
        <p:txBody>
          <a:bodyPr anchorCtr="0" anchor="t" bIns="0" lIns="0" spcFirstLastPara="1" rIns="0" wrap="square" tIns="0">
            <a:spAutoFit/>
          </a:bodyPr>
          <a:lstStyle/>
          <a:p>
            <a:pPr indent="0" lvl="0" marL="0" marR="0" rtl="0" algn="ctr">
              <a:lnSpc>
                <a:spcPct val="23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5"/>
              </a:lnSpc>
              <a:spcBef>
                <a:spcPts val="0"/>
              </a:spcBef>
              <a:spcAft>
                <a:spcPts val="0"/>
              </a:spcAft>
              <a:buClr>
                <a:srgbClr val="000000"/>
              </a:buClr>
              <a:buSzPts val="3499"/>
              <a:buFont typeface="Arial"/>
              <a:buNone/>
            </a:pPr>
            <a:r>
              <a:rPr b="1" i="0" lang="en-US" sz="3499" u="none" cap="none" strike="noStrike">
                <a:solidFill>
                  <a:srgbClr val="000000"/>
                </a:solidFill>
                <a:latin typeface="Philosopher"/>
                <a:ea typeface="Philosopher"/>
                <a:cs typeface="Philosopher"/>
                <a:sym typeface="Philosopher"/>
              </a:rPr>
              <a:t>Ko išmokote iš šios veiklos? Kaip šias žaid</a:t>
            </a:r>
            <a:r>
              <a:rPr b="1" lang="en-US" sz="3499">
                <a:latin typeface="Philosopher"/>
                <a:ea typeface="Philosopher"/>
                <a:cs typeface="Philosopher"/>
                <a:sym typeface="Philosopher"/>
              </a:rPr>
              <a:t>imo elementų </a:t>
            </a:r>
            <a:r>
              <a:rPr b="1" i="0" lang="en-US" sz="3499" u="none" cap="none" strike="noStrike">
                <a:solidFill>
                  <a:srgbClr val="000000"/>
                </a:solidFill>
                <a:latin typeface="Philosopher"/>
                <a:ea typeface="Philosopher"/>
                <a:cs typeface="Philosopher"/>
                <a:sym typeface="Philosopher"/>
              </a:rPr>
              <a:t> idėjas galima pritaikyti mikro-mokymams tobulinti?</a:t>
            </a:r>
            <a:endParaRPr b="0" i="0" sz="1400" u="none" cap="none" strike="noStrike">
              <a:solidFill>
                <a:srgbClr val="000000"/>
              </a:solidFill>
              <a:latin typeface="Arial"/>
              <a:ea typeface="Arial"/>
              <a:cs typeface="Arial"/>
              <a:sym typeface="Arial"/>
            </a:endParaRPr>
          </a:p>
        </p:txBody>
      </p:sp>
      <p:sp>
        <p:nvSpPr>
          <p:cNvPr id="1257" name="Google Shape;1257;p55"/>
          <p:cNvSpPr txBox="1"/>
          <p:nvPr/>
        </p:nvSpPr>
        <p:spPr>
          <a:xfrm>
            <a:off x="8364479" y="4257675"/>
            <a:ext cx="3519300" cy="8772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699"/>
              <a:buFont typeface="Arial"/>
              <a:buNone/>
            </a:pPr>
            <a:r>
              <a:rPr b="1" lang="en-US" sz="5699">
                <a:solidFill>
                  <a:srgbClr val="FCD001"/>
                </a:solidFill>
                <a:latin typeface="Philosopher"/>
                <a:ea typeface="Philosopher"/>
                <a:cs typeface="Philosopher"/>
                <a:sym typeface="Philosopher"/>
              </a:rPr>
              <a:t>Diskusija</a:t>
            </a:r>
            <a:endParaRPr b="0" i="0" sz="1400" u="none" cap="none" strike="noStrike">
              <a:solidFill>
                <a:srgbClr val="000000"/>
              </a:solidFill>
              <a:latin typeface="Arial"/>
              <a:ea typeface="Arial"/>
              <a:cs typeface="Arial"/>
              <a:sym typeface="Arial"/>
            </a:endParaRPr>
          </a:p>
        </p:txBody>
      </p:sp>
      <p:sp>
        <p:nvSpPr>
          <p:cNvPr id="1258" name="Google Shape;1258;p55"/>
          <p:cNvSpPr txBox="1"/>
          <p:nvPr/>
        </p:nvSpPr>
        <p:spPr>
          <a:xfrm>
            <a:off x="13494618" y="430004"/>
            <a:ext cx="4447500" cy="338700"/>
          </a:xfrm>
          <a:prstGeom prst="rect">
            <a:avLst/>
          </a:prstGeom>
          <a:noFill/>
          <a:ln>
            <a:noFill/>
          </a:ln>
        </p:spPr>
        <p:txBody>
          <a:bodyPr anchorCtr="0" anchor="t" bIns="0" lIns="0" spcFirstLastPara="1" rIns="0" wrap="square" tIns="0">
            <a:spAutoFit/>
          </a:bodyPr>
          <a:lstStyle/>
          <a:p>
            <a:pPr indent="0" lvl="0" marL="0" marR="0" rtl="0" algn="ctr">
              <a:lnSpc>
                <a:spcPct val="149023"/>
              </a:lnSpc>
              <a:spcBef>
                <a:spcPts val="0"/>
              </a:spcBef>
              <a:spcAft>
                <a:spcPts val="0"/>
              </a:spcAft>
              <a:buClr>
                <a:srgbClr val="000000"/>
              </a:buClr>
              <a:buSzPts val="2201"/>
              <a:buFont typeface="Arial"/>
              <a:buNone/>
            </a:pPr>
            <a:r>
              <a:rPr b="1" lang="en-US" sz="2201">
                <a:solidFill>
                  <a:srgbClr val="FCD001"/>
                </a:solidFill>
                <a:latin typeface="Philosopher"/>
                <a:ea typeface="Philosopher"/>
                <a:cs typeface="Philosopher"/>
                <a:sym typeface="Philosopher"/>
              </a:rPr>
              <a:t>Veikla</a:t>
            </a:r>
            <a:r>
              <a:rPr b="1" i="0" lang="en-US" sz="2201" u="none" cap="none" strike="noStrike">
                <a:solidFill>
                  <a:srgbClr val="FCD001"/>
                </a:solidFill>
                <a:latin typeface="Philosopher"/>
                <a:ea typeface="Philosopher"/>
                <a:cs typeface="Philosopher"/>
                <a:sym typeface="Philosopher"/>
              </a:rPr>
              <a:t>: </a:t>
            </a:r>
            <a:r>
              <a:rPr b="1" lang="en-US" sz="2201">
                <a:solidFill>
                  <a:srgbClr val="FCD001"/>
                </a:solidFill>
                <a:latin typeface="Philosopher"/>
                <a:ea typeface="Philosopher"/>
                <a:cs typeface="Philosopher"/>
                <a:sym typeface="Philosopher"/>
              </a:rPr>
              <a:t>žaidimo elementų kūrimas</a:t>
            </a:r>
            <a:endParaRPr b="0" i="0" sz="1400" u="none" cap="none" strike="noStrike">
              <a:solidFill>
                <a:srgbClr val="000000"/>
              </a:solidFill>
              <a:latin typeface="Arial"/>
              <a:ea typeface="Arial"/>
              <a:cs typeface="Arial"/>
              <a:sym typeface="Arial"/>
            </a:endParaRPr>
          </a:p>
        </p:txBody>
      </p:sp>
      <p:pic>
        <p:nvPicPr>
          <p:cNvPr id="1259" name="Google Shape;1259;p55"/>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5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69" name="Google Shape;1269;p56"/>
          <p:cNvSpPr/>
          <p:nvPr/>
        </p:nvSpPr>
        <p:spPr>
          <a:xfrm>
            <a:off x="3643353" y="20219"/>
            <a:ext cx="9511537" cy="9238081"/>
          </a:xfrm>
          <a:custGeom>
            <a:rect b="b" l="l" r="r" t="t"/>
            <a:pathLst>
              <a:path extrusionOk="0" h="9238081" w="9511537">
                <a:moveTo>
                  <a:pt x="0" y="0"/>
                </a:moveTo>
                <a:lnTo>
                  <a:pt x="9511537" y="0"/>
                </a:lnTo>
                <a:lnTo>
                  <a:pt x="9511537" y="9238081"/>
                </a:lnTo>
                <a:lnTo>
                  <a:pt x="0" y="9238081"/>
                </a:lnTo>
                <a:lnTo>
                  <a:pt x="0" y="0"/>
                </a:lnTo>
                <a:close/>
              </a:path>
            </a:pathLst>
          </a:custGeom>
          <a:blipFill rotWithShape="1">
            <a:blip r:embed="rId4">
              <a:alphaModFix amt="9999"/>
            </a:blip>
            <a:stretch>
              <a:fillRect b="0" l="0" r="0" t="0"/>
            </a:stretch>
          </a:blipFill>
          <a:ln>
            <a:noFill/>
          </a:ln>
        </p:spPr>
      </p:sp>
      <p:sp>
        <p:nvSpPr>
          <p:cNvPr id="1270" name="Google Shape;1270;p56"/>
          <p:cNvSpPr/>
          <p:nvPr/>
        </p:nvSpPr>
        <p:spPr>
          <a:xfrm>
            <a:off x="6456053" y="2372562"/>
            <a:ext cx="10736237" cy="3876110"/>
          </a:xfrm>
          <a:custGeom>
            <a:rect b="b" l="l" r="r" t="t"/>
            <a:pathLst>
              <a:path extrusionOk="0" h="3633656" w="10064676">
                <a:moveTo>
                  <a:pt x="0" y="0"/>
                </a:moveTo>
                <a:lnTo>
                  <a:pt x="10064676" y="0"/>
                </a:lnTo>
                <a:lnTo>
                  <a:pt x="10064676" y="3633656"/>
                </a:lnTo>
                <a:lnTo>
                  <a:pt x="0" y="3633656"/>
                </a:lnTo>
                <a:close/>
              </a:path>
            </a:pathLst>
          </a:custGeom>
          <a:solidFill>
            <a:srgbClr val="F4B234">
              <a:alpha val="67843"/>
            </a:srgbClr>
          </a:solidFill>
          <a:ln>
            <a:noFill/>
          </a:ln>
        </p:spPr>
      </p:sp>
      <p:sp>
        <p:nvSpPr>
          <p:cNvPr id="1271" name="Google Shape;1271;p56"/>
          <p:cNvSpPr/>
          <p:nvPr/>
        </p:nvSpPr>
        <p:spPr>
          <a:xfrm>
            <a:off x="15884544" y="6597234"/>
            <a:ext cx="1307750" cy="1417615"/>
          </a:xfrm>
          <a:custGeom>
            <a:rect b="b" l="l" r="r" t="t"/>
            <a:pathLst>
              <a:path extrusionOk="0" h="1417615" w="1307750">
                <a:moveTo>
                  <a:pt x="0" y="0"/>
                </a:moveTo>
                <a:lnTo>
                  <a:pt x="1307750" y="0"/>
                </a:lnTo>
                <a:lnTo>
                  <a:pt x="1307750" y="1417615"/>
                </a:lnTo>
                <a:lnTo>
                  <a:pt x="0" y="1417615"/>
                </a:lnTo>
                <a:lnTo>
                  <a:pt x="0" y="0"/>
                </a:lnTo>
                <a:close/>
              </a:path>
            </a:pathLst>
          </a:custGeom>
          <a:blipFill rotWithShape="1">
            <a:blip r:embed="rId5">
              <a:alphaModFix/>
            </a:blip>
            <a:stretch>
              <a:fillRect b="0" l="0" r="0" t="0"/>
            </a:stretch>
          </a:blipFill>
          <a:ln>
            <a:noFill/>
          </a:ln>
        </p:spPr>
      </p:sp>
      <p:sp>
        <p:nvSpPr>
          <p:cNvPr id="1272" name="Google Shape;1272;p56"/>
          <p:cNvSpPr txBox="1"/>
          <p:nvPr/>
        </p:nvSpPr>
        <p:spPr>
          <a:xfrm>
            <a:off x="7017901" y="4111096"/>
            <a:ext cx="101745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FFFFF"/>
                </a:solidFill>
                <a:latin typeface="Philosopher"/>
                <a:ea typeface="Philosopher"/>
                <a:cs typeface="Philosopher"/>
                <a:sym typeface="Philosopher"/>
              </a:rPr>
              <a:t>Kaip mokymąsi paversti nuolatine savo gyvenimo dalimi?</a:t>
            </a:r>
            <a:endParaRPr b="0" i="0" sz="1400" u="none" cap="none" strike="noStrike">
              <a:solidFill>
                <a:srgbClr val="000000"/>
              </a:solidFill>
              <a:latin typeface="Arial"/>
              <a:ea typeface="Arial"/>
              <a:cs typeface="Arial"/>
              <a:sym typeface="Arial"/>
            </a:endParaRPr>
          </a:p>
        </p:txBody>
      </p:sp>
      <p:sp>
        <p:nvSpPr>
          <p:cNvPr id="1273" name="Google Shape;1273;p56"/>
          <p:cNvSpPr txBox="1"/>
          <p:nvPr/>
        </p:nvSpPr>
        <p:spPr>
          <a:xfrm>
            <a:off x="7931079" y="3520625"/>
            <a:ext cx="7786200" cy="39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580"/>
              <a:buFont typeface="Arial"/>
              <a:buNone/>
            </a:pPr>
            <a:r>
              <a:rPr b="1" lang="en-US" sz="2580">
                <a:solidFill>
                  <a:srgbClr val="231F20"/>
                </a:solidFill>
                <a:latin typeface="Philosopher"/>
                <a:ea typeface="Philosopher"/>
                <a:cs typeface="Philosopher"/>
                <a:sym typeface="Philosopher"/>
              </a:rPr>
              <a:t>Mikro-mokymosi įpročių formavimas</a:t>
            </a:r>
            <a:endParaRPr b="0" i="0" sz="1400" u="none" cap="none" strike="noStrike">
              <a:solidFill>
                <a:srgbClr val="000000"/>
              </a:solidFill>
              <a:latin typeface="Arial"/>
              <a:ea typeface="Arial"/>
              <a:cs typeface="Arial"/>
              <a:sym typeface="Arial"/>
            </a:endParaRPr>
          </a:p>
        </p:txBody>
      </p:sp>
      <p:sp>
        <p:nvSpPr>
          <p:cNvPr id="1274" name="Google Shape;1274;p56"/>
          <p:cNvSpPr txBox="1"/>
          <p:nvPr/>
        </p:nvSpPr>
        <p:spPr>
          <a:xfrm>
            <a:off x="5941052" y="6852000"/>
            <a:ext cx="9964500" cy="6531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4243"/>
              <a:buFont typeface="Arial"/>
              <a:buNone/>
            </a:pPr>
            <a:r>
              <a:rPr b="1" lang="en-US" sz="4243">
                <a:solidFill>
                  <a:srgbClr val="F59F35"/>
                </a:solidFill>
                <a:latin typeface="Philosopher"/>
                <a:ea typeface="Philosopher"/>
                <a:cs typeface="Philosopher"/>
                <a:sym typeface="Philosopher"/>
              </a:rPr>
              <a:t>Padiskutuokime apie strategijas</a:t>
            </a:r>
            <a:r>
              <a:rPr b="1" i="0" lang="en-US" sz="4243" u="none" cap="none" strike="noStrike">
                <a:solidFill>
                  <a:srgbClr val="F59F35"/>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pic>
        <p:nvPicPr>
          <p:cNvPr id="1275" name="Google Shape;1275;p56"/>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5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285" name="Google Shape;1285;p57"/>
          <p:cNvSpPr/>
          <p:nvPr/>
        </p:nvSpPr>
        <p:spPr>
          <a:xfrm>
            <a:off x="227835" y="1780557"/>
            <a:ext cx="1601731" cy="1555681"/>
          </a:xfrm>
          <a:custGeom>
            <a:rect b="b" l="l" r="r" t="t"/>
            <a:pathLst>
              <a:path extrusionOk="0" h="1555681" w="1601731">
                <a:moveTo>
                  <a:pt x="0" y="0"/>
                </a:moveTo>
                <a:lnTo>
                  <a:pt x="1601730" y="0"/>
                </a:lnTo>
                <a:lnTo>
                  <a:pt x="1601730" y="1555681"/>
                </a:lnTo>
                <a:lnTo>
                  <a:pt x="0" y="1555681"/>
                </a:lnTo>
                <a:lnTo>
                  <a:pt x="0" y="0"/>
                </a:lnTo>
                <a:close/>
              </a:path>
            </a:pathLst>
          </a:custGeom>
          <a:blipFill rotWithShape="1">
            <a:blip r:embed="rId4">
              <a:alphaModFix/>
            </a:blip>
            <a:stretch>
              <a:fillRect b="0" l="0" r="0" t="0"/>
            </a:stretch>
          </a:blipFill>
          <a:ln>
            <a:noFill/>
          </a:ln>
        </p:spPr>
      </p:sp>
      <p:sp>
        <p:nvSpPr>
          <p:cNvPr id="1286" name="Google Shape;1286;p57"/>
          <p:cNvSpPr/>
          <p:nvPr/>
        </p:nvSpPr>
        <p:spPr>
          <a:xfrm>
            <a:off x="696786" y="4988120"/>
            <a:ext cx="2147571" cy="2191399"/>
          </a:xfrm>
          <a:custGeom>
            <a:rect b="b" l="l" r="r" t="t"/>
            <a:pathLst>
              <a:path extrusionOk="0" h="2191399" w="2147571">
                <a:moveTo>
                  <a:pt x="0" y="0"/>
                </a:moveTo>
                <a:lnTo>
                  <a:pt x="2147571" y="0"/>
                </a:lnTo>
                <a:lnTo>
                  <a:pt x="2147571" y="2191400"/>
                </a:lnTo>
                <a:lnTo>
                  <a:pt x="0" y="2191400"/>
                </a:lnTo>
                <a:lnTo>
                  <a:pt x="0" y="0"/>
                </a:lnTo>
                <a:close/>
              </a:path>
            </a:pathLst>
          </a:custGeom>
          <a:blipFill rotWithShape="1">
            <a:blip r:embed="rId5">
              <a:alphaModFix amt="19999"/>
            </a:blip>
            <a:stretch>
              <a:fillRect b="0" l="0" r="0" t="0"/>
            </a:stretch>
          </a:blipFill>
          <a:ln>
            <a:noFill/>
          </a:ln>
        </p:spPr>
      </p:sp>
      <p:sp>
        <p:nvSpPr>
          <p:cNvPr id="1287" name="Google Shape;1287;p57"/>
          <p:cNvSpPr/>
          <p:nvPr/>
        </p:nvSpPr>
        <p:spPr>
          <a:xfrm>
            <a:off x="3865863" y="4815287"/>
            <a:ext cx="2340591" cy="2364233"/>
          </a:xfrm>
          <a:custGeom>
            <a:rect b="b" l="l" r="r" t="t"/>
            <a:pathLst>
              <a:path extrusionOk="0" h="2364233" w="2340591">
                <a:moveTo>
                  <a:pt x="0" y="0"/>
                </a:moveTo>
                <a:lnTo>
                  <a:pt x="2340591" y="0"/>
                </a:lnTo>
                <a:lnTo>
                  <a:pt x="2340591" y="2364233"/>
                </a:lnTo>
                <a:lnTo>
                  <a:pt x="0" y="2364233"/>
                </a:lnTo>
                <a:lnTo>
                  <a:pt x="0" y="0"/>
                </a:lnTo>
                <a:close/>
              </a:path>
            </a:pathLst>
          </a:custGeom>
          <a:blipFill rotWithShape="1">
            <a:blip r:embed="rId6">
              <a:alphaModFix amt="19999"/>
            </a:blip>
            <a:stretch>
              <a:fillRect b="0" l="0" r="0" t="0"/>
            </a:stretch>
          </a:blipFill>
          <a:ln>
            <a:noFill/>
          </a:ln>
        </p:spPr>
      </p:sp>
      <p:sp>
        <p:nvSpPr>
          <p:cNvPr id="1288" name="Google Shape;1288;p57"/>
          <p:cNvSpPr/>
          <p:nvPr/>
        </p:nvSpPr>
        <p:spPr>
          <a:xfrm>
            <a:off x="7322985" y="5143500"/>
            <a:ext cx="2522754" cy="1933060"/>
          </a:xfrm>
          <a:custGeom>
            <a:rect b="b" l="l" r="r" t="t"/>
            <a:pathLst>
              <a:path extrusionOk="0" h="1933060" w="2522754">
                <a:moveTo>
                  <a:pt x="0" y="0"/>
                </a:moveTo>
                <a:lnTo>
                  <a:pt x="2522754" y="0"/>
                </a:lnTo>
                <a:lnTo>
                  <a:pt x="2522754" y="1933060"/>
                </a:lnTo>
                <a:lnTo>
                  <a:pt x="0" y="1933060"/>
                </a:lnTo>
                <a:lnTo>
                  <a:pt x="0" y="0"/>
                </a:lnTo>
                <a:close/>
              </a:path>
            </a:pathLst>
          </a:custGeom>
          <a:blipFill rotWithShape="1">
            <a:blip r:embed="rId7">
              <a:alphaModFix amt="19999"/>
            </a:blip>
            <a:stretch>
              <a:fillRect b="0" l="0" r="0" t="0"/>
            </a:stretch>
          </a:blipFill>
          <a:ln>
            <a:noFill/>
          </a:ln>
        </p:spPr>
      </p:sp>
      <p:sp>
        <p:nvSpPr>
          <p:cNvPr id="1289" name="Google Shape;1289;p57"/>
          <p:cNvSpPr/>
          <p:nvPr/>
        </p:nvSpPr>
        <p:spPr>
          <a:xfrm>
            <a:off x="10285752" y="5437713"/>
            <a:ext cx="3993931" cy="1447800"/>
          </a:xfrm>
          <a:custGeom>
            <a:rect b="b" l="l" r="r" t="t"/>
            <a:pathLst>
              <a:path extrusionOk="0" h="1447800" w="3993931">
                <a:moveTo>
                  <a:pt x="0" y="0"/>
                </a:moveTo>
                <a:lnTo>
                  <a:pt x="3993931" y="0"/>
                </a:lnTo>
                <a:lnTo>
                  <a:pt x="3993931" y="1447800"/>
                </a:lnTo>
                <a:lnTo>
                  <a:pt x="0" y="1447800"/>
                </a:lnTo>
                <a:lnTo>
                  <a:pt x="0" y="0"/>
                </a:lnTo>
                <a:close/>
              </a:path>
            </a:pathLst>
          </a:custGeom>
          <a:blipFill rotWithShape="1">
            <a:blip r:embed="rId8">
              <a:alphaModFix amt="19999"/>
            </a:blip>
            <a:stretch>
              <a:fillRect b="0" l="0" r="0" t="0"/>
            </a:stretch>
          </a:blipFill>
          <a:ln>
            <a:noFill/>
          </a:ln>
        </p:spPr>
      </p:sp>
      <p:sp>
        <p:nvSpPr>
          <p:cNvPr id="1290" name="Google Shape;1290;p57"/>
          <p:cNvSpPr/>
          <p:nvPr/>
        </p:nvSpPr>
        <p:spPr>
          <a:xfrm>
            <a:off x="15394108" y="4466163"/>
            <a:ext cx="1829979" cy="2600325"/>
          </a:xfrm>
          <a:custGeom>
            <a:rect b="b" l="l" r="r" t="t"/>
            <a:pathLst>
              <a:path extrusionOk="0" h="2600325" w="1829979">
                <a:moveTo>
                  <a:pt x="0" y="0"/>
                </a:moveTo>
                <a:lnTo>
                  <a:pt x="1829979" y="0"/>
                </a:lnTo>
                <a:lnTo>
                  <a:pt x="1829979" y="2600325"/>
                </a:lnTo>
                <a:lnTo>
                  <a:pt x="0" y="2600325"/>
                </a:lnTo>
                <a:lnTo>
                  <a:pt x="0" y="0"/>
                </a:lnTo>
                <a:close/>
              </a:path>
            </a:pathLst>
          </a:custGeom>
          <a:blipFill rotWithShape="1">
            <a:blip r:embed="rId9">
              <a:alphaModFix amt="19999"/>
            </a:blip>
            <a:stretch>
              <a:fillRect b="0" l="0" r="0" t="0"/>
            </a:stretch>
          </a:blipFill>
          <a:ln>
            <a:noFill/>
          </a:ln>
        </p:spPr>
      </p:sp>
      <p:sp>
        <p:nvSpPr>
          <p:cNvPr id="1291" name="Google Shape;1291;p57"/>
          <p:cNvSpPr txBox="1"/>
          <p:nvPr/>
        </p:nvSpPr>
        <p:spPr>
          <a:xfrm>
            <a:off x="12068607" y="499366"/>
            <a:ext cx="47016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Nuolatinio mokymosi skatinimas</a:t>
            </a:r>
            <a:endParaRPr b="0" i="0" sz="1400" u="none" cap="none" strike="noStrike">
              <a:solidFill>
                <a:srgbClr val="000000"/>
              </a:solidFill>
              <a:latin typeface="Arial"/>
              <a:ea typeface="Arial"/>
              <a:cs typeface="Arial"/>
              <a:sym typeface="Arial"/>
            </a:endParaRPr>
          </a:p>
        </p:txBody>
      </p:sp>
      <p:sp>
        <p:nvSpPr>
          <p:cNvPr id="1292" name="Google Shape;1292;p57"/>
          <p:cNvSpPr txBox="1"/>
          <p:nvPr/>
        </p:nvSpPr>
        <p:spPr>
          <a:xfrm>
            <a:off x="1829576" y="2262175"/>
            <a:ext cx="11076300" cy="72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700"/>
              <a:buFont typeface="Arial"/>
              <a:buNone/>
            </a:pPr>
            <a:r>
              <a:rPr b="1" lang="en-US" sz="4700">
                <a:solidFill>
                  <a:srgbClr val="F59F35"/>
                </a:solidFill>
                <a:latin typeface="Philosopher"/>
                <a:ea typeface="Philosopher"/>
                <a:cs typeface="Philosopher"/>
                <a:sym typeface="Philosopher"/>
              </a:rPr>
              <a:t>Mikro-mokymosi įpročių formavimas</a:t>
            </a:r>
            <a:endParaRPr b="0" i="0" sz="1400" u="none" cap="none" strike="noStrike">
              <a:solidFill>
                <a:srgbClr val="000000"/>
              </a:solidFill>
              <a:latin typeface="Arial"/>
              <a:ea typeface="Arial"/>
              <a:cs typeface="Arial"/>
              <a:sym typeface="Arial"/>
            </a:endParaRPr>
          </a:p>
        </p:txBody>
      </p:sp>
      <p:sp>
        <p:nvSpPr>
          <p:cNvPr id="1293" name="Google Shape;1293;p57"/>
          <p:cNvSpPr txBox="1"/>
          <p:nvPr/>
        </p:nvSpPr>
        <p:spPr>
          <a:xfrm>
            <a:off x="376499" y="4591050"/>
            <a:ext cx="27915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Nusistatykite konkrečius tikslus</a:t>
            </a:r>
            <a:endParaRPr b="0" i="0" sz="1400" u="none" cap="none" strike="noStrike">
              <a:solidFill>
                <a:srgbClr val="000000"/>
              </a:solidFill>
              <a:latin typeface="Arial"/>
              <a:ea typeface="Arial"/>
              <a:cs typeface="Arial"/>
              <a:sym typeface="Arial"/>
            </a:endParaRPr>
          </a:p>
        </p:txBody>
      </p:sp>
      <p:sp>
        <p:nvSpPr>
          <p:cNvPr id="1294" name="Google Shape;1294;p57"/>
          <p:cNvSpPr txBox="1"/>
          <p:nvPr/>
        </p:nvSpPr>
        <p:spPr>
          <a:xfrm>
            <a:off x="3439413" y="7747595"/>
            <a:ext cx="31935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Nuoseklus grafikas</a:t>
            </a:r>
            <a:endParaRPr b="0" i="0" sz="1400" u="none" cap="none" strike="noStrike">
              <a:solidFill>
                <a:srgbClr val="000000"/>
              </a:solidFill>
              <a:latin typeface="Arial"/>
              <a:ea typeface="Arial"/>
              <a:cs typeface="Arial"/>
              <a:sym typeface="Arial"/>
            </a:endParaRPr>
          </a:p>
        </p:txBody>
      </p:sp>
      <p:sp>
        <p:nvSpPr>
          <p:cNvPr id="1295" name="Google Shape;1295;p57"/>
          <p:cNvSpPr txBox="1"/>
          <p:nvPr/>
        </p:nvSpPr>
        <p:spPr>
          <a:xfrm>
            <a:off x="6945707" y="4591050"/>
            <a:ext cx="3277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Trumpai ir reguliariai</a:t>
            </a:r>
            <a:endParaRPr b="0" i="0" sz="1400" u="none" cap="none" strike="noStrike">
              <a:solidFill>
                <a:srgbClr val="000000"/>
              </a:solidFill>
              <a:latin typeface="Arial"/>
              <a:ea typeface="Arial"/>
              <a:cs typeface="Arial"/>
              <a:sym typeface="Arial"/>
            </a:endParaRPr>
          </a:p>
        </p:txBody>
      </p:sp>
      <p:sp>
        <p:nvSpPr>
          <p:cNvPr id="1296" name="Google Shape;1296;p57"/>
          <p:cNvSpPr txBox="1"/>
          <p:nvPr/>
        </p:nvSpPr>
        <p:spPr>
          <a:xfrm>
            <a:off x="10579620" y="7747595"/>
            <a:ext cx="35862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Įtraukite mikro-mokymąsi į kasdienes užduotis</a:t>
            </a:r>
            <a:endParaRPr b="0" i="0" sz="1400" u="none" cap="none" strike="noStrike">
              <a:solidFill>
                <a:srgbClr val="000000"/>
              </a:solidFill>
              <a:latin typeface="Arial"/>
              <a:ea typeface="Arial"/>
              <a:cs typeface="Arial"/>
              <a:sym typeface="Arial"/>
            </a:endParaRPr>
          </a:p>
        </p:txBody>
      </p:sp>
      <p:sp>
        <p:nvSpPr>
          <p:cNvPr id="1297" name="Google Shape;1297;p57"/>
          <p:cNvSpPr txBox="1"/>
          <p:nvPr/>
        </p:nvSpPr>
        <p:spPr>
          <a:xfrm>
            <a:off x="14841202" y="4591050"/>
            <a:ext cx="29358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Stebėkite progresą</a:t>
            </a:r>
            <a:endParaRPr b="0" i="0" sz="1400" u="none" cap="none" strike="noStrike">
              <a:solidFill>
                <a:srgbClr val="000000"/>
              </a:solidFill>
              <a:latin typeface="Arial"/>
              <a:ea typeface="Arial"/>
              <a:cs typeface="Arial"/>
              <a:sym typeface="Arial"/>
            </a:endParaRPr>
          </a:p>
        </p:txBody>
      </p:sp>
      <p:sp>
        <p:nvSpPr>
          <p:cNvPr id="1298" name="Google Shape;1298;p57"/>
          <p:cNvSpPr txBox="1"/>
          <p:nvPr/>
        </p:nvSpPr>
        <p:spPr>
          <a:xfrm>
            <a:off x="682322" y="5737963"/>
            <a:ext cx="2176500" cy="30282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Nustatykite aiškius, pasiekiamus mokymosi tikslus, kad išliktumėte susitelkę.</a:t>
            </a:r>
            <a:endParaRPr b="0" i="0" sz="1400" u="none" cap="none" strike="noStrike">
              <a:solidFill>
                <a:srgbClr val="000000"/>
              </a:solidFill>
              <a:latin typeface="Arial"/>
              <a:ea typeface="Arial"/>
              <a:cs typeface="Arial"/>
              <a:sym typeface="Arial"/>
            </a:endParaRPr>
          </a:p>
        </p:txBody>
      </p:sp>
      <p:sp>
        <p:nvSpPr>
          <p:cNvPr id="1299" name="Google Shape;1299;p57"/>
          <p:cNvSpPr txBox="1"/>
          <p:nvPr/>
        </p:nvSpPr>
        <p:spPr>
          <a:xfrm>
            <a:off x="3926201" y="5247213"/>
            <a:ext cx="23295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Nustatykite reguliarų, nuoseklų laiką mikro-mokymosi sesijoms</a:t>
            </a:r>
            <a:endParaRPr b="0" i="0" sz="1400" u="none" cap="none" strike="noStrike">
              <a:solidFill>
                <a:srgbClr val="000000"/>
              </a:solidFill>
              <a:latin typeface="Arial"/>
              <a:ea typeface="Arial"/>
              <a:cs typeface="Arial"/>
              <a:sym typeface="Arial"/>
            </a:endParaRPr>
          </a:p>
        </p:txBody>
      </p:sp>
      <p:sp>
        <p:nvSpPr>
          <p:cNvPr id="1300" name="Google Shape;1300;p57"/>
          <p:cNvSpPr txBox="1"/>
          <p:nvPr/>
        </p:nvSpPr>
        <p:spPr>
          <a:xfrm>
            <a:off x="7374203" y="5247213"/>
            <a:ext cx="24351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Sesijos turėtų būti trumpos ir dažnos, geriausia kasdien arba kelis kartus per savaitę</a:t>
            </a:r>
            <a:endParaRPr b="0" i="0" sz="1400" u="none" cap="none" strike="noStrike">
              <a:solidFill>
                <a:srgbClr val="000000"/>
              </a:solidFill>
              <a:latin typeface="Arial"/>
              <a:ea typeface="Arial"/>
              <a:cs typeface="Arial"/>
              <a:sym typeface="Arial"/>
            </a:endParaRPr>
          </a:p>
        </p:txBody>
      </p:sp>
      <p:sp>
        <p:nvSpPr>
          <p:cNvPr id="1301" name="Google Shape;1301;p57"/>
          <p:cNvSpPr txBox="1"/>
          <p:nvPr/>
        </p:nvSpPr>
        <p:spPr>
          <a:xfrm>
            <a:off x="10579625" y="5247225"/>
            <a:ext cx="36747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Integruokite mikro-mokymąsi į savo kasdienybę, pavyzdžiui, per pertraukas arba prieš miegą</a:t>
            </a:r>
            <a:endParaRPr b="0" i="0" sz="1400" u="none" cap="none" strike="noStrike">
              <a:solidFill>
                <a:srgbClr val="000000"/>
              </a:solidFill>
              <a:latin typeface="Arial"/>
              <a:ea typeface="Arial"/>
              <a:cs typeface="Arial"/>
              <a:sym typeface="Arial"/>
            </a:endParaRPr>
          </a:p>
        </p:txBody>
      </p:sp>
      <p:sp>
        <p:nvSpPr>
          <p:cNvPr id="1302" name="Google Shape;1302;p57"/>
          <p:cNvSpPr txBox="1"/>
          <p:nvPr/>
        </p:nvSpPr>
        <p:spPr>
          <a:xfrm>
            <a:off x="14714831" y="5246451"/>
            <a:ext cx="3188400" cy="2043000"/>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Stebėkite savo pažangą ir švęskite nedidelius pasiekimus, kad sustiprintumėte įprotį</a:t>
            </a:r>
            <a:endParaRPr b="0" i="0" sz="1400" u="none" cap="none" strike="noStrike">
              <a:solidFill>
                <a:srgbClr val="000000"/>
              </a:solidFill>
              <a:latin typeface="Arial"/>
              <a:ea typeface="Arial"/>
              <a:cs typeface="Arial"/>
              <a:sym typeface="Arial"/>
            </a:endParaRPr>
          </a:p>
        </p:txBody>
      </p:sp>
      <p:pic>
        <p:nvPicPr>
          <p:cNvPr id="1303" name="Google Shape;1303;p57"/>
          <p:cNvPicPr preferRelativeResize="0"/>
          <p:nvPr/>
        </p:nvPicPr>
        <p:blipFill>
          <a:blip r:embed="rId10">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58"/>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309" name="Google Shape;1309;p58"/>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310" name="Google Shape;1310;p58"/>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5 dalis</a:t>
            </a:r>
            <a:endParaRPr b="0" i="0" sz="1400" u="none" cap="none" strike="noStrike">
              <a:solidFill>
                <a:srgbClr val="000000"/>
              </a:solidFill>
              <a:latin typeface="Arial"/>
              <a:ea typeface="Arial"/>
              <a:cs typeface="Arial"/>
              <a:sym typeface="Arial"/>
            </a:endParaRPr>
          </a:p>
        </p:txBody>
      </p:sp>
      <p:sp>
        <p:nvSpPr>
          <p:cNvPr id="1311" name="Google Shape;1311;p58"/>
          <p:cNvSpPr txBox="1"/>
          <p:nvPr/>
        </p:nvSpPr>
        <p:spPr>
          <a:xfrm>
            <a:off x="6640977" y="7060801"/>
            <a:ext cx="50061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Mikro-mokymosi įgyvendinimo strategijos</a:t>
            </a:r>
            <a:endParaRPr b="0" i="0" sz="1400" u="none" cap="none" strike="noStrike">
              <a:solidFill>
                <a:srgbClr val="000000"/>
              </a:solidFill>
              <a:latin typeface="Arial"/>
              <a:ea typeface="Arial"/>
              <a:cs typeface="Arial"/>
              <a:sym typeface="Arial"/>
            </a:endParaRPr>
          </a:p>
        </p:txBody>
      </p:sp>
      <p:pic>
        <p:nvPicPr>
          <p:cNvPr id="1312" name="Google Shape;1312;p58"/>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59"/>
          <p:cNvSpPr/>
          <p:nvPr/>
        </p:nvSpPr>
        <p:spPr>
          <a:xfrm>
            <a:off x="13823281"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318" name="Google Shape;1318;p59"/>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319" name="Google Shape;1319;p59"/>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5 dalis</a:t>
            </a:r>
            <a:endParaRPr b="0" i="0" sz="1400" u="none" cap="none" strike="noStrike">
              <a:solidFill>
                <a:srgbClr val="000000"/>
              </a:solidFill>
              <a:latin typeface="Arial"/>
              <a:ea typeface="Arial"/>
              <a:cs typeface="Arial"/>
              <a:sym typeface="Arial"/>
            </a:endParaRPr>
          </a:p>
        </p:txBody>
      </p:sp>
      <p:sp>
        <p:nvSpPr>
          <p:cNvPr id="1320" name="Google Shape;1320;p59"/>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1" name="Google Shape;1321;p59"/>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2" name="Google Shape;1322;p59"/>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323" name="Google Shape;1323;p59"/>
          <p:cNvSpPr txBox="1"/>
          <p:nvPr/>
        </p:nvSpPr>
        <p:spPr>
          <a:xfrm>
            <a:off x="1566280"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Paaiškinkite pagrindinius mikro-mokymosi principus</a:t>
            </a:r>
            <a:endParaRPr b="0" i="0" sz="1400" u="none" cap="none" strike="noStrike">
              <a:solidFill>
                <a:srgbClr val="000000"/>
              </a:solidFill>
              <a:latin typeface="Arial"/>
              <a:ea typeface="Arial"/>
              <a:cs typeface="Arial"/>
              <a:sym typeface="Arial"/>
            </a:endParaRPr>
          </a:p>
        </p:txBody>
      </p:sp>
      <p:sp>
        <p:nvSpPr>
          <p:cNvPr id="1324" name="Google Shape;1324;p59"/>
          <p:cNvSpPr txBox="1"/>
          <p:nvPr/>
        </p:nvSpPr>
        <p:spPr>
          <a:xfrm>
            <a:off x="1566274" y="4479150"/>
            <a:ext cx="107601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Aktualumas mažiau įgūdžių turintiems b</a:t>
            </a:r>
            <a:r>
              <a:rPr b="1" lang="en-US" sz="2400">
                <a:solidFill>
                  <a:schemeClr val="dk1"/>
                </a:solidFill>
                <a:latin typeface="Philosopher"/>
                <a:ea typeface="Philosopher"/>
                <a:cs typeface="Philosopher"/>
                <a:sym typeface="Philosopher"/>
              </a:rPr>
              <a:t>esimokantiems </a:t>
            </a:r>
            <a:r>
              <a:rPr b="1" lang="en-US" sz="2400">
                <a:latin typeface="Philosopher"/>
                <a:ea typeface="Philosopher"/>
                <a:cs typeface="Philosopher"/>
                <a:sym typeface="Philosopher"/>
              </a:rPr>
              <a:t>suaugusiems </a:t>
            </a:r>
            <a:endParaRPr b="0" i="0" sz="1400" u="none" cap="none" strike="noStrike">
              <a:solidFill>
                <a:srgbClr val="000000"/>
              </a:solidFill>
              <a:latin typeface="Arial"/>
              <a:ea typeface="Arial"/>
              <a:cs typeface="Arial"/>
              <a:sym typeface="Arial"/>
            </a:endParaRPr>
          </a:p>
        </p:txBody>
      </p:sp>
      <p:sp>
        <p:nvSpPr>
          <p:cNvPr id="1325" name="Google Shape;1325;p59"/>
          <p:cNvSpPr txBox="1"/>
          <p:nvPr/>
        </p:nvSpPr>
        <p:spPr>
          <a:xfrm>
            <a:off x="1566279" y="7155228"/>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Kaip dėmesys mokymosi tikslams pagerina rezultatus?</a:t>
            </a:r>
            <a:endParaRPr b="0" i="0" sz="1400" u="none" cap="none" strike="noStrike">
              <a:solidFill>
                <a:srgbClr val="000000"/>
              </a:solidFill>
              <a:latin typeface="Arial"/>
              <a:ea typeface="Arial"/>
              <a:cs typeface="Arial"/>
              <a:sym typeface="Arial"/>
            </a:endParaRPr>
          </a:p>
        </p:txBody>
      </p:sp>
      <p:sp>
        <p:nvSpPr>
          <p:cNvPr id="1326" name="Google Shape;1326;p59"/>
          <p:cNvSpPr txBox="1"/>
          <p:nvPr/>
        </p:nvSpPr>
        <p:spPr>
          <a:xfrm>
            <a:off x="13823200" y="6931450"/>
            <a:ext cx="4464900" cy="1343700"/>
          </a:xfrm>
          <a:prstGeom prst="rect">
            <a:avLst/>
          </a:prstGeom>
          <a:noFill/>
          <a:ln>
            <a:noFill/>
          </a:ln>
        </p:spPr>
        <p:txBody>
          <a:bodyPr anchorCtr="0" anchor="t" bIns="0" lIns="0" spcFirstLastPara="1" rIns="0" wrap="square" tIns="0">
            <a:spAutoFit/>
          </a:bodyPr>
          <a:lstStyle/>
          <a:p>
            <a:pPr indent="0" lvl="0" marL="0" rtl="0" algn="ctr">
              <a:lnSpc>
                <a:spcPct val="120000"/>
              </a:lnSpc>
              <a:spcBef>
                <a:spcPts val="0"/>
              </a:spcBef>
              <a:spcAft>
                <a:spcPts val="0"/>
              </a:spcAft>
              <a:buClr>
                <a:schemeClr val="dk1"/>
              </a:buClr>
              <a:buSzPts val="2700"/>
              <a:buFont typeface="Arial"/>
              <a:buNone/>
            </a:pPr>
            <a:r>
              <a:rPr b="1" lang="en-US" sz="2700">
                <a:solidFill>
                  <a:schemeClr val="dk1"/>
                </a:solidFill>
                <a:latin typeface="Philosopher"/>
                <a:ea typeface="Philosopher"/>
                <a:cs typeface="Philosopher"/>
                <a:sym typeface="Philosopher"/>
              </a:rPr>
              <a:t>Mikro-mokymosi įgyvendinimo strategijos</a:t>
            </a:r>
            <a:endParaRPr>
              <a:solidFill>
                <a:schemeClr val="dk1"/>
              </a:solidFill>
            </a:endParaRPr>
          </a:p>
          <a:p>
            <a:pPr indent="0" lvl="0" marL="0" marR="0" rtl="0" algn="ctr">
              <a:lnSpc>
                <a:spcPct val="120000"/>
              </a:lnSpc>
              <a:spcBef>
                <a:spcPts val="0"/>
              </a:spcBef>
              <a:spcAft>
                <a:spcPts val="0"/>
              </a:spcAft>
              <a:buClr>
                <a:srgbClr val="000000"/>
              </a:buClr>
              <a:buSzPts val="2250"/>
              <a:buFont typeface="Arial"/>
              <a:buNone/>
            </a:pPr>
            <a:r>
              <a:t/>
            </a:r>
            <a:endParaRPr b="1" sz="2250">
              <a:latin typeface="Philosopher"/>
              <a:ea typeface="Philosopher"/>
              <a:cs typeface="Philosopher"/>
              <a:sym typeface="Philosopher"/>
            </a:endParaRPr>
          </a:p>
        </p:txBody>
      </p:sp>
      <p:pic>
        <p:nvPicPr>
          <p:cNvPr id="1327" name="Google Shape;1327;p59"/>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 l="0" r="0" t="-16666"/>
            </a:stretch>
          </a:blipFill>
          <a:ln>
            <a:noFill/>
          </a:ln>
        </p:spPr>
      </p:sp>
      <p:sp>
        <p:nvSpPr>
          <p:cNvPr id="159" name="Google Shape;159;p6"/>
          <p:cNvSpPr/>
          <p:nvPr/>
        </p:nvSpPr>
        <p:spPr>
          <a:xfrm rot="10800000">
            <a:off x="5248941" y="4235623"/>
            <a:ext cx="13039059" cy="2876741"/>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60" name="Google Shape;160;p6"/>
          <p:cNvSpPr txBox="1"/>
          <p:nvPr/>
        </p:nvSpPr>
        <p:spPr>
          <a:xfrm>
            <a:off x="7863285" y="5055876"/>
            <a:ext cx="7945800" cy="646500"/>
          </a:xfrm>
          <a:prstGeom prst="rect">
            <a:avLst/>
          </a:prstGeom>
          <a:noFill/>
          <a:ln>
            <a:noFill/>
          </a:ln>
        </p:spPr>
        <p:txBody>
          <a:bodyPr anchorCtr="0" anchor="t" bIns="0" lIns="0" spcFirstLastPara="1" rIns="0" wrap="square" tIns="0">
            <a:spAutoFit/>
          </a:bodyPr>
          <a:lstStyle/>
          <a:p>
            <a:pPr indent="0" lvl="0" marL="457200" marR="0" rtl="0" algn="ctr">
              <a:lnSpc>
                <a:spcPct val="120000"/>
              </a:lnSpc>
              <a:spcBef>
                <a:spcPts val="0"/>
              </a:spcBef>
              <a:spcAft>
                <a:spcPts val="0"/>
              </a:spcAft>
              <a:buClr>
                <a:srgbClr val="000000"/>
              </a:buClr>
              <a:buSzPts val="4200"/>
              <a:buFont typeface="Arial"/>
              <a:buNone/>
            </a:pPr>
            <a:r>
              <a:rPr lang="en-US" sz="4200">
                <a:solidFill>
                  <a:srgbClr val="FFFFFF"/>
                </a:solidFill>
                <a:latin typeface="Philosopher"/>
                <a:ea typeface="Philosopher"/>
                <a:cs typeface="Philosopher"/>
                <a:sym typeface="Philosopher"/>
              </a:rPr>
              <a:t>Tradicinis mokymasis</a:t>
            </a:r>
            <a:endParaRPr b="0" i="0" sz="1400" u="none" cap="none" strike="noStrike">
              <a:solidFill>
                <a:srgbClr val="000000"/>
              </a:solidFill>
              <a:latin typeface="Arial"/>
              <a:ea typeface="Arial"/>
              <a:cs typeface="Arial"/>
              <a:sym typeface="Arial"/>
            </a:endParaRPr>
          </a:p>
        </p:txBody>
      </p:sp>
      <p:grpSp>
        <p:nvGrpSpPr>
          <p:cNvPr id="161" name="Google Shape;161;p6"/>
          <p:cNvGrpSpPr/>
          <p:nvPr/>
        </p:nvGrpSpPr>
        <p:grpSpPr>
          <a:xfrm>
            <a:off x="16280035" y="4529328"/>
            <a:ext cx="808006" cy="642080"/>
            <a:chOff x="-9271" y="-7112"/>
            <a:chExt cx="1077341" cy="856107"/>
          </a:xfrm>
        </p:grpSpPr>
        <p:sp>
          <p:nvSpPr>
            <p:cNvPr id="162" name="Google Shape;162;p6"/>
            <p:cNvSpPr/>
            <p:nvPr/>
          </p:nvSpPr>
          <p:spPr>
            <a:xfrm>
              <a:off x="17526" y="20066"/>
              <a:ext cx="1023747" cy="802132"/>
            </a:xfrm>
            <a:custGeom>
              <a:rect b="b" l="l" r="r" t="t"/>
              <a:pathLst>
                <a:path extrusionOk="0" h="802132" w="1023747">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6"/>
            <p:cNvSpPr/>
            <p:nvPr/>
          </p:nvSpPr>
          <p:spPr>
            <a:xfrm>
              <a:off x="75692" y="67945"/>
              <a:ext cx="922909" cy="669036"/>
            </a:xfrm>
            <a:custGeom>
              <a:rect b="b" l="l" r="r" t="t"/>
              <a:pathLst>
                <a:path extrusionOk="0" h="669036" w="922909">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6"/>
            <p:cNvSpPr/>
            <p:nvPr/>
          </p:nvSpPr>
          <p:spPr>
            <a:xfrm>
              <a:off x="-9271" y="-7112"/>
              <a:ext cx="1077341" cy="856107"/>
            </a:xfrm>
            <a:custGeom>
              <a:rect b="b" l="l" r="r" t="t"/>
              <a:pathLst>
                <a:path extrusionOk="0" h="856107" w="1077341">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6"/>
            <p:cNvSpPr/>
            <p:nvPr/>
          </p:nvSpPr>
          <p:spPr>
            <a:xfrm>
              <a:off x="62230" y="52197"/>
              <a:ext cx="886079" cy="647446"/>
            </a:xfrm>
            <a:custGeom>
              <a:rect b="b" l="l" r="r" t="t"/>
              <a:pathLst>
                <a:path extrusionOk="0" h="647446" w="886079">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 name="Google Shape;166;p6"/>
          <p:cNvGrpSpPr/>
          <p:nvPr/>
        </p:nvGrpSpPr>
        <p:grpSpPr>
          <a:xfrm>
            <a:off x="15813786" y="5527016"/>
            <a:ext cx="173545" cy="156115"/>
            <a:chOff x="0" y="0"/>
            <a:chExt cx="231394" cy="208153"/>
          </a:xfrm>
        </p:grpSpPr>
        <p:sp>
          <p:nvSpPr>
            <p:cNvPr id="167" name="Google Shape;167;p6"/>
            <p:cNvSpPr/>
            <p:nvPr/>
          </p:nvSpPr>
          <p:spPr>
            <a:xfrm>
              <a:off x="25400" y="25400"/>
              <a:ext cx="180594" cy="157226"/>
            </a:xfrm>
            <a:custGeom>
              <a:rect b="b" l="l" r="r" t="t"/>
              <a:pathLst>
                <a:path extrusionOk="0" h="157226" w="180594">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6"/>
            <p:cNvSpPr/>
            <p:nvPr/>
          </p:nvSpPr>
          <p:spPr>
            <a:xfrm>
              <a:off x="0" y="0"/>
              <a:ext cx="231394" cy="208153"/>
            </a:xfrm>
            <a:custGeom>
              <a:rect b="b" l="l" r="r" t="t"/>
              <a:pathLst>
                <a:path extrusionOk="0" h="208153" w="231394">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 name="Google Shape;169;p6"/>
          <p:cNvGrpSpPr/>
          <p:nvPr/>
        </p:nvGrpSpPr>
        <p:grpSpPr>
          <a:xfrm>
            <a:off x="16177626" y="5160259"/>
            <a:ext cx="256794" cy="228599"/>
            <a:chOff x="0" y="0"/>
            <a:chExt cx="342392" cy="304800"/>
          </a:xfrm>
        </p:grpSpPr>
        <p:sp>
          <p:nvSpPr>
            <p:cNvPr id="170" name="Google Shape;170;p6"/>
            <p:cNvSpPr/>
            <p:nvPr/>
          </p:nvSpPr>
          <p:spPr>
            <a:xfrm>
              <a:off x="25400" y="25400"/>
              <a:ext cx="291592" cy="254000"/>
            </a:xfrm>
            <a:custGeom>
              <a:rect b="b" l="l" r="r" t="t"/>
              <a:pathLst>
                <a:path extrusionOk="0" h="254000" w="291592">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6"/>
            <p:cNvSpPr/>
            <p:nvPr/>
          </p:nvSpPr>
          <p:spPr>
            <a:xfrm>
              <a:off x="0" y="0"/>
              <a:ext cx="342392" cy="304800"/>
            </a:xfrm>
            <a:custGeom>
              <a:rect b="b" l="l" r="r" t="t"/>
              <a:pathLst>
                <a:path extrusionOk="0" h="304800" w="342392">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2" name="Google Shape;172;p6"/>
          <p:cNvGrpSpPr/>
          <p:nvPr/>
        </p:nvGrpSpPr>
        <p:grpSpPr>
          <a:xfrm>
            <a:off x="15492105" y="5680922"/>
            <a:ext cx="148019" cy="126873"/>
            <a:chOff x="0" y="0"/>
            <a:chExt cx="197358" cy="169164"/>
          </a:xfrm>
        </p:grpSpPr>
        <p:sp>
          <p:nvSpPr>
            <p:cNvPr id="173" name="Google Shape;173;p6"/>
            <p:cNvSpPr/>
            <p:nvPr/>
          </p:nvSpPr>
          <p:spPr>
            <a:xfrm>
              <a:off x="25400" y="25400"/>
              <a:ext cx="146558" cy="118364"/>
            </a:xfrm>
            <a:custGeom>
              <a:rect b="b" l="l" r="r" t="t"/>
              <a:pathLst>
                <a:path extrusionOk="0" h="118364" w="146558">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6"/>
            <p:cNvSpPr/>
            <p:nvPr/>
          </p:nvSpPr>
          <p:spPr>
            <a:xfrm>
              <a:off x="0" y="0"/>
              <a:ext cx="197358" cy="169164"/>
            </a:xfrm>
            <a:custGeom>
              <a:rect b="b" l="l" r="r" t="t"/>
              <a:pathLst>
                <a:path extrusionOk="0" h="169164" w="197358">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5" name="Google Shape;175;p6"/>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60"/>
          <p:cNvSpPr/>
          <p:nvPr/>
        </p:nvSpPr>
        <p:spPr>
          <a:xfrm rot="5400000">
            <a:off x="2602797" y="2156500"/>
            <a:ext cx="4625603" cy="7494054"/>
          </a:xfrm>
          <a:custGeom>
            <a:rect b="b" l="l" r="r" t="t"/>
            <a:pathLst>
              <a:path extrusionOk="0" h="5231451" w="2904617">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60"/>
          <p:cNvSpPr/>
          <p:nvPr/>
        </p:nvSpPr>
        <p:spPr>
          <a:xfrm rot="5400000">
            <a:off x="10576425" y="2367247"/>
            <a:ext cx="4945996" cy="7794554"/>
          </a:xfrm>
          <a:custGeom>
            <a:rect b="b" l="l" r="r" t="t"/>
            <a:pathLst>
              <a:path extrusionOk="0" h="7217180" w="3886834">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60"/>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339" name="Google Shape;1339;p60"/>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40" name="Google Shape;1340;p60"/>
          <p:cNvSpPr txBox="1"/>
          <p:nvPr/>
        </p:nvSpPr>
        <p:spPr>
          <a:xfrm>
            <a:off x="1165762" y="2405006"/>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sp>
        <p:nvSpPr>
          <p:cNvPr id="1341" name="Google Shape;1341;p60"/>
          <p:cNvSpPr txBox="1"/>
          <p:nvPr/>
        </p:nvSpPr>
        <p:spPr>
          <a:xfrm>
            <a:off x="1669733" y="600373"/>
            <a:ext cx="1979400" cy="51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15"/>
              <a:buFont typeface="Arial"/>
              <a:buNone/>
            </a:pPr>
            <a:r>
              <a:rPr b="1" lang="en-US" sz="1515">
                <a:latin typeface="Philosopher"/>
                <a:ea typeface="Philosopher"/>
                <a:cs typeface="Philosopher"/>
                <a:sym typeface="Philosopher"/>
              </a:rPr>
              <a:t>Įsitraukimo ir motyvacijos skatinimas</a:t>
            </a:r>
            <a:endParaRPr b="0" i="0" sz="1400" u="none" cap="none" strike="noStrike">
              <a:solidFill>
                <a:srgbClr val="000000"/>
              </a:solidFill>
              <a:latin typeface="Arial"/>
              <a:ea typeface="Arial"/>
              <a:cs typeface="Arial"/>
              <a:sym typeface="Arial"/>
            </a:endParaRPr>
          </a:p>
        </p:txBody>
      </p:sp>
      <p:sp>
        <p:nvSpPr>
          <p:cNvPr id="1342" name="Google Shape;1342;p60"/>
          <p:cNvSpPr/>
          <p:nvPr/>
        </p:nvSpPr>
        <p:spPr>
          <a:xfrm>
            <a:off x="847396" y="421635"/>
            <a:ext cx="736613" cy="745709"/>
          </a:xfrm>
          <a:custGeom>
            <a:rect b="b" l="l" r="r" t="t"/>
            <a:pathLst>
              <a:path extrusionOk="0" h="745709" w="736613">
                <a:moveTo>
                  <a:pt x="0" y="0"/>
                </a:moveTo>
                <a:lnTo>
                  <a:pt x="736612" y="0"/>
                </a:lnTo>
                <a:lnTo>
                  <a:pt x="736612" y="745709"/>
                </a:lnTo>
                <a:lnTo>
                  <a:pt x="0" y="745709"/>
                </a:lnTo>
                <a:lnTo>
                  <a:pt x="0" y="0"/>
                </a:lnTo>
                <a:close/>
              </a:path>
            </a:pathLst>
          </a:custGeom>
          <a:blipFill rotWithShape="1">
            <a:blip r:embed="rId4">
              <a:alphaModFix/>
            </a:blip>
            <a:stretch>
              <a:fillRect b="-10178" l="-23104" r="-34606" t="0"/>
            </a:stretch>
          </a:blipFill>
          <a:ln>
            <a:noFill/>
          </a:ln>
        </p:spPr>
      </p:sp>
      <p:sp>
        <p:nvSpPr>
          <p:cNvPr id="1343" name="Google Shape;1343;p60"/>
          <p:cNvSpPr txBox="1"/>
          <p:nvPr/>
        </p:nvSpPr>
        <p:spPr>
          <a:xfrm rot="-5400000">
            <a:off x="219855" y="680589"/>
            <a:ext cx="824400" cy="249600"/>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4 dalis</a:t>
            </a:r>
            <a:endParaRPr b="0" i="0" sz="1400" u="none" cap="none" strike="noStrike">
              <a:solidFill>
                <a:srgbClr val="000000"/>
              </a:solidFill>
              <a:latin typeface="Arial"/>
              <a:ea typeface="Arial"/>
              <a:cs typeface="Arial"/>
              <a:sym typeface="Arial"/>
            </a:endParaRPr>
          </a:p>
        </p:txBody>
      </p:sp>
      <p:sp>
        <p:nvSpPr>
          <p:cNvPr id="1344" name="Google Shape;1344;p60"/>
          <p:cNvSpPr txBox="1"/>
          <p:nvPr/>
        </p:nvSpPr>
        <p:spPr>
          <a:xfrm>
            <a:off x="1431541" y="3898947"/>
            <a:ext cx="6965400" cy="45351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Kokios yra strategijos integruojant mikro-mokymąsi į ilgesnius kursus?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Venkti integracijos ir laikyti juos atskirai</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Suderinti mikro-mokymąsi su mokymo programos tikslais ir mokymosi tikslais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Naudoti mikro-mokymąsi neaktualioms temoms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Nepaisyti mokymo programos tikslų</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45" name="Google Shape;1345;p60"/>
          <p:cNvSpPr txBox="1"/>
          <p:nvPr/>
        </p:nvSpPr>
        <p:spPr>
          <a:xfrm>
            <a:off x="9566719" y="3996979"/>
            <a:ext cx="6965400" cy="45351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Kas yra vidinė motyvacija mikro mokymosi kontekste?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Motyvacija, skatinama išorinių atlygių</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Motyvacija iš vidaus, skatinama asmeninio intereso ar pasitenkinimo</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Žaidimo elemento tipas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Motyvacijos nebuvimas</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46" name="Google Shape;1346;p60"/>
          <p:cNvSpPr/>
          <p:nvPr/>
        </p:nvSpPr>
        <p:spPr>
          <a:xfrm>
            <a:off x="9304319" y="5612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pic>
        <p:nvPicPr>
          <p:cNvPr id="1347" name="Google Shape;1347;p60"/>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rect b="b" l="l" r="r" t="t"/>
            <a:pathLst>
              <a:path extrusionOk="0" h="4579194" w="2629289">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61"/>
          <p:cNvSpPr/>
          <p:nvPr/>
        </p:nvSpPr>
        <p:spPr>
          <a:xfrm rot="5400000">
            <a:off x="11024215" y="4128883"/>
            <a:ext cx="4699415" cy="6773754"/>
          </a:xfrm>
          <a:custGeom>
            <a:rect b="b" l="l" r="r" t="t"/>
            <a:pathLst>
              <a:path extrusionOk="0" h="5462705" w="2914366">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61"/>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359" name="Google Shape;1359;p61"/>
          <p:cNvSpPr/>
          <p:nvPr/>
        </p:nvSpPr>
        <p:spPr>
          <a:xfrm rot="5400000">
            <a:off x="9929655" y="-1151098"/>
            <a:ext cx="4361996" cy="7450343"/>
          </a:xfrm>
          <a:custGeom>
            <a:rect b="b" l="l" r="r" t="t"/>
            <a:pathLst>
              <a:path extrusionOk="0" h="7487782" w="3965451">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61"/>
          <p:cNvSpPr txBox="1"/>
          <p:nvPr/>
        </p:nvSpPr>
        <p:spPr>
          <a:xfrm>
            <a:off x="1165750" y="4965646"/>
            <a:ext cx="7051200" cy="40146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Kokie yra žaidimo elementų, pvz., ženklelių ir taškų, įtraukimo į mikro-mokymąsi pranašumai?</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Nuobodžios mokymosi patirties kūrimas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Atsiribojimo skatinimas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Kad mokymasis būtų linksmesnis ir patrauklesnis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Mokymosi proceso sulėtinimas</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61" name="Google Shape;1361;p61"/>
          <p:cNvSpPr txBox="1"/>
          <p:nvPr/>
        </p:nvSpPr>
        <p:spPr>
          <a:xfrm>
            <a:off x="10627200" y="5201526"/>
            <a:ext cx="6406500" cy="5188800"/>
          </a:xfrm>
          <a:prstGeom prst="rect">
            <a:avLst/>
          </a:prstGeom>
          <a:noFill/>
          <a:ln>
            <a:noFill/>
          </a:ln>
        </p:spPr>
        <p:txBody>
          <a:bodyPr anchorCtr="0" anchor="t" bIns="0" lIns="0" spcFirstLastPara="1" rIns="0" wrap="square" tIns="0">
            <a:spAutoFit/>
          </a:bodyPr>
          <a:lstStyle/>
          <a:p>
            <a:pPr indent="0" lvl="0" marL="0" rtl="0" algn="l">
              <a:lnSpc>
                <a:spcPct val="144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Kaip galite skatinti nuolatinį mokymąsi naudojant mikro mokymąsi?</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Laikykitės nereguliaraus grafiko</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Nustatykite tikslus ir laikykitės nuoseklaus tvarkaraščio</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Nustatykite nerealius lūkesčius</a:t>
            </a:r>
            <a:endParaRPr b="1" sz="2400">
              <a:latin typeface="Philosopher"/>
              <a:ea typeface="Philosopher"/>
              <a:cs typeface="Philosopher"/>
              <a:sym typeface="Philosopher"/>
            </a:endParaRPr>
          </a:p>
          <a:p>
            <a:pPr indent="0" lvl="0" marL="0" rtl="0" algn="l">
              <a:lnSpc>
                <a:spcPct val="144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Naudokite ilgą, neaktualią mokymosi medžiagą</a:t>
            </a:r>
            <a:endParaRPr b="1" sz="2400">
              <a:latin typeface="Philosopher"/>
              <a:ea typeface="Philosopher"/>
              <a:cs typeface="Philosopher"/>
              <a:sym typeface="Philosopher"/>
            </a:endParaRPr>
          </a:p>
          <a:p>
            <a:pPr indent="0" lvl="0" marL="0" marR="0" rtl="0" algn="l">
              <a:lnSpc>
                <a:spcPct val="144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62" name="Google Shape;1362;p61"/>
          <p:cNvSpPr txBox="1"/>
          <p:nvPr/>
        </p:nvSpPr>
        <p:spPr>
          <a:xfrm>
            <a:off x="8687052" y="666430"/>
            <a:ext cx="6852900" cy="45351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Sesijos kontekste, kuo dalyviai kviečiami pasidalinti įpročių dalijimosi dalimi?</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Mėgstamiausiais filmais ir knygomis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Naujais įpročiais, kuriuos jie bandė išsiugdyti nuo paskutinio užsiėmimo</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Kelionių patirtimis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latin typeface="Philosopher"/>
                <a:ea typeface="Philosopher"/>
                <a:cs typeface="Philosopher"/>
                <a:sym typeface="Philosopher"/>
              </a:rPr>
              <a:t>Mėgstamiausiu maistu</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363" name="Google Shape;1363;p61"/>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sp>
      <p:sp>
        <p:nvSpPr>
          <p:cNvPr id="1364" name="Google Shape;1364;p61"/>
          <p:cNvSpPr txBox="1"/>
          <p:nvPr/>
        </p:nvSpPr>
        <p:spPr>
          <a:xfrm>
            <a:off x="1572584" y="557680"/>
            <a:ext cx="21040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Fostering Engagement and Motivation</a:t>
            </a:r>
            <a:endParaRPr b="0" i="0" sz="1400" u="none" cap="none" strike="noStrike">
              <a:solidFill>
                <a:srgbClr val="000000"/>
              </a:solidFill>
              <a:latin typeface="Arial"/>
              <a:ea typeface="Arial"/>
              <a:cs typeface="Arial"/>
              <a:sym typeface="Arial"/>
            </a:endParaRPr>
          </a:p>
        </p:txBody>
      </p:sp>
      <p:sp>
        <p:nvSpPr>
          <p:cNvPr id="1365" name="Google Shape;1365;p61"/>
          <p:cNvSpPr/>
          <p:nvPr/>
        </p:nvSpPr>
        <p:spPr>
          <a:xfrm>
            <a:off x="809296" y="421635"/>
            <a:ext cx="725189" cy="745709"/>
          </a:xfrm>
          <a:custGeom>
            <a:rect b="b" l="l" r="r" t="t"/>
            <a:pathLst>
              <a:path extrusionOk="0" h="745709" w="725189">
                <a:moveTo>
                  <a:pt x="0" y="0"/>
                </a:moveTo>
                <a:lnTo>
                  <a:pt x="725188" y="0"/>
                </a:lnTo>
                <a:lnTo>
                  <a:pt x="725188" y="745709"/>
                </a:lnTo>
                <a:lnTo>
                  <a:pt x="0" y="745709"/>
                </a:lnTo>
                <a:lnTo>
                  <a:pt x="0" y="0"/>
                </a:lnTo>
                <a:close/>
              </a:path>
            </a:pathLst>
          </a:custGeom>
          <a:blipFill rotWithShape="1">
            <a:blip r:embed="rId4">
              <a:alphaModFix/>
            </a:blip>
            <a:stretch>
              <a:fillRect b="-10178" l="-23468" r="-36726" t="0"/>
            </a:stretch>
          </a:blipFill>
          <a:ln>
            <a:noFill/>
          </a:ln>
        </p:spPr>
      </p:sp>
      <p:sp>
        <p:nvSpPr>
          <p:cNvPr id="1366" name="Google Shape;1366;p61"/>
          <p:cNvSpPr txBox="1"/>
          <p:nvPr/>
        </p:nvSpPr>
        <p:spPr>
          <a:xfrm rot="-5400000">
            <a:off x="220492" y="679834"/>
            <a:ext cx="824518" cy="250992"/>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 4</a:t>
            </a:r>
            <a:endParaRPr b="0" i="0" sz="1400" u="none" cap="none" strike="noStrike">
              <a:solidFill>
                <a:srgbClr val="000000"/>
              </a:solidFill>
              <a:latin typeface="Arial"/>
              <a:ea typeface="Arial"/>
              <a:cs typeface="Arial"/>
              <a:sym typeface="Arial"/>
            </a:endParaRPr>
          </a:p>
        </p:txBody>
      </p:sp>
      <p:sp>
        <p:nvSpPr>
          <p:cNvPr id="1367" name="Google Shape;1367;p61"/>
          <p:cNvSpPr txBox="1"/>
          <p:nvPr/>
        </p:nvSpPr>
        <p:spPr>
          <a:xfrm>
            <a:off x="1165762" y="3624133"/>
            <a:ext cx="44931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sp>
        <p:nvSpPr>
          <p:cNvPr id="1368" name="Google Shape;1368;p61"/>
          <p:cNvSpPr/>
          <p:nvPr/>
        </p:nvSpPr>
        <p:spPr>
          <a:xfrm>
            <a:off x="8430494" y="80588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pic>
        <p:nvPicPr>
          <p:cNvPr id="1369" name="Google Shape;1369;p61"/>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62"/>
          <p:cNvSpPr/>
          <p:nvPr/>
        </p:nvSpPr>
        <p:spPr>
          <a:xfrm>
            <a:off x="-713443" y="1903959"/>
            <a:ext cx="14489171" cy="8229600"/>
          </a:xfrm>
          <a:custGeom>
            <a:rect b="b" l="l" r="r" t="t"/>
            <a:pathLst>
              <a:path extrusionOk="0" h="8229600" w="14489171">
                <a:moveTo>
                  <a:pt x="0" y="0"/>
                </a:moveTo>
                <a:lnTo>
                  <a:pt x="14489171" y="0"/>
                </a:lnTo>
                <a:lnTo>
                  <a:pt x="14489171" y="8229600"/>
                </a:lnTo>
                <a:lnTo>
                  <a:pt x="0" y="8229600"/>
                </a:lnTo>
                <a:lnTo>
                  <a:pt x="0" y="0"/>
                </a:lnTo>
                <a:close/>
              </a:path>
            </a:pathLst>
          </a:custGeom>
          <a:blipFill rotWithShape="1">
            <a:blip r:embed="rId3">
              <a:alphaModFix/>
            </a:blip>
            <a:stretch>
              <a:fillRect b="-8646" l="0" r="0" t="-8646"/>
            </a:stretch>
          </a:blipFill>
          <a:ln>
            <a:noFill/>
          </a:ln>
        </p:spPr>
      </p:sp>
      <p:sp>
        <p:nvSpPr>
          <p:cNvPr id="1379" name="Google Shape;1379;p62"/>
          <p:cNvSpPr/>
          <p:nvPr/>
        </p:nvSpPr>
        <p:spPr>
          <a:xfrm rot="5400000">
            <a:off x="11135019" y="-697124"/>
            <a:ext cx="4018961" cy="10287000"/>
          </a:xfrm>
          <a:custGeom>
            <a:rect b="b" l="l" r="r" t="t"/>
            <a:pathLst>
              <a:path extrusionOk="0" h="13716000" w="5358616">
                <a:moveTo>
                  <a:pt x="0" y="0"/>
                </a:moveTo>
                <a:lnTo>
                  <a:pt x="5358616" y="0"/>
                </a:lnTo>
                <a:lnTo>
                  <a:pt x="5358616" y="13716000"/>
                </a:lnTo>
                <a:lnTo>
                  <a:pt x="0" y="13716000"/>
                </a:lnTo>
                <a:close/>
              </a:path>
            </a:pathLst>
          </a:custGeom>
          <a:solidFill>
            <a:srgbClr val="F59F35"/>
          </a:solidFill>
          <a:ln>
            <a:noFill/>
          </a:ln>
        </p:spPr>
      </p:sp>
      <p:sp>
        <p:nvSpPr>
          <p:cNvPr id="1380" name="Google Shape;1380;p62"/>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381" name="Google Shape;1381;p62"/>
          <p:cNvSpPr/>
          <p:nvPr/>
        </p:nvSpPr>
        <p:spPr>
          <a:xfrm rot="474872">
            <a:off x="9814062" y="3699147"/>
            <a:ext cx="1994922" cy="1885202"/>
          </a:xfrm>
          <a:custGeom>
            <a:rect b="b" l="l" r="r" t="t"/>
            <a:pathLst>
              <a:path extrusionOk="0" h="1885202" w="1994922">
                <a:moveTo>
                  <a:pt x="0" y="0"/>
                </a:moveTo>
                <a:lnTo>
                  <a:pt x="1994923" y="0"/>
                </a:lnTo>
                <a:lnTo>
                  <a:pt x="1994923" y="1885201"/>
                </a:lnTo>
                <a:lnTo>
                  <a:pt x="0" y="1885201"/>
                </a:lnTo>
                <a:lnTo>
                  <a:pt x="0" y="0"/>
                </a:lnTo>
                <a:close/>
              </a:path>
            </a:pathLst>
          </a:custGeom>
          <a:blipFill rotWithShape="1">
            <a:blip r:embed="rId5">
              <a:alphaModFix/>
            </a:blip>
            <a:stretch>
              <a:fillRect b="0" l="0" r="0" t="0"/>
            </a:stretch>
          </a:blipFill>
          <a:ln>
            <a:noFill/>
          </a:ln>
        </p:spPr>
      </p:sp>
      <p:sp>
        <p:nvSpPr>
          <p:cNvPr id="1382" name="Google Shape;1382;p62"/>
          <p:cNvSpPr/>
          <p:nvPr/>
        </p:nvSpPr>
        <p:spPr>
          <a:xfrm rot="-5809520">
            <a:off x="14530387" y="3730592"/>
            <a:ext cx="1994922" cy="1885202"/>
          </a:xfrm>
          <a:custGeom>
            <a:rect b="b" l="l" r="r" t="t"/>
            <a:pathLst>
              <a:path extrusionOk="0" h="1885202" w="1994922">
                <a:moveTo>
                  <a:pt x="0" y="0"/>
                </a:moveTo>
                <a:lnTo>
                  <a:pt x="1994923" y="0"/>
                </a:lnTo>
                <a:lnTo>
                  <a:pt x="1994923" y="1885202"/>
                </a:lnTo>
                <a:lnTo>
                  <a:pt x="0" y="1885202"/>
                </a:lnTo>
                <a:lnTo>
                  <a:pt x="0" y="0"/>
                </a:lnTo>
                <a:close/>
              </a:path>
            </a:pathLst>
          </a:custGeom>
          <a:blipFill rotWithShape="1">
            <a:blip r:embed="rId5">
              <a:alphaModFix/>
            </a:blip>
            <a:stretch>
              <a:fillRect b="0" l="0" r="0" t="0"/>
            </a:stretch>
          </a:blipFill>
          <a:ln>
            <a:noFill/>
          </a:ln>
        </p:spPr>
      </p:sp>
      <p:sp>
        <p:nvSpPr>
          <p:cNvPr id="1383" name="Google Shape;1383;p62"/>
          <p:cNvSpPr/>
          <p:nvPr/>
        </p:nvSpPr>
        <p:spPr>
          <a:xfrm rot="5400000">
            <a:off x="6624535" y="1574363"/>
            <a:ext cx="1352736" cy="14601807"/>
          </a:xfrm>
          <a:custGeom>
            <a:rect b="b" l="l" r="r" t="t"/>
            <a:pathLst>
              <a:path extrusionOk="0" h="19469075" w="1803649">
                <a:moveTo>
                  <a:pt x="0" y="0"/>
                </a:moveTo>
                <a:lnTo>
                  <a:pt x="1803649" y="0"/>
                </a:lnTo>
                <a:lnTo>
                  <a:pt x="1803649" y="19469075"/>
                </a:lnTo>
                <a:lnTo>
                  <a:pt x="0" y="19469075"/>
                </a:lnTo>
                <a:close/>
              </a:path>
            </a:pathLst>
          </a:custGeom>
          <a:solidFill>
            <a:srgbClr val="F59F35"/>
          </a:solidFill>
          <a:ln>
            <a:noFill/>
          </a:ln>
        </p:spPr>
      </p:sp>
      <p:sp>
        <p:nvSpPr>
          <p:cNvPr id="1384" name="Google Shape;1384;p62"/>
          <p:cNvSpPr/>
          <p:nvPr/>
        </p:nvSpPr>
        <p:spPr>
          <a:xfrm>
            <a:off x="13583754" y="8341434"/>
            <a:ext cx="1018053" cy="1210167"/>
          </a:xfrm>
          <a:custGeom>
            <a:rect b="b" l="l" r="r" t="t"/>
            <a:pathLst>
              <a:path extrusionOk="0" h="1210167" w="1018053">
                <a:moveTo>
                  <a:pt x="0" y="0"/>
                </a:moveTo>
                <a:lnTo>
                  <a:pt x="1018053" y="0"/>
                </a:lnTo>
                <a:lnTo>
                  <a:pt x="1018053" y="1210166"/>
                </a:lnTo>
                <a:lnTo>
                  <a:pt x="0" y="1210166"/>
                </a:lnTo>
                <a:lnTo>
                  <a:pt x="0" y="0"/>
                </a:lnTo>
                <a:close/>
              </a:path>
            </a:pathLst>
          </a:custGeom>
          <a:blipFill rotWithShape="1">
            <a:blip r:embed="rId6">
              <a:alphaModFix/>
            </a:blip>
            <a:stretch>
              <a:fillRect b="0" l="0" r="0" t="0"/>
            </a:stretch>
          </a:blipFill>
          <a:ln>
            <a:noFill/>
          </a:ln>
        </p:spPr>
      </p:sp>
      <p:sp>
        <p:nvSpPr>
          <p:cNvPr id="1385" name="Google Shape;1385;p62"/>
          <p:cNvSpPr txBox="1"/>
          <p:nvPr/>
        </p:nvSpPr>
        <p:spPr>
          <a:xfrm>
            <a:off x="9693771" y="2748351"/>
            <a:ext cx="69015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500"/>
              <a:buFont typeface="Arial"/>
              <a:buNone/>
            </a:pPr>
            <a:r>
              <a:rPr b="1" lang="en-US" sz="4500">
                <a:latin typeface="Philosopher"/>
                <a:ea typeface="Philosopher"/>
                <a:cs typeface="Philosopher"/>
                <a:sym typeface="Philosopher"/>
              </a:rPr>
              <a:t>Mikro-mokymo taikymas</a:t>
            </a:r>
            <a:endParaRPr b="0" i="0" sz="1400" u="none" cap="none" strike="noStrike">
              <a:solidFill>
                <a:srgbClr val="000000"/>
              </a:solidFill>
              <a:latin typeface="Arial"/>
              <a:ea typeface="Arial"/>
              <a:cs typeface="Arial"/>
              <a:sym typeface="Arial"/>
            </a:endParaRPr>
          </a:p>
        </p:txBody>
      </p:sp>
      <p:sp>
        <p:nvSpPr>
          <p:cNvPr id="1386" name="Google Shape;1386;p62"/>
          <p:cNvSpPr txBox="1"/>
          <p:nvPr/>
        </p:nvSpPr>
        <p:spPr>
          <a:xfrm>
            <a:off x="160666" y="7323003"/>
            <a:ext cx="12741000" cy="812700"/>
          </a:xfrm>
          <a:prstGeom prst="rect">
            <a:avLst/>
          </a:prstGeom>
          <a:noFill/>
          <a:ln>
            <a:noFill/>
          </a:ln>
        </p:spPr>
        <p:txBody>
          <a:bodyPr anchorCtr="0" anchor="t" bIns="0" lIns="0" spcFirstLastPara="1" rIns="0" wrap="square" tIns="0">
            <a:spAutoFit/>
          </a:bodyPr>
          <a:lstStyle/>
          <a:p>
            <a:pPr indent="0" lvl="0" marL="0" marR="0" rtl="0" algn="l">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9958"/>
              </a:lnSpc>
              <a:spcBef>
                <a:spcPts val="0"/>
              </a:spcBef>
              <a:spcAft>
                <a:spcPts val="0"/>
              </a:spcAft>
              <a:buClr>
                <a:srgbClr val="000000"/>
              </a:buClr>
              <a:buSzPts val="2400"/>
              <a:buFont typeface="Arial"/>
              <a:buNone/>
            </a:pPr>
            <a:r>
              <a:rPr lang="en-US" sz="2400">
                <a:solidFill>
                  <a:srgbClr val="F59F35"/>
                </a:solidFill>
                <a:latin typeface="Philosopher"/>
                <a:ea typeface="Philosopher"/>
                <a:cs typeface="Philosopher"/>
                <a:sym typeface="Philosopher"/>
              </a:rPr>
              <a:t>Mikro-mokymasis leidžia išmokti turinį nedidelėmis, valdomomis dalimis</a:t>
            </a:r>
            <a:endParaRPr b="0" i="0" sz="1400" u="none" cap="none" strike="noStrike">
              <a:solidFill>
                <a:srgbClr val="000000"/>
              </a:solidFill>
              <a:latin typeface="Arial"/>
              <a:ea typeface="Arial"/>
              <a:cs typeface="Arial"/>
              <a:sym typeface="Arial"/>
            </a:endParaRPr>
          </a:p>
        </p:txBody>
      </p:sp>
      <p:sp>
        <p:nvSpPr>
          <p:cNvPr id="1387" name="Google Shape;1387;p62"/>
          <p:cNvSpPr txBox="1"/>
          <p:nvPr/>
        </p:nvSpPr>
        <p:spPr>
          <a:xfrm>
            <a:off x="11815626" y="5270275"/>
            <a:ext cx="2893500" cy="6156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3999">
                <a:latin typeface="Philosopher"/>
                <a:ea typeface="Philosopher"/>
                <a:cs typeface="Philosopher"/>
                <a:sym typeface="Philosopher"/>
              </a:rPr>
              <a:t>Lankstumas</a:t>
            </a:r>
            <a:endParaRPr b="0" i="0" sz="500" u="none" cap="none" strike="noStrike">
              <a:solidFill>
                <a:srgbClr val="000000"/>
              </a:solidFill>
              <a:latin typeface="Arial"/>
              <a:ea typeface="Arial"/>
              <a:cs typeface="Arial"/>
              <a:sym typeface="Arial"/>
            </a:endParaRPr>
          </a:p>
        </p:txBody>
      </p:sp>
      <p:sp>
        <p:nvSpPr>
          <p:cNvPr id="1388" name="Google Shape;1388;p62"/>
          <p:cNvSpPr txBox="1"/>
          <p:nvPr/>
        </p:nvSpPr>
        <p:spPr>
          <a:xfrm>
            <a:off x="335181" y="8393919"/>
            <a:ext cx="12391800" cy="960300"/>
          </a:xfrm>
          <a:prstGeom prst="rect">
            <a:avLst/>
          </a:prstGeom>
          <a:noFill/>
          <a:ln>
            <a:noFill/>
          </a:ln>
        </p:spPr>
        <p:txBody>
          <a:bodyPr anchorCtr="0" anchor="t" bIns="0" lIns="0" spcFirstLastPara="1" rIns="0" wrap="square" tIns="0">
            <a:spAutoFit/>
          </a:bodyPr>
          <a:lstStyle/>
          <a:p>
            <a:pPr indent="0" lvl="0" marL="0" marR="0" rtl="0" algn="just">
              <a:lnSpc>
                <a:spcPct val="140015"/>
              </a:lnSpc>
              <a:spcBef>
                <a:spcPts val="0"/>
              </a:spcBef>
              <a:spcAft>
                <a:spcPts val="0"/>
              </a:spcAft>
              <a:buClr>
                <a:srgbClr val="000000"/>
              </a:buClr>
              <a:buSzPts val="2599"/>
              <a:buFont typeface="Arial"/>
              <a:buNone/>
            </a:pPr>
            <a:r>
              <a:rPr b="1" lang="en-US" sz="2599">
                <a:solidFill>
                  <a:srgbClr val="1E100E"/>
                </a:solidFill>
                <a:latin typeface="Philosopher"/>
                <a:ea typeface="Philosopher"/>
                <a:cs typeface="Philosopher"/>
                <a:sym typeface="Philosopher"/>
              </a:rPr>
              <a:t>Mokymų lankstumas pritaikytas įvairiems mokymosi stiliams ir įtemptam grafikui, todėl yra lengviau mokytis savo tempu.</a:t>
            </a:r>
            <a:endParaRPr b="0" i="0" sz="1400" u="none" cap="none" strike="noStrike">
              <a:solidFill>
                <a:srgbClr val="000000"/>
              </a:solidFill>
              <a:latin typeface="Arial"/>
              <a:ea typeface="Arial"/>
              <a:cs typeface="Arial"/>
              <a:sym typeface="Arial"/>
            </a:endParaRPr>
          </a:p>
        </p:txBody>
      </p:sp>
      <p:pic>
        <p:nvPicPr>
          <p:cNvPr id="1389" name="Google Shape;1389;p62"/>
          <p:cNvPicPr preferRelativeResize="0"/>
          <p:nvPr/>
        </p:nvPicPr>
        <p:blipFill>
          <a:blip r:embed="rId7">
            <a:alphaModFix/>
          </a:blip>
          <a:stretch>
            <a:fillRect/>
          </a:stretch>
        </p:blipFill>
        <p:spPr>
          <a:xfrm>
            <a:off x="14709125" y="9299425"/>
            <a:ext cx="3218775" cy="6948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grpSp>
        <p:nvGrpSpPr>
          <p:cNvPr id="1398" name="Google Shape;1398;p63"/>
          <p:cNvGrpSpPr/>
          <p:nvPr/>
        </p:nvGrpSpPr>
        <p:grpSpPr>
          <a:xfrm>
            <a:off x="4374993" y="2644814"/>
            <a:ext cx="9538022" cy="5849588"/>
            <a:chOff x="0" y="-9525"/>
            <a:chExt cx="2512055" cy="1540622"/>
          </a:xfrm>
        </p:grpSpPr>
        <p:sp>
          <p:nvSpPr>
            <p:cNvPr id="1399" name="Google Shape;1399;p63"/>
            <p:cNvSpPr/>
            <p:nvPr/>
          </p:nvSpPr>
          <p:spPr>
            <a:xfrm>
              <a:off x="0" y="0"/>
              <a:ext cx="2512055" cy="1531097"/>
            </a:xfrm>
            <a:custGeom>
              <a:rect b="b" l="l" r="r" t="t"/>
              <a:pathLst>
                <a:path extrusionOk="0" h="1531097" w="2512055">
                  <a:moveTo>
                    <a:pt x="0" y="0"/>
                  </a:moveTo>
                  <a:lnTo>
                    <a:pt x="2512055" y="0"/>
                  </a:lnTo>
                  <a:lnTo>
                    <a:pt x="2512055" y="1531097"/>
                  </a:lnTo>
                  <a:lnTo>
                    <a:pt x="0" y="1531097"/>
                  </a:lnTo>
                  <a:close/>
                </a:path>
              </a:pathLst>
            </a:custGeom>
            <a:solidFill>
              <a:srgbClr val="000000">
                <a:alpha val="65098"/>
              </a:srgbClr>
            </a:solidFill>
            <a:ln>
              <a:noFill/>
            </a:ln>
          </p:spPr>
        </p:sp>
        <p:sp>
          <p:nvSpPr>
            <p:cNvPr id="1400" name="Google Shape;1400;p63"/>
            <p:cNvSpPr txBox="1"/>
            <p:nvPr/>
          </p:nvSpPr>
          <p:spPr>
            <a:xfrm>
              <a:off x="0" y="-9525"/>
              <a:ext cx="2512055" cy="154062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01" name="Google Shape;1401;p63"/>
          <p:cNvSpPr/>
          <p:nvPr/>
        </p:nvSpPr>
        <p:spPr>
          <a:xfrm>
            <a:off x="8530314" y="3321183"/>
            <a:ext cx="4914521" cy="5173180"/>
          </a:xfrm>
          <a:custGeom>
            <a:rect b="b" l="l" r="r" t="t"/>
            <a:pathLst>
              <a:path extrusionOk="0" h="5173180" w="4914521">
                <a:moveTo>
                  <a:pt x="0" y="0"/>
                </a:moveTo>
                <a:lnTo>
                  <a:pt x="4914520" y="0"/>
                </a:lnTo>
                <a:lnTo>
                  <a:pt x="4914520" y="5173180"/>
                </a:lnTo>
                <a:lnTo>
                  <a:pt x="0" y="5173180"/>
                </a:lnTo>
                <a:lnTo>
                  <a:pt x="0" y="0"/>
                </a:lnTo>
                <a:close/>
              </a:path>
            </a:pathLst>
          </a:custGeom>
          <a:blipFill rotWithShape="1">
            <a:blip r:embed="rId3">
              <a:alphaModFix amt="16000"/>
            </a:blip>
            <a:stretch>
              <a:fillRect b="0" l="0" r="0" t="0"/>
            </a:stretch>
          </a:blipFill>
          <a:ln>
            <a:noFill/>
          </a:ln>
        </p:spPr>
      </p:sp>
      <p:sp>
        <p:nvSpPr>
          <p:cNvPr id="1402" name="Google Shape;1402;p6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403" name="Google Shape;1403;p63"/>
          <p:cNvSpPr txBox="1"/>
          <p:nvPr/>
        </p:nvSpPr>
        <p:spPr>
          <a:xfrm rot="-1894">
            <a:off x="5876550" y="1643217"/>
            <a:ext cx="6534901" cy="559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35"/>
              <a:buFont typeface="Arial"/>
              <a:buNone/>
            </a:pPr>
            <a:r>
              <a:rPr b="1" lang="en-US" sz="3634">
                <a:latin typeface="Philosopher"/>
                <a:ea typeface="Philosopher"/>
                <a:cs typeface="Philosopher"/>
                <a:sym typeface="Philosopher"/>
              </a:rPr>
              <a:t>Mikro-mokymosi integracija</a:t>
            </a:r>
            <a:endParaRPr b="0" i="0" sz="3200" u="none" cap="none" strike="noStrike">
              <a:solidFill>
                <a:srgbClr val="000000"/>
              </a:solidFill>
              <a:latin typeface="Arial"/>
              <a:ea typeface="Arial"/>
              <a:cs typeface="Arial"/>
              <a:sym typeface="Arial"/>
            </a:endParaRPr>
          </a:p>
        </p:txBody>
      </p:sp>
      <p:sp>
        <p:nvSpPr>
          <p:cNvPr id="1404" name="Google Shape;1404;p63"/>
          <p:cNvSpPr txBox="1"/>
          <p:nvPr/>
        </p:nvSpPr>
        <p:spPr>
          <a:xfrm>
            <a:off x="4971900" y="3711413"/>
            <a:ext cx="8344200" cy="3716400"/>
          </a:xfrm>
          <a:prstGeom prst="rect">
            <a:avLst/>
          </a:prstGeom>
          <a:noFill/>
          <a:ln>
            <a:noFill/>
          </a:ln>
        </p:spPr>
        <p:txBody>
          <a:bodyPr anchorCtr="0" anchor="t" bIns="0" lIns="0" spcFirstLastPara="1" rIns="0" wrap="square" tIns="0">
            <a:spAutoFit/>
          </a:bodyPr>
          <a:lstStyle/>
          <a:p>
            <a:pPr indent="0" lvl="0" marL="0" marR="0" rtl="0" algn="ctr">
              <a:lnSpc>
                <a:spcPct val="141013"/>
              </a:lnSpc>
              <a:spcBef>
                <a:spcPts val="0"/>
              </a:spcBef>
              <a:spcAft>
                <a:spcPts val="0"/>
              </a:spcAft>
              <a:buClr>
                <a:srgbClr val="000000"/>
              </a:buClr>
              <a:buSzPts val="2999"/>
              <a:buFont typeface="Arial"/>
              <a:buNone/>
            </a:pPr>
            <a:r>
              <a:rPr lang="en-US" sz="2999">
                <a:solidFill>
                  <a:srgbClr val="F59F35"/>
                </a:solidFill>
                <a:latin typeface="Philosopher"/>
                <a:ea typeface="Philosopher"/>
                <a:cs typeface="Philosopher"/>
                <a:sym typeface="Philosopher"/>
              </a:rPr>
              <a:t>Didėjant skaitmeninėms platformoms ir mobiliesiems įrenginiams, mikro-mokymosi medžiaga yra </a:t>
            </a:r>
            <a:r>
              <a:rPr b="1" lang="en-US" sz="2999">
                <a:solidFill>
                  <a:srgbClr val="F59F35"/>
                </a:solidFill>
                <a:latin typeface="Philosopher"/>
                <a:ea typeface="Philosopher"/>
                <a:cs typeface="Philosopher"/>
                <a:sym typeface="Philosopher"/>
              </a:rPr>
              <a:t>lengvai prieinama bet kur ir bet kada</a:t>
            </a:r>
            <a:r>
              <a:rPr lang="en-US" sz="2999">
                <a:solidFill>
                  <a:srgbClr val="F59F35"/>
                </a:solidFill>
                <a:latin typeface="Philosopher"/>
                <a:ea typeface="Philosopher"/>
                <a:cs typeface="Philosopher"/>
                <a:sym typeface="Philosopher"/>
              </a:rPr>
              <a:t>. Šis prieinamumas sudaro sąlygas besimokantiesiems ir užtikrina, kad jie galėtų pasiekti kokybišką turinį tada, kai jo labiausiai reikia</a:t>
            </a:r>
            <a:endParaRPr b="0" i="0" sz="1400" u="none" cap="none" strike="noStrike">
              <a:solidFill>
                <a:srgbClr val="000000"/>
              </a:solidFill>
              <a:latin typeface="Arial"/>
              <a:ea typeface="Arial"/>
              <a:cs typeface="Arial"/>
              <a:sym typeface="Arial"/>
            </a:endParaRPr>
          </a:p>
        </p:txBody>
      </p:sp>
      <p:pic>
        <p:nvPicPr>
          <p:cNvPr id="1405" name="Google Shape;1405;p63"/>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6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15" name="Google Shape;1415;p64"/>
          <p:cNvSpPr/>
          <p:nvPr/>
        </p:nvSpPr>
        <p:spPr>
          <a:xfrm rot="5400000">
            <a:off x="13001376"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64"/>
          <p:cNvSpPr/>
          <p:nvPr/>
        </p:nvSpPr>
        <p:spPr>
          <a:xfrm rot="5400000">
            <a:off x="1127868"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64"/>
          <p:cNvSpPr/>
          <p:nvPr/>
        </p:nvSpPr>
        <p:spPr>
          <a:xfrm rot="5400000">
            <a:off x="7064622"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8" name="Google Shape;1418;p64"/>
          <p:cNvGrpSpPr/>
          <p:nvPr/>
        </p:nvGrpSpPr>
        <p:grpSpPr>
          <a:xfrm>
            <a:off x="2952453" y="3129251"/>
            <a:ext cx="636090" cy="650998"/>
            <a:chOff x="0" y="-19050"/>
            <a:chExt cx="812800" cy="831850"/>
          </a:xfrm>
        </p:grpSpPr>
        <p:sp>
          <p:nvSpPr>
            <p:cNvPr id="1419" name="Google Shape;1419;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1" name="Google Shape;1421;p64"/>
          <p:cNvGrpSpPr/>
          <p:nvPr/>
        </p:nvGrpSpPr>
        <p:grpSpPr>
          <a:xfrm>
            <a:off x="8806403" y="3041258"/>
            <a:ext cx="661867" cy="677380"/>
            <a:chOff x="0" y="-19050"/>
            <a:chExt cx="812800" cy="831850"/>
          </a:xfrm>
        </p:grpSpPr>
        <p:sp>
          <p:nvSpPr>
            <p:cNvPr id="1422" name="Google Shape;1422;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4" name="Google Shape;1424;p64"/>
          <p:cNvGrpSpPr/>
          <p:nvPr/>
        </p:nvGrpSpPr>
        <p:grpSpPr>
          <a:xfrm>
            <a:off x="14823744" y="3079639"/>
            <a:ext cx="624365" cy="638999"/>
            <a:chOff x="0" y="-19050"/>
            <a:chExt cx="812800" cy="831850"/>
          </a:xfrm>
        </p:grpSpPr>
        <p:sp>
          <p:nvSpPr>
            <p:cNvPr id="1425" name="Google Shape;1425;p6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6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27" name="Google Shape;1427;p64"/>
          <p:cNvSpPr/>
          <p:nvPr/>
        </p:nvSpPr>
        <p:spPr>
          <a:xfrm>
            <a:off x="1213098" y="422621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18999"/>
            </a:blip>
            <a:stretch>
              <a:fillRect b="0" l="0" r="0" t="0"/>
            </a:stretch>
          </a:blipFill>
          <a:ln>
            <a:noFill/>
          </a:ln>
        </p:spPr>
      </p:sp>
      <p:sp>
        <p:nvSpPr>
          <p:cNvPr id="1428" name="Google Shape;1428;p64"/>
          <p:cNvSpPr/>
          <p:nvPr/>
        </p:nvSpPr>
        <p:spPr>
          <a:xfrm>
            <a:off x="7293184" y="4226211"/>
            <a:ext cx="3837051" cy="4114800"/>
          </a:xfrm>
          <a:custGeom>
            <a:rect b="b" l="l" r="r" t="t"/>
            <a:pathLst>
              <a:path extrusionOk="0" h="4114800" w="3837051">
                <a:moveTo>
                  <a:pt x="0" y="0"/>
                </a:moveTo>
                <a:lnTo>
                  <a:pt x="3837051" y="0"/>
                </a:lnTo>
                <a:lnTo>
                  <a:pt x="3837051" y="4114800"/>
                </a:lnTo>
                <a:lnTo>
                  <a:pt x="0" y="4114800"/>
                </a:lnTo>
                <a:lnTo>
                  <a:pt x="0" y="0"/>
                </a:lnTo>
                <a:close/>
              </a:path>
            </a:pathLst>
          </a:custGeom>
          <a:blipFill rotWithShape="1">
            <a:blip r:embed="rId5">
              <a:alphaModFix amt="18999"/>
            </a:blip>
            <a:stretch>
              <a:fillRect b="0" l="0" r="0" t="0"/>
            </a:stretch>
          </a:blipFill>
          <a:ln>
            <a:noFill/>
          </a:ln>
        </p:spPr>
      </p:sp>
      <p:sp>
        <p:nvSpPr>
          <p:cNvPr id="1429" name="Google Shape;1429;p64"/>
          <p:cNvSpPr txBox="1"/>
          <p:nvPr/>
        </p:nvSpPr>
        <p:spPr>
          <a:xfrm>
            <a:off x="13394297" y="5867439"/>
            <a:ext cx="3483300" cy="1621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Vertinimo ir grįžtamojo ryšio ciklas</a:t>
            </a:r>
            <a:endParaRPr b="0" i="0" sz="1400" u="none" cap="none" strike="noStrike">
              <a:solidFill>
                <a:srgbClr val="000000"/>
              </a:solidFill>
              <a:latin typeface="Arial"/>
              <a:ea typeface="Arial"/>
              <a:cs typeface="Arial"/>
              <a:sym typeface="Arial"/>
            </a:endParaRPr>
          </a:p>
        </p:txBody>
      </p:sp>
      <p:sp>
        <p:nvSpPr>
          <p:cNvPr id="1430" name="Google Shape;1430;p64"/>
          <p:cNvSpPr txBox="1"/>
          <p:nvPr/>
        </p:nvSpPr>
        <p:spPr>
          <a:xfrm>
            <a:off x="7261614" y="6105564"/>
            <a:ext cx="3900300" cy="10494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Mokymasis patogiu laiku</a:t>
            </a:r>
            <a:endParaRPr b="0" i="0" sz="1400" u="none" cap="none" strike="noStrike">
              <a:solidFill>
                <a:srgbClr val="000000"/>
              </a:solidFill>
              <a:latin typeface="Arial"/>
              <a:ea typeface="Arial"/>
              <a:cs typeface="Arial"/>
              <a:sym typeface="Arial"/>
            </a:endParaRPr>
          </a:p>
        </p:txBody>
      </p:sp>
      <p:sp>
        <p:nvSpPr>
          <p:cNvPr id="1431" name="Google Shape;1431;p64"/>
          <p:cNvSpPr txBox="1"/>
          <p:nvPr/>
        </p:nvSpPr>
        <p:spPr>
          <a:xfrm>
            <a:off x="2952749" y="1718275"/>
            <a:ext cx="12382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59F35"/>
                </a:solidFill>
                <a:latin typeface="Philosopher"/>
                <a:ea typeface="Philosopher"/>
                <a:cs typeface="Philosopher"/>
                <a:sym typeface="Philosopher"/>
              </a:rPr>
              <a:t>Mikro-mokymosi integravimas: integravimo strategijos</a:t>
            </a:r>
            <a:endParaRPr b="0" i="0" sz="1400" u="none" cap="none" strike="noStrike">
              <a:solidFill>
                <a:srgbClr val="000000"/>
              </a:solidFill>
              <a:latin typeface="Arial"/>
              <a:ea typeface="Arial"/>
              <a:cs typeface="Arial"/>
              <a:sym typeface="Arial"/>
            </a:endParaRPr>
          </a:p>
        </p:txBody>
      </p:sp>
      <p:sp>
        <p:nvSpPr>
          <p:cNvPr id="1432" name="Google Shape;1432;p64"/>
          <p:cNvSpPr txBox="1"/>
          <p:nvPr/>
        </p:nvSpPr>
        <p:spPr>
          <a:xfrm>
            <a:off x="1428914" y="6105564"/>
            <a:ext cx="3594300" cy="4770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lang="en-US" sz="3099">
                <a:latin typeface="Philosopher"/>
                <a:ea typeface="Philosopher"/>
                <a:cs typeface="Philosopher"/>
                <a:sym typeface="Philosopher"/>
              </a:rPr>
              <a:t>Modulinė integracija</a:t>
            </a:r>
            <a:endParaRPr b="0" i="0" sz="1400" u="none" cap="none" strike="noStrike">
              <a:solidFill>
                <a:srgbClr val="000000"/>
              </a:solidFill>
              <a:latin typeface="Arial"/>
              <a:ea typeface="Arial"/>
              <a:cs typeface="Arial"/>
              <a:sym typeface="Arial"/>
            </a:endParaRPr>
          </a:p>
        </p:txBody>
      </p:sp>
      <p:sp>
        <p:nvSpPr>
          <p:cNvPr id="1433" name="Google Shape;1433;p64"/>
          <p:cNvSpPr txBox="1"/>
          <p:nvPr/>
        </p:nvSpPr>
        <p:spPr>
          <a:xfrm>
            <a:off x="9053212" y="3231442"/>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434" name="Google Shape;1434;p64"/>
          <p:cNvSpPr txBox="1"/>
          <p:nvPr/>
        </p:nvSpPr>
        <p:spPr>
          <a:xfrm>
            <a:off x="15061704" y="3212392"/>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1435" name="Google Shape;1435;p64"/>
          <p:cNvSpPr txBox="1"/>
          <p:nvPr/>
        </p:nvSpPr>
        <p:spPr>
          <a:xfrm>
            <a:off x="3216053" y="3273197"/>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436" name="Google Shape;1436;p64"/>
          <p:cNvSpPr/>
          <p:nvPr/>
        </p:nvSpPr>
        <p:spPr>
          <a:xfrm>
            <a:off x="13095649" y="4339137"/>
            <a:ext cx="3932905" cy="3932905"/>
          </a:xfrm>
          <a:custGeom>
            <a:rect b="b" l="l" r="r" t="t"/>
            <a:pathLst>
              <a:path extrusionOk="0" h="3932905" w="3932905">
                <a:moveTo>
                  <a:pt x="0" y="0"/>
                </a:moveTo>
                <a:lnTo>
                  <a:pt x="3932905" y="0"/>
                </a:lnTo>
                <a:lnTo>
                  <a:pt x="3932905" y="3932905"/>
                </a:lnTo>
                <a:lnTo>
                  <a:pt x="0" y="3932905"/>
                </a:lnTo>
                <a:lnTo>
                  <a:pt x="0" y="0"/>
                </a:lnTo>
                <a:close/>
              </a:path>
            </a:pathLst>
          </a:custGeom>
          <a:blipFill rotWithShape="1">
            <a:blip r:embed="rId6">
              <a:alphaModFix amt="18999"/>
            </a:blip>
            <a:stretch>
              <a:fillRect b="0" l="0" r="0" t="0"/>
            </a:stretch>
          </a:blipFill>
          <a:ln>
            <a:noFill/>
          </a:ln>
        </p:spPr>
      </p:sp>
      <p:pic>
        <p:nvPicPr>
          <p:cNvPr id="1437" name="Google Shape;1437;p64"/>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6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47" name="Google Shape;1447;p65"/>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65"/>
          <p:cNvSpPr txBox="1"/>
          <p:nvPr/>
        </p:nvSpPr>
        <p:spPr>
          <a:xfrm>
            <a:off x="1003083" y="3582101"/>
            <a:ext cx="91479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Padalinkite savo mokymo programą į mažesnius modulius</a:t>
            </a:r>
            <a:endParaRPr b="0" i="0" sz="1400" u="none" cap="none" strike="noStrike">
              <a:solidFill>
                <a:srgbClr val="000000"/>
              </a:solidFill>
              <a:latin typeface="Arial"/>
              <a:ea typeface="Arial"/>
              <a:cs typeface="Arial"/>
              <a:sym typeface="Arial"/>
            </a:endParaRPr>
          </a:p>
        </p:txBody>
      </p:sp>
      <p:sp>
        <p:nvSpPr>
          <p:cNvPr id="1449" name="Google Shape;1449;p65"/>
          <p:cNvSpPr/>
          <p:nvPr/>
        </p:nvSpPr>
        <p:spPr>
          <a:xfrm>
            <a:off x="9276836" y="2199494"/>
            <a:ext cx="7817669" cy="7817669"/>
          </a:xfrm>
          <a:custGeom>
            <a:rect b="b" l="l" r="r" t="t"/>
            <a:pathLst>
              <a:path extrusionOk="0" h="7817669" w="7817669">
                <a:moveTo>
                  <a:pt x="0" y="0"/>
                </a:moveTo>
                <a:lnTo>
                  <a:pt x="7817669" y="0"/>
                </a:lnTo>
                <a:lnTo>
                  <a:pt x="7817669" y="7817669"/>
                </a:lnTo>
                <a:lnTo>
                  <a:pt x="0" y="7817669"/>
                </a:lnTo>
                <a:lnTo>
                  <a:pt x="0" y="0"/>
                </a:lnTo>
                <a:close/>
              </a:path>
            </a:pathLst>
          </a:custGeom>
          <a:blipFill rotWithShape="1">
            <a:blip r:embed="rId4">
              <a:alphaModFix amt="18999"/>
            </a:blip>
            <a:stretch>
              <a:fillRect b="0" l="0" r="0" t="0"/>
            </a:stretch>
          </a:blipFill>
          <a:ln>
            <a:noFill/>
          </a:ln>
        </p:spPr>
      </p:sp>
      <p:sp>
        <p:nvSpPr>
          <p:cNvPr id="1450" name="Google Shape;1450;p65"/>
          <p:cNvSpPr/>
          <p:nvPr/>
        </p:nvSpPr>
        <p:spPr>
          <a:xfrm>
            <a:off x="1310376" y="5143500"/>
            <a:ext cx="619318" cy="455198"/>
          </a:xfrm>
          <a:custGeom>
            <a:rect b="b" l="l" r="r" t="t"/>
            <a:pathLst>
              <a:path extrusionOk="0" h="455198" w="619318">
                <a:moveTo>
                  <a:pt x="0" y="0"/>
                </a:moveTo>
                <a:lnTo>
                  <a:pt x="619318" y="0"/>
                </a:lnTo>
                <a:lnTo>
                  <a:pt x="619318" y="455198"/>
                </a:lnTo>
                <a:lnTo>
                  <a:pt x="0" y="455198"/>
                </a:lnTo>
                <a:lnTo>
                  <a:pt x="0" y="0"/>
                </a:lnTo>
                <a:close/>
              </a:path>
            </a:pathLst>
          </a:custGeom>
          <a:blipFill rotWithShape="1">
            <a:blip r:embed="rId5">
              <a:alphaModFix/>
            </a:blip>
            <a:stretch>
              <a:fillRect b="0" l="0" r="0" t="0"/>
            </a:stretch>
          </a:blipFill>
          <a:ln>
            <a:noFill/>
          </a:ln>
        </p:spPr>
      </p:sp>
      <p:sp>
        <p:nvSpPr>
          <p:cNvPr id="1451" name="Google Shape;1451;p65"/>
          <p:cNvSpPr/>
          <p:nvPr/>
        </p:nvSpPr>
        <p:spPr>
          <a:xfrm>
            <a:off x="1389937" y="6816170"/>
            <a:ext cx="460196" cy="460196"/>
          </a:xfrm>
          <a:custGeom>
            <a:rect b="b" l="l" r="r" t="t"/>
            <a:pathLst>
              <a:path extrusionOk="0" h="460196" w="460196">
                <a:moveTo>
                  <a:pt x="0" y="0"/>
                </a:moveTo>
                <a:lnTo>
                  <a:pt x="460196" y="0"/>
                </a:lnTo>
                <a:lnTo>
                  <a:pt x="460196" y="460196"/>
                </a:lnTo>
                <a:lnTo>
                  <a:pt x="0" y="460196"/>
                </a:lnTo>
                <a:lnTo>
                  <a:pt x="0" y="0"/>
                </a:lnTo>
                <a:close/>
              </a:path>
            </a:pathLst>
          </a:custGeom>
          <a:blipFill rotWithShape="1">
            <a:blip r:embed="rId6">
              <a:alphaModFix/>
            </a:blip>
            <a:stretch>
              <a:fillRect b="0" l="0" r="0" t="0"/>
            </a:stretch>
          </a:blipFill>
          <a:ln>
            <a:noFill/>
          </a:ln>
        </p:spPr>
      </p:sp>
      <p:sp>
        <p:nvSpPr>
          <p:cNvPr id="1452" name="Google Shape;1452;p65"/>
          <p:cNvSpPr txBox="1"/>
          <p:nvPr/>
        </p:nvSpPr>
        <p:spPr>
          <a:xfrm>
            <a:off x="1362309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sp>
        <p:nvSpPr>
          <p:cNvPr id="1453" name="Google Shape;1453;p65"/>
          <p:cNvSpPr txBox="1"/>
          <p:nvPr/>
        </p:nvSpPr>
        <p:spPr>
          <a:xfrm>
            <a:off x="1620035" y="1881449"/>
            <a:ext cx="46380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Modulinė integracija</a:t>
            </a:r>
            <a:endParaRPr b="0" i="0" sz="1400" u="none" cap="none" strike="noStrike">
              <a:solidFill>
                <a:srgbClr val="000000"/>
              </a:solidFill>
              <a:latin typeface="Arial"/>
              <a:ea typeface="Arial"/>
              <a:cs typeface="Arial"/>
              <a:sym typeface="Arial"/>
            </a:endParaRPr>
          </a:p>
        </p:txBody>
      </p:sp>
      <p:sp>
        <p:nvSpPr>
          <p:cNvPr id="1454" name="Google Shape;1454;p65"/>
          <p:cNvSpPr txBox="1"/>
          <p:nvPr/>
        </p:nvSpPr>
        <p:spPr>
          <a:xfrm>
            <a:off x="2524635" y="4898032"/>
            <a:ext cx="9176100" cy="39054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Prie kiekvieno modulio gali būti pridedami mikro-mokymosi ištekliai, kurie sustiprina pagrindines sąvokas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b="1" lang="en-US" sz="2699">
                <a:latin typeface="Philosopher"/>
                <a:ea typeface="Philosopher"/>
                <a:cs typeface="Philosopher"/>
                <a:sym typeface="Philosopher"/>
              </a:rPr>
              <a:t>Tai leidžia besimokantiems įsitraukti į mažesnes, lengviau suprantamas dalis, todėl sudėtingi dalykai tampa lengviau suprantami</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grpSp>
        <p:nvGrpSpPr>
          <p:cNvPr id="1455" name="Google Shape;1455;p65"/>
          <p:cNvGrpSpPr/>
          <p:nvPr/>
        </p:nvGrpSpPr>
        <p:grpSpPr>
          <a:xfrm>
            <a:off x="753056" y="1866541"/>
            <a:ext cx="636090" cy="650998"/>
            <a:chOff x="0" y="-19050"/>
            <a:chExt cx="812800" cy="831850"/>
          </a:xfrm>
        </p:grpSpPr>
        <p:sp>
          <p:nvSpPr>
            <p:cNvPr id="1456" name="Google Shape;1456;p6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65"/>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58" name="Google Shape;1458;p65"/>
          <p:cNvSpPr txBox="1"/>
          <p:nvPr/>
        </p:nvSpPr>
        <p:spPr>
          <a:xfrm>
            <a:off x="1016655" y="2010488"/>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pic>
        <p:nvPicPr>
          <p:cNvPr id="1459" name="Google Shape;1459;p65"/>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6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69" name="Google Shape;1469;p66"/>
          <p:cNvSpPr/>
          <p:nvPr/>
        </p:nvSpPr>
        <p:spPr>
          <a:xfrm>
            <a:off x="9779799" y="1881449"/>
            <a:ext cx="7686596" cy="8242998"/>
          </a:xfrm>
          <a:custGeom>
            <a:rect b="b" l="l" r="r" t="t"/>
            <a:pathLst>
              <a:path extrusionOk="0" h="8242998" w="7686596">
                <a:moveTo>
                  <a:pt x="0" y="0"/>
                </a:moveTo>
                <a:lnTo>
                  <a:pt x="7686596" y="0"/>
                </a:lnTo>
                <a:lnTo>
                  <a:pt x="7686596" y="8242998"/>
                </a:lnTo>
                <a:lnTo>
                  <a:pt x="0" y="8242998"/>
                </a:lnTo>
                <a:lnTo>
                  <a:pt x="0" y="0"/>
                </a:lnTo>
                <a:close/>
              </a:path>
            </a:pathLst>
          </a:custGeom>
          <a:blipFill rotWithShape="1">
            <a:blip r:embed="rId4">
              <a:alphaModFix amt="18999"/>
            </a:blip>
            <a:stretch>
              <a:fillRect b="0" l="0" r="0" t="0"/>
            </a:stretch>
          </a:blipFill>
          <a:ln>
            <a:noFill/>
          </a:ln>
        </p:spPr>
      </p:sp>
      <p:sp>
        <p:nvSpPr>
          <p:cNvPr id="1470" name="Google Shape;1470;p66"/>
          <p:cNvSpPr/>
          <p:nvPr/>
        </p:nvSpPr>
        <p:spPr>
          <a:xfrm rot="5400000">
            <a:off x="3351975" y="54762"/>
            <a:ext cx="5644515" cy="11307523"/>
          </a:xfrm>
          <a:custGeom>
            <a:rect b="b" l="l" r="r" t="t"/>
            <a:pathLst>
              <a:path extrusionOk="0" h="7148952" w="356863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66"/>
          <p:cNvSpPr txBox="1"/>
          <p:nvPr/>
        </p:nvSpPr>
        <p:spPr>
          <a:xfrm>
            <a:off x="1003083" y="3582101"/>
            <a:ext cx="10342200" cy="11172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Suderinkite mikro-mokymosi išteklius su neatidėliotinais mokymo programos poreikiais</a:t>
            </a:r>
            <a:endParaRPr b="0" i="0" sz="1400" u="none" cap="none" strike="noStrike">
              <a:solidFill>
                <a:srgbClr val="000000"/>
              </a:solidFill>
              <a:latin typeface="Arial"/>
              <a:ea typeface="Arial"/>
              <a:cs typeface="Arial"/>
              <a:sym typeface="Arial"/>
            </a:endParaRPr>
          </a:p>
        </p:txBody>
      </p:sp>
      <p:sp>
        <p:nvSpPr>
          <p:cNvPr id="1472" name="Google Shape;1472;p66"/>
          <p:cNvSpPr txBox="1"/>
          <p:nvPr/>
        </p:nvSpPr>
        <p:spPr>
          <a:xfrm>
            <a:off x="2462867" y="5133975"/>
            <a:ext cx="9176100" cy="34068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lang="en-US" sz="2699">
                <a:latin typeface="Philosopher"/>
                <a:ea typeface="Philosopher"/>
                <a:cs typeface="Philosopher"/>
                <a:sym typeface="Philosopher"/>
              </a:rPr>
              <a:t>Kai besimokantieji susiduria su </a:t>
            </a:r>
            <a:r>
              <a:rPr b="1" lang="en-US" sz="2699">
                <a:latin typeface="Philosopher"/>
                <a:ea typeface="Philosopher"/>
                <a:cs typeface="Philosopher"/>
                <a:sym typeface="Philosopher"/>
              </a:rPr>
              <a:t>konkrečiais iššūkiais</a:t>
            </a:r>
            <a:r>
              <a:rPr lang="en-US" sz="2699">
                <a:latin typeface="Philosopher"/>
                <a:ea typeface="Philosopher"/>
                <a:cs typeface="Philosopher"/>
                <a:sym typeface="Philosopher"/>
              </a:rPr>
              <a:t> ar klausimais, jie gali naudotis mikro-mokymosi medžiagą, kuri pateikia</a:t>
            </a:r>
            <a:r>
              <a:rPr b="1" lang="en-US" sz="2699">
                <a:latin typeface="Philosopher"/>
                <a:ea typeface="Philosopher"/>
                <a:cs typeface="Philosopher"/>
                <a:sym typeface="Philosopher"/>
              </a:rPr>
              <a:t> tiesioginius atsakymus.</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lang="en-US" sz="2699">
                <a:latin typeface="Philosopher"/>
                <a:ea typeface="Philosopher"/>
                <a:cs typeface="Philosopher"/>
                <a:sym typeface="Philosopher"/>
              </a:rPr>
              <a:t> Šis metodas užtikrina, kad besimokantieji gautų jiems </a:t>
            </a:r>
            <a:r>
              <a:rPr b="1" lang="en-US" sz="2699">
                <a:latin typeface="Philosopher"/>
                <a:ea typeface="Philosopher"/>
                <a:cs typeface="Philosopher"/>
                <a:sym typeface="Philosopher"/>
              </a:rPr>
              <a:t>reikalingą pagalbą.</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sz="2699">
              <a:latin typeface="Philosopher"/>
              <a:ea typeface="Philosopher"/>
              <a:cs typeface="Philosopher"/>
              <a:sym typeface="Philosopher"/>
            </a:endParaRPr>
          </a:p>
        </p:txBody>
      </p:sp>
      <p:grpSp>
        <p:nvGrpSpPr>
          <p:cNvPr id="1473" name="Google Shape;1473;p66"/>
          <p:cNvGrpSpPr/>
          <p:nvPr/>
        </p:nvGrpSpPr>
        <p:grpSpPr>
          <a:xfrm>
            <a:off x="753056" y="1866541"/>
            <a:ext cx="636090" cy="650998"/>
            <a:chOff x="0" y="-19050"/>
            <a:chExt cx="812800" cy="831850"/>
          </a:xfrm>
        </p:grpSpPr>
        <p:sp>
          <p:nvSpPr>
            <p:cNvPr id="1474" name="Google Shape;1474;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66"/>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76" name="Google Shape;1476;p66"/>
          <p:cNvSpPr/>
          <p:nvPr/>
        </p:nvSpPr>
        <p:spPr>
          <a:xfrm>
            <a:off x="980313" y="5273024"/>
            <a:ext cx="1482553" cy="871000"/>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5">
              <a:alphaModFix/>
            </a:blip>
            <a:stretch>
              <a:fillRect b="0" l="0" r="0" t="0"/>
            </a:stretch>
          </a:blipFill>
          <a:ln>
            <a:noFill/>
          </a:ln>
        </p:spPr>
      </p:sp>
      <p:sp>
        <p:nvSpPr>
          <p:cNvPr id="1477" name="Google Shape;1477;p66"/>
          <p:cNvSpPr/>
          <p:nvPr/>
        </p:nvSpPr>
        <p:spPr>
          <a:xfrm>
            <a:off x="1103340" y="6839349"/>
            <a:ext cx="1236500" cy="1236500"/>
          </a:xfrm>
          <a:custGeom>
            <a:rect b="b" l="l" r="r" t="t"/>
            <a:pathLst>
              <a:path extrusionOk="0" h="1236500" w="1236500">
                <a:moveTo>
                  <a:pt x="0" y="0"/>
                </a:moveTo>
                <a:lnTo>
                  <a:pt x="1236500" y="0"/>
                </a:lnTo>
                <a:lnTo>
                  <a:pt x="1236500" y="1236499"/>
                </a:lnTo>
                <a:lnTo>
                  <a:pt x="0" y="1236499"/>
                </a:lnTo>
                <a:lnTo>
                  <a:pt x="0" y="0"/>
                </a:lnTo>
                <a:close/>
              </a:path>
            </a:pathLst>
          </a:custGeom>
          <a:blipFill rotWithShape="1">
            <a:blip r:embed="rId6">
              <a:alphaModFix/>
            </a:blip>
            <a:stretch>
              <a:fillRect b="0" l="0" r="0" t="0"/>
            </a:stretch>
          </a:blipFill>
          <a:ln>
            <a:noFill/>
          </a:ln>
        </p:spPr>
      </p:sp>
      <p:sp>
        <p:nvSpPr>
          <p:cNvPr id="1478" name="Google Shape;1478;p66"/>
          <p:cNvSpPr txBox="1"/>
          <p:nvPr/>
        </p:nvSpPr>
        <p:spPr>
          <a:xfrm>
            <a:off x="1362309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sp>
        <p:nvSpPr>
          <p:cNvPr id="1479" name="Google Shape;1479;p66"/>
          <p:cNvSpPr txBox="1"/>
          <p:nvPr/>
        </p:nvSpPr>
        <p:spPr>
          <a:xfrm>
            <a:off x="1540475" y="1907950"/>
            <a:ext cx="64392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Mokymasis patogiu laiku</a:t>
            </a:r>
            <a:endParaRPr b="0" i="0" sz="1400" u="none" cap="none" strike="noStrike">
              <a:solidFill>
                <a:srgbClr val="000000"/>
              </a:solidFill>
              <a:latin typeface="Arial"/>
              <a:ea typeface="Arial"/>
              <a:cs typeface="Arial"/>
              <a:sym typeface="Arial"/>
            </a:endParaRPr>
          </a:p>
        </p:txBody>
      </p:sp>
      <p:sp>
        <p:nvSpPr>
          <p:cNvPr id="1480" name="Google Shape;1480;p66"/>
          <p:cNvSpPr txBox="1"/>
          <p:nvPr/>
        </p:nvSpPr>
        <p:spPr>
          <a:xfrm>
            <a:off x="980313" y="1999135"/>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pic>
        <p:nvPicPr>
          <p:cNvPr id="1481" name="Google Shape;1481;p66"/>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6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491" name="Google Shape;1491;p67"/>
          <p:cNvSpPr/>
          <p:nvPr/>
        </p:nvSpPr>
        <p:spPr>
          <a:xfrm>
            <a:off x="9043259" y="1881449"/>
            <a:ext cx="7958379" cy="7958379"/>
          </a:xfrm>
          <a:custGeom>
            <a:rect b="b" l="l" r="r" t="t"/>
            <a:pathLst>
              <a:path extrusionOk="0" h="7958379" w="7958379">
                <a:moveTo>
                  <a:pt x="0" y="0"/>
                </a:moveTo>
                <a:lnTo>
                  <a:pt x="7958379" y="0"/>
                </a:lnTo>
                <a:lnTo>
                  <a:pt x="7958379" y="7958379"/>
                </a:lnTo>
                <a:lnTo>
                  <a:pt x="0" y="7958379"/>
                </a:lnTo>
                <a:lnTo>
                  <a:pt x="0" y="0"/>
                </a:lnTo>
                <a:close/>
              </a:path>
            </a:pathLst>
          </a:custGeom>
          <a:blipFill rotWithShape="1">
            <a:blip r:embed="rId4">
              <a:alphaModFix amt="18999"/>
            </a:blip>
            <a:stretch>
              <a:fillRect b="0" l="0" r="0" t="0"/>
            </a:stretch>
          </a:blipFill>
          <a:ln>
            <a:noFill/>
          </a:ln>
        </p:spPr>
      </p:sp>
      <p:sp>
        <p:nvSpPr>
          <p:cNvPr id="1492" name="Google Shape;1492;p67"/>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3" name="Google Shape;1493;p67"/>
          <p:cNvGrpSpPr/>
          <p:nvPr/>
        </p:nvGrpSpPr>
        <p:grpSpPr>
          <a:xfrm>
            <a:off x="753056" y="1830527"/>
            <a:ext cx="636090" cy="650998"/>
            <a:chOff x="0" y="-19050"/>
            <a:chExt cx="812800" cy="831850"/>
          </a:xfrm>
        </p:grpSpPr>
        <p:sp>
          <p:nvSpPr>
            <p:cNvPr id="1494" name="Google Shape;1494;p6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6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96" name="Google Shape;1496;p67"/>
          <p:cNvSpPr/>
          <p:nvPr/>
        </p:nvSpPr>
        <p:spPr>
          <a:xfrm>
            <a:off x="994340" y="4701633"/>
            <a:ext cx="1011693" cy="1135140"/>
          </a:xfrm>
          <a:custGeom>
            <a:rect b="b" l="l" r="r" t="t"/>
            <a:pathLst>
              <a:path extrusionOk="0" h="1135140" w="1011693">
                <a:moveTo>
                  <a:pt x="0" y="0"/>
                </a:moveTo>
                <a:lnTo>
                  <a:pt x="1011693" y="0"/>
                </a:lnTo>
                <a:lnTo>
                  <a:pt x="1011693" y="1135140"/>
                </a:lnTo>
                <a:lnTo>
                  <a:pt x="0" y="1135140"/>
                </a:lnTo>
                <a:lnTo>
                  <a:pt x="0" y="0"/>
                </a:lnTo>
                <a:close/>
              </a:path>
            </a:pathLst>
          </a:custGeom>
          <a:blipFill rotWithShape="1">
            <a:blip r:embed="rId5">
              <a:alphaModFix/>
            </a:blip>
            <a:stretch>
              <a:fillRect b="0" l="0" r="0" t="0"/>
            </a:stretch>
          </a:blipFill>
          <a:ln>
            <a:noFill/>
          </a:ln>
        </p:spPr>
      </p:sp>
      <p:sp>
        <p:nvSpPr>
          <p:cNvPr id="1497" name="Google Shape;1497;p67"/>
          <p:cNvSpPr/>
          <p:nvPr/>
        </p:nvSpPr>
        <p:spPr>
          <a:xfrm>
            <a:off x="1102905" y="6589248"/>
            <a:ext cx="794564" cy="1028561"/>
          </a:xfrm>
          <a:custGeom>
            <a:rect b="b" l="l" r="r" t="t"/>
            <a:pathLst>
              <a:path extrusionOk="0" h="1028561" w="794564">
                <a:moveTo>
                  <a:pt x="0" y="0"/>
                </a:moveTo>
                <a:lnTo>
                  <a:pt x="794564" y="0"/>
                </a:lnTo>
                <a:lnTo>
                  <a:pt x="794564" y="1028561"/>
                </a:lnTo>
                <a:lnTo>
                  <a:pt x="0" y="1028561"/>
                </a:lnTo>
                <a:lnTo>
                  <a:pt x="0" y="0"/>
                </a:lnTo>
                <a:close/>
              </a:path>
            </a:pathLst>
          </a:custGeom>
          <a:blipFill rotWithShape="1">
            <a:blip r:embed="rId6">
              <a:alphaModFix/>
            </a:blip>
            <a:stretch>
              <a:fillRect b="0" l="0" r="0" t="0"/>
            </a:stretch>
          </a:blipFill>
          <a:ln>
            <a:noFill/>
          </a:ln>
        </p:spPr>
      </p:sp>
      <p:sp>
        <p:nvSpPr>
          <p:cNvPr id="1498" name="Google Shape;1498;p67"/>
          <p:cNvSpPr txBox="1"/>
          <p:nvPr/>
        </p:nvSpPr>
        <p:spPr>
          <a:xfrm>
            <a:off x="1310376" y="3560100"/>
            <a:ext cx="10092300" cy="507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lang="en-US" sz="3299">
                <a:solidFill>
                  <a:srgbClr val="94A037"/>
                </a:solidFill>
                <a:latin typeface="Philosopher"/>
                <a:ea typeface="Philosopher"/>
                <a:cs typeface="Philosopher"/>
                <a:sym typeface="Philosopher"/>
              </a:rPr>
              <a:t>Pasinaudokite mikro-mokymusi įvertinimams</a:t>
            </a:r>
            <a:endParaRPr b="0" i="0" sz="1400" u="none" cap="none" strike="noStrike">
              <a:solidFill>
                <a:srgbClr val="000000"/>
              </a:solidFill>
              <a:latin typeface="Arial"/>
              <a:ea typeface="Arial"/>
              <a:cs typeface="Arial"/>
              <a:sym typeface="Arial"/>
            </a:endParaRPr>
          </a:p>
        </p:txBody>
      </p:sp>
      <p:sp>
        <p:nvSpPr>
          <p:cNvPr id="1499" name="Google Shape;1499;p67"/>
          <p:cNvSpPr txBox="1"/>
          <p:nvPr/>
        </p:nvSpPr>
        <p:spPr>
          <a:xfrm>
            <a:off x="1362309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sp>
        <p:nvSpPr>
          <p:cNvPr id="1500" name="Google Shape;1500;p67"/>
          <p:cNvSpPr txBox="1"/>
          <p:nvPr/>
        </p:nvSpPr>
        <p:spPr>
          <a:xfrm>
            <a:off x="2226661" y="4912650"/>
            <a:ext cx="9176100" cy="3905400"/>
          </a:xfrm>
          <a:prstGeom prst="rect">
            <a:avLst/>
          </a:prstGeom>
          <a:noFill/>
          <a:ln>
            <a:noFill/>
          </a:ln>
        </p:spPr>
        <p:txBody>
          <a:bodyPr anchorCtr="0" anchor="t" bIns="0" lIns="0" spcFirstLastPara="1" rIns="0" wrap="square" tIns="0">
            <a:spAutoFit/>
          </a:bodyPr>
          <a:lstStyle/>
          <a:p>
            <a:pPr indent="0" lvl="0" marL="0" rtl="0" algn="l">
              <a:lnSpc>
                <a:spcPct val="120007"/>
              </a:lnSpc>
              <a:spcBef>
                <a:spcPts val="0"/>
              </a:spcBef>
              <a:spcAft>
                <a:spcPts val="0"/>
              </a:spcAft>
              <a:buClr>
                <a:schemeClr val="dk1"/>
              </a:buClr>
              <a:buSzPts val="1100"/>
              <a:buFont typeface="Arial"/>
              <a:buNone/>
            </a:pPr>
            <a:r>
              <a:rPr lang="en-US" sz="2699">
                <a:latin typeface="Philosopher"/>
                <a:ea typeface="Philosopher"/>
                <a:cs typeface="Philosopher"/>
                <a:sym typeface="Philosopher"/>
              </a:rPr>
              <a:t>Į savo mokymo programą įdėkite </a:t>
            </a:r>
            <a:r>
              <a:rPr b="1" lang="en-US" sz="2699">
                <a:latin typeface="Philosopher"/>
                <a:ea typeface="Philosopher"/>
                <a:cs typeface="Philosopher"/>
                <a:sym typeface="Philosopher"/>
              </a:rPr>
              <a:t>greitas viktorinas ar interaktyvius pratimus,</a:t>
            </a:r>
            <a:r>
              <a:rPr lang="en-US" sz="2699">
                <a:latin typeface="Philosopher"/>
                <a:ea typeface="Philosopher"/>
                <a:cs typeface="Philosopher"/>
                <a:sym typeface="Philosopher"/>
              </a:rPr>
              <a:t> kad įvertintumėte besimokančiųjų žinias.</a:t>
            </a:r>
            <a:endParaRPr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t/>
            </a:r>
            <a:endParaRPr b="1" sz="2699">
              <a:latin typeface="Philosopher"/>
              <a:ea typeface="Philosopher"/>
              <a:cs typeface="Philosopher"/>
              <a:sym typeface="Philosopher"/>
            </a:endParaRPr>
          </a:p>
          <a:p>
            <a:pPr indent="0" lvl="0" marL="0" rtl="0" algn="l">
              <a:lnSpc>
                <a:spcPct val="120007"/>
              </a:lnSpc>
              <a:spcBef>
                <a:spcPts val="0"/>
              </a:spcBef>
              <a:spcAft>
                <a:spcPts val="0"/>
              </a:spcAft>
              <a:buClr>
                <a:schemeClr val="dk1"/>
              </a:buClr>
              <a:buSzPts val="1100"/>
              <a:buFont typeface="Arial"/>
              <a:buNone/>
            </a:pPr>
            <a:r>
              <a:rPr lang="en-US" sz="2699">
                <a:latin typeface="Philosopher"/>
                <a:ea typeface="Philosopher"/>
                <a:cs typeface="Philosopher"/>
                <a:sym typeface="Philosopher"/>
              </a:rPr>
              <a:t>Greitas grįžtamasis ryšys iš šių vertinimų leidžia </a:t>
            </a:r>
            <a:r>
              <a:rPr b="1" lang="en-US" sz="2699">
                <a:latin typeface="Philosopher"/>
                <a:ea typeface="Philosopher"/>
                <a:cs typeface="Philosopher"/>
                <a:sym typeface="Philosopher"/>
              </a:rPr>
              <a:t>pritaikyti </a:t>
            </a:r>
            <a:r>
              <a:rPr lang="en-US" sz="2699">
                <a:latin typeface="Philosopher"/>
                <a:ea typeface="Philosopher"/>
                <a:cs typeface="Philosopher"/>
                <a:sym typeface="Philosopher"/>
              </a:rPr>
              <a:t>mokymo metodą</a:t>
            </a:r>
            <a:r>
              <a:rPr b="1" lang="en-US" sz="2699">
                <a:latin typeface="Philosopher"/>
                <a:ea typeface="Philosopher"/>
                <a:cs typeface="Philosopher"/>
                <a:sym typeface="Philosopher"/>
              </a:rPr>
              <a:t> </a:t>
            </a:r>
            <a:r>
              <a:rPr lang="en-US" sz="2699">
                <a:latin typeface="Philosopher"/>
                <a:ea typeface="Philosopher"/>
                <a:cs typeface="Philosopher"/>
                <a:sym typeface="Philosopher"/>
              </a:rPr>
              <a:t>ir užtikrinti, kad mokymo </a:t>
            </a:r>
            <a:r>
              <a:rPr b="1" lang="en-US" sz="2699">
                <a:latin typeface="Philosopher"/>
                <a:ea typeface="Philosopher"/>
                <a:cs typeface="Philosopher"/>
                <a:sym typeface="Philosopher"/>
              </a:rPr>
              <a:t>programa išliktų patraukli ir veiksminga.</a:t>
            </a:r>
            <a:endParaRPr b="1" sz="2699">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sz="2699">
              <a:latin typeface="Philosopher"/>
              <a:ea typeface="Philosopher"/>
              <a:cs typeface="Philosopher"/>
              <a:sym typeface="Philosopher"/>
            </a:endParaRPr>
          </a:p>
        </p:txBody>
      </p:sp>
      <p:sp>
        <p:nvSpPr>
          <p:cNvPr id="1501" name="Google Shape;1501;p67"/>
          <p:cNvSpPr txBox="1"/>
          <p:nvPr/>
        </p:nvSpPr>
        <p:spPr>
          <a:xfrm>
            <a:off x="1540475" y="1881450"/>
            <a:ext cx="91761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lang="en-US" sz="3999">
                <a:solidFill>
                  <a:srgbClr val="F59F35"/>
                </a:solidFill>
                <a:latin typeface="Philosopher"/>
                <a:ea typeface="Philosopher"/>
                <a:cs typeface="Philosopher"/>
                <a:sym typeface="Philosopher"/>
              </a:rPr>
              <a:t>Vertinimo ir grįžtamojo ryšio ciklas</a:t>
            </a:r>
            <a:endParaRPr b="0" i="0" sz="1400" u="none" cap="none" strike="noStrike">
              <a:solidFill>
                <a:srgbClr val="000000"/>
              </a:solidFill>
              <a:latin typeface="Arial"/>
              <a:ea typeface="Arial"/>
              <a:cs typeface="Arial"/>
              <a:sym typeface="Arial"/>
            </a:endParaRPr>
          </a:p>
        </p:txBody>
      </p:sp>
      <p:sp>
        <p:nvSpPr>
          <p:cNvPr id="1502" name="Google Shape;1502;p67"/>
          <p:cNvSpPr txBox="1"/>
          <p:nvPr/>
        </p:nvSpPr>
        <p:spPr>
          <a:xfrm>
            <a:off x="994340" y="1987718"/>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pic>
        <p:nvPicPr>
          <p:cNvPr id="1503" name="Google Shape;1503;p67"/>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6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13" name="Google Shape;1513;p68"/>
          <p:cNvSpPr/>
          <p:nvPr/>
        </p:nvSpPr>
        <p:spPr>
          <a:xfrm rot="5400000">
            <a:off x="9839547" y="156583"/>
            <a:ext cx="2448241" cy="11413139"/>
          </a:xfrm>
          <a:custGeom>
            <a:rect b="b" l="l" r="r" t="t"/>
            <a:pathLst>
              <a:path extrusionOk="0" h="22327380" w="4789462">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68"/>
          <p:cNvSpPr/>
          <p:nvPr/>
        </p:nvSpPr>
        <p:spPr>
          <a:xfrm rot="5400000">
            <a:off x="1462247" y="3728858"/>
            <a:ext cx="2448241" cy="4277084"/>
          </a:xfrm>
          <a:custGeom>
            <a:rect b="b" l="l" r="r" t="t"/>
            <a:pathLst>
              <a:path extrusionOk="0" h="8367205" w="4789462">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68"/>
          <p:cNvSpPr/>
          <p:nvPr/>
        </p:nvSpPr>
        <p:spPr>
          <a:xfrm>
            <a:off x="646360" y="5427960"/>
            <a:ext cx="961750" cy="870384"/>
          </a:xfrm>
          <a:custGeom>
            <a:rect b="b" l="l" r="r" t="t"/>
            <a:pathLst>
              <a:path extrusionOk="0" h="870384" w="961750">
                <a:moveTo>
                  <a:pt x="0" y="0"/>
                </a:moveTo>
                <a:lnTo>
                  <a:pt x="961750" y="0"/>
                </a:lnTo>
                <a:lnTo>
                  <a:pt x="961750" y="870384"/>
                </a:lnTo>
                <a:lnTo>
                  <a:pt x="0" y="870384"/>
                </a:lnTo>
                <a:lnTo>
                  <a:pt x="0" y="0"/>
                </a:lnTo>
                <a:close/>
              </a:path>
            </a:pathLst>
          </a:custGeom>
          <a:blipFill rotWithShape="1">
            <a:blip r:embed="rId4">
              <a:alphaModFix/>
            </a:blip>
            <a:stretch>
              <a:fillRect b="0" l="0" r="0" t="0"/>
            </a:stretch>
          </a:blipFill>
          <a:ln>
            <a:noFill/>
          </a:ln>
        </p:spPr>
      </p:sp>
      <p:sp>
        <p:nvSpPr>
          <p:cNvPr id="1516" name="Google Shape;1516;p68"/>
          <p:cNvSpPr/>
          <p:nvPr/>
        </p:nvSpPr>
        <p:spPr>
          <a:xfrm>
            <a:off x="8346764" y="3200379"/>
            <a:ext cx="7996187" cy="7086621"/>
          </a:xfrm>
          <a:custGeom>
            <a:rect b="b" l="l" r="r" t="t"/>
            <a:pathLst>
              <a:path extrusionOk="0" h="7086621" w="7996187">
                <a:moveTo>
                  <a:pt x="0" y="0"/>
                </a:moveTo>
                <a:lnTo>
                  <a:pt x="7996187" y="0"/>
                </a:lnTo>
                <a:lnTo>
                  <a:pt x="7996187" y="7086621"/>
                </a:lnTo>
                <a:lnTo>
                  <a:pt x="0" y="7086621"/>
                </a:lnTo>
                <a:lnTo>
                  <a:pt x="0" y="0"/>
                </a:lnTo>
                <a:close/>
              </a:path>
            </a:pathLst>
          </a:custGeom>
          <a:blipFill rotWithShape="1">
            <a:blip r:embed="rId5">
              <a:alphaModFix amt="14000"/>
            </a:blip>
            <a:stretch>
              <a:fillRect b="0" l="0" r="0" t="0"/>
            </a:stretch>
          </a:blipFill>
          <a:ln>
            <a:noFill/>
          </a:ln>
        </p:spPr>
      </p:sp>
      <p:sp>
        <p:nvSpPr>
          <p:cNvPr id="1517" name="Google Shape;1517;p68"/>
          <p:cNvSpPr txBox="1"/>
          <p:nvPr/>
        </p:nvSpPr>
        <p:spPr>
          <a:xfrm>
            <a:off x="3692300" y="2378875"/>
            <a:ext cx="12498000" cy="708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Mikro-mokymosi integravimas: suderinimas</a:t>
            </a:r>
            <a:endParaRPr b="0" i="0" sz="1400" u="none" cap="none" strike="noStrike">
              <a:solidFill>
                <a:srgbClr val="000000"/>
              </a:solidFill>
              <a:latin typeface="Arial"/>
              <a:ea typeface="Arial"/>
              <a:cs typeface="Arial"/>
              <a:sym typeface="Arial"/>
            </a:endParaRPr>
          </a:p>
        </p:txBody>
      </p:sp>
      <p:sp>
        <p:nvSpPr>
          <p:cNvPr id="1518" name="Google Shape;1518;p68"/>
          <p:cNvSpPr txBox="1"/>
          <p:nvPr/>
        </p:nvSpPr>
        <p:spPr>
          <a:xfrm>
            <a:off x="5357097" y="4953000"/>
            <a:ext cx="11413200" cy="25851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Mikro-mokymosi suderinimas su mokymo programos tikslais užtikrina, kad </a:t>
            </a:r>
            <a:r>
              <a:rPr b="1" lang="en-US" sz="2400">
                <a:latin typeface="Philosopher"/>
                <a:ea typeface="Philosopher"/>
                <a:cs typeface="Philosopher"/>
                <a:sym typeface="Philosopher"/>
              </a:rPr>
              <a:t>turinys tarnautų konkrečiam ugdymo tikslui</a:t>
            </a:r>
            <a:endParaRPr b="1" sz="2400">
              <a:latin typeface="Philosopher"/>
              <a:ea typeface="Philosopher"/>
              <a:cs typeface="Philosopher"/>
              <a:sym typeface="Philosopher"/>
            </a:endParaRPr>
          </a:p>
          <a:p>
            <a:pPr indent="0" lvl="0" marL="914400" rtl="0" algn="l">
              <a:lnSpc>
                <a:spcPct val="119958"/>
              </a:lnSpc>
              <a:spcBef>
                <a:spcPts val="0"/>
              </a:spcBef>
              <a:spcAft>
                <a:spcPts val="0"/>
              </a:spcAft>
              <a:buNone/>
            </a:pPr>
            <a:r>
              <a:t/>
            </a:r>
            <a:endParaRPr b="1"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Taip jūsų mokymas bus</a:t>
            </a:r>
            <a:r>
              <a:rPr b="1" lang="en-US" sz="2400">
                <a:latin typeface="Philosopher"/>
                <a:ea typeface="Philosopher"/>
                <a:cs typeface="Philosopher"/>
                <a:sym typeface="Philosopher"/>
              </a:rPr>
              <a:t> koncentruotas ir aktualus, </a:t>
            </a:r>
            <a:r>
              <a:rPr lang="en-US" sz="2400">
                <a:latin typeface="Philosopher"/>
                <a:ea typeface="Philosopher"/>
                <a:cs typeface="Philosopher"/>
                <a:sym typeface="Philosopher"/>
              </a:rPr>
              <a:t>todėl besimokantiems mokymosi patirtis bus reikšmingesnė</a:t>
            </a:r>
            <a:endParaRPr sz="2400">
              <a:latin typeface="Philosopher"/>
              <a:ea typeface="Philosopher"/>
              <a:cs typeface="Philosopher"/>
              <a:sym typeface="Philosopher"/>
            </a:endParaRPr>
          </a:p>
          <a:p>
            <a:pPr indent="0" lvl="0" marL="914400" marR="0" rtl="0" algn="l">
              <a:lnSpc>
                <a:spcPct val="119958"/>
              </a:lnSpc>
              <a:spcBef>
                <a:spcPts val="0"/>
              </a:spcBef>
              <a:spcAft>
                <a:spcPts val="0"/>
              </a:spcAft>
              <a:buNone/>
            </a:pPr>
            <a:r>
              <a:t/>
            </a:r>
            <a:endParaRPr b="1" sz="2400">
              <a:latin typeface="Philosopher"/>
              <a:ea typeface="Philosopher"/>
              <a:cs typeface="Philosopher"/>
              <a:sym typeface="Philosopher"/>
            </a:endParaRPr>
          </a:p>
        </p:txBody>
      </p:sp>
      <p:sp>
        <p:nvSpPr>
          <p:cNvPr id="1519" name="Google Shape;1519;p68"/>
          <p:cNvSpPr txBox="1"/>
          <p:nvPr/>
        </p:nvSpPr>
        <p:spPr>
          <a:xfrm>
            <a:off x="1350397" y="5339277"/>
            <a:ext cx="3474600" cy="523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Lyginimo svarba</a:t>
            </a:r>
            <a:endParaRPr b="0" i="0" sz="1400" u="none" cap="none" strike="noStrike">
              <a:solidFill>
                <a:srgbClr val="000000"/>
              </a:solidFill>
              <a:latin typeface="Arial"/>
              <a:ea typeface="Arial"/>
              <a:cs typeface="Arial"/>
              <a:sym typeface="Arial"/>
            </a:endParaRPr>
          </a:p>
        </p:txBody>
      </p:sp>
      <p:sp>
        <p:nvSpPr>
          <p:cNvPr id="1520" name="Google Shape;1520;p68"/>
          <p:cNvSpPr txBox="1"/>
          <p:nvPr/>
        </p:nvSpPr>
        <p:spPr>
          <a:xfrm>
            <a:off x="1422238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pic>
        <p:nvPicPr>
          <p:cNvPr id="1521" name="Google Shape;1521;p68"/>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6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31" name="Google Shape;1531;p69"/>
          <p:cNvSpPr/>
          <p:nvPr/>
        </p:nvSpPr>
        <p:spPr>
          <a:xfrm rot="5400000">
            <a:off x="990570" y="3407310"/>
            <a:ext cx="3252943" cy="4277084"/>
          </a:xfrm>
          <a:custGeom>
            <a:rect b="b" l="l" r="r" t="t"/>
            <a:pathLst>
              <a:path extrusionOk="0" h="8367205" w="6363691">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69"/>
          <p:cNvSpPr/>
          <p:nvPr/>
        </p:nvSpPr>
        <p:spPr>
          <a:xfrm>
            <a:off x="708415" y="4948524"/>
            <a:ext cx="1062157" cy="1194655"/>
          </a:xfrm>
          <a:custGeom>
            <a:rect b="b" l="l" r="r" t="t"/>
            <a:pathLst>
              <a:path extrusionOk="0" h="1194655" w="1062157">
                <a:moveTo>
                  <a:pt x="0" y="0"/>
                </a:moveTo>
                <a:lnTo>
                  <a:pt x="1062157" y="0"/>
                </a:lnTo>
                <a:lnTo>
                  <a:pt x="1062157" y="1194655"/>
                </a:lnTo>
                <a:lnTo>
                  <a:pt x="0" y="1194655"/>
                </a:lnTo>
                <a:lnTo>
                  <a:pt x="0" y="0"/>
                </a:lnTo>
                <a:close/>
              </a:path>
            </a:pathLst>
          </a:custGeom>
          <a:blipFill rotWithShape="1">
            <a:blip r:embed="rId4">
              <a:alphaModFix/>
            </a:blip>
            <a:stretch>
              <a:fillRect b="0" l="0" r="0" t="0"/>
            </a:stretch>
          </a:blipFill>
          <a:ln>
            <a:noFill/>
          </a:ln>
        </p:spPr>
      </p:sp>
      <p:sp>
        <p:nvSpPr>
          <p:cNvPr id="1533" name="Google Shape;1533;p69"/>
          <p:cNvSpPr/>
          <p:nvPr/>
        </p:nvSpPr>
        <p:spPr>
          <a:xfrm rot="5400000">
            <a:off x="9811947" y="-903598"/>
            <a:ext cx="3252943" cy="12898899"/>
          </a:xfrm>
          <a:custGeom>
            <a:rect b="b" l="l" r="r" t="t"/>
            <a:pathLst>
              <a:path extrusionOk="0" h="25233954" w="6363691">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69"/>
          <p:cNvSpPr/>
          <p:nvPr/>
        </p:nvSpPr>
        <p:spPr>
          <a:xfrm>
            <a:off x="8375830" y="2949514"/>
            <a:ext cx="8096536" cy="7337486"/>
          </a:xfrm>
          <a:custGeom>
            <a:rect b="b" l="l" r="r" t="t"/>
            <a:pathLst>
              <a:path extrusionOk="0" h="7337486" w="8096536">
                <a:moveTo>
                  <a:pt x="0" y="0"/>
                </a:moveTo>
                <a:lnTo>
                  <a:pt x="8096536" y="0"/>
                </a:lnTo>
                <a:lnTo>
                  <a:pt x="8096536" y="7337486"/>
                </a:lnTo>
                <a:lnTo>
                  <a:pt x="0" y="7337486"/>
                </a:lnTo>
                <a:lnTo>
                  <a:pt x="0" y="0"/>
                </a:lnTo>
                <a:close/>
              </a:path>
            </a:pathLst>
          </a:custGeom>
          <a:blipFill rotWithShape="1">
            <a:blip r:embed="rId5">
              <a:alphaModFix amt="9999"/>
            </a:blip>
            <a:stretch>
              <a:fillRect b="0" l="0" r="0" t="0"/>
            </a:stretch>
          </a:blipFill>
          <a:ln>
            <a:noFill/>
          </a:ln>
        </p:spPr>
      </p:sp>
      <p:sp>
        <p:nvSpPr>
          <p:cNvPr id="1535" name="Google Shape;1535;p69"/>
          <p:cNvSpPr txBox="1"/>
          <p:nvPr/>
        </p:nvSpPr>
        <p:spPr>
          <a:xfrm>
            <a:off x="5168344" y="4242433"/>
            <a:ext cx="12540000" cy="2954700"/>
          </a:xfrm>
          <a:prstGeom prst="rect">
            <a:avLst/>
          </a:prstGeom>
          <a:noFill/>
          <a:ln>
            <a:noFill/>
          </a:ln>
        </p:spPr>
        <p:txBody>
          <a:bodyPr anchorCtr="0" anchor="t" bIns="0" lIns="0" spcFirstLastPara="1" rIns="0" wrap="square" tIns="0">
            <a:spAutoFit/>
          </a:bodyPr>
          <a:lstStyle/>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Kai mikro-mokymosi medžiaga suderinama su mokymo programos tikslais, besimokantiems </a:t>
            </a:r>
            <a:r>
              <a:rPr b="1" lang="en-US" sz="2400">
                <a:latin typeface="Philosopher"/>
                <a:ea typeface="Philosopher"/>
                <a:cs typeface="Philosopher"/>
                <a:sym typeface="Philosopher"/>
              </a:rPr>
              <a:t>parodote kaip pasiekti veiksmingų mokymosi rezultatų.</a:t>
            </a:r>
            <a:endParaRPr b="1" sz="2400">
              <a:latin typeface="Philosopher"/>
              <a:ea typeface="Philosopher"/>
              <a:cs typeface="Philosopher"/>
              <a:sym typeface="Philosopher"/>
            </a:endParaRPr>
          </a:p>
          <a:p>
            <a:pPr indent="0" lvl="0" marL="457200" rtl="0" algn="l">
              <a:lnSpc>
                <a:spcPct val="139958"/>
              </a:lnSpc>
              <a:spcBef>
                <a:spcPts val="0"/>
              </a:spcBef>
              <a:spcAft>
                <a:spcPts val="0"/>
              </a:spcAft>
              <a:buNone/>
            </a:pPr>
            <a:r>
              <a:t/>
            </a:r>
            <a:endParaRPr sz="2400">
              <a:latin typeface="Philosopher"/>
              <a:ea typeface="Philosopher"/>
              <a:cs typeface="Philosopher"/>
              <a:sym typeface="Philosopher"/>
            </a:endParaRPr>
          </a:p>
          <a:p>
            <a:pPr indent="-381000" lvl="0" marL="457200" rtl="0" algn="l">
              <a:lnSpc>
                <a:spcPct val="139958"/>
              </a:lnSpc>
              <a:spcBef>
                <a:spcPts val="0"/>
              </a:spcBef>
              <a:spcAft>
                <a:spcPts val="0"/>
              </a:spcAft>
              <a:buSzPts val="2400"/>
              <a:buFont typeface="Philosopher"/>
              <a:buChar char="●"/>
            </a:pPr>
            <a:r>
              <a:rPr lang="en-US" sz="2400">
                <a:latin typeface="Philosopher"/>
                <a:ea typeface="Philosopher"/>
                <a:cs typeface="Philosopher"/>
                <a:sym typeface="Philosopher"/>
              </a:rPr>
              <a:t>Šis suderinimas besimokantiems padeda suprasti, kaip kiekviena pamoka prisideda prie b</a:t>
            </a:r>
            <a:r>
              <a:rPr lang="en-US" sz="2400">
                <a:latin typeface="Philosopher"/>
                <a:ea typeface="Philosopher"/>
                <a:cs typeface="Philosopher"/>
                <a:sym typeface="Philosopher"/>
              </a:rPr>
              <a:t>e</a:t>
            </a:r>
            <a:r>
              <a:rPr lang="en-US" sz="2400">
                <a:latin typeface="Philosopher"/>
                <a:ea typeface="Philosopher"/>
                <a:cs typeface="Philosopher"/>
                <a:sym typeface="Philosopher"/>
              </a:rPr>
              <a:t>ndro dalyko supratimo, todėl mokymosi kelionė tampa </a:t>
            </a:r>
            <a:r>
              <a:rPr b="1" lang="en-US" sz="2400">
                <a:latin typeface="Philosopher"/>
                <a:ea typeface="Philosopher"/>
                <a:cs typeface="Philosopher"/>
                <a:sym typeface="Philosopher"/>
              </a:rPr>
              <a:t>nuoseklesnė ir tikslingesnė.</a:t>
            </a:r>
            <a:endParaRPr b="1" sz="2400">
              <a:latin typeface="Philosopher"/>
              <a:ea typeface="Philosopher"/>
              <a:cs typeface="Philosopher"/>
              <a:sym typeface="Philosopher"/>
            </a:endParaRPr>
          </a:p>
          <a:p>
            <a:pPr indent="0" lvl="0" marL="457200" marR="0" rtl="0" algn="l">
              <a:lnSpc>
                <a:spcPct val="139958"/>
              </a:lnSpc>
              <a:spcBef>
                <a:spcPts val="0"/>
              </a:spcBef>
              <a:spcAft>
                <a:spcPts val="0"/>
              </a:spcAft>
              <a:buNone/>
            </a:pPr>
            <a:r>
              <a:t/>
            </a:r>
            <a:endParaRPr sz="2400">
              <a:latin typeface="Philosopher"/>
              <a:ea typeface="Philosopher"/>
              <a:cs typeface="Philosopher"/>
              <a:sym typeface="Philosopher"/>
            </a:endParaRPr>
          </a:p>
        </p:txBody>
      </p:sp>
      <p:sp>
        <p:nvSpPr>
          <p:cNvPr id="1536" name="Google Shape;1536;p69"/>
          <p:cNvSpPr txBox="1"/>
          <p:nvPr/>
        </p:nvSpPr>
        <p:spPr>
          <a:xfrm>
            <a:off x="1540657" y="4764801"/>
            <a:ext cx="3214800" cy="17790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Veiksmingi mokymosi rezultatai</a:t>
            </a:r>
            <a:endParaRPr b="0" i="0" sz="1400" u="none" cap="none" strike="noStrike">
              <a:solidFill>
                <a:srgbClr val="000000"/>
              </a:solidFill>
              <a:latin typeface="Arial"/>
              <a:ea typeface="Arial"/>
              <a:cs typeface="Arial"/>
              <a:sym typeface="Arial"/>
            </a:endParaRPr>
          </a:p>
        </p:txBody>
      </p:sp>
      <p:sp>
        <p:nvSpPr>
          <p:cNvPr id="1537" name="Google Shape;1537;p69"/>
          <p:cNvSpPr txBox="1"/>
          <p:nvPr/>
        </p:nvSpPr>
        <p:spPr>
          <a:xfrm>
            <a:off x="1422238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sp>
        <p:nvSpPr>
          <p:cNvPr id="1538" name="Google Shape;1538;p69"/>
          <p:cNvSpPr txBox="1"/>
          <p:nvPr/>
        </p:nvSpPr>
        <p:spPr>
          <a:xfrm>
            <a:off x="3692300" y="2302175"/>
            <a:ext cx="12540000" cy="15573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4599"/>
              <a:buFont typeface="Arial"/>
              <a:buNone/>
            </a:pPr>
            <a:r>
              <a:rPr b="1" lang="en-US" sz="4599">
                <a:solidFill>
                  <a:srgbClr val="F59F35"/>
                </a:solidFill>
                <a:latin typeface="Philosopher"/>
                <a:ea typeface="Philosopher"/>
                <a:cs typeface="Philosopher"/>
                <a:sym typeface="Philosopher"/>
              </a:rPr>
              <a:t>Mikro-mokymosi integravimas: suderinimas</a:t>
            </a:r>
            <a:endParaRPr>
              <a:solidFill>
                <a:schemeClr val="dk1"/>
              </a:solidFill>
            </a:endParaRPr>
          </a:p>
          <a:p>
            <a:pPr indent="0" lvl="0" marL="0" marR="0" rtl="0" algn="ctr">
              <a:lnSpc>
                <a:spcPct val="120004"/>
              </a:lnSpc>
              <a:spcBef>
                <a:spcPts val="0"/>
              </a:spcBef>
              <a:spcAft>
                <a:spcPts val="0"/>
              </a:spcAft>
              <a:buClr>
                <a:srgbClr val="000000"/>
              </a:buClr>
              <a:buSzPts val="4599"/>
              <a:buFont typeface="Arial"/>
              <a:buNone/>
            </a:pPr>
            <a:r>
              <a:t/>
            </a:r>
            <a:endParaRPr b="1" sz="4599">
              <a:solidFill>
                <a:srgbClr val="F59F35"/>
              </a:solidFill>
              <a:latin typeface="Philosopher"/>
              <a:ea typeface="Philosopher"/>
              <a:cs typeface="Philosopher"/>
              <a:sym typeface="Philosopher"/>
            </a:endParaRPr>
          </a:p>
        </p:txBody>
      </p:sp>
      <p:pic>
        <p:nvPicPr>
          <p:cNvPr id="1539" name="Google Shape;1539;p69"/>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p:nvPr/>
        </p:nvSpPr>
        <p:spPr>
          <a:xfrm>
            <a:off x="6995160" y="5445250"/>
            <a:ext cx="10632947" cy="4347400"/>
          </a:xfrm>
          <a:custGeom>
            <a:rect b="b" l="l" r="r" t="t"/>
            <a:pathLst>
              <a:path extrusionOk="0" h="5796534" w="14177263">
                <a:moveTo>
                  <a:pt x="0" y="0"/>
                </a:moveTo>
                <a:lnTo>
                  <a:pt x="14177263" y="0"/>
                </a:lnTo>
                <a:lnTo>
                  <a:pt x="14177263" y="5796534"/>
                </a:lnTo>
                <a:lnTo>
                  <a:pt x="0" y="5796534"/>
                </a:lnTo>
                <a:close/>
              </a:path>
            </a:pathLst>
          </a:custGeom>
          <a:solidFill>
            <a:srgbClr val="FFCA08"/>
          </a:solidFill>
          <a:ln>
            <a:noFill/>
          </a:ln>
        </p:spPr>
      </p:sp>
      <p:sp>
        <p:nvSpPr>
          <p:cNvPr id="185" name="Google Shape;185;p7"/>
          <p:cNvSpPr/>
          <p:nvPr/>
        </p:nvSpPr>
        <p:spPr>
          <a:xfrm>
            <a:off x="659880" y="697936"/>
            <a:ext cx="8694708" cy="5446831"/>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3">
              <a:alphaModFix/>
            </a:blip>
            <a:stretch>
              <a:fillRect b="-6431" l="0" r="0" t="-7679"/>
            </a:stretch>
          </a:blipFill>
          <a:ln>
            <a:noFill/>
          </a:ln>
        </p:spPr>
      </p:sp>
      <p:sp>
        <p:nvSpPr>
          <p:cNvPr id="186" name="Google Shape;186;p7"/>
          <p:cNvSpPr txBox="1"/>
          <p:nvPr/>
        </p:nvSpPr>
        <p:spPr>
          <a:xfrm>
            <a:off x="10630575" y="2731450"/>
            <a:ext cx="63786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Mikro-mokymasis</a:t>
            </a:r>
            <a:endParaRPr b="0" i="0" sz="1400" u="none" cap="none" strike="noStrike">
              <a:solidFill>
                <a:srgbClr val="000000"/>
              </a:solidFill>
              <a:latin typeface="Arial"/>
              <a:ea typeface="Arial"/>
              <a:cs typeface="Arial"/>
              <a:sym typeface="Arial"/>
            </a:endParaRPr>
          </a:p>
        </p:txBody>
      </p:sp>
      <p:sp>
        <p:nvSpPr>
          <p:cNvPr id="187" name="Google Shape;187;p7"/>
          <p:cNvSpPr txBox="1"/>
          <p:nvPr/>
        </p:nvSpPr>
        <p:spPr>
          <a:xfrm>
            <a:off x="7537600" y="6580354"/>
            <a:ext cx="23295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Laikas</a:t>
            </a:r>
            <a:r>
              <a:rPr b="1" i="0" lang="en-US" sz="3600" u="none" cap="none" strike="noStrike">
                <a:solidFill>
                  <a:srgbClr val="FFFFFF"/>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p:txBody>
      </p:sp>
      <p:sp>
        <p:nvSpPr>
          <p:cNvPr id="188" name="Google Shape;188;p7"/>
          <p:cNvSpPr txBox="1"/>
          <p:nvPr/>
        </p:nvSpPr>
        <p:spPr>
          <a:xfrm>
            <a:off x="11355224" y="6580350"/>
            <a:ext cx="19128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Poreikiai</a:t>
            </a:r>
            <a:endParaRPr b="0" i="0" sz="1400" u="none" cap="none" strike="noStrike">
              <a:solidFill>
                <a:srgbClr val="000000"/>
              </a:solidFill>
              <a:latin typeface="Arial"/>
              <a:ea typeface="Arial"/>
              <a:cs typeface="Arial"/>
              <a:sym typeface="Arial"/>
            </a:endParaRPr>
          </a:p>
        </p:txBody>
      </p:sp>
      <p:sp>
        <p:nvSpPr>
          <p:cNvPr id="189" name="Google Shape;189;p7"/>
          <p:cNvSpPr txBox="1"/>
          <p:nvPr/>
        </p:nvSpPr>
        <p:spPr>
          <a:xfrm>
            <a:off x="15120120" y="6580356"/>
            <a:ext cx="16452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lang="en-US" sz="3600">
                <a:solidFill>
                  <a:srgbClr val="FFFFFF"/>
                </a:solidFill>
                <a:latin typeface="Philosopher"/>
                <a:ea typeface="Philosopher"/>
                <a:cs typeface="Philosopher"/>
                <a:sym typeface="Philosopher"/>
              </a:rPr>
              <a:t>Tikslai</a:t>
            </a:r>
            <a:endParaRPr b="0" i="0" sz="1400" u="none" cap="none" strike="noStrike">
              <a:solidFill>
                <a:srgbClr val="000000"/>
              </a:solidFill>
              <a:latin typeface="Arial"/>
              <a:ea typeface="Arial"/>
              <a:cs typeface="Arial"/>
              <a:sym typeface="Arial"/>
            </a:endParaRPr>
          </a:p>
        </p:txBody>
      </p:sp>
      <p:sp>
        <p:nvSpPr>
          <p:cNvPr id="190" name="Google Shape;190;p7"/>
          <p:cNvSpPr/>
          <p:nvPr/>
        </p:nvSpPr>
        <p:spPr>
          <a:xfrm>
            <a:off x="806704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4">
              <a:alphaModFix/>
            </a:blip>
            <a:stretch>
              <a:fillRect b="0" l="0" r="0" t="0"/>
            </a:stretch>
          </a:blipFill>
          <a:ln>
            <a:noFill/>
          </a:ln>
        </p:spPr>
      </p:sp>
      <p:sp>
        <p:nvSpPr>
          <p:cNvPr id="191" name="Google Shape;191;p7"/>
          <p:cNvSpPr/>
          <p:nvPr/>
        </p:nvSpPr>
        <p:spPr>
          <a:xfrm>
            <a:off x="1166198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192" name="Google Shape;192;p7"/>
          <p:cNvSpPr/>
          <p:nvPr/>
        </p:nvSpPr>
        <p:spPr>
          <a:xfrm>
            <a:off x="15256923"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sp>
        <p:nvSpPr>
          <p:cNvPr id="193" name="Google Shape;193;p7"/>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7">
              <a:alphaModFix/>
            </a:blip>
            <a:stretch>
              <a:fillRect b="-30" l="0" r="0" t="0"/>
            </a:stretch>
          </a:blipFill>
          <a:ln>
            <a:noFill/>
          </a:ln>
        </p:spPr>
      </p:sp>
      <p:pic>
        <p:nvPicPr>
          <p:cNvPr id="194" name="Google Shape;194;p7"/>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7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49" name="Google Shape;1549;p70"/>
          <p:cNvSpPr/>
          <p:nvPr/>
        </p:nvSpPr>
        <p:spPr>
          <a:xfrm rot="5400000">
            <a:off x="609610" y="3496476"/>
            <a:ext cx="3871005" cy="4133226"/>
          </a:xfrm>
          <a:custGeom>
            <a:rect b="b" l="l" r="r" t="t"/>
            <a:pathLst>
              <a:path extrusionOk="0" h="11986885" w="11226411">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70"/>
          <p:cNvSpPr/>
          <p:nvPr/>
        </p:nvSpPr>
        <p:spPr>
          <a:xfrm rot="5400000">
            <a:off x="9466147" y="-896544"/>
            <a:ext cx="3871005" cy="12919267"/>
          </a:xfrm>
          <a:custGeom>
            <a:rect b="b" l="l" r="r" t="t"/>
            <a:pathLst>
              <a:path extrusionOk="0" h="37467530" w="11226411">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70"/>
          <p:cNvSpPr/>
          <p:nvPr/>
        </p:nvSpPr>
        <p:spPr>
          <a:xfrm>
            <a:off x="697175" y="4825052"/>
            <a:ext cx="1482870" cy="1476073"/>
          </a:xfrm>
          <a:custGeom>
            <a:rect b="b" l="l" r="r" t="t"/>
            <a:pathLst>
              <a:path extrusionOk="0" h="1476073" w="1482870">
                <a:moveTo>
                  <a:pt x="0" y="0"/>
                </a:moveTo>
                <a:lnTo>
                  <a:pt x="1482870" y="0"/>
                </a:lnTo>
                <a:lnTo>
                  <a:pt x="1482870" y="1476074"/>
                </a:lnTo>
                <a:lnTo>
                  <a:pt x="0" y="1476074"/>
                </a:lnTo>
                <a:lnTo>
                  <a:pt x="0" y="0"/>
                </a:lnTo>
                <a:close/>
              </a:path>
            </a:pathLst>
          </a:custGeom>
          <a:blipFill rotWithShape="1">
            <a:blip r:embed="rId4">
              <a:alphaModFix/>
            </a:blip>
            <a:stretch>
              <a:fillRect b="0" l="0" r="0" t="0"/>
            </a:stretch>
          </a:blipFill>
          <a:ln>
            <a:noFill/>
          </a:ln>
        </p:spPr>
      </p:sp>
      <p:sp>
        <p:nvSpPr>
          <p:cNvPr id="1552" name="Google Shape;1552;p70"/>
          <p:cNvSpPr/>
          <p:nvPr/>
        </p:nvSpPr>
        <p:spPr>
          <a:xfrm>
            <a:off x="7964718" y="3106212"/>
            <a:ext cx="8574075" cy="7180788"/>
          </a:xfrm>
          <a:custGeom>
            <a:rect b="b" l="l" r="r" t="t"/>
            <a:pathLst>
              <a:path extrusionOk="0" h="7180788" w="8574075">
                <a:moveTo>
                  <a:pt x="0" y="0"/>
                </a:moveTo>
                <a:lnTo>
                  <a:pt x="8574075" y="0"/>
                </a:lnTo>
                <a:lnTo>
                  <a:pt x="8574075" y="7180788"/>
                </a:lnTo>
                <a:lnTo>
                  <a:pt x="0" y="7180788"/>
                </a:lnTo>
                <a:lnTo>
                  <a:pt x="0" y="0"/>
                </a:lnTo>
                <a:close/>
              </a:path>
            </a:pathLst>
          </a:custGeom>
          <a:blipFill rotWithShape="1">
            <a:blip r:embed="rId5">
              <a:alphaModFix amt="9999"/>
            </a:blip>
            <a:stretch>
              <a:fillRect b="0" l="0" r="0" t="0"/>
            </a:stretch>
          </a:blipFill>
          <a:ln>
            <a:noFill/>
          </a:ln>
        </p:spPr>
      </p:sp>
      <p:sp>
        <p:nvSpPr>
          <p:cNvPr id="1553" name="Google Shape;1553;p70"/>
          <p:cNvSpPr txBox="1"/>
          <p:nvPr/>
        </p:nvSpPr>
        <p:spPr>
          <a:xfrm>
            <a:off x="5274181" y="3846132"/>
            <a:ext cx="12255000" cy="2427000"/>
          </a:xfrm>
          <a:prstGeom prst="rect">
            <a:avLst/>
          </a:prstGeom>
          <a:noFill/>
          <a:ln>
            <a:noFill/>
          </a:ln>
        </p:spPr>
        <p:txBody>
          <a:bodyPr anchorCtr="0" anchor="t" bIns="0" lIns="0" spcFirstLastPara="1" rIns="0" wrap="square" tIns="0">
            <a:spAutoFit/>
          </a:bodyPr>
          <a:lstStyle/>
          <a:p>
            <a:pPr indent="0" lvl="0" marL="0" rtl="0" algn="l">
              <a:lnSpc>
                <a:spcPct val="146989"/>
              </a:lnSpc>
              <a:spcBef>
                <a:spcPts val="0"/>
              </a:spcBef>
              <a:spcAft>
                <a:spcPts val="0"/>
              </a:spcAft>
              <a:buNone/>
            </a:pPr>
            <a:r>
              <a:rPr lang="en-US" sz="2292">
                <a:latin typeface="Philosopher"/>
                <a:ea typeface="Philosopher"/>
                <a:cs typeface="Philosopher"/>
                <a:sym typeface="Philosopher"/>
              </a:rPr>
              <a:t>Vienas galingas būdas sujungti </a:t>
            </a:r>
            <a:r>
              <a:rPr b="1" lang="en-US" sz="2292">
                <a:latin typeface="Philosopher"/>
                <a:ea typeface="Philosopher"/>
                <a:cs typeface="Philosopher"/>
                <a:sym typeface="Philosopher"/>
              </a:rPr>
              <a:t>mikro-mokymąsi su tradiciniu mokymu </a:t>
            </a:r>
            <a:r>
              <a:rPr lang="en-US" sz="2292">
                <a:latin typeface="Philosopher"/>
                <a:ea typeface="Philosopher"/>
                <a:cs typeface="Philosopher"/>
                <a:sym typeface="Philosopher"/>
              </a:rPr>
              <a:t>yra „apverstos klasės“ metodas:</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Besimokančiųjų </a:t>
            </a:r>
            <a:r>
              <a:rPr b="1" lang="en-US" sz="2292">
                <a:latin typeface="Philosopher"/>
                <a:ea typeface="Philosopher"/>
                <a:cs typeface="Philosopher"/>
                <a:sym typeface="Philosopher"/>
              </a:rPr>
              <a:t>prieiga </a:t>
            </a:r>
            <a:r>
              <a:rPr lang="en-US" sz="2292">
                <a:latin typeface="Philosopher"/>
                <a:ea typeface="Philosopher"/>
                <a:cs typeface="Philosopher"/>
                <a:sym typeface="Philosopher"/>
              </a:rPr>
              <a:t>prie mikro-mokymosi medžiagos prieš asmenines pamokas</a:t>
            </a:r>
            <a:endParaRPr sz="2292">
              <a:latin typeface="Philosopher"/>
              <a:ea typeface="Philosopher"/>
              <a:cs typeface="Philosopher"/>
              <a:sym typeface="Philosopher"/>
            </a:endParaRPr>
          </a:p>
          <a:p>
            <a:pPr indent="-374142" lvl="1" marL="914400" rtl="0" algn="l">
              <a:lnSpc>
                <a:spcPct val="146989"/>
              </a:lnSpc>
              <a:spcBef>
                <a:spcPts val="0"/>
              </a:spcBef>
              <a:spcAft>
                <a:spcPts val="0"/>
              </a:spcAft>
              <a:buSzPts val="2292"/>
              <a:buChar char="•"/>
            </a:pPr>
            <a:r>
              <a:rPr lang="en-US" sz="2292">
                <a:latin typeface="Philosopher"/>
                <a:ea typeface="Philosopher"/>
                <a:cs typeface="Philosopher"/>
                <a:sym typeface="Philosopher"/>
              </a:rPr>
              <a:t>Tai leidžia sutelkti dėmesį į interaktyvias diskusijas, problemų sprendimą ir gilesnį supratimą, nes besimokantieji pamokoms </a:t>
            </a:r>
            <a:r>
              <a:rPr b="1" lang="en-US" sz="2292">
                <a:latin typeface="Philosopher"/>
                <a:ea typeface="Philosopher"/>
                <a:cs typeface="Philosopher"/>
                <a:sym typeface="Philosopher"/>
              </a:rPr>
              <a:t>ruošiasi turėdami pagrindines žinias.</a:t>
            </a:r>
            <a:endParaRPr b="1" sz="2292">
              <a:latin typeface="Philosopher"/>
              <a:ea typeface="Philosopher"/>
              <a:cs typeface="Philosopher"/>
              <a:sym typeface="Philosopher"/>
            </a:endParaRPr>
          </a:p>
        </p:txBody>
      </p:sp>
      <p:sp>
        <p:nvSpPr>
          <p:cNvPr id="1554" name="Google Shape;1554;p70"/>
          <p:cNvSpPr txBox="1"/>
          <p:nvPr/>
        </p:nvSpPr>
        <p:spPr>
          <a:xfrm>
            <a:off x="1335499" y="1781700"/>
            <a:ext cx="14203800" cy="1557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Mikro-mokymosi integravimas: derinimas su tradiciniu mokymusi</a:t>
            </a:r>
            <a:endParaRPr b="0" i="0" sz="1400" u="none" cap="none" strike="noStrike">
              <a:solidFill>
                <a:srgbClr val="000000"/>
              </a:solidFill>
              <a:latin typeface="Arial"/>
              <a:ea typeface="Arial"/>
              <a:cs typeface="Arial"/>
              <a:sym typeface="Arial"/>
            </a:endParaRPr>
          </a:p>
        </p:txBody>
      </p:sp>
      <p:sp>
        <p:nvSpPr>
          <p:cNvPr id="1555" name="Google Shape;1555;p70"/>
          <p:cNvSpPr txBox="1"/>
          <p:nvPr/>
        </p:nvSpPr>
        <p:spPr>
          <a:xfrm>
            <a:off x="2180045" y="5080062"/>
            <a:ext cx="2347500" cy="15696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lang="en-US" sz="2999">
                <a:solidFill>
                  <a:srgbClr val="94A037"/>
                </a:solidFill>
                <a:latin typeface="Philosopher"/>
                <a:ea typeface="Philosopher"/>
                <a:cs typeface="Philosopher"/>
                <a:sym typeface="Philosopher"/>
              </a:rPr>
              <a:t>Apverstos klasės požiūris</a:t>
            </a:r>
            <a:endParaRPr b="0" i="0" sz="1400" u="none" cap="none" strike="noStrike">
              <a:solidFill>
                <a:srgbClr val="000000"/>
              </a:solidFill>
              <a:latin typeface="Arial"/>
              <a:ea typeface="Arial"/>
              <a:cs typeface="Arial"/>
              <a:sym typeface="Arial"/>
            </a:endParaRPr>
          </a:p>
        </p:txBody>
      </p:sp>
      <p:sp>
        <p:nvSpPr>
          <p:cNvPr id="1556" name="Google Shape;1556;p70"/>
          <p:cNvSpPr txBox="1"/>
          <p:nvPr/>
        </p:nvSpPr>
        <p:spPr>
          <a:xfrm>
            <a:off x="1422238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pic>
        <p:nvPicPr>
          <p:cNvPr id="1557" name="Google Shape;1557;p70"/>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7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67" name="Google Shape;1567;p71"/>
          <p:cNvSpPr/>
          <p:nvPr/>
        </p:nvSpPr>
        <p:spPr>
          <a:xfrm rot="5400000">
            <a:off x="916338" y="3189748"/>
            <a:ext cx="3257550" cy="4133226"/>
          </a:xfrm>
          <a:custGeom>
            <a:rect b="b" l="l" r="r" t="t"/>
            <a:pathLst>
              <a:path extrusionOk="0" h="11986885" w="9447312">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71"/>
          <p:cNvSpPr/>
          <p:nvPr/>
        </p:nvSpPr>
        <p:spPr>
          <a:xfrm>
            <a:off x="9911271" y="3086100"/>
            <a:ext cx="7200900" cy="7200900"/>
          </a:xfrm>
          <a:custGeom>
            <a:rect b="b" l="l" r="r" t="t"/>
            <a:pathLst>
              <a:path extrusionOk="0" h="7200900" w="7200900">
                <a:moveTo>
                  <a:pt x="0" y="0"/>
                </a:moveTo>
                <a:lnTo>
                  <a:pt x="7200900" y="0"/>
                </a:lnTo>
                <a:lnTo>
                  <a:pt x="7200900" y="7200900"/>
                </a:lnTo>
                <a:lnTo>
                  <a:pt x="0" y="7200900"/>
                </a:lnTo>
                <a:lnTo>
                  <a:pt x="0" y="0"/>
                </a:lnTo>
                <a:close/>
              </a:path>
            </a:pathLst>
          </a:custGeom>
          <a:blipFill rotWithShape="1">
            <a:blip r:embed="rId4">
              <a:alphaModFix amt="9999"/>
            </a:blip>
            <a:stretch>
              <a:fillRect b="0" l="0" r="0" t="0"/>
            </a:stretch>
          </a:blipFill>
          <a:ln>
            <a:noFill/>
          </a:ln>
        </p:spPr>
      </p:sp>
      <p:sp>
        <p:nvSpPr>
          <p:cNvPr id="1569" name="Google Shape;1569;p71"/>
          <p:cNvSpPr/>
          <p:nvPr/>
        </p:nvSpPr>
        <p:spPr>
          <a:xfrm rot="5400000">
            <a:off x="9747515" y="-1203272"/>
            <a:ext cx="3257550" cy="12919267"/>
          </a:xfrm>
          <a:custGeom>
            <a:rect b="b" l="l" r="r" t="t"/>
            <a:pathLst>
              <a:path extrusionOk="0" h="37467530" w="9447312">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71"/>
          <p:cNvSpPr/>
          <p:nvPr/>
        </p:nvSpPr>
        <p:spPr>
          <a:xfrm>
            <a:off x="747513" y="4568231"/>
            <a:ext cx="1150538" cy="1150538"/>
          </a:xfrm>
          <a:custGeom>
            <a:rect b="b" l="l" r="r" t="t"/>
            <a:pathLst>
              <a:path extrusionOk="0" h="1150538" w="1150538">
                <a:moveTo>
                  <a:pt x="0" y="0"/>
                </a:moveTo>
                <a:lnTo>
                  <a:pt x="1150537" y="0"/>
                </a:lnTo>
                <a:lnTo>
                  <a:pt x="1150537" y="1150538"/>
                </a:lnTo>
                <a:lnTo>
                  <a:pt x="0" y="1150538"/>
                </a:lnTo>
                <a:lnTo>
                  <a:pt x="0" y="0"/>
                </a:lnTo>
                <a:close/>
              </a:path>
            </a:pathLst>
          </a:custGeom>
          <a:blipFill rotWithShape="1">
            <a:blip r:embed="rId5">
              <a:alphaModFix/>
            </a:blip>
            <a:stretch>
              <a:fillRect b="0" l="0" r="0" t="0"/>
            </a:stretch>
          </a:blipFill>
          <a:ln>
            <a:noFill/>
          </a:ln>
        </p:spPr>
      </p:sp>
      <p:sp>
        <p:nvSpPr>
          <p:cNvPr id="1571" name="Google Shape;1571;p71"/>
          <p:cNvSpPr txBox="1"/>
          <p:nvPr/>
        </p:nvSpPr>
        <p:spPr>
          <a:xfrm>
            <a:off x="5170052" y="3980011"/>
            <a:ext cx="12359100" cy="2172300"/>
          </a:xfrm>
          <a:prstGeom prst="rect">
            <a:avLst/>
          </a:prstGeom>
          <a:noFill/>
          <a:ln>
            <a:noFill/>
          </a:ln>
        </p:spPr>
        <p:txBody>
          <a:bodyPr anchorCtr="0" anchor="t" bIns="0" lIns="0" spcFirstLastPara="1" rIns="0" wrap="square" tIns="0">
            <a:spAutoFit/>
          </a:bodyPr>
          <a:lstStyle/>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Suteikiama prieiga prie išteklių, atitinkančių </a:t>
            </a:r>
            <a:r>
              <a:rPr b="1" lang="en-US" sz="2433">
                <a:latin typeface="Philosopher"/>
                <a:ea typeface="Philosopher"/>
                <a:cs typeface="Philosopher"/>
                <a:sym typeface="Philosopher"/>
              </a:rPr>
              <a:t>individualų mokymosi stilių</a:t>
            </a:r>
            <a:endParaRPr b="1"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Kai kurie besimokantieji gali teikti pirmenybę skaitymo medžiagai, o kiti – vaizdo įrašams ar interaktyviems pratimams</a:t>
            </a:r>
            <a:endParaRPr sz="2433">
              <a:latin typeface="Philosopher"/>
              <a:ea typeface="Philosopher"/>
              <a:cs typeface="Philosopher"/>
              <a:sym typeface="Philosopher"/>
            </a:endParaRPr>
          </a:p>
          <a:p>
            <a:pPr indent="-383095" lvl="1" marL="914400" rtl="0" algn="l">
              <a:lnSpc>
                <a:spcPct val="120016"/>
              </a:lnSpc>
              <a:spcBef>
                <a:spcPts val="0"/>
              </a:spcBef>
              <a:spcAft>
                <a:spcPts val="0"/>
              </a:spcAft>
              <a:buSzPts val="2433"/>
              <a:buChar char="•"/>
            </a:pPr>
            <a:r>
              <a:rPr lang="en-US" sz="2433">
                <a:latin typeface="Philosopher"/>
                <a:ea typeface="Philosopher"/>
                <a:cs typeface="Philosopher"/>
                <a:sym typeface="Philosopher"/>
              </a:rPr>
              <a:t>Mikro-mokymosi</a:t>
            </a:r>
            <a:r>
              <a:rPr b="1" lang="en-US" sz="2433">
                <a:latin typeface="Philosopher"/>
                <a:ea typeface="Philosopher"/>
                <a:cs typeface="Philosopher"/>
                <a:sym typeface="Philosopher"/>
              </a:rPr>
              <a:t> lankstumas užtikrina,</a:t>
            </a:r>
            <a:r>
              <a:rPr lang="en-US" sz="2433">
                <a:latin typeface="Philosopher"/>
                <a:ea typeface="Philosopher"/>
                <a:cs typeface="Philosopher"/>
                <a:sym typeface="Philosopher"/>
              </a:rPr>
              <a:t> kad kiekvienas besimokantis turėtų išteklių, reikalingų tobulėti</a:t>
            </a:r>
            <a:endParaRPr sz="2433">
              <a:latin typeface="Philosopher"/>
              <a:ea typeface="Philosopher"/>
              <a:cs typeface="Philosopher"/>
              <a:sym typeface="Philosopher"/>
            </a:endParaRPr>
          </a:p>
        </p:txBody>
      </p:sp>
      <p:sp>
        <p:nvSpPr>
          <p:cNvPr id="1572" name="Google Shape;1572;p71"/>
          <p:cNvSpPr txBox="1"/>
          <p:nvPr/>
        </p:nvSpPr>
        <p:spPr>
          <a:xfrm>
            <a:off x="1898050" y="4351486"/>
            <a:ext cx="2347500" cy="2123400"/>
          </a:xfrm>
          <a:prstGeom prst="rect">
            <a:avLst/>
          </a:prstGeom>
          <a:noFill/>
          <a:ln>
            <a:noFill/>
          </a:ln>
        </p:spPr>
        <p:txBody>
          <a:bodyPr anchorCtr="0" anchor="t" bIns="0" lIns="0" spcFirstLastPara="1" rIns="0" wrap="square" tIns="0">
            <a:spAutoFit/>
          </a:bodyPr>
          <a:lstStyle/>
          <a:p>
            <a:pPr indent="0" lvl="0" marL="0" marR="0" rtl="0" algn="ctr">
              <a:lnSpc>
                <a:spcPct val="19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6"/>
              </a:lnSpc>
              <a:spcBef>
                <a:spcPts val="0"/>
              </a:spcBef>
              <a:spcAft>
                <a:spcPts val="0"/>
              </a:spcAft>
              <a:buClr>
                <a:srgbClr val="000000"/>
              </a:buClr>
              <a:buSzPts val="2999"/>
              <a:buFont typeface="Arial"/>
              <a:buNone/>
            </a:pPr>
            <a:r>
              <a:rPr b="1" i="0" lang="en-US" sz="2999" u="none" cap="none" strike="noStrike">
                <a:solidFill>
                  <a:srgbClr val="94A037"/>
                </a:solidFill>
                <a:latin typeface="Philosopher"/>
                <a:ea typeface="Philosopher"/>
                <a:cs typeface="Philosopher"/>
                <a:sym typeface="Philosopher"/>
              </a:rPr>
              <a:t>Įsitraukimo didin</a:t>
            </a:r>
            <a:r>
              <a:rPr b="1" lang="en-US" sz="2999">
                <a:solidFill>
                  <a:srgbClr val="94A037"/>
                </a:solidFill>
                <a:latin typeface="Philosopher"/>
                <a:ea typeface="Philosopher"/>
                <a:cs typeface="Philosopher"/>
                <a:sym typeface="Philosopher"/>
              </a:rPr>
              <a:t>imas</a:t>
            </a:r>
            <a:endParaRPr b="0" i="0" sz="1400" u="none" cap="none" strike="noStrike">
              <a:solidFill>
                <a:srgbClr val="000000"/>
              </a:solidFill>
              <a:latin typeface="Arial"/>
              <a:ea typeface="Arial"/>
              <a:cs typeface="Arial"/>
              <a:sym typeface="Arial"/>
            </a:endParaRPr>
          </a:p>
          <a:p>
            <a:pPr indent="0" lvl="0" marL="0" marR="0" rtl="0" algn="ctr">
              <a:lnSpc>
                <a:spcPct val="120006"/>
              </a:lnSpc>
              <a:spcBef>
                <a:spcPts val="0"/>
              </a:spcBef>
              <a:spcAft>
                <a:spcPts val="0"/>
              </a:spcAft>
              <a:buClr>
                <a:srgbClr val="000000"/>
              </a:buClr>
              <a:buSzPts val="2999"/>
              <a:buFont typeface="Arial"/>
              <a:buNone/>
            </a:pPr>
            <a:r>
              <a:t/>
            </a:r>
            <a:endParaRPr b="1" i="0" sz="2999" u="none" cap="none" strike="noStrike">
              <a:solidFill>
                <a:srgbClr val="94A037"/>
              </a:solidFill>
              <a:latin typeface="Philosopher"/>
              <a:ea typeface="Philosopher"/>
              <a:cs typeface="Philosopher"/>
              <a:sym typeface="Philosopher"/>
            </a:endParaRPr>
          </a:p>
        </p:txBody>
      </p:sp>
      <p:sp>
        <p:nvSpPr>
          <p:cNvPr id="1573" name="Google Shape;1573;p71"/>
          <p:cNvSpPr txBox="1"/>
          <p:nvPr/>
        </p:nvSpPr>
        <p:spPr>
          <a:xfrm>
            <a:off x="465288" y="7790011"/>
            <a:ext cx="173574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Šis mikro-mokymosi ir tradicinių mokymo metodų derinys sukuria subalansuotą ir patrauklią mokymosi patirtį, prisitaikančią prie besimokančiųjų </a:t>
            </a:r>
            <a:r>
              <a:rPr b="1" lang="en-US" sz="2400">
                <a:latin typeface="Philosopher"/>
                <a:ea typeface="Philosopher"/>
                <a:cs typeface="Philosopher"/>
                <a:sym typeface="Philosopher"/>
              </a:rPr>
              <a:t>poreikių</a:t>
            </a:r>
            <a:r>
              <a:rPr b="1" lang="en-US" sz="2400">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1574" name="Google Shape;1574;p71"/>
          <p:cNvSpPr txBox="1"/>
          <p:nvPr/>
        </p:nvSpPr>
        <p:spPr>
          <a:xfrm>
            <a:off x="1422238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sp>
        <p:nvSpPr>
          <p:cNvPr id="1575" name="Google Shape;1575;p71"/>
          <p:cNvSpPr txBox="1"/>
          <p:nvPr/>
        </p:nvSpPr>
        <p:spPr>
          <a:xfrm>
            <a:off x="2761996" y="1623293"/>
            <a:ext cx="12790500" cy="15573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4599"/>
              <a:buFont typeface="Arial"/>
              <a:buNone/>
            </a:pPr>
            <a:r>
              <a:rPr b="1" lang="en-US" sz="4599">
                <a:solidFill>
                  <a:srgbClr val="F59F35"/>
                </a:solidFill>
                <a:latin typeface="Philosopher"/>
                <a:ea typeface="Philosopher"/>
                <a:cs typeface="Philosopher"/>
                <a:sym typeface="Philosopher"/>
              </a:rPr>
              <a:t>Mikro-mokymosi integravimas: derinimas su tradiciniu mokymusi</a:t>
            </a:r>
            <a:endParaRPr b="1" sz="4599">
              <a:solidFill>
                <a:srgbClr val="F59F35"/>
              </a:solidFill>
              <a:latin typeface="Philosopher"/>
              <a:ea typeface="Philosopher"/>
              <a:cs typeface="Philosopher"/>
              <a:sym typeface="Philosopher"/>
            </a:endParaRPr>
          </a:p>
        </p:txBody>
      </p:sp>
      <p:pic>
        <p:nvPicPr>
          <p:cNvPr id="1576" name="Google Shape;1576;p71"/>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7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586" name="Google Shape;1586;p72"/>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72"/>
          <p:cNvSpPr/>
          <p:nvPr/>
        </p:nvSpPr>
        <p:spPr>
          <a:xfrm>
            <a:off x="10214784" y="2759884"/>
            <a:ext cx="7555449" cy="7527116"/>
          </a:xfrm>
          <a:custGeom>
            <a:rect b="b" l="l" r="r" t="t"/>
            <a:pathLst>
              <a:path extrusionOk="0" h="7527116" w="7555449">
                <a:moveTo>
                  <a:pt x="0" y="0"/>
                </a:moveTo>
                <a:lnTo>
                  <a:pt x="7555449" y="0"/>
                </a:lnTo>
                <a:lnTo>
                  <a:pt x="7555449" y="7527116"/>
                </a:lnTo>
                <a:lnTo>
                  <a:pt x="0" y="7527116"/>
                </a:lnTo>
                <a:lnTo>
                  <a:pt x="0" y="0"/>
                </a:lnTo>
                <a:close/>
              </a:path>
            </a:pathLst>
          </a:custGeom>
          <a:blipFill rotWithShape="1">
            <a:blip r:embed="rId4">
              <a:alphaModFix amt="9999"/>
            </a:blip>
            <a:stretch>
              <a:fillRect b="0" l="0" r="0" t="0"/>
            </a:stretch>
          </a:blipFill>
          <a:ln>
            <a:noFill/>
          </a:ln>
        </p:spPr>
      </p:sp>
      <p:sp>
        <p:nvSpPr>
          <p:cNvPr id="1588" name="Google Shape;1588;p72"/>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72"/>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0" name="Google Shape;1590;p72"/>
          <p:cNvPicPr preferRelativeResize="0"/>
          <p:nvPr/>
        </p:nvPicPr>
        <p:blipFill rotWithShape="1">
          <a:blip r:embed="rId5">
            <a:alphaModFix/>
          </a:blip>
          <a:srcRect b="0" l="0" r="0" t="0"/>
          <a:stretch/>
        </p:blipFill>
        <p:spPr>
          <a:xfrm>
            <a:off x="894115" y="7530376"/>
            <a:ext cx="1246282" cy="1246282"/>
          </a:xfrm>
          <a:prstGeom prst="rect">
            <a:avLst/>
          </a:prstGeom>
          <a:noFill/>
          <a:ln>
            <a:noFill/>
          </a:ln>
        </p:spPr>
      </p:pic>
      <p:sp>
        <p:nvSpPr>
          <p:cNvPr id="1591" name="Google Shape;1591;p72"/>
          <p:cNvSpPr/>
          <p:nvPr/>
        </p:nvSpPr>
        <p:spPr>
          <a:xfrm>
            <a:off x="478500" y="3974827"/>
            <a:ext cx="1183383" cy="1183383"/>
          </a:xfrm>
          <a:custGeom>
            <a:rect b="b" l="l" r="r" t="t"/>
            <a:pathLst>
              <a:path extrusionOk="0" h="1183383" w="1183383">
                <a:moveTo>
                  <a:pt x="0" y="0"/>
                </a:moveTo>
                <a:lnTo>
                  <a:pt x="1183382" y="0"/>
                </a:lnTo>
                <a:lnTo>
                  <a:pt x="1183382" y="1183383"/>
                </a:lnTo>
                <a:lnTo>
                  <a:pt x="0" y="1183383"/>
                </a:lnTo>
                <a:lnTo>
                  <a:pt x="0" y="0"/>
                </a:lnTo>
                <a:close/>
              </a:path>
            </a:pathLst>
          </a:custGeom>
          <a:blipFill rotWithShape="1">
            <a:blip r:embed="rId6">
              <a:alphaModFix/>
            </a:blip>
            <a:stretch>
              <a:fillRect b="0" l="0" r="0" t="0"/>
            </a:stretch>
          </a:blipFill>
          <a:ln>
            <a:noFill/>
          </a:ln>
        </p:spPr>
      </p:sp>
      <p:sp>
        <p:nvSpPr>
          <p:cNvPr id="1592" name="Google Shape;1592;p72"/>
          <p:cNvSpPr txBox="1"/>
          <p:nvPr/>
        </p:nvSpPr>
        <p:spPr>
          <a:xfrm>
            <a:off x="2748785" y="1970956"/>
            <a:ext cx="12790500" cy="708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Mikro-mokymosi integravimas: technologijos</a:t>
            </a:r>
            <a:endParaRPr b="0" i="0" sz="1400" u="none" cap="none" strike="noStrike">
              <a:solidFill>
                <a:srgbClr val="000000"/>
              </a:solidFill>
              <a:latin typeface="Arial"/>
              <a:ea typeface="Arial"/>
              <a:cs typeface="Arial"/>
              <a:sym typeface="Arial"/>
            </a:endParaRPr>
          </a:p>
        </p:txBody>
      </p:sp>
      <p:sp>
        <p:nvSpPr>
          <p:cNvPr id="1593" name="Google Shape;1593;p72"/>
          <p:cNvSpPr txBox="1"/>
          <p:nvPr/>
        </p:nvSpPr>
        <p:spPr>
          <a:xfrm>
            <a:off x="1770572" y="4377160"/>
            <a:ext cx="39270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Vartotojams draugiški įrankiai</a:t>
            </a:r>
            <a:endParaRPr b="0" i="0" sz="1400" u="none" cap="none" strike="noStrike">
              <a:solidFill>
                <a:srgbClr val="000000"/>
              </a:solidFill>
              <a:latin typeface="Arial"/>
              <a:ea typeface="Arial"/>
              <a:cs typeface="Arial"/>
              <a:sym typeface="Arial"/>
            </a:endParaRPr>
          </a:p>
        </p:txBody>
      </p:sp>
      <p:sp>
        <p:nvSpPr>
          <p:cNvPr id="1594" name="Google Shape;1594;p72"/>
          <p:cNvSpPr txBox="1"/>
          <p:nvPr/>
        </p:nvSpPr>
        <p:spPr>
          <a:xfrm>
            <a:off x="6608174" y="4170775"/>
            <a:ext cx="100620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1" lang="en-US" sz="2499">
                <a:latin typeface="Philosopher"/>
                <a:ea typeface="Philosopher"/>
                <a:cs typeface="Philosopher"/>
                <a:sym typeface="Philosopher"/>
              </a:rPr>
              <a:t>Yra daug patogių įrankių, skirtų mikro-mokymosi turiniui kurti</a:t>
            </a:r>
            <a:endParaRPr b="1" i="0" sz="1400" u="none" cap="none" strike="noStrike">
              <a:solidFill>
                <a:srgbClr val="000000"/>
              </a:solidFill>
            </a:endParaRPr>
          </a:p>
        </p:txBody>
      </p:sp>
      <p:sp>
        <p:nvSpPr>
          <p:cNvPr id="1595" name="Google Shape;1595;p72"/>
          <p:cNvSpPr txBox="1"/>
          <p:nvPr/>
        </p:nvSpPr>
        <p:spPr>
          <a:xfrm>
            <a:off x="2700122" y="7552108"/>
            <a:ext cx="15029400" cy="912600"/>
          </a:xfrm>
          <a:prstGeom prst="rect">
            <a:avLst/>
          </a:prstGeom>
          <a:noFill/>
          <a:ln>
            <a:noFill/>
          </a:ln>
        </p:spPr>
        <p:txBody>
          <a:bodyPr anchorCtr="0" anchor="t" bIns="0" lIns="0" spcFirstLastPara="1" rIns="0" wrap="square" tIns="0">
            <a:spAutoFit/>
          </a:bodyPr>
          <a:lstStyle/>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Siūlomos dizaino galimybės, leidžiančios kurti </a:t>
            </a:r>
            <a:r>
              <a:rPr b="1" lang="en-US" sz="2400">
                <a:latin typeface="Philosopher"/>
                <a:ea typeface="Philosopher"/>
                <a:cs typeface="Philosopher"/>
                <a:sym typeface="Philosopher"/>
              </a:rPr>
              <a:t>vizualiai patrauklią medžiagą.</a:t>
            </a:r>
            <a:endParaRPr b="1" sz="2400">
              <a:latin typeface="Philosopher"/>
              <a:ea typeface="Philosopher"/>
              <a:cs typeface="Philosopher"/>
              <a:sym typeface="Philosopher"/>
            </a:endParaRPr>
          </a:p>
          <a:p>
            <a:pPr indent="-381000" lvl="1" marL="914400" rtl="0" algn="l">
              <a:lnSpc>
                <a:spcPct val="147000"/>
              </a:lnSpc>
              <a:spcBef>
                <a:spcPts val="0"/>
              </a:spcBef>
              <a:spcAft>
                <a:spcPts val="0"/>
              </a:spcAft>
              <a:buSzPts val="2400"/>
              <a:buChar char="•"/>
            </a:pPr>
            <a:r>
              <a:rPr lang="en-US" sz="2400">
                <a:latin typeface="Philosopher"/>
                <a:ea typeface="Philosopher"/>
                <a:cs typeface="Philosopher"/>
                <a:sym typeface="Philosopher"/>
              </a:rPr>
              <a:t>Pateikiama daugybė šablonų, grafikos ir tinkinimo parinkčių,</a:t>
            </a:r>
            <a:r>
              <a:rPr b="1" lang="en-US" sz="2400">
                <a:latin typeface="Philosopher"/>
                <a:ea typeface="Philosopher"/>
                <a:cs typeface="Philosopher"/>
                <a:sym typeface="Philosopher"/>
              </a:rPr>
              <a:t> pritaikytų įvairiems mokymosi stiliams.</a:t>
            </a:r>
            <a:endParaRPr b="1" sz="2400">
              <a:latin typeface="Philosopher"/>
              <a:ea typeface="Philosopher"/>
              <a:cs typeface="Philosopher"/>
              <a:sym typeface="Philosopher"/>
            </a:endParaRPr>
          </a:p>
        </p:txBody>
      </p:sp>
      <p:sp>
        <p:nvSpPr>
          <p:cNvPr id="1596" name="Google Shape;1596;p72"/>
          <p:cNvSpPr txBox="1"/>
          <p:nvPr/>
        </p:nvSpPr>
        <p:spPr>
          <a:xfrm>
            <a:off x="604864" y="6629945"/>
            <a:ext cx="1535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Pavyzdys:</a:t>
            </a:r>
            <a:endParaRPr b="0" i="0" sz="1400" u="none" cap="none" strike="noStrike">
              <a:solidFill>
                <a:srgbClr val="000000"/>
              </a:solidFill>
              <a:latin typeface="Arial"/>
              <a:ea typeface="Arial"/>
              <a:cs typeface="Arial"/>
              <a:sym typeface="Arial"/>
            </a:endParaRPr>
          </a:p>
        </p:txBody>
      </p:sp>
      <p:sp>
        <p:nvSpPr>
          <p:cNvPr id="1597" name="Google Shape;1597;p72"/>
          <p:cNvSpPr txBox="1"/>
          <p:nvPr/>
        </p:nvSpPr>
        <p:spPr>
          <a:xfrm>
            <a:off x="14222387" y="537097"/>
            <a:ext cx="2547900" cy="6390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a:solidFill>
                <a:schemeClr val="dk1"/>
              </a:solidFill>
            </a:endParaRPr>
          </a:p>
          <a:p>
            <a:pPr indent="0" lvl="0" marL="0" marR="0" rtl="0" algn="ctr">
              <a:lnSpc>
                <a:spcPct val="119978"/>
              </a:lnSpc>
              <a:spcBef>
                <a:spcPts val="0"/>
              </a:spcBef>
              <a:spcAft>
                <a:spcPts val="0"/>
              </a:spcAft>
              <a:buClr>
                <a:srgbClr val="000000"/>
              </a:buClr>
              <a:buSzPts val="1887"/>
              <a:buFont typeface="Arial"/>
              <a:buNone/>
            </a:pPr>
            <a:r>
              <a:t/>
            </a:r>
            <a:endParaRPr b="1" sz="1887">
              <a:solidFill>
                <a:srgbClr val="F59F35"/>
              </a:solidFill>
              <a:latin typeface="Philosopher"/>
              <a:ea typeface="Philosopher"/>
              <a:cs typeface="Philosopher"/>
              <a:sym typeface="Philosopher"/>
            </a:endParaRPr>
          </a:p>
        </p:txBody>
      </p:sp>
      <p:pic>
        <p:nvPicPr>
          <p:cNvPr id="1598" name="Google Shape;1598;p72"/>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7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08" name="Google Shape;1608;p73"/>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73"/>
          <p:cNvSpPr/>
          <p:nvPr/>
        </p:nvSpPr>
        <p:spPr>
          <a:xfrm>
            <a:off x="9124366" y="2999721"/>
            <a:ext cx="7455017" cy="7287279"/>
          </a:xfrm>
          <a:custGeom>
            <a:rect b="b" l="l" r="r" t="t"/>
            <a:pathLst>
              <a:path extrusionOk="0" h="7287279" w="7455017">
                <a:moveTo>
                  <a:pt x="0" y="0"/>
                </a:moveTo>
                <a:lnTo>
                  <a:pt x="7455017" y="0"/>
                </a:lnTo>
                <a:lnTo>
                  <a:pt x="7455017" y="7287279"/>
                </a:lnTo>
                <a:lnTo>
                  <a:pt x="0" y="7287279"/>
                </a:lnTo>
                <a:lnTo>
                  <a:pt x="0" y="0"/>
                </a:lnTo>
                <a:close/>
              </a:path>
            </a:pathLst>
          </a:custGeom>
          <a:blipFill rotWithShape="1">
            <a:blip r:embed="rId4">
              <a:alphaModFix amt="9999"/>
            </a:blip>
            <a:stretch>
              <a:fillRect b="0" l="0" r="0" t="0"/>
            </a:stretch>
          </a:blipFill>
          <a:ln>
            <a:noFill/>
          </a:ln>
        </p:spPr>
      </p:sp>
      <p:sp>
        <p:nvSpPr>
          <p:cNvPr id="1610" name="Google Shape;1610;p73"/>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73"/>
          <p:cNvSpPr/>
          <p:nvPr/>
        </p:nvSpPr>
        <p:spPr>
          <a:xfrm>
            <a:off x="1028700" y="3908471"/>
            <a:ext cx="1316094" cy="1316094"/>
          </a:xfrm>
          <a:custGeom>
            <a:rect b="b" l="l" r="r" t="t"/>
            <a:pathLst>
              <a:path extrusionOk="0" h="1316094" w="1316094">
                <a:moveTo>
                  <a:pt x="0" y="0"/>
                </a:moveTo>
                <a:lnTo>
                  <a:pt x="1316094" y="0"/>
                </a:lnTo>
                <a:lnTo>
                  <a:pt x="1316094" y="1316094"/>
                </a:lnTo>
                <a:lnTo>
                  <a:pt x="0" y="1316094"/>
                </a:lnTo>
                <a:lnTo>
                  <a:pt x="0" y="0"/>
                </a:lnTo>
                <a:close/>
              </a:path>
            </a:pathLst>
          </a:custGeom>
          <a:blipFill rotWithShape="1">
            <a:blip r:embed="rId5">
              <a:alphaModFix/>
            </a:blip>
            <a:stretch>
              <a:fillRect b="0" l="0" r="0" t="0"/>
            </a:stretch>
          </a:blipFill>
          <a:ln>
            <a:noFill/>
          </a:ln>
        </p:spPr>
      </p:sp>
      <p:sp>
        <p:nvSpPr>
          <p:cNvPr id="1612" name="Google Shape;1612;p73"/>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73"/>
          <p:cNvSpPr/>
          <p:nvPr/>
        </p:nvSpPr>
        <p:spPr>
          <a:xfrm>
            <a:off x="705263" y="7333751"/>
            <a:ext cx="1639531" cy="1639531"/>
          </a:xfrm>
          <a:custGeom>
            <a:rect b="b" l="l" r="r" t="t"/>
            <a:pathLst>
              <a:path extrusionOk="0" h="1639531" w="1639531">
                <a:moveTo>
                  <a:pt x="0" y="0"/>
                </a:moveTo>
                <a:lnTo>
                  <a:pt x="1639531" y="0"/>
                </a:lnTo>
                <a:lnTo>
                  <a:pt x="1639531" y="1639531"/>
                </a:lnTo>
                <a:lnTo>
                  <a:pt x="0" y="1639531"/>
                </a:lnTo>
                <a:lnTo>
                  <a:pt x="0" y="0"/>
                </a:lnTo>
                <a:close/>
              </a:path>
            </a:pathLst>
          </a:custGeom>
          <a:blipFill rotWithShape="1">
            <a:blip r:embed="rId6">
              <a:alphaModFix/>
            </a:blip>
            <a:stretch>
              <a:fillRect b="0" l="0" r="0" t="0"/>
            </a:stretch>
          </a:blipFill>
          <a:ln>
            <a:noFill/>
          </a:ln>
        </p:spPr>
      </p:sp>
      <p:sp>
        <p:nvSpPr>
          <p:cNvPr id="1614" name="Google Shape;1614;p73"/>
          <p:cNvSpPr txBox="1"/>
          <p:nvPr/>
        </p:nvSpPr>
        <p:spPr>
          <a:xfrm>
            <a:off x="7023108" y="4438650"/>
            <a:ext cx="103323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Kurti interaktyvius mikro-mokymosi vaizdo įrašus</a:t>
            </a:r>
            <a:endParaRPr b="0" i="0" sz="1400" u="none" cap="none" strike="noStrike">
              <a:solidFill>
                <a:srgbClr val="000000"/>
              </a:solidFill>
              <a:latin typeface="Arial"/>
              <a:ea typeface="Arial"/>
              <a:cs typeface="Arial"/>
              <a:sym typeface="Arial"/>
            </a:endParaRPr>
          </a:p>
        </p:txBody>
      </p:sp>
      <p:sp>
        <p:nvSpPr>
          <p:cNvPr id="1615" name="Google Shape;1615;p73"/>
          <p:cNvSpPr txBox="1"/>
          <p:nvPr/>
        </p:nvSpPr>
        <p:spPr>
          <a:xfrm>
            <a:off x="2748785" y="1869866"/>
            <a:ext cx="12790500" cy="708000"/>
          </a:xfrm>
          <a:prstGeom prst="rect">
            <a:avLst/>
          </a:prstGeom>
          <a:noFill/>
          <a:ln>
            <a:noFill/>
          </a:ln>
        </p:spPr>
        <p:txBody>
          <a:bodyPr anchorCtr="0" anchor="t" bIns="0" lIns="0" spcFirstLastPara="1" rIns="0" wrap="square" tIns="0">
            <a:spAutoFit/>
          </a:bodyPr>
          <a:lstStyle/>
          <a:p>
            <a:pPr indent="0" lvl="0" marL="0" rtl="0" algn="ctr">
              <a:lnSpc>
                <a:spcPct val="120004"/>
              </a:lnSpc>
              <a:spcBef>
                <a:spcPts val="0"/>
              </a:spcBef>
              <a:spcAft>
                <a:spcPts val="0"/>
              </a:spcAft>
              <a:buClr>
                <a:schemeClr val="dk1"/>
              </a:buClr>
              <a:buSzPts val="4599"/>
              <a:buFont typeface="Arial"/>
              <a:buNone/>
            </a:pPr>
            <a:r>
              <a:rPr b="1" lang="en-US" sz="4599">
                <a:solidFill>
                  <a:srgbClr val="F59F35"/>
                </a:solidFill>
                <a:latin typeface="Philosopher"/>
                <a:ea typeface="Philosopher"/>
                <a:cs typeface="Philosopher"/>
                <a:sym typeface="Philosopher"/>
              </a:rPr>
              <a:t>Mikro-mokymosi integravimas: technologijos</a:t>
            </a:r>
            <a:endParaRPr b="1" sz="4599">
              <a:solidFill>
                <a:srgbClr val="F59F35"/>
              </a:solidFill>
              <a:latin typeface="Philosopher"/>
              <a:ea typeface="Philosopher"/>
              <a:cs typeface="Philosopher"/>
              <a:sym typeface="Philosopher"/>
            </a:endParaRPr>
          </a:p>
        </p:txBody>
      </p:sp>
      <p:sp>
        <p:nvSpPr>
          <p:cNvPr id="1616" name="Google Shape;1616;p73"/>
          <p:cNvSpPr txBox="1"/>
          <p:nvPr/>
        </p:nvSpPr>
        <p:spPr>
          <a:xfrm>
            <a:off x="2929423" y="4105275"/>
            <a:ext cx="2979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Interaktyvus mokymasis</a:t>
            </a:r>
            <a:endParaRPr b="0" i="0" sz="1400" u="none" cap="none" strike="noStrike">
              <a:solidFill>
                <a:srgbClr val="000000"/>
              </a:solidFill>
              <a:latin typeface="Arial"/>
              <a:ea typeface="Arial"/>
              <a:cs typeface="Arial"/>
              <a:sym typeface="Arial"/>
            </a:endParaRPr>
          </a:p>
        </p:txBody>
      </p:sp>
      <p:sp>
        <p:nvSpPr>
          <p:cNvPr id="1617" name="Google Shape;1617;p73"/>
          <p:cNvSpPr txBox="1"/>
          <p:nvPr/>
        </p:nvSpPr>
        <p:spPr>
          <a:xfrm>
            <a:off x="2561794" y="7300692"/>
            <a:ext cx="14208300" cy="1403400"/>
          </a:xfrm>
          <a:prstGeom prst="rect">
            <a:avLst/>
          </a:prstGeom>
          <a:noFill/>
          <a:ln>
            <a:noFill/>
          </a:ln>
        </p:spPr>
        <p:txBody>
          <a:bodyPr anchorCtr="0" anchor="t" bIns="0" lIns="0" spcFirstLastPara="1" rIns="0" wrap="square" tIns="0">
            <a:spAutoFit/>
          </a:bodyPr>
          <a:lstStyle/>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leidžia tiesiogiai į vaizdo įrašus įtraukti viktorinų ir klausimų,</a:t>
            </a:r>
            <a:r>
              <a:rPr b="1" lang="en-US" sz="2400">
                <a:latin typeface="Philosopher"/>
                <a:ea typeface="Philosopher"/>
                <a:cs typeface="Philosopher"/>
                <a:sym typeface="Philosopher"/>
              </a:rPr>
              <a:t> pasyvų žiūrėjimą paversdama aktyviu mokymusi.</a:t>
            </a:r>
            <a:endParaRPr b="1" sz="2400">
              <a:latin typeface="Philosopher"/>
              <a:ea typeface="Philosopher"/>
              <a:cs typeface="Philosopher"/>
              <a:sym typeface="Philosopher"/>
            </a:endParaRPr>
          </a:p>
          <a:p>
            <a:pPr indent="-381000" lvl="1" marL="914400" rtl="0" algn="l">
              <a:lnSpc>
                <a:spcPct val="139958"/>
              </a:lnSpc>
              <a:spcBef>
                <a:spcPts val="0"/>
              </a:spcBef>
              <a:spcAft>
                <a:spcPts val="0"/>
              </a:spcAft>
              <a:buSzPts val="2400"/>
              <a:buChar char="•"/>
            </a:pPr>
            <a:r>
              <a:rPr lang="en-US" sz="2400">
                <a:latin typeface="Philosopher"/>
                <a:ea typeface="Philosopher"/>
                <a:cs typeface="Philosopher"/>
                <a:sym typeface="Philosopher"/>
              </a:rPr>
              <a:t>„Edpuzzle“ taip pat siūlo analizę, skirtą mokinių </a:t>
            </a:r>
            <a:r>
              <a:rPr b="1" lang="en-US" sz="2400">
                <a:latin typeface="Philosopher"/>
                <a:ea typeface="Philosopher"/>
                <a:cs typeface="Philosopher"/>
                <a:sym typeface="Philosopher"/>
              </a:rPr>
              <a:t>pažangai ir įsitraukimui stebėti.</a:t>
            </a:r>
            <a:endParaRPr b="1" sz="2400">
              <a:latin typeface="Philosopher"/>
              <a:ea typeface="Philosopher"/>
              <a:cs typeface="Philosopher"/>
              <a:sym typeface="Philosopher"/>
            </a:endParaRPr>
          </a:p>
        </p:txBody>
      </p:sp>
      <p:sp>
        <p:nvSpPr>
          <p:cNvPr id="1618" name="Google Shape;1618;p73"/>
          <p:cNvSpPr txBox="1"/>
          <p:nvPr/>
        </p:nvSpPr>
        <p:spPr>
          <a:xfrm>
            <a:off x="604864" y="6629945"/>
            <a:ext cx="15354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Pavyzdys:</a:t>
            </a:r>
            <a:endParaRPr b="0" i="0" sz="1400" u="none" cap="none" strike="noStrike">
              <a:solidFill>
                <a:srgbClr val="000000"/>
              </a:solidFill>
              <a:latin typeface="Arial"/>
              <a:ea typeface="Arial"/>
              <a:cs typeface="Arial"/>
              <a:sym typeface="Arial"/>
            </a:endParaRPr>
          </a:p>
        </p:txBody>
      </p:sp>
      <p:sp>
        <p:nvSpPr>
          <p:cNvPr id="1619" name="Google Shape;1619;p73"/>
          <p:cNvSpPr txBox="1"/>
          <p:nvPr/>
        </p:nvSpPr>
        <p:spPr>
          <a:xfrm>
            <a:off x="14222387" y="537097"/>
            <a:ext cx="2547900" cy="290400"/>
          </a:xfrm>
          <a:prstGeom prst="rect">
            <a:avLst/>
          </a:prstGeom>
          <a:noFill/>
          <a:ln>
            <a:noFill/>
          </a:ln>
        </p:spPr>
        <p:txBody>
          <a:bodyPr anchorCtr="0" anchor="t" bIns="0" lIns="0" spcFirstLastPara="1" rIns="0" wrap="square" tIns="0">
            <a:spAutoFit/>
          </a:bodyPr>
          <a:lstStyle/>
          <a:p>
            <a:pPr indent="0" lvl="0" marL="0" rtl="0" algn="ctr">
              <a:lnSpc>
                <a:spcPct val="119978"/>
              </a:lnSpc>
              <a:spcBef>
                <a:spcPts val="0"/>
              </a:spcBef>
              <a:spcAft>
                <a:spcPts val="0"/>
              </a:spcAft>
              <a:buClr>
                <a:schemeClr val="dk1"/>
              </a:buClr>
              <a:buSzPts val="1887"/>
              <a:buFont typeface="Arial"/>
              <a:buNone/>
            </a:pPr>
            <a:r>
              <a:rPr b="1" lang="en-US" sz="1887">
                <a:solidFill>
                  <a:srgbClr val="F59F35"/>
                </a:solidFill>
                <a:latin typeface="Philosopher"/>
                <a:ea typeface="Philosopher"/>
                <a:cs typeface="Philosopher"/>
                <a:sym typeface="Philosopher"/>
              </a:rPr>
              <a:t>Integracijos strategijos</a:t>
            </a:r>
            <a:endParaRPr b="1" sz="1887">
              <a:solidFill>
                <a:srgbClr val="F59F35"/>
              </a:solidFill>
              <a:latin typeface="Philosopher"/>
              <a:ea typeface="Philosopher"/>
              <a:cs typeface="Philosopher"/>
              <a:sym typeface="Philosopher"/>
            </a:endParaRPr>
          </a:p>
        </p:txBody>
      </p:sp>
      <p:pic>
        <p:nvPicPr>
          <p:cNvPr id="1620" name="Google Shape;1620;p73"/>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7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630" name="Google Shape;1630;p74"/>
          <p:cNvSpPr/>
          <p:nvPr/>
        </p:nvSpPr>
        <p:spPr>
          <a:xfrm rot="5400000">
            <a:off x="1425435" y="3222594"/>
            <a:ext cx="2239355" cy="4133226"/>
          </a:xfrm>
          <a:custGeom>
            <a:rect b="b" l="l" r="r" t="t"/>
            <a:pathLst>
              <a:path extrusionOk="0" h="11986885" w="6494416">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74"/>
          <p:cNvSpPr/>
          <p:nvPr/>
        </p:nvSpPr>
        <p:spPr>
          <a:xfrm>
            <a:off x="7869920" y="2909787"/>
            <a:ext cx="9659199" cy="7377213"/>
          </a:xfrm>
          <a:custGeom>
            <a:rect b="b" l="l" r="r" t="t"/>
            <a:pathLst>
              <a:path extrusionOk="0" h="7377213" w="9659199">
                <a:moveTo>
                  <a:pt x="0" y="0"/>
                </a:moveTo>
                <a:lnTo>
                  <a:pt x="9659198" y="0"/>
                </a:lnTo>
                <a:lnTo>
                  <a:pt x="9659198" y="7377213"/>
                </a:lnTo>
                <a:lnTo>
                  <a:pt x="0" y="7377213"/>
                </a:lnTo>
                <a:lnTo>
                  <a:pt x="0" y="0"/>
                </a:lnTo>
                <a:close/>
              </a:path>
            </a:pathLst>
          </a:custGeom>
          <a:blipFill rotWithShape="1">
            <a:blip r:embed="rId4">
              <a:alphaModFix amt="10999"/>
            </a:blip>
            <a:stretch>
              <a:fillRect b="0" l="0" r="0" t="0"/>
            </a:stretch>
          </a:blipFill>
          <a:ln>
            <a:noFill/>
          </a:ln>
        </p:spPr>
      </p:sp>
      <p:sp>
        <p:nvSpPr>
          <p:cNvPr id="1632" name="Google Shape;1632;p74"/>
          <p:cNvSpPr/>
          <p:nvPr/>
        </p:nvSpPr>
        <p:spPr>
          <a:xfrm rot="5400000">
            <a:off x="10190922" y="-1170427"/>
            <a:ext cx="2239355" cy="12919267"/>
          </a:xfrm>
          <a:custGeom>
            <a:rect b="b" l="l" r="r" t="t"/>
            <a:pathLst>
              <a:path extrusionOk="0" h="37467530" w="6494416">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74"/>
          <p:cNvSpPr/>
          <p:nvPr/>
        </p:nvSpPr>
        <p:spPr>
          <a:xfrm>
            <a:off x="680116" y="4500698"/>
            <a:ext cx="1522747" cy="151132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5">
              <a:alphaModFix/>
            </a:blip>
            <a:stretch>
              <a:fillRect b="0" l="0" r="0" t="0"/>
            </a:stretch>
          </a:blipFill>
          <a:ln>
            <a:noFill/>
          </a:ln>
        </p:spPr>
      </p:sp>
      <p:sp>
        <p:nvSpPr>
          <p:cNvPr id="1634" name="Google Shape;1634;p74"/>
          <p:cNvSpPr txBox="1"/>
          <p:nvPr/>
        </p:nvSpPr>
        <p:spPr>
          <a:xfrm>
            <a:off x="2748785" y="1700861"/>
            <a:ext cx="12790500" cy="7080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lang="en-US" sz="4599">
                <a:solidFill>
                  <a:srgbClr val="F59F35"/>
                </a:solidFill>
                <a:latin typeface="Philosopher"/>
                <a:ea typeface="Philosopher"/>
                <a:cs typeface="Philosopher"/>
                <a:sym typeface="Philosopher"/>
              </a:rPr>
              <a:t>Mikro-mokymosi integravimas: prieinamumas</a:t>
            </a:r>
            <a:endParaRPr b="0" i="0" sz="1400" u="none" cap="none" strike="noStrike">
              <a:solidFill>
                <a:srgbClr val="000000"/>
              </a:solidFill>
              <a:latin typeface="Arial"/>
              <a:ea typeface="Arial"/>
              <a:cs typeface="Arial"/>
              <a:sym typeface="Arial"/>
            </a:endParaRPr>
          </a:p>
        </p:txBody>
      </p:sp>
      <p:sp>
        <p:nvSpPr>
          <p:cNvPr id="1635" name="Google Shape;1635;p74"/>
          <p:cNvSpPr txBox="1"/>
          <p:nvPr/>
        </p:nvSpPr>
        <p:spPr>
          <a:xfrm>
            <a:off x="2019192" y="4732486"/>
            <a:ext cx="2592600" cy="11511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lang="en-US" sz="3399">
                <a:solidFill>
                  <a:srgbClr val="94A037"/>
                </a:solidFill>
                <a:latin typeface="Philosopher"/>
                <a:ea typeface="Philosopher"/>
                <a:cs typeface="Philosopher"/>
                <a:sym typeface="Philosopher"/>
              </a:rPr>
              <a:t>Įtraukumo užtikrinimas</a:t>
            </a:r>
            <a:endParaRPr b="0" i="0" sz="1400" u="none" cap="none" strike="noStrike">
              <a:solidFill>
                <a:srgbClr val="000000"/>
              </a:solidFill>
              <a:latin typeface="Arial"/>
              <a:ea typeface="Arial"/>
              <a:cs typeface="Arial"/>
              <a:sym typeface="Arial"/>
            </a:endParaRPr>
          </a:p>
        </p:txBody>
      </p:sp>
      <p:sp>
        <p:nvSpPr>
          <p:cNvPr id="1636" name="Google Shape;1636;p74"/>
          <p:cNvSpPr txBox="1"/>
          <p:nvPr/>
        </p:nvSpPr>
        <p:spPr>
          <a:xfrm>
            <a:off x="5235948" y="4392539"/>
            <a:ext cx="12023400" cy="1698900"/>
          </a:xfrm>
          <a:prstGeom prst="rect">
            <a:avLst/>
          </a:prstGeom>
          <a:noFill/>
          <a:ln>
            <a:noFill/>
          </a:ln>
        </p:spPr>
        <p:txBody>
          <a:bodyPr anchorCtr="0" anchor="t" bIns="0" lIns="0" spcFirstLastPara="1" rIns="0" wrap="square" tIns="0">
            <a:spAutoFit/>
          </a:bodyPr>
          <a:lstStyle/>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Prieinamumas užtikrina, kad visi besimokantieji, nepaisant jų unikalių poreikių ir aplinkybių, turėtų v</a:t>
            </a:r>
            <a:r>
              <a:rPr b="1" lang="en-US" sz="2400">
                <a:latin typeface="Philosopher"/>
                <a:ea typeface="Philosopher"/>
                <a:cs typeface="Philosopher"/>
                <a:sym typeface="Philosopher"/>
              </a:rPr>
              <a:t>ienodą prieigą prie švietimo turinio.</a:t>
            </a:r>
            <a:endParaRPr b="1" sz="2400">
              <a:latin typeface="Philosopher"/>
              <a:ea typeface="Philosopher"/>
              <a:cs typeface="Philosopher"/>
              <a:sym typeface="Philosopher"/>
            </a:endParaRPr>
          </a:p>
          <a:p>
            <a:pPr indent="-381000" lvl="1" marL="914400" rtl="0" algn="l">
              <a:lnSpc>
                <a:spcPct val="119958"/>
              </a:lnSpc>
              <a:spcBef>
                <a:spcPts val="0"/>
              </a:spcBef>
              <a:spcAft>
                <a:spcPts val="0"/>
              </a:spcAft>
              <a:buSzPts val="2400"/>
              <a:buChar char="•"/>
            </a:pPr>
            <a:r>
              <a:rPr lang="en-US" sz="2400">
                <a:latin typeface="Philosopher"/>
                <a:ea typeface="Philosopher"/>
                <a:cs typeface="Philosopher"/>
                <a:sym typeface="Philosopher"/>
              </a:rPr>
              <a:t>Mikro-mokymosi medžiaga turėtų būti kuriama atsižvelgiant į </a:t>
            </a:r>
            <a:r>
              <a:rPr b="1" lang="en-US" sz="2400">
                <a:latin typeface="Philosopher"/>
                <a:ea typeface="Philosopher"/>
                <a:cs typeface="Philosopher"/>
                <a:sym typeface="Philosopher"/>
              </a:rPr>
              <a:t>prieinamumą</a:t>
            </a:r>
            <a:r>
              <a:rPr lang="en-US" sz="2400">
                <a:latin typeface="Philosopher"/>
                <a:ea typeface="Philosopher"/>
                <a:cs typeface="Philosopher"/>
                <a:sym typeface="Philosopher"/>
              </a:rPr>
              <a:t>, užtikrinant, kad </a:t>
            </a:r>
            <a:r>
              <a:rPr b="1" lang="en-US" sz="2400">
                <a:latin typeface="Philosopher"/>
                <a:ea typeface="Philosopher"/>
                <a:cs typeface="Philosopher"/>
                <a:sym typeface="Philosopher"/>
              </a:rPr>
              <a:t>kiekvienas galėtų</a:t>
            </a:r>
            <a:r>
              <a:rPr lang="en-US" sz="2400">
                <a:latin typeface="Philosopher"/>
                <a:ea typeface="Philosopher"/>
                <a:cs typeface="Philosopher"/>
                <a:sym typeface="Philosopher"/>
              </a:rPr>
              <a:t> lengvai ja naudotis.</a:t>
            </a:r>
            <a:endParaRPr sz="2400">
              <a:latin typeface="Philosopher"/>
              <a:ea typeface="Philosopher"/>
              <a:cs typeface="Philosopher"/>
              <a:sym typeface="Philosopher"/>
            </a:endParaRPr>
          </a:p>
        </p:txBody>
      </p:sp>
      <p:sp>
        <p:nvSpPr>
          <p:cNvPr id="1637" name="Google Shape;1637;p74"/>
          <p:cNvSpPr txBox="1"/>
          <p:nvPr/>
        </p:nvSpPr>
        <p:spPr>
          <a:xfrm>
            <a:off x="498175" y="7630459"/>
            <a:ext cx="17291700" cy="14034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Apsvarstykite tokius veiksnius kaip alternatyvaus teksto teikimas vaizdams, vaizdo įrašų antraštės ir skirtingoms medijoms pritaikytas turinys. Suteikdami pirmenybę prieinamumui, </a:t>
            </a:r>
            <a:r>
              <a:rPr b="1" lang="en-US" sz="2400">
                <a:latin typeface="Philosopher"/>
                <a:ea typeface="Philosopher"/>
                <a:cs typeface="Philosopher"/>
                <a:sym typeface="Philosopher"/>
              </a:rPr>
              <a:t>kuriate</a:t>
            </a:r>
            <a:r>
              <a:rPr b="1" lang="en-US" sz="2400">
                <a:latin typeface="Philosopher"/>
                <a:ea typeface="Philosopher"/>
                <a:cs typeface="Philosopher"/>
                <a:sym typeface="Philosopher"/>
              </a:rPr>
              <a:t> įtraukią mokymosi aplinką, kurioje kiekvienas besimokantysis gali tobulėti.</a:t>
            </a:r>
            <a:endParaRPr b="0" i="0" sz="1400" u="none" cap="none" strike="noStrike">
              <a:solidFill>
                <a:srgbClr val="000000"/>
              </a:solidFill>
              <a:latin typeface="Arial"/>
              <a:ea typeface="Arial"/>
              <a:cs typeface="Arial"/>
              <a:sym typeface="Arial"/>
            </a:endParaRPr>
          </a:p>
        </p:txBody>
      </p:sp>
      <p:sp>
        <p:nvSpPr>
          <p:cNvPr id="1638" name="Google Shape;1638;p74"/>
          <p:cNvSpPr txBox="1"/>
          <p:nvPr/>
        </p:nvSpPr>
        <p:spPr>
          <a:xfrm>
            <a:off x="14222387" y="537097"/>
            <a:ext cx="2547900" cy="290400"/>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lang="en-US" sz="1887">
                <a:solidFill>
                  <a:srgbClr val="F59F35"/>
                </a:solidFill>
                <a:latin typeface="Philosopher"/>
                <a:ea typeface="Philosopher"/>
                <a:cs typeface="Philosopher"/>
                <a:sym typeface="Philosopher"/>
              </a:rPr>
              <a:t>Integracijos strategijos</a:t>
            </a:r>
            <a:endParaRPr b="0" i="0" sz="1400" u="none" cap="none" strike="noStrike">
              <a:solidFill>
                <a:srgbClr val="000000"/>
              </a:solidFill>
              <a:latin typeface="Arial"/>
              <a:ea typeface="Arial"/>
              <a:cs typeface="Arial"/>
              <a:sym typeface="Arial"/>
            </a:endParaRPr>
          </a:p>
        </p:txBody>
      </p:sp>
      <p:pic>
        <p:nvPicPr>
          <p:cNvPr id="1639" name="Google Shape;1639;p74"/>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75"/>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sp>
      <p:sp>
        <p:nvSpPr>
          <p:cNvPr id="1645" name="Google Shape;1645;p75"/>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sp>
      <p:sp>
        <p:nvSpPr>
          <p:cNvPr id="1646" name="Google Shape;1646;p75"/>
          <p:cNvSpPr txBox="1"/>
          <p:nvPr/>
        </p:nvSpPr>
        <p:spPr>
          <a:xfrm>
            <a:off x="8257672" y="2547791"/>
            <a:ext cx="17727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6 dalis</a:t>
            </a:r>
            <a:endParaRPr b="0" i="0" sz="1400" u="none" cap="none" strike="noStrike">
              <a:solidFill>
                <a:srgbClr val="000000"/>
              </a:solidFill>
              <a:latin typeface="Arial"/>
              <a:ea typeface="Arial"/>
              <a:cs typeface="Arial"/>
              <a:sym typeface="Arial"/>
            </a:endParaRPr>
          </a:p>
        </p:txBody>
      </p:sp>
      <p:sp>
        <p:nvSpPr>
          <p:cNvPr id="1647" name="Google Shape;1647;p75"/>
          <p:cNvSpPr txBox="1"/>
          <p:nvPr/>
        </p:nvSpPr>
        <p:spPr>
          <a:xfrm>
            <a:off x="6625586" y="7238916"/>
            <a:ext cx="5036700" cy="949200"/>
          </a:xfrm>
          <a:prstGeom prst="rect">
            <a:avLst/>
          </a:prstGeom>
          <a:noFill/>
          <a:ln>
            <a:noFill/>
          </a:ln>
        </p:spPr>
        <p:txBody>
          <a:bodyPr anchorCtr="0" anchor="t" bIns="0" lIns="0" spcFirstLastPara="1" rIns="0" wrap="square" tIns="0">
            <a:spAutoFit/>
          </a:bodyPr>
          <a:lstStyle/>
          <a:p>
            <a:pPr indent="0" lvl="0" marL="0" marR="0" rtl="0" algn="ctr">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Atvejų analizės ir geriausios praktikos</a:t>
            </a:r>
            <a:endParaRPr b="0" i="0" sz="1400" u="none" cap="none" strike="noStrike">
              <a:solidFill>
                <a:srgbClr val="000000"/>
              </a:solidFill>
              <a:latin typeface="Arial"/>
              <a:ea typeface="Arial"/>
              <a:cs typeface="Arial"/>
              <a:sym typeface="Arial"/>
            </a:endParaRPr>
          </a:p>
        </p:txBody>
      </p:sp>
      <p:pic>
        <p:nvPicPr>
          <p:cNvPr id="1648" name="Google Shape;1648;p75"/>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76"/>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sp>
      <p:sp>
        <p:nvSpPr>
          <p:cNvPr id="1654" name="Google Shape;1654;p76"/>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sp>
      <p:sp>
        <p:nvSpPr>
          <p:cNvPr id="1655" name="Google Shape;1655;p76"/>
          <p:cNvSpPr txBox="1"/>
          <p:nvPr/>
        </p:nvSpPr>
        <p:spPr>
          <a:xfrm>
            <a:off x="15163748" y="2580838"/>
            <a:ext cx="1783800" cy="323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6 dalis</a:t>
            </a:r>
            <a:endParaRPr b="0" i="0" sz="1400" u="none" cap="none" strike="noStrike">
              <a:solidFill>
                <a:srgbClr val="000000"/>
              </a:solidFill>
              <a:latin typeface="Arial"/>
              <a:ea typeface="Arial"/>
              <a:cs typeface="Arial"/>
              <a:sym typeface="Arial"/>
            </a:endParaRPr>
          </a:p>
        </p:txBody>
      </p:sp>
      <p:sp>
        <p:nvSpPr>
          <p:cNvPr id="1656" name="Google Shape;1656;p76"/>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57" name="Google Shape;1657;p76"/>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58" name="Google Shape;1658;p76"/>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sp>
      <p:sp>
        <p:nvSpPr>
          <p:cNvPr id="1659" name="Google Shape;1659;p76"/>
          <p:cNvSpPr txBox="1"/>
          <p:nvPr/>
        </p:nvSpPr>
        <p:spPr>
          <a:xfrm>
            <a:off x="1566281" y="1791195"/>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Raskite realius sėkmingų mikro-mokymosi taikymo atvejų tyrimus</a:t>
            </a:r>
            <a:endParaRPr b="1" i="0" sz="2400" u="none" cap="none" strike="noStrike">
              <a:solidFill>
                <a:srgbClr val="000000"/>
              </a:solidFill>
              <a:latin typeface="Philosopher"/>
              <a:ea typeface="Philosopher"/>
              <a:cs typeface="Philosopher"/>
              <a:sym typeface="Philosopher"/>
            </a:endParaRPr>
          </a:p>
        </p:txBody>
      </p:sp>
      <p:sp>
        <p:nvSpPr>
          <p:cNvPr id="1660" name="Google Shape;1660;p76"/>
          <p:cNvSpPr txBox="1"/>
          <p:nvPr/>
        </p:nvSpPr>
        <p:spPr>
          <a:xfrm>
            <a:off x="1566281" y="4479144"/>
            <a:ext cx="89610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Aptarkite  iš atvejų išmoktus iššūkius ir išmoktas pamokas</a:t>
            </a:r>
            <a:endParaRPr b="1" i="0" sz="2400" u="none" cap="none" strike="noStrike">
              <a:solidFill>
                <a:srgbClr val="000000"/>
              </a:solidFill>
              <a:latin typeface="Philosopher"/>
              <a:ea typeface="Philosopher"/>
              <a:cs typeface="Philosopher"/>
              <a:sym typeface="Philosopher"/>
            </a:endParaRPr>
          </a:p>
        </p:txBody>
      </p:sp>
      <p:sp>
        <p:nvSpPr>
          <p:cNvPr id="1661" name="Google Shape;1661;p76"/>
          <p:cNvSpPr txBox="1"/>
          <p:nvPr/>
        </p:nvSpPr>
        <p:spPr>
          <a:xfrm>
            <a:off x="1566279" y="7156157"/>
            <a:ext cx="9711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Skatinkite atvirą diskusiją ir klausimus bei atsakymus</a:t>
            </a:r>
            <a:endParaRPr b="0" i="0" sz="1400" u="none" cap="none" strike="noStrike">
              <a:solidFill>
                <a:srgbClr val="000000"/>
              </a:solidFill>
              <a:latin typeface="Arial"/>
              <a:ea typeface="Arial"/>
              <a:cs typeface="Arial"/>
              <a:sym typeface="Arial"/>
            </a:endParaRPr>
          </a:p>
        </p:txBody>
      </p:sp>
      <p:sp>
        <p:nvSpPr>
          <p:cNvPr id="1662" name="Google Shape;1662;p76"/>
          <p:cNvSpPr txBox="1"/>
          <p:nvPr/>
        </p:nvSpPr>
        <p:spPr>
          <a:xfrm>
            <a:off x="14255410" y="7250877"/>
            <a:ext cx="3600600" cy="949200"/>
          </a:xfrm>
          <a:prstGeom prst="rect">
            <a:avLst/>
          </a:prstGeom>
          <a:noFill/>
          <a:ln>
            <a:noFill/>
          </a:ln>
        </p:spPr>
        <p:txBody>
          <a:bodyPr anchorCtr="0" anchor="t" bIns="0" lIns="0" spcFirstLastPara="1" rIns="0" wrap="square" tIns="0">
            <a:spAutoFit/>
          </a:bodyPr>
          <a:lstStyle/>
          <a:p>
            <a:pPr indent="0" lvl="0" marL="0" marR="0" rtl="0" algn="ctr">
              <a:lnSpc>
                <a:spcPct val="128369"/>
              </a:lnSpc>
              <a:spcBef>
                <a:spcPts val="0"/>
              </a:spcBef>
              <a:spcAft>
                <a:spcPts val="0"/>
              </a:spcAft>
              <a:buClr>
                <a:srgbClr val="000000"/>
              </a:buClr>
              <a:buSzPts val="2700"/>
              <a:buFont typeface="Arial"/>
              <a:buNone/>
            </a:pPr>
            <a:r>
              <a:rPr b="1" lang="en-US" sz="2700">
                <a:latin typeface="Philosopher"/>
                <a:ea typeface="Philosopher"/>
                <a:cs typeface="Philosopher"/>
                <a:sym typeface="Philosopher"/>
              </a:rPr>
              <a:t>Atvejų analizės ir geriausios praktikos</a:t>
            </a:r>
            <a:endParaRPr b="0" i="0" sz="1400" u="none" cap="none" strike="noStrike">
              <a:solidFill>
                <a:srgbClr val="000000"/>
              </a:solidFill>
              <a:latin typeface="Arial"/>
              <a:ea typeface="Arial"/>
              <a:cs typeface="Arial"/>
              <a:sym typeface="Arial"/>
            </a:endParaRPr>
          </a:p>
        </p:txBody>
      </p:sp>
      <p:pic>
        <p:nvPicPr>
          <p:cNvPr id="1663" name="Google Shape;1663;p76"/>
          <p:cNvPicPr preferRelativeResize="0"/>
          <p:nvPr/>
        </p:nvPicPr>
        <p:blipFill>
          <a:blip r:embed="rId4">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77"/>
          <p:cNvSpPr/>
          <p:nvPr/>
        </p:nvSpPr>
        <p:spPr>
          <a:xfrm rot="5400000">
            <a:off x="2540416" y="2454837"/>
            <a:ext cx="5281722" cy="6962695"/>
          </a:xfrm>
          <a:custGeom>
            <a:rect b="b" l="l" r="r" t="t"/>
            <a:pathLst>
              <a:path extrusionOk="0" h="4860520" w="2776201">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77"/>
          <p:cNvSpPr/>
          <p:nvPr/>
        </p:nvSpPr>
        <p:spPr>
          <a:xfrm rot="5400000">
            <a:off x="10814349" y="3585436"/>
            <a:ext cx="4451812" cy="6958040"/>
          </a:xfrm>
          <a:custGeom>
            <a:rect b="b" l="l" r="r" t="t"/>
            <a:pathLst>
              <a:path extrusionOk="0" h="6442630" w="3604706">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77"/>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75" name="Google Shape;1675;p77"/>
          <p:cNvSpPr/>
          <p:nvPr/>
        </p:nvSpPr>
        <p:spPr>
          <a:xfrm>
            <a:off x="325025" y="326975"/>
            <a:ext cx="1840267" cy="1575315"/>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676" name="Google Shape;1676;p77"/>
          <p:cNvSpPr txBox="1"/>
          <p:nvPr/>
        </p:nvSpPr>
        <p:spPr>
          <a:xfrm>
            <a:off x="360762" y="1195525"/>
            <a:ext cx="1768800" cy="84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610">
                <a:latin typeface="Philosopher"/>
                <a:ea typeface="Philosopher"/>
                <a:cs typeface="Philosopher"/>
                <a:sym typeface="Philosopher"/>
              </a:rPr>
              <a:t>Mikro-mokymo taikymo strategijos</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10"/>
              <a:buFont typeface="Arial"/>
              <a:buNone/>
            </a:pPr>
            <a:r>
              <a:t/>
            </a:r>
            <a:endParaRPr b="1" i="0" sz="1610" u="none" cap="none" strike="noStrike">
              <a:solidFill>
                <a:srgbClr val="000000"/>
              </a:solidFill>
              <a:latin typeface="Philosopher"/>
              <a:ea typeface="Philosopher"/>
              <a:cs typeface="Philosopher"/>
              <a:sym typeface="Philosopher"/>
            </a:endParaRPr>
          </a:p>
        </p:txBody>
      </p:sp>
      <p:sp>
        <p:nvSpPr>
          <p:cNvPr id="1677" name="Google Shape;1677;p77"/>
          <p:cNvSpPr/>
          <p:nvPr/>
        </p:nvSpPr>
        <p:spPr>
          <a:xfrm>
            <a:off x="9804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678" name="Google Shape;1678;p77"/>
          <p:cNvSpPr txBox="1"/>
          <p:nvPr/>
        </p:nvSpPr>
        <p:spPr>
          <a:xfrm>
            <a:off x="443117" y="403174"/>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5 dalis</a:t>
            </a:r>
            <a:endParaRPr b="0" i="0" sz="1400" u="none" cap="none" strike="noStrike">
              <a:solidFill>
                <a:srgbClr val="000000"/>
              </a:solidFill>
              <a:latin typeface="Arial"/>
              <a:ea typeface="Arial"/>
              <a:cs typeface="Arial"/>
              <a:sym typeface="Arial"/>
            </a:endParaRPr>
          </a:p>
        </p:txBody>
      </p:sp>
      <p:sp>
        <p:nvSpPr>
          <p:cNvPr id="1679" name="Google Shape;1679;p77"/>
          <p:cNvSpPr txBox="1"/>
          <p:nvPr/>
        </p:nvSpPr>
        <p:spPr>
          <a:xfrm>
            <a:off x="2070161" y="3574662"/>
            <a:ext cx="6219600" cy="50559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Kokios yra strategijos integruojant mikro-mokymąsi į ilgesnius kursus?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a:t>
            </a:r>
            <a:r>
              <a:rPr b="1" lang="en-US" sz="2400">
                <a:latin typeface="Philosopher"/>
                <a:ea typeface="Philosopher"/>
                <a:cs typeface="Philosopher"/>
                <a:sym typeface="Philosopher"/>
              </a:rPr>
              <a:t>Vengti</a:t>
            </a:r>
            <a:r>
              <a:rPr b="1" lang="en-US" sz="2400">
                <a:latin typeface="Philosopher"/>
                <a:ea typeface="Philosopher"/>
                <a:cs typeface="Philosopher"/>
                <a:sym typeface="Philosopher"/>
              </a:rPr>
              <a:t> integracijos ir laikykite juos atskirai</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Suderinti mikro-mokymąsi su mokymo programos tikslais ir mokymosi tikslais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Naudoti mikro-mokymąsi neaktualioms temoms</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Nepaisyti mokymo programos tikslų</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80" name="Google Shape;1680;p77"/>
          <p:cNvSpPr txBox="1"/>
          <p:nvPr/>
        </p:nvSpPr>
        <p:spPr>
          <a:xfrm>
            <a:off x="9818694" y="5133975"/>
            <a:ext cx="6435900" cy="4535100"/>
          </a:xfrm>
          <a:prstGeom prst="rect">
            <a:avLst/>
          </a:prstGeom>
          <a:noFill/>
          <a:ln>
            <a:noFill/>
          </a:ln>
        </p:spPr>
        <p:txBody>
          <a:bodyPr anchorCtr="0" anchor="t" bIns="0" lIns="0" spcFirstLastPara="1" rIns="0" wrap="square" tIns="0">
            <a:spAutoFit/>
          </a:bodyPr>
          <a:lstStyle/>
          <a:p>
            <a:pPr indent="0" lvl="0" marL="0" rtl="0" algn="l">
              <a:lnSpc>
                <a:spcPct val="140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Kas yra vidinė motyvacija mikro-mokymosi kontekste?</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Motyvacija, skatinama išorinio atlygio</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Motyvacija iš vidaus, skatinama asmeninio intereso ar pasitenkinimo</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latin typeface="Philosopher"/>
                <a:ea typeface="Philosopher"/>
                <a:cs typeface="Philosopher"/>
                <a:sym typeface="Philosopher"/>
              </a:rPr>
              <a:t> Žaidimo elementų naudojimas </a:t>
            </a:r>
            <a:endParaRPr b="1" sz="2400">
              <a:latin typeface="Philosopher"/>
              <a:ea typeface="Philosopher"/>
              <a:cs typeface="Philosopher"/>
              <a:sym typeface="Philosopher"/>
            </a:endParaRPr>
          </a:p>
          <a:p>
            <a:pPr indent="0" lvl="0" marL="0" rtl="0" algn="l">
              <a:lnSpc>
                <a:spcPct val="140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Motyvacijos nebuvimas</a:t>
            </a:r>
            <a:endParaRPr b="1" sz="2400">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81" name="Google Shape;1681;p77"/>
          <p:cNvSpPr/>
          <p:nvPr/>
        </p:nvSpPr>
        <p:spPr>
          <a:xfrm>
            <a:off x="9438894" y="561230"/>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682" name="Google Shape;1682;p77"/>
          <p:cNvSpPr txBox="1"/>
          <p:nvPr/>
        </p:nvSpPr>
        <p:spPr>
          <a:xfrm>
            <a:off x="1901745" y="2310050"/>
            <a:ext cx="31134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pic>
        <p:nvPicPr>
          <p:cNvPr id="1683" name="Google Shape;1683;p77"/>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sp>
        <p:nvSpPr>
          <p:cNvPr id="1692" name="Google Shape;1692;p78"/>
          <p:cNvSpPr/>
          <p:nvPr/>
        </p:nvSpPr>
        <p:spPr>
          <a:xfrm rot="5400000">
            <a:off x="1182534" y="2745901"/>
            <a:ext cx="5752992" cy="6724790"/>
          </a:xfrm>
          <a:custGeom>
            <a:rect b="b" l="l" r="r" t="t"/>
            <a:pathLst>
              <a:path extrusionOk="0" h="4694443" w="2523242">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78"/>
          <p:cNvSpPr/>
          <p:nvPr/>
        </p:nvSpPr>
        <p:spPr>
          <a:xfrm rot="5400000">
            <a:off x="9704798" y="4828432"/>
            <a:ext cx="3818209" cy="6429095"/>
          </a:xfrm>
          <a:custGeom>
            <a:rect b="b" l="l" r="r" t="t"/>
            <a:pathLst>
              <a:path extrusionOk="0" h="6461402" w="3142559">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7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sp>
      <p:sp>
        <p:nvSpPr>
          <p:cNvPr id="1695" name="Google Shape;1695;p78"/>
          <p:cNvSpPr/>
          <p:nvPr/>
        </p:nvSpPr>
        <p:spPr>
          <a:xfrm rot="5400000">
            <a:off x="11125524" y="137098"/>
            <a:ext cx="4256852" cy="6530651"/>
          </a:xfrm>
          <a:custGeom>
            <a:rect b="b" l="l" r="r" t="t"/>
            <a:pathLst>
              <a:path extrusionOk="0" h="6563468" w="343988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78"/>
          <p:cNvSpPr txBox="1"/>
          <p:nvPr/>
        </p:nvSpPr>
        <p:spPr>
          <a:xfrm>
            <a:off x="939800" y="3426200"/>
            <a:ext cx="5449800" cy="5835000"/>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Kokia yra viena strategija integruoti mikro-mokymąsi į ilgesnius kursus?</a:t>
            </a:r>
            <a:endParaRPr b="1" sz="2400">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solidFill>
                  <a:schemeClr val="dk1"/>
                </a:solidFill>
                <a:latin typeface="Philosopher"/>
                <a:ea typeface="Philosopher"/>
                <a:cs typeface="Philosopher"/>
                <a:sym typeface="Philosopher"/>
              </a:rPr>
              <a:t>Venkite integracijos ir laikykite juos atskirai</a:t>
            </a:r>
            <a:endParaRPr b="1" sz="2400">
              <a:solidFill>
                <a:schemeClr val="dk1"/>
              </a:solidFill>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solidFill>
                  <a:schemeClr val="dk1"/>
                </a:solidFill>
                <a:latin typeface="Philosopher"/>
                <a:ea typeface="Philosopher"/>
                <a:cs typeface="Philosopher"/>
                <a:sym typeface="Philosopher"/>
              </a:rPr>
              <a:t>Nepaisykite ugdymo programos tikslų</a:t>
            </a:r>
            <a:endParaRPr b="1" sz="2400">
              <a:solidFill>
                <a:schemeClr val="dk1"/>
              </a:solidFill>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solidFill>
                  <a:schemeClr val="dk1"/>
                </a:solidFill>
                <a:latin typeface="Philosopher"/>
                <a:ea typeface="Philosopher"/>
                <a:cs typeface="Philosopher"/>
                <a:sym typeface="Philosopher"/>
              </a:rPr>
              <a:t>Suderinkite mikro-mokymąsi su mokymo programos tikslais ir mokymosi tikslais</a:t>
            </a:r>
            <a:endParaRPr b="1" sz="2400">
              <a:solidFill>
                <a:schemeClr val="dk1"/>
              </a:solidFill>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 </a:t>
            </a:r>
            <a:r>
              <a:rPr b="1" lang="en-US" sz="2400">
                <a:solidFill>
                  <a:schemeClr val="dk1"/>
                </a:solidFill>
                <a:latin typeface="Philosopher"/>
                <a:ea typeface="Philosopher"/>
                <a:cs typeface="Philosopher"/>
                <a:sym typeface="Philosopher"/>
              </a:rPr>
              <a:t>Naudokite mikro-mokymąsi neaktualioms temoms.</a:t>
            </a:r>
            <a:endParaRPr b="1" sz="2400">
              <a:solidFill>
                <a:schemeClr val="dk1"/>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solidFill>
                <a:srgbClr val="F59F35"/>
              </a:solidFill>
              <a:latin typeface="Philosopher"/>
              <a:ea typeface="Philosopher"/>
              <a:cs typeface="Philosopher"/>
              <a:sym typeface="Philosopher"/>
            </a:endParaRPr>
          </a:p>
        </p:txBody>
      </p:sp>
      <p:sp>
        <p:nvSpPr>
          <p:cNvPr id="1697" name="Google Shape;1697;p78"/>
          <p:cNvSpPr txBox="1"/>
          <p:nvPr/>
        </p:nvSpPr>
        <p:spPr>
          <a:xfrm>
            <a:off x="8688226" y="6320675"/>
            <a:ext cx="6311700" cy="39885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Koks yra esminis elementas norint sustiprinti įsitraukimą į mikro-mokymąsi?</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 </a:t>
            </a:r>
            <a:r>
              <a:rPr b="1" lang="en-US" sz="2400">
                <a:latin typeface="Philosopher"/>
                <a:ea typeface="Philosopher"/>
                <a:cs typeface="Philosopher"/>
                <a:sym typeface="Philosopher"/>
              </a:rPr>
              <a:t>Ilgos užduotys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 </a:t>
            </a:r>
            <a:r>
              <a:rPr b="1" lang="en-US" sz="2400">
                <a:latin typeface="Philosopher"/>
                <a:ea typeface="Philosopher"/>
                <a:cs typeface="Philosopher"/>
                <a:sym typeface="Philosopher"/>
              </a:rPr>
              <a:t>Išorinė motyvacija</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a:t>
            </a:r>
            <a:r>
              <a:rPr b="1" lang="en-US" sz="2400">
                <a:solidFill>
                  <a:srgbClr val="94A037"/>
                </a:solidFill>
                <a:latin typeface="Philosopher"/>
                <a:ea typeface="Philosopher"/>
                <a:cs typeface="Philosopher"/>
                <a:sym typeface="Philosopher"/>
              </a:rPr>
              <a:t> </a:t>
            </a:r>
            <a:r>
              <a:rPr b="1" lang="en-US" sz="2400">
                <a:latin typeface="Philosopher"/>
                <a:ea typeface="Philosopher"/>
                <a:cs typeface="Philosopher"/>
                <a:sym typeface="Philosopher"/>
              </a:rPr>
              <a:t>Žaidimo elementai  ir socialinis mokymasis</a:t>
            </a:r>
            <a:endParaRPr b="1" sz="2400">
              <a:latin typeface="Philosopher"/>
              <a:ea typeface="Philosopher"/>
              <a:cs typeface="Philosopher"/>
              <a:sym typeface="Philosopher"/>
            </a:endParaRPr>
          </a:p>
          <a:p>
            <a:pPr indent="0" lvl="0" marL="0" rtl="0" algn="l">
              <a:lnSpc>
                <a:spcPct val="13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izoliacija nuo bendraamžių</a:t>
            </a:r>
            <a:endParaRPr b="1" sz="2400">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98" name="Google Shape;1698;p78"/>
          <p:cNvSpPr txBox="1"/>
          <p:nvPr/>
        </p:nvSpPr>
        <p:spPr>
          <a:xfrm>
            <a:off x="10459959" y="1526703"/>
            <a:ext cx="6059400" cy="43578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b="1" lang="en-US" sz="2400">
                <a:latin typeface="Philosopher"/>
                <a:ea typeface="Philosopher"/>
                <a:cs typeface="Philosopher"/>
                <a:sym typeface="Philosopher"/>
              </a:rPr>
              <a:t>Kaip galite skatinti nuolatinį mokymąsi taikant mikro-mokymąsi?</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a)</a:t>
            </a:r>
            <a:r>
              <a:rPr b="1" lang="en-US" sz="2400">
                <a:latin typeface="Philosopher"/>
                <a:ea typeface="Philosopher"/>
                <a:cs typeface="Philosopher"/>
                <a:sym typeface="Philosopher"/>
              </a:rPr>
              <a:t> Laikykitės nereguliaraus grafiko</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b)</a:t>
            </a:r>
            <a:r>
              <a:rPr b="1" lang="en-US" sz="2400">
                <a:latin typeface="Philosopher"/>
                <a:ea typeface="Philosopher"/>
                <a:cs typeface="Philosopher"/>
                <a:sym typeface="Philosopher"/>
              </a:rPr>
              <a:t> Nustatykite tikslus ir laikykitės nuoseklaus tvarkaraščio</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c) </a:t>
            </a:r>
            <a:r>
              <a:rPr b="1" lang="en-US" sz="2400">
                <a:latin typeface="Philosopher"/>
                <a:ea typeface="Philosopher"/>
                <a:cs typeface="Philosopher"/>
                <a:sym typeface="Philosopher"/>
              </a:rPr>
              <a:t>Ignoruoti mokinių pažangą</a:t>
            </a:r>
            <a:endParaRPr b="1"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b="1" lang="en-US" sz="2400">
                <a:solidFill>
                  <a:srgbClr val="F59F35"/>
                </a:solidFill>
                <a:latin typeface="Philosopher"/>
                <a:ea typeface="Philosopher"/>
                <a:cs typeface="Philosopher"/>
                <a:sym typeface="Philosopher"/>
              </a:rPr>
              <a:t>d)</a:t>
            </a:r>
            <a:r>
              <a:rPr b="1" lang="en-US" sz="2400">
                <a:latin typeface="Philosopher"/>
                <a:ea typeface="Philosopher"/>
                <a:cs typeface="Philosopher"/>
                <a:sym typeface="Philosopher"/>
              </a:rPr>
              <a:t> Naudokite ilgą, neaktualią mokymosi medžiagą</a:t>
            </a:r>
            <a:endParaRPr b="1"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sz="2400">
              <a:latin typeface="Philosopher"/>
              <a:ea typeface="Philosopher"/>
              <a:cs typeface="Philosopher"/>
              <a:sym typeface="Philosopher"/>
            </a:endParaRPr>
          </a:p>
        </p:txBody>
      </p:sp>
      <p:sp>
        <p:nvSpPr>
          <p:cNvPr id="1699" name="Google Shape;1699;p78"/>
          <p:cNvSpPr/>
          <p:nvPr/>
        </p:nvSpPr>
        <p:spPr>
          <a:xfrm>
            <a:off x="363754" y="338427"/>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sp>
      <p:sp>
        <p:nvSpPr>
          <p:cNvPr id="1700" name="Google Shape;1700;p78"/>
          <p:cNvSpPr txBox="1"/>
          <p:nvPr/>
        </p:nvSpPr>
        <p:spPr>
          <a:xfrm>
            <a:off x="468499" y="1193328"/>
            <a:ext cx="1472100" cy="1029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lang="en-US" sz="1410">
                <a:latin typeface="Philosopher"/>
                <a:ea typeface="Philosopher"/>
                <a:cs typeface="Philosopher"/>
                <a:sym typeface="Philosopher"/>
              </a:rPr>
              <a:t>Mikro-mokymosi taikymo strategijos</a:t>
            </a:r>
            <a:endParaRPr b="0" i="0" sz="12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10"/>
              <a:buFont typeface="Arial"/>
              <a:buNone/>
            </a:pPr>
            <a:r>
              <a:t/>
            </a:r>
            <a:endParaRPr b="1" i="0" sz="1610" u="none" cap="none" strike="noStrike">
              <a:solidFill>
                <a:srgbClr val="000000"/>
              </a:solidFill>
              <a:latin typeface="Philosopher"/>
              <a:ea typeface="Philosopher"/>
              <a:cs typeface="Philosopher"/>
              <a:sym typeface="Philosopher"/>
            </a:endParaRPr>
          </a:p>
        </p:txBody>
      </p:sp>
      <p:sp>
        <p:nvSpPr>
          <p:cNvPr id="1701" name="Google Shape;1701;p78"/>
          <p:cNvSpPr/>
          <p:nvPr/>
        </p:nvSpPr>
        <p:spPr>
          <a:xfrm>
            <a:off x="939796" y="693637"/>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sp>
      <p:sp>
        <p:nvSpPr>
          <p:cNvPr id="1702" name="Google Shape;1702;p78"/>
          <p:cNvSpPr txBox="1"/>
          <p:nvPr/>
        </p:nvSpPr>
        <p:spPr>
          <a:xfrm>
            <a:off x="402486" y="414627"/>
            <a:ext cx="1604100" cy="24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5 dalis</a:t>
            </a:r>
            <a:endParaRPr b="0" i="0" sz="1400" u="none" cap="none" strike="noStrike">
              <a:solidFill>
                <a:srgbClr val="000000"/>
              </a:solidFill>
              <a:latin typeface="Arial"/>
              <a:ea typeface="Arial"/>
              <a:cs typeface="Arial"/>
              <a:sym typeface="Arial"/>
            </a:endParaRPr>
          </a:p>
        </p:txBody>
      </p:sp>
      <p:sp>
        <p:nvSpPr>
          <p:cNvPr id="1703" name="Google Shape;1703;p78"/>
          <p:cNvSpPr/>
          <p:nvPr/>
        </p:nvSpPr>
        <p:spPr>
          <a:xfrm>
            <a:off x="9000794" y="103835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sp>
      <p:sp>
        <p:nvSpPr>
          <p:cNvPr id="1704" name="Google Shape;1704;p78"/>
          <p:cNvSpPr txBox="1"/>
          <p:nvPr/>
        </p:nvSpPr>
        <p:spPr>
          <a:xfrm>
            <a:off x="1901746" y="2310050"/>
            <a:ext cx="3022800" cy="815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lang="en-US" sz="5300">
                <a:solidFill>
                  <a:srgbClr val="F59F35"/>
                </a:solidFill>
                <a:latin typeface="Philosopher"/>
                <a:ea typeface="Philosopher"/>
                <a:cs typeface="Philosopher"/>
                <a:sym typeface="Philosopher"/>
              </a:rPr>
              <a:t>Viktorina</a:t>
            </a:r>
            <a:endParaRPr b="0" i="0" sz="1400" u="none" cap="none" strike="noStrike">
              <a:solidFill>
                <a:srgbClr val="000000"/>
              </a:solidFill>
              <a:latin typeface="Arial"/>
              <a:ea typeface="Arial"/>
              <a:cs typeface="Arial"/>
              <a:sym typeface="Arial"/>
            </a:endParaRPr>
          </a:p>
        </p:txBody>
      </p:sp>
      <p:pic>
        <p:nvPicPr>
          <p:cNvPr id="1705" name="Google Shape;1705;p78"/>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7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715" name="Google Shape;1715;p79"/>
          <p:cNvSpPr/>
          <p:nvPr/>
        </p:nvSpPr>
        <p:spPr>
          <a:xfrm>
            <a:off x="2524707" y="3921207"/>
            <a:ext cx="1362512" cy="485775"/>
          </a:xfrm>
          <a:custGeom>
            <a:rect b="b" l="l" r="r" t="t"/>
            <a:pathLst>
              <a:path extrusionOk="0" h="485775" w="1362512">
                <a:moveTo>
                  <a:pt x="0" y="0"/>
                </a:moveTo>
                <a:lnTo>
                  <a:pt x="1362512" y="0"/>
                </a:lnTo>
                <a:lnTo>
                  <a:pt x="1362512" y="485775"/>
                </a:lnTo>
                <a:lnTo>
                  <a:pt x="0" y="485775"/>
                </a:lnTo>
                <a:lnTo>
                  <a:pt x="0" y="0"/>
                </a:lnTo>
                <a:close/>
              </a:path>
            </a:pathLst>
          </a:custGeom>
          <a:blipFill rotWithShape="1">
            <a:blip r:embed="rId4">
              <a:alphaModFix/>
            </a:blip>
            <a:stretch>
              <a:fillRect b="-28879" l="0" r="0" t="-28879"/>
            </a:stretch>
          </a:blipFill>
          <a:ln>
            <a:noFill/>
          </a:ln>
        </p:spPr>
      </p:sp>
      <p:sp>
        <p:nvSpPr>
          <p:cNvPr id="1716" name="Google Shape;1716;p79"/>
          <p:cNvSpPr/>
          <p:nvPr/>
        </p:nvSpPr>
        <p:spPr>
          <a:xfrm>
            <a:off x="8545698" y="4071403"/>
            <a:ext cx="946739" cy="946739"/>
          </a:xfrm>
          <a:custGeom>
            <a:rect b="b" l="l" r="r" t="t"/>
            <a:pathLst>
              <a:path extrusionOk="0" h="946739" w="946739">
                <a:moveTo>
                  <a:pt x="0" y="0"/>
                </a:moveTo>
                <a:lnTo>
                  <a:pt x="946740" y="0"/>
                </a:lnTo>
                <a:lnTo>
                  <a:pt x="946740" y="946740"/>
                </a:lnTo>
                <a:lnTo>
                  <a:pt x="0" y="946740"/>
                </a:lnTo>
                <a:lnTo>
                  <a:pt x="0" y="0"/>
                </a:lnTo>
                <a:close/>
              </a:path>
            </a:pathLst>
          </a:custGeom>
          <a:blipFill rotWithShape="1">
            <a:blip r:embed="rId5">
              <a:alphaModFix/>
            </a:blip>
            <a:stretch>
              <a:fillRect b="0" l="0" r="0" t="0"/>
            </a:stretch>
          </a:blipFill>
          <a:ln>
            <a:noFill/>
          </a:ln>
        </p:spPr>
      </p:sp>
      <p:sp>
        <p:nvSpPr>
          <p:cNvPr id="1717" name="Google Shape;1717;p79"/>
          <p:cNvSpPr/>
          <p:nvPr/>
        </p:nvSpPr>
        <p:spPr>
          <a:xfrm>
            <a:off x="14163780" y="3488713"/>
            <a:ext cx="1633931" cy="918269"/>
          </a:xfrm>
          <a:custGeom>
            <a:rect b="b" l="l" r="r" t="t"/>
            <a:pathLst>
              <a:path extrusionOk="0" h="918269" w="1633931">
                <a:moveTo>
                  <a:pt x="0" y="0"/>
                </a:moveTo>
                <a:lnTo>
                  <a:pt x="1633931" y="0"/>
                </a:lnTo>
                <a:lnTo>
                  <a:pt x="1633931" y="918269"/>
                </a:lnTo>
                <a:lnTo>
                  <a:pt x="0" y="918269"/>
                </a:lnTo>
                <a:lnTo>
                  <a:pt x="0" y="0"/>
                </a:lnTo>
                <a:close/>
              </a:path>
            </a:pathLst>
          </a:custGeom>
          <a:blipFill rotWithShape="1">
            <a:blip r:embed="rId6">
              <a:alphaModFix/>
            </a:blip>
            <a:stretch>
              <a:fillRect b="0" l="0" r="0" t="0"/>
            </a:stretch>
          </a:blipFill>
          <a:ln>
            <a:noFill/>
          </a:ln>
        </p:spPr>
      </p:sp>
      <p:sp>
        <p:nvSpPr>
          <p:cNvPr id="1718" name="Google Shape;1718;p79"/>
          <p:cNvSpPr/>
          <p:nvPr/>
        </p:nvSpPr>
        <p:spPr>
          <a:xfrm>
            <a:off x="9026531" y="1420951"/>
            <a:ext cx="9159671" cy="8743322"/>
          </a:xfrm>
          <a:custGeom>
            <a:rect b="b" l="l" r="r" t="t"/>
            <a:pathLst>
              <a:path extrusionOk="0" h="8743322" w="9159671">
                <a:moveTo>
                  <a:pt x="0" y="0"/>
                </a:moveTo>
                <a:lnTo>
                  <a:pt x="9159671" y="0"/>
                </a:lnTo>
                <a:lnTo>
                  <a:pt x="9159671" y="8743323"/>
                </a:lnTo>
                <a:lnTo>
                  <a:pt x="0" y="8743323"/>
                </a:lnTo>
                <a:lnTo>
                  <a:pt x="0" y="0"/>
                </a:lnTo>
                <a:close/>
              </a:path>
            </a:pathLst>
          </a:custGeom>
          <a:blipFill rotWithShape="1">
            <a:blip r:embed="rId7">
              <a:alphaModFix amt="9999"/>
            </a:blip>
            <a:stretch>
              <a:fillRect b="0" l="0" r="0" t="0"/>
            </a:stretch>
          </a:blipFill>
          <a:ln>
            <a:noFill/>
          </a:ln>
        </p:spPr>
      </p:sp>
      <p:sp>
        <p:nvSpPr>
          <p:cNvPr id="1719" name="Google Shape;1719;p79"/>
          <p:cNvSpPr txBox="1"/>
          <p:nvPr/>
        </p:nvSpPr>
        <p:spPr>
          <a:xfrm>
            <a:off x="8156481" y="3574403"/>
            <a:ext cx="1740098"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199"/>
              <a:buFont typeface="Arial"/>
              <a:buNone/>
            </a:pPr>
            <a:r>
              <a:rPr b="1" i="0" lang="en-US" sz="3199" u="none" cap="none" strike="noStrike">
                <a:solidFill>
                  <a:srgbClr val="000000"/>
                </a:solidFill>
                <a:latin typeface="Philosopher"/>
                <a:ea typeface="Philosopher"/>
                <a:cs typeface="Philosopher"/>
                <a:sym typeface="Philosopher"/>
              </a:rPr>
              <a:t>Edpuzzle </a:t>
            </a:r>
            <a:endParaRPr b="0" i="0" sz="1400" u="none" cap="none" strike="noStrike">
              <a:solidFill>
                <a:srgbClr val="000000"/>
              </a:solidFill>
              <a:latin typeface="Arial"/>
              <a:ea typeface="Arial"/>
              <a:cs typeface="Arial"/>
              <a:sym typeface="Arial"/>
            </a:endParaRPr>
          </a:p>
        </p:txBody>
      </p:sp>
      <p:sp>
        <p:nvSpPr>
          <p:cNvPr id="1720" name="Google Shape;1720;p79"/>
          <p:cNvSpPr txBox="1"/>
          <p:nvPr/>
        </p:nvSpPr>
        <p:spPr>
          <a:xfrm>
            <a:off x="6766665" y="1766558"/>
            <a:ext cx="4519800" cy="723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699"/>
              <a:buFont typeface="Arial"/>
              <a:buNone/>
            </a:pPr>
            <a:r>
              <a:rPr b="1" lang="en-US" sz="4699">
                <a:solidFill>
                  <a:srgbClr val="F59F35"/>
                </a:solidFill>
                <a:latin typeface="Philosopher"/>
                <a:ea typeface="Philosopher"/>
                <a:cs typeface="Philosopher"/>
                <a:sym typeface="Philosopher"/>
              </a:rPr>
              <a:t>Įrankių analizė</a:t>
            </a:r>
            <a:endParaRPr b="0" i="0" sz="1400" u="none" cap="none" strike="noStrike">
              <a:solidFill>
                <a:srgbClr val="000000"/>
              </a:solidFill>
              <a:latin typeface="Arial"/>
              <a:ea typeface="Arial"/>
              <a:cs typeface="Arial"/>
              <a:sym typeface="Arial"/>
            </a:endParaRPr>
          </a:p>
        </p:txBody>
      </p:sp>
      <p:sp>
        <p:nvSpPr>
          <p:cNvPr id="1721" name="Google Shape;1721;p79"/>
          <p:cNvSpPr txBox="1"/>
          <p:nvPr/>
        </p:nvSpPr>
        <p:spPr>
          <a:xfrm>
            <a:off x="1039168" y="5478978"/>
            <a:ext cx="43335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Neįtikėtinai patogus grafinio dizaino įrankis, padedantis kurti vizualiai patrauklią mikro-mokymosi medžiagą.</a:t>
            </a:r>
            <a:endParaRPr b="0" i="0" sz="1400" u="none" cap="none" strike="noStrike">
              <a:solidFill>
                <a:srgbClr val="000000"/>
              </a:solidFill>
              <a:latin typeface="Arial"/>
              <a:ea typeface="Arial"/>
              <a:cs typeface="Arial"/>
              <a:sym typeface="Arial"/>
            </a:endParaRPr>
          </a:p>
        </p:txBody>
      </p:sp>
      <p:sp>
        <p:nvSpPr>
          <p:cNvPr id="1722" name="Google Shape;1722;p79"/>
          <p:cNvSpPr txBox="1"/>
          <p:nvPr/>
        </p:nvSpPr>
        <p:spPr>
          <a:xfrm>
            <a:off x="6852274" y="5478978"/>
            <a:ext cx="43335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Puikiai tinka interaktyvioms vaizdo pamokoms kurti. Galite įterpti viktorinas ir klausimus tiesiai į vaizdo įrašus.</a:t>
            </a:r>
            <a:endParaRPr b="0" i="0" sz="1400" u="none" cap="none" strike="noStrike">
              <a:solidFill>
                <a:srgbClr val="000000"/>
              </a:solidFill>
              <a:latin typeface="Arial"/>
              <a:ea typeface="Arial"/>
              <a:cs typeface="Arial"/>
              <a:sym typeface="Arial"/>
            </a:endParaRPr>
          </a:p>
        </p:txBody>
      </p:sp>
      <p:sp>
        <p:nvSpPr>
          <p:cNvPr id="1723" name="Google Shape;1723;p79"/>
          <p:cNvSpPr txBox="1"/>
          <p:nvPr/>
        </p:nvSpPr>
        <p:spPr>
          <a:xfrm>
            <a:off x="12141941" y="5295612"/>
            <a:ext cx="5350500" cy="21420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Tai interaktyvi ir įtraukianti platforma, kurioje švietėjai gali kurti viktorinas, apklausas ir žaidimus besimokantiems. Tai universalus įrankis, paverčiantis mokymąsi smagia ir azartiška patirtimi.</a:t>
            </a:r>
            <a:endParaRPr b="0" i="0" sz="1400" u="none" cap="none" strike="noStrike">
              <a:solidFill>
                <a:srgbClr val="000000"/>
              </a:solidFill>
              <a:latin typeface="Arial"/>
              <a:ea typeface="Arial"/>
              <a:cs typeface="Arial"/>
              <a:sym typeface="Arial"/>
            </a:endParaRPr>
          </a:p>
        </p:txBody>
      </p:sp>
      <p:sp>
        <p:nvSpPr>
          <p:cNvPr id="1724" name="Google Shape;1724;p79"/>
          <p:cNvSpPr txBox="1"/>
          <p:nvPr/>
        </p:nvSpPr>
        <p:spPr>
          <a:xfrm>
            <a:off x="12469122" y="8003516"/>
            <a:ext cx="5023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Ar teko naudotis Kahoot?</a:t>
            </a:r>
            <a:endParaRPr b="0" i="0" sz="1400" u="none" cap="none" strike="noStrike">
              <a:solidFill>
                <a:srgbClr val="000000"/>
              </a:solidFill>
              <a:latin typeface="Arial"/>
              <a:ea typeface="Arial"/>
              <a:cs typeface="Arial"/>
              <a:sym typeface="Arial"/>
            </a:endParaRPr>
          </a:p>
        </p:txBody>
      </p:sp>
      <p:sp>
        <p:nvSpPr>
          <p:cNvPr id="1725" name="Google Shape;1725;p79"/>
          <p:cNvSpPr txBox="1"/>
          <p:nvPr/>
        </p:nvSpPr>
        <p:spPr>
          <a:xfrm>
            <a:off x="6730678" y="8003516"/>
            <a:ext cx="4826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Kas turite patirties su Edpuzzle?</a:t>
            </a:r>
            <a:endParaRPr b="0" i="0" sz="1400" u="none" cap="none" strike="noStrike">
              <a:solidFill>
                <a:srgbClr val="000000"/>
              </a:solidFill>
              <a:latin typeface="Arial"/>
              <a:ea typeface="Arial"/>
              <a:cs typeface="Arial"/>
              <a:sym typeface="Arial"/>
            </a:endParaRPr>
          </a:p>
        </p:txBody>
      </p:sp>
      <p:sp>
        <p:nvSpPr>
          <p:cNvPr id="1726" name="Google Shape;1726;p79"/>
          <p:cNvSpPr txBox="1"/>
          <p:nvPr/>
        </p:nvSpPr>
        <p:spPr>
          <a:xfrm>
            <a:off x="762205" y="8003516"/>
            <a:ext cx="48876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Ar kas nors iš jūsų anksčiau naudojo Canva?</a:t>
            </a:r>
            <a:endParaRPr b="0" i="0" sz="1400" u="none" cap="none" strike="noStrike">
              <a:solidFill>
                <a:srgbClr val="000000"/>
              </a:solidFill>
              <a:latin typeface="Arial"/>
              <a:ea typeface="Arial"/>
              <a:cs typeface="Arial"/>
              <a:sym typeface="Arial"/>
            </a:endParaRPr>
          </a:p>
        </p:txBody>
      </p:sp>
      <p:pic>
        <p:nvPicPr>
          <p:cNvPr id="1727" name="Google Shape;1727;p79"/>
          <p:cNvPicPr preferRelativeResize="0"/>
          <p:nvPr/>
        </p:nvPicPr>
        <p:blipFill>
          <a:blip r:embed="rId8">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p:nvPr/>
        </p:nvSpPr>
        <p:spPr>
          <a:xfrm>
            <a:off x="8323744" y="2028453"/>
            <a:ext cx="1292868" cy="357549"/>
          </a:xfrm>
          <a:custGeom>
            <a:rect b="b" l="l" r="r" t="t"/>
            <a:pathLst>
              <a:path extrusionOk="0" h="357549" w="1292868">
                <a:moveTo>
                  <a:pt x="0" y="0"/>
                </a:moveTo>
                <a:lnTo>
                  <a:pt x="1292868" y="0"/>
                </a:lnTo>
                <a:lnTo>
                  <a:pt x="1292868" y="357549"/>
                </a:lnTo>
                <a:lnTo>
                  <a:pt x="0" y="357549"/>
                </a:lnTo>
                <a:lnTo>
                  <a:pt x="0" y="0"/>
                </a:lnTo>
                <a:close/>
              </a:path>
            </a:pathLst>
          </a:custGeom>
          <a:blipFill rotWithShape="1">
            <a:blip r:embed="rId3">
              <a:alphaModFix/>
            </a:blip>
            <a:stretch>
              <a:fillRect b="0" l="0" r="0" t="0"/>
            </a:stretch>
          </a:blipFill>
          <a:ln>
            <a:noFill/>
          </a:ln>
        </p:spPr>
      </p:sp>
      <p:sp>
        <p:nvSpPr>
          <p:cNvPr id="204" name="Google Shape;204;p8"/>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sp>
      <p:sp>
        <p:nvSpPr>
          <p:cNvPr id="205" name="Google Shape;205;p8"/>
          <p:cNvSpPr txBox="1"/>
          <p:nvPr/>
        </p:nvSpPr>
        <p:spPr>
          <a:xfrm>
            <a:off x="91440" y="3808259"/>
            <a:ext cx="181050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lang="en-US" sz="6000">
                <a:solidFill>
                  <a:srgbClr val="FFCA08"/>
                </a:solidFill>
                <a:latin typeface="Philosopher"/>
                <a:ea typeface="Philosopher"/>
                <a:cs typeface="Philosopher"/>
                <a:sym typeface="Philosopher"/>
              </a:rPr>
              <a:t>Mikro-mokymasis</a:t>
            </a:r>
            <a:r>
              <a:rPr b="1" i="0" lang="en-US" sz="6000" u="none" cap="none" strike="noStrike">
                <a:solidFill>
                  <a:srgbClr val="FFCA08"/>
                </a:solidFill>
                <a:latin typeface="Philosopher"/>
                <a:ea typeface="Philosopher"/>
                <a:cs typeface="Philosopher"/>
                <a:sym typeface="Philosopher"/>
              </a:rPr>
              <a:t> = </a:t>
            </a:r>
            <a:r>
              <a:rPr b="1" lang="en-US" sz="6000">
                <a:solidFill>
                  <a:srgbClr val="FFCA08"/>
                </a:solidFill>
                <a:latin typeface="Philosopher"/>
                <a:ea typeface="Philosopher"/>
                <a:cs typeface="Philosopher"/>
                <a:sym typeface="Philosopher"/>
              </a:rPr>
              <a:t>mokymasis mažais kąsneliais</a:t>
            </a:r>
            <a:endParaRPr b="0" i="0" sz="1400" u="none" cap="none" strike="noStrike">
              <a:solidFill>
                <a:srgbClr val="000000"/>
              </a:solidFill>
              <a:latin typeface="Arial"/>
              <a:ea typeface="Arial"/>
              <a:cs typeface="Arial"/>
              <a:sym typeface="Arial"/>
            </a:endParaRPr>
          </a:p>
        </p:txBody>
      </p:sp>
      <p:sp>
        <p:nvSpPr>
          <p:cNvPr id="206" name="Google Shape;206;p8"/>
          <p:cNvSpPr txBox="1"/>
          <p:nvPr/>
        </p:nvSpPr>
        <p:spPr>
          <a:xfrm>
            <a:off x="11797725" y="6153850"/>
            <a:ext cx="51990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Prisitaiko prie jūsų dienotvarkės, todėl mokymasis tampa prieinamesnis</a:t>
            </a:r>
            <a:endParaRPr b="0" i="0" sz="1400" u="none" cap="none" strike="noStrike">
              <a:solidFill>
                <a:srgbClr val="000000"/>
              </a:solidFill>
              <a:latin typeface="Arial"/>
              <a:ea typeface="Arial"/>
              <a:cs typeface="Arial"/>
              <a:sym typeface="Arial"/>
            </a:endParaRPr>
          </a:p>
        </p:txBody>
      </p:sp>
      <p:sp>
        <p:nvSpPr>
          <p:cNvPr id="207" name="Google Shape;207;p8"/>
          <p:cNvSpPr txBox="1"/>
          <p:nvPr/>
        </p:nvSpPr>
        <p:spPr>
          <a:xfrm>
            <a:off x="1533171" y="6231315"/>
            <a:ext cx="47151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Roboto"/>
                <a:ea typeface="Roboto"/>
                <a:cs typeface="Roboto"/>
                <a:sym typeface="Roboto"/>
              </a:rPr>
              <a:t>Suskirsto sudėtingas temas į kąsnio dydžio dalis</a:t>
            </a:r>
            <a:endParaRPr b="0" i="0" sz="1400" u="none" cap="none" strike="noStrike">
              <a:solidFill>
                <a:srgbClr val="000000"/>
              </a:solidFill>
              <a:latin typeface="Arial"/>
              <a:ea typeface="Arial"/>
              <a:cs typeface="Arial"/>
              <a:sym typeface="Arial"/>
            </a:endParaRPr>
          </a:p>
        </p:txBody>
      </p:sp>
      <p:sp>
        <p:nvSpPr>
          <p:cNvPr id="208" name="Google Shape;208;p8"/>
          <p:cNvSpPr/>
          <p:nvPr/>
        </p:nvSpPr>
        <p:spPr>
          <a:xfrm>
            <a:off x="3204972"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sp>
      <p:sp>
        <p:nvSpPr>
          <p:cNvPr id="209" name="Google Shape;209;p8"/>
          <p:cNvSpPr/>
          <p:nvPr/>
        </p:nvSpPr>
        <p:spPr>
          <a:xfrm>
            <a:off x="13711428"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sp>
      <p:pic>
        <p:nvPicPr>
          <p:cNvPr id="210" name="Google Shape;210;p8"/>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80"/>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737" name="Google Shape;1737;p80"/>
          <p:cNvSpPr/>
          <p:nvPr/>
        </p:nvSpPr>
        <p:spPr>
          <a:xfrm>
            <a:off x="1028021" y="5143500"/>
            <a:ext cx="4671182" cy="3485870"/>
          </a:xfrm>
          <a:custGeom>
            <a:rect b="b" l="l" r="r" t="t"/>
            <a:pathLst>
              <a:path extrusionOk="0" h="3485870" w="4671182">
                <a:moveTo>
                  <a:pt x="0" y="0"/>
                </a:moveTo>
                <a:lnTo>
                  <a:pt x="4671183" y="0"/>
                </a:lnTo>
                <a:lnTo>
                  <a:pt x="4671183" y="3485870"/>
                </a:lnTo>
                <a:lnTo>
                  <a:pt x="0" y="3485870"/>
                </a:lnTo>
                <a:lnTo>
                  <a:pt x="0" y="0"/>
                </a:lnTo>
                <a:close/>
              </a:path>
            </a:pathLst>
          </a:custGeom>
          <a:blipFill rotWithShape="1">
            <a:blip r:embed="rId4">
              <a:alphaModFix/>
            </a:blip>
            <a:stretch>
              <a:fillRect b="0" l="0" r="0" t="0"/>
            </a:stretch>
          </a:blipFill>
          <a:ln>
            <a:noFill/>
          </a:ln>
        </p:spPr>
      </p:sp>
      <p:sp>
        <p:nvSpPr>
          <p:cNvPr id="1738" name="Google Shape;1738;p80"/>
          <p:cNvSpPr txBox="1"/>
          <p:nvPr/>
        </p:nvSpPr>
        <p:spPr>
          <a:xfrm>
            <a:off x="1250704" y="4498194"/>
            <a:ext cx="42258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Įmonė </a:t>
            </a:r>
            <a:r>
              <a:rPr b="1" i="0" lang="en-US" sz="3000" u="none" cap="none" strike="noStrike">
                <a:solidFill>
                  <a:srgbClr val="EEAE34"/>
                </a:solidFill>
                <a:latin typeface="Philosopher"/>
                <a:ea typeface="Philosopher"/>
                <a:cs typeface="Philosopher"/>
                <a:sym typeface="Philosopher"/>
              </a:rPr>
              <a:t>ABC</a:t>
            </a:r>
            <a:endParaRPr b="0" i="0" sz="1400" u="none" cap="none" strike="noStrike">
              <a:solidFill>
                <a:srgbClr val="000000"/>
              </a:solidFill>
              <a:latin typeface="Arial"/>
              <a:ea typeface="Arial"/>
              <a:cs typeface="Arial"/>
              <a:sym typeface="Arial"/>
            </a:endParaRPr>
          </a:p>
        </p:txBody>
      </p:sp>
      <p:sp>
        <p:nvSpPr>
          <p:cNvPr id="1739" name="Google Shape;1739;p80"/>
          <p:cNvSpPr txBox="1"/>
          <p:nvPr/>
        </p:nvSpPr>
        <p:spPr>
          <a:xfrm>
            <a:off x="6156086" y="1373326"/>
            <a:ext cx="5847300" cy="9387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099"/>
              <a:buFont typeface="Arial"/>
              <a:buNone/>
            </a:pPr>
            <a:r>
              <a:rPr b="1" lang="en-US" sz="6099">
                <a:solidFill>
                  <a:srgbClr val="F59F35"/>
                </a:solidFill>
                <a:latin typeface="Philosopher"/>
                <a:ea typeface="Philosopher"/>
                <a:cs typeface="Philosopher"/>
                <a:sym typeface="Philosopher"/>
              </a:rPr>
              <a:t>Atvejo analizės</a:t>
            </a:r>
            <a:endParaRPr b="0" i="0" sz="1400" u="none" cap="none" strike="noStrike">
              <a:solidFill>
                <a:srgbClr val="000000"/>
              </a:solidFill>
              <a:latin typeface="Arial"/>
              <a:ea typeface="Arial"/>
              <a:cs typeface="Arial"/>
              <a:sym typeface="Arial"/>
            </a:endParaRPr>
          </a:p>
        </p:txBody>
      </p:sp>
      <p:sp>
        <p:nvSpPr>
          <p:cNvPr id="1740" name="Google Shape;1740;p80"/>
          <p:cNvSpPr/>
          <p:nvPr/>
        </p:nvSpPr>
        <p:spPr>
          <a:xfrm>
            <a:off x="6880304" y="5143500"/>
            <a:ext cx="4398818" cy="3485870"/>
          </a:xfrm>
          <a:custGeom>
            <a:rect b="b" l="l" r="r" t="t"/>
            <a:pathLst>
              <a:path extrusionOk="0" h="3485870" w="4398818">
                <a:moveTo>
                  <a:pt x="0" y="0"/>
                </a:moveTo>
                <a:lnTo>
                  <a:pt x="4398818" y="0"/>
                </a:lnTo>
                <a:lnTo>
                  <a:pt x="4398818" y="3485870"/>
                </a:lnTo>
                <a:lnTo>
                  <a:pt x="0" y="3485870"/>
                </a:lnTo>
                <a:lnTo>
                  <a:pt x="0" y="0"/>
                </a:lnTo>
                <a:close/>
              </a:path>
            </a:pathLst>
          </a:custGeom>
          <a:blipFill rotWithShape="1">
            <a:blip r:embed="rId5">
              <a:alphaModFix/>
            </a:blip>
            <a:stretch>
              <a:fillRect b="-10061" l="-72893" r="0" t="-35293"/>
            </a:stretch>
          </a:blipFill>
          <a:ln>
            <a:noFill/>
          </a:ln>
        </p:spPr>
      </p:sp>
      <p:sp>
        <p:nvSpPr>
          <p:cNvPr id="1741" name="Google Shape;1741;p80"/>
          <p:cNvSpPr/>
          <p:nvPr/>
        </p:nvSpPr>
        <p:spPr>
          <a:xfrm>
            <a:off x="12362772" y="5143500"/>
            <a:ext cx="4631702" cy="3485870"/>
          </a:xfrm>
          <a:custGeom>
            <a:rect b="b" l="l" r="r" t="t"/>
            <a:pathLst>
              <a:path extrusionOk="0" h="3485870" w="4631702">
                <a:moveTo>
                  <a:pt x="0" y="0"/>
                </a:moveTo>
                <a:lnTo>
                  <a:pt x="4631702" y="0"/>
                </a:lnTo>
                <a:lnTo>
                  <a:pt x="4631702" y="3485870"/>
                </a:lnTo>
                <a:lnTo>
                  <a:pt x="0" y="3485870"/>
                </a:lnTo>
                <a:lnTo>
                  <a:pt x="0" y="0"/>
                </a:lnTo>
                <a:close/>
              </a:path>
            </a:pathLst>
          </a:custGeom>
          <a:blipFill rotWithShape="1">
            <a:blip r:embed="rId6">
              <a:alphaModFix/>
            </a:blip>
            <a:stretch>
              <a:fillRect b="-7657" l="-30266" r="0" t="-7659"/>
            </a:stretch>
          </a:blipFill>
          <a:ln>
            <a:noFill/>
          </a:ln>
        </p:spPr>
      </p:sp>
      <p:sp>
        <p:nvSpPr>
          <p:cNvPr id="1742" name="Google Shape;1742;p80"/>
          <p:cNvSpPr txBox="1"/>
          <p:nvPr/>
        </p:nvSpPr>
        <p:spPr>
          <a:xfrm>
            <a:off x="7611750" y="4498210"/>
            <a:ext cx="3064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lang="en-US" sz="3000">
                <a:solidFill>
                  <a:srgbClr val="EEAE34"/>
                </a:solidFill>
                <a:latin typeface="Philosopher"/>
                <a:ea typeface="Philosopher"/>
                <a:cs typeface="Philosopher"/>
                <a:sym typeface="Philosopher"/>
              </a:rPr>
              <a:t>Mokykla</a:t>
            </a:r>
            <a:r>
              <a:rPr b="1" i="0" lang="en-US" sz="3000" u="none" cap="none" strike="noStrike">
                <a:solidFill>
                  <a:srgbClr val="EEAE34"/>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743" name="Google Shape;1743;p80"/>
          <p:cNvSpPr txBox="1"/>
          <p:nvPr/>
        </p:nvSpPr>
        <p:spPr>
          <a:xfrm>
            <a:off x="11563086" y="4498210"/>
            <a:ext cx="62310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EAE34"/>
                </a:solidFill>
                <a:latin typeface="Philosopher"/>
                <a:ea typeface="Philosopher"/>
                <a:cs typeface="Philosopher"/>
                <a:sym typeface="Philosopher"/>
              </a:rPr>
              <a:t>N</a:t>
            </a:r>
            <a:r>
              <a:rPr b="1" lang="en-US" sz="3000">
                <a:solidFill>
                  <a:srgbClr val="EEAE34"/>
                </a:solidFill>
                <a:latin typeface="Philosopher"/>
                <a:ea typeface="Philosopher"/>
                <a:cs typeface="Philosopher"/>
                <a:sym typeface="Philosopher"/>
              </a:rPr>
              <a:t>evyriausybinė organizacija </a:t>
            </a:r>
            <a:r>
              <a:rPr b="1" i="0" lang="en-US" sz="3000" u="none" cap="none" strike="noStrike">
                <a:solidFill>
                  <a:srgbClr val="EEAE34"/>
                </a:solidFill>
                <a:latin typeface="Philosopher"/>
                <a:ea typeface="Philosopher"/>
                <a:cs typeface="Philosopher"/>
                <a:sym typeface="Philosopher"/>
              </a:rPr>
              <a:t>MAAM</a:t>
            </a:r>
            <a:endParaRPr b="0" i="0" sz="1400" u="none" cap="none" strike="noStrike">
              <a:solidFill>
                <a:srgbClr val="000000"/>
              </a:solidFill>
              <a:latin typeface="Arial"/>
              <a:ea typeface="Arial"/>
              <a:cs typeface="Arial"/>
              <a:sym typeface="Arial"/>
            </a:endParaRPr>
          </a:p>
        </p:txBody>
      </p:sp>
      <p:grpSp>
        <p:nvGrpSpPr>
          <p:cNvPr id="1744" name="Google Shape;1744;p80"/>
          <p:cNvGrpSpPr/>
          <p:nvPr/>
        </p:nvGrpSpPr>
        <p:grpSpPr>
          <a:xfrm rot="-5400000">
            <a:off x="2993284" y="3221512"/>
            <a:ext cx="723695" cy="740657"/>
            <a:chOff x="0" y="-19050"/>
            <a:chExt cx="812800" cy="831850"/>
          </a:xfrm>
        </p:grpSpPr>
        <p:sp>
          <p:nvSpPr>
            <p:cNvPr id="1745" name="Google Shape;1745;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47" name="Google Shape;1747;p80"/>
          <p:cNvGrpSpPr/>
          <p:nvPr/>
        </p:nvGrpSpPr>
        <p:grpSpPr>
          <a:xfrm rot="-5400000">
            <a:off x="8773672" y="3210155"/>
            <a:ext cx="723695" cy="740657"/>
            <a:chOff x="0" y="-19050"/>
            <a:chExt cx="812800" cy="831850"/>
          </a:xfrm>
        </p:grpSpPr>
        <p:sp>
          <p:nvSpPr>
            <p:cNvPr id="1748" name="Google Shape;1748;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50" name="Google Shape;1750;p80"/>
          <p:cNvGrpSpPr/>
          <p:nvPr/>
        </p:nvGrpSpPr>
        <p:grpSpPr>
          <a:xfrm rot="-5400000">
            <a:off x="14308295" y="3221512"/>
            <a:ext cx="723695" cy="740657"/>
            <a:chOff x="0" y="-19050"/>
            <a:chExt cx="812800" cy="831850"/>
          </a:xfrm>
        </p:grpSpPr>
        <p:sp>
          <p:nvSpPr>
            <p:cNvPr id="1751" name="Google Shape;1751;p8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8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53" name="Google Shape;1753;p80"/>
          <p:cNvSpPr txBox="1"/>
          <p:nvPr/>
        </p:nvSpPr>
        <p:spPr>
          <a:xfrm>
            <a:off x="3296863" y="3339428"/>
            <a:ext cx="133499" cy="51435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52"/>
              <a:buFont typeface="Arial"/>
              <a:buNone/>
            </a:pPr>
            <a:r>
              <a:rPr b="1" i="0" lang="en-US" sz="32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754" name="Google Shape;1754;p80"/>
          <p:cNvSpPr txBox="1"/>
          <p:nvPr/>
        </p:nvSpPr>
        <p:spPr>
          <a:xfrm>
            <a:off x="9027534" y="3325287"/>
            <a:ext cx="232932"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755" name="Google Shape;1755;p80"/>
          <p:cNvSpPr txBox="1"/>
          <p:nvPr/>
        </p:nvSpPr>
        <p:spPr>
          <a:xfrm>
            <a:off x="14561284" y="3325287"/>
            <a:ext cx="234678"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pic>
        <p:nvPicPr>
          <p:cNvPr id="1756" name="Google Shape;1756;p80"/>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81"/>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sp>
      <p:sp>
        <p:nvSpPr>
          <p:cNvPr id="1766" name="Google Shape;1766;p81"/>
          <p:cNvSpPr/>
          <p:nvPr/>
        </p:nvSpPr>
        <p:spPr>
          <a:xfrm>
            <a:off x="7260060" y="585724"/>
            <a:ext cx="11027940" cy="8229600"/>
          </a:xfrm>
          <a:custGeom>
            <a:rect b="b" l="l" r="r" t="t"/>
            <a:pathLst>
              <a:path extrusionOk="0" h="8229600" w="11027940">
                <a:moveTo>
                  <a:pt x="0" y="0"/>
                </a:moveTo>
                <a:lnTo>
                  <a:pt x="11027940" y="0"/>
                </a:lnTo>
                <a:lnTo>
                  <a:pt x="11027940" y="8229600"/>
                </a:lnTo>
                <a:lnTo>
                  <a:pt x="0" y="8229600"/>
                </a:lnTo>
                <a:lnTo>
                  <a:pt x="0" y="0"/>
                </a:lnTo>
                <a:close/>
              </a:path>
            </a:pathLst>
          </a:custGeom>
          <a:blipFill rotWithShape="1">
            <a:blip r:embed="rId4">
              <a:alphaModFix/>
            </a:blip>
            <a:stretch>
              <a:fillRect b="0" l="0" r="0" t="0"/>
            </a:stretch>
          </a:blipFill>
          <a:ln>
            <a:noFill/>
          </a:ln>
        </p:spPr>
      </p:sp>
      <p:grpSp>
        <p:nvGrpSpPr>
          <p:cNvPr id="1767" name="Google Shape;1767;p81"/>
          <p:cNvGrpSpPr/>
          <p:nvPr/>
        </p:nvGrpSpPr>
        <p:grpSpPr>
          <a:xfrm>
            <a:off x="533930" y="5107335"/>
            <a:ext cx="11932595" cy="2647740"/>
            <a:chOff x="0" y="-9525"/>
            <a:chExt cx="3142741" cy="697347"/>
          </a:xfrm>
        </p:grpSpPr>
        <p:sp>
          <p:nvSpPr>
            <p:cNvPr id="1768" name="Google Shape;1768;p81"/>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769" name="Google Shape;1769;p81"/>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70" name="Google Shape;1770;p81"/>
          <p:cNvSpPr txBox="1"/>
          <p:nvPr/>
        </p:nvSpPr>
        <p:spPr>
          <a:xfrm>
            <a:off x="11224051" y="1999292"/>
            <a:ext cx="6035100" cy="971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310"/>
              <a:buFont typeface="Arial"/>
              <a:buNone/>
            </a:pPr>
            <a:r>
              <a:rPr b="1" lang="en-US" sz="6310">
                <a:solidFill>
                  <a:srgbClr val="DFAC52"/>
                </a:solidFill>
                <a:latin typeface="Philosopher"/>
                <a:ea typeface="Philosopher"/>
                <a:cs typeface="Philosopher"/>
                <a:sym typeface="Philosopher"/>
              </a:rPr>
              <a:t>Įmonė</a:t>
            </a:r>
            <a:r>
              <a:rPr b="1" i="0" lang="en-US" sz="6310"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sp>
        <p:nvSpPr>
          <p:cNvPr id="1771" name="Google Shape;1771;p81"/>
          <p:cNvSpPr txBox="1"/>
          <p:nvPr/>
        </p:nvSpPr>
        <p:spPr>
          <a:xfrm>
            <a:off x="335181" y="6185553"/>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Suteikti nuotoliniams darbuotojams </a:t>
            </a:r>
            <a:r>
              <a:rPr b="1" lang="en-US" sz="2400">
                <a:latin typeface="Philosopher"/>
                <a:ea typeface="Philosopher"/>
                <a:cs typeface="Philosopher"/>
                <a:sym typeface="Philosopher"/>
              </a:rPr>
              <a:t>nuolatinius mokymus</a:t>
            </a:r>
            <a:r>
              <a:rPr lang="en-US" sz="2400">
                <a:latin typeface="Philosopher"/>
                <a:ea typeface="Philosopher"/>
                <a:cs typeface="Philosopher"/>
                <a:sym typeface="Philosopher"/>
              </a:rPr>
              <a:t>, kad jie neatsiliktų nuo besivystančių </a:t>
            </a:r>
            <a:r>
              <a:rPr b="1" lang="en-US" sz="2400">
                <a:latin typeface="Philosopher"/>
                <a:ea typeface="Philosopher"/>
                <a:cs typeface="Philosopher"/>
                <a:sym typeface="Philosopher"/>
              </a:rPr>
              <a:t>technologijų</a:t>
            </a:r>
            <a:r>
              <a:rPr lang="en-US" sz="2400">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1772" name="Google Shape;1772;p81"/>
          <p:cNvSpPr txBox="1"/>
          <p:nvPr/>
        </p:nvSpPr>
        <p:spPr>
          <a:xfrm>
            <a:off x="533924" y="3454500"/>
            <a:ext cx="2185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Atvejo analizė</a:t>
            </a:r>
            <a:endParaRPr b="0" i="0" sz="1400" u="none" cap="none" strike="noStrike">
              <a:solidFill>
                <a:srgbClr val="000000"/>
              </a:solidFill>
              <a:latin typeface="Arial"/>
              <a:ea typeface="Arial"/>
              <a:cs typeface="Arial"/>
              <a:sym typeface="Arial"/>
            </a:endParaRPr>
          </a:p>
        </p:txBody>
      </p:sp>
      <p:sp>
        <p:nvSpPr>
          <p:cNvPr id="1773" name="Google Shape;1773;p81"/>
          <p:cNvSpPr txBox="1"/>
          <p:nvPr/>
        </p:nvSpPr>
        <p:spPr>
          <a:xfrm>
            <a:off x="533930" y="4217463"/>
            <a:ext cx="25002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Poreikis</a:t>
            </a:r>
            <a:endParaRPr b="0" i="0" sz="1400" u="none" cap="none" strike="noStrike">
              <a:solidFill>
                <a:srgbClr val="000000"/>
              </a:solidFill>
              <a:latin typeface="Arial"/>
              <a:ea typeface="Arial"/>
              <a:cs typeface="Arial"/>
              <a:sym typeface="Arial"/>
            </a:endParaRPr>
          </a:p>
        </p:txBody>
      </p:sp>
      <p:sp>
        <p:nvSpPr>
          <p:cNvPr id="1774" name="Google Shape;1774;p81"/>
          <p:cNvSpPr txBox="1"/>
          <p:nvPr/>
        </p:nvSpPr>
        <p:spPr>
          <a:xfrm>
            <a:off x="10897373" y="1951667"/>
            <a:ext cx="653355" cy="962025"/>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Clr>
                <a:srgbClr val="000000"/>
              </a:buClr>
              <a:buSzPts val="6168"/>
              <a:buFont typeface="Arial"/>
              <a:buNone/>
            </a:pPr>
            <a:r>
              <a:rPr b="1" i="0" lang="en-US" sz="6168" u="none" cap="none" strike="noStrike">
                <a:solidFill>
                  <a:srgbClr val="DFAC52"/>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pic>
        <p:nvPicPr>
          <p:cNvPr id="1775" name="Google Shape;1775;p81"/>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8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6699" l="-12646" r="0" t="-22733"/>
            </a:stretch>
          </a:blipFill>
          <a:ln>
            <a:noFill/>
          </a:ln>
        </p:spPr>
      </p:sp>
      <p:sp>
        <p:nvSpPr>
          <p:cNvPr id="1785" name="Google Shape;1785;p82"/>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786" name="Google Shape;1786;p82"/>
          <p:cNvGrpSpPr/>
          <p:nvPr/>
        </p:nvGrpSpPr>
        <p:grpSpPr>
          <a:xfrm>
            <a:off x="498392" y="3131088"/>
            <a:ext cx="12830803" cy="6259223"/>
            <a:chOff x="0" y="-9525"/>
            <a:chExt cx="3379306" cy="1648520"/>
          </a:xfrm>
        </p:grpSpPr>
        <p:sp>
          <p:nvSpPr>
            <p:cNvPr id="1787" name="Google Shape;1787;p82"/>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788" name="Google Shape;1788;p82"/>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89" name="Google Shape;1789;p82"/>
          <p:cNvSpPr/>
          <p:nvPr/>
        </p:nvSpPr>
        <p:spPr>
          <a:xfrm>
            <a:off x="684547" y="3956776"/>
            <a:ext cx="1184733" cy="944825"/>
          </a:xfrm>
          <a:custGeom>
            <a:rect b="b" l="l" r="r" t="t"/>
            <a:pathLst>
              <a:path extrusionOk="0" h="944825" w="1184733">
                <a:moveTo>
                  <a:pt x="0" y="0"/>
                </a:moveTo>
                <a:lnTo>
                  <a:pt x="1184733" y="0"/>
                </a:lnTo>
                <a:lnTo>
                  <a:pt x="1184733" y="944825"/>
                </a:lnTo>
                <a:lnTo>
                  <a:pt x="0" y="944825"/>
                </a:lnTo>
                <a:lnTo>
                  <a:pt x="0" y="0"/>
                </a:lnTo>
                <a:close/>
              </a:path>
            </a:pathLst>
          </a:custGeom>
          <a:blipFill rotWithShape="1">
            <a:blip r:embed="rId5">
              <a:alphaModFix/>
            </a:blip>
            <a:stretch>
              <a:fillRect b="0" l="0" r="0" t="0"/>
            </a:stretch>
          </a:blipFill>
          <a:ln>
            <a:noFill/>
          </a:ln>
        </p:spPr>
      </p:sp>
      <p:sp>
        <p:nvSpPr>
          <p:cNvPr id="1790" name="Google Shape;1790;p82"/>
          <p:cNvSpPr/>
          <p:nvPr/>
        </p:nvSpPr>
        <p:spPr>
          <a:xfrm>
            <a:off x="945906" y="6206526"/>
            <a:ext cx="662016" cy="746985"/>
          </a:xfrm>
          <a:custGeom>
            <a:rect b="b" l="l" r="r" t="t"/>
            <a:pathLst>
              <a:path extrusionOk="0" h="746985" w="662016">
                <a:moveTo>
                  <a:pt x="0" y="0"/>
                </a:moveTo>
                <a:lnTo>
                  <a:pt x="662015" y="0"/>
                </a:lnTo>
                <a:lnTo>
                  <a:pt x="662015" y="746985"/>
                </a:lnTo>
                <a:lnTo>
                  <a:pt x="0" y="746985"/>
                </a:lnTo>
                <a:lnTo>
                  <a:pt x="0" y="0"/>
                </a:lnTo>
                <a:close/>
              </a:path>
            </a:pathLst>
          </a:custGeom>
          <a:blipFill rotWithShape="1">
            <a:blip r:embed="rId6">
              <a:alphaModFix/>
            </a:blip>
            <a:stretch>
              <a:fillRect b="0" l="0" r="0" t="0"/>
            </a:stretch>
          </a:blipFill>
          <a:ln>
            <a:noFill/>
          </a:ln>
        </p:spPr>
      </p:sp>
      <p:sp>
        <p:nvSpPr>
          <p:cNvPr id="1791" name="Google Shape;1791;p82"/>
          <p:cNvSpPr/>
          <p:nvPr/>
        </p:nvSpPr>
        <p:spPr>
          <a:xfrm>
            <a:off x="819948" y="7892753"/>
            <a:ext cx="977358" cy="977358"/>
          </a:xfrm>
          <a:custGeom>
            <a:rect b="b" l="l" r="r" t="t"/>
            <a:pathLst>
              <a:path extrusionOk="0" h="977358" w="977358">
                <a:moveTo>
                  <a:pt x="0" y="0"/>
                </a:moveTo>
                <a:lnTo>
                  <a:pt x="977358" y="0"/>
                </a:lnTo>
                <a:lnTo>
                  <a:pt x="977358" y="977358"/>
                </a:lnTo>
                <a:lnTo>
                  <a:pt x="0" y="977358"/>
                </a:lnTo>
                <a:lnTo>
                  <a:pt x="0" y="0"/>
                </a:lnTo>
                <a:close/>
              </a:path>
            </a:pathLst>
          </a:custGeom>
          <a:blipFill rotWithShape="1">
            <a:blip r:embed="rId7">
              <a:alphaModFix/>
            </a:blip>
            <a:stretch>
              <a:fillRect b="0" l="0" r="0" t="0"/>
            </a:stretch>
          </a:blipFill>
          <a:ln>
            <a:noFill/>
          </a:ln>
        </p:spPr>
      </p:sp>
      <p:sp>
        <p:nvSpPr>
          <p:cNvPr id="1792" name="Google Shape;1792;p82"/>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93" name="Google Shape;1793;p82"/>
          <p:cNvSpPr txBox="1"/>
          <p:nvPr/>
        </p:nvSpPr>
        <p:spPr>
          <a:xfrm>
            <a:off x="498392" y="2065595"/>
            <a:ext cx="7446000" cy="7542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 </a:t>
            </a:r>
            <a:r>
              <a:rPr b="1" lang="en-US" sz="4899">
                <a:latin typeface="Philosopher"/>
                <a:ea typeface="Philosopher"/>
                <a:cs typeface="Philosopher"/>
                <a:sym typeface="Philosopher"/>
              </a:rPr>
              <a:t>Prieiga</a:t>
            </a:r>
            <a:endParaRPr b="0" i="0" sz="1400" u="none" cap="none" strike="noStrike">
              <a:solidFill>
                <a:srgbClr val="000000"/>
              </a:solidFill>
              <a:latin typeface="Arial"/>
              <a:ea typeface="Arial"/>
              <a:cs typeface="Arial"/>
              <a:sym typeface="Arial"/>
            </a:endParaRPr>
          </a:p>
        </p:txBody>
      </p:sp>
      <p:sp>
        <p:nvSpPr>
          <p:cNvPr id="1794" name="Google Shape;1794;p82"/>
          <p:cNvSpPr txBox="1"/>
          <p:nvPr/>
        </p:nvSpPr>
        <p:spPr>
          <a:xfrm>
            <a:off x="2264529" y="4052160"/>
            <a:ext cx="10708800" cy="5244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Sudėtingų techninių temų suskaidymas į nedidelius modulius, lengvai prieinamus per mokymosi sistemą.</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Kiekvienas modulis buvo trumpas ir sutelkiant dėmesį į vieną konkretų įgūdį ar sąvoką (buvo įtraukti vaizdo įrašai, interaktyvios viktorinos ir infografikai).</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Įdiegta žaidimo siistema, pagal kurią už modulių užbaigimą darbuotojai gaudavo taškų ir ženkliukų.</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795" name="Google Shape;1795;p82"/>
          <p:cNvSpPr txBox="1"/>
          <p:nvPr/>
        </p:nvSpPr>
        <p:spPr>
          <a:xfrm>
            <a:off x="2810750" y="2186211"/>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Įmonė</a:t>
            </a:r>
            <a:r>
              <a:rPr b="1" i="0" lang="en-US" sz="4116" u="none" cap="none" strike="noStrike">
                <a:solidFill>
                  <a:srgbClr val="DFAC52"/>
                </a:solidFill>
                <a:latin typeface="Philosopher"/>
                <a:ea typeface="Philosopher"/>
                <a:cs typeface="Philosopher"/>
                <a:sym typeface="Philosopher"/>
              </a:rPr>
              <a:t> ABC</a:t>
            </a:r>
            <a:endParaRPr b="0" i="0" sz="1400" u="none" cap="none" strike="noStrike">
              <a:solidFill>
                <a:srgbClr val="000000"/>
              </a:solidFill>
              <a:latin typeface="Arial"/>
              <a:ea typeface="Arial"/>
              <a:cs typeface="Arial"/>
              <a:sym typeface="Arial"/>
            </a:endParaRPr>
          </a:p>
        </p:txBody>
      </p:sp>
      <p:pic>
        <p:nvPicPr>
          <p:cNvPr id="1796" name="Google Shape;1796;p82"/>
          <p:cNvPicPr preferRelativeResize="0"/>
          <p:nvPr/>
        </p:nvPicPr>
        <p:blipFill>
          <a:blip r:embed="rId8">
            <a:alphaModFix/>
          </a:blip>
          <a:stretch>
            <a:fillRect/>
          </a:stretch>
        </p:blipFill>
        <p:spPr>
          <a:xfrm>
            <a:off x="13955175" y="9284625"/>
            <a:ext cx="3218775" cy="6948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83"/>
          <p:cNvSpPr/>
          <p:nvPr/>
        </p:nvSpPr>
        <p:spPr>
          <a:xfrm>
            <a:off x="0" y="0"/>
            <a:ext cx="18288000" cy="10694818"/>
          </a:xfrm>
          <a:custGeom>
            <a:rect b="b" l="l" r="r" t="t"/>
            <a:pathLst>
              <a:path extrusionOk="0" h="10694818" w="18288000">
                <a:moveTo>
                  <a:pt x="0" y="0"/>
                </a:moveTo>
                <a:lnTo>
                  <a:pt x="18288000" y="0"/>
                </a:lnTo>
                <a:lnTo>
                  <a:pt x="18288000" y="10694818"/>
                </a:lnTo>
                <a:lnTo>
                  <a:pt x="0" y="10694818"/>
                </a:lnTo>
                <a:lnTo>
                  <a:pt x="0" y="0"/>
                </a:lnTo>
                <a:close/>
              </a:path>
            </a:pathLst>
          </a:custGeom>
          <a:blipFill rotWithShape="1">
            <a:blip r:embed="rId3">
              <a:alphaModFix/>
            </a:blip>
            <a:stretch>
              <a:fillRect b="-21867" l="-12646" r="0" t="-21866"/>
            </a:stretch>
          </a:blipFill>
          <a:ln>
            <a:noFill/>
          </a:ln>
        </p:spPr>
      </p:sp>
      <p:sp>
        <p:nvSpPr>
          <p:cNvPr id="1806" name="Google Shape;1806;p83"/>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807" name="Google Shape;1807;p83"/>
          <p:cNvGrpSpPr/>
          <p:nvPr/>
        </p:nvGrpSpPr>
        <p:grpSpPr>
          <a:xfrm>
            <a:off x="327600" y="3578651"/>
            <a:ext cx="12830887" cy="6236405"/>
            <a:chOff x="0" y="-9525"/>
            <a:chExt cx="3379306" cy="1487834"/>
          </a:xfrm>
        </p:grpSpPr>
        <p:sp>
          <p:nvSpPr>
            <p:cNvPr id="1808" name="Google Shape;1808;p83"/>
            <p:cNvSpPr/>
            <p:nvPr/>
          </p:nvSpPr>
          <p:spPr>
            <a:xfrm>
              <a:off x="0" y="0"/>
              <a:ext cx="3379306" cy="1478309"/>
            </a:xfrm>
            <a:custGeom>
              <a:rect b="b" l="l" r="r" t="t"/>
              <a:pathLst>
                <a:path extrusionOk="0" h="1478309" w="3379306">
                  <a:moveTo>
                    <a:pt x="0" y="0"/>
                  </a:moveTo>
                  <a:lnTo>
                    <a:pt x="3379306" y="0"/>
                  </a:lnTo>
                  <a:lnTo>
                    <a:pt x="3379306" y="1478309"/>
                  </a:lnTo>
                  <a:lnTo>
                    <a:pt x="0" y="1478309"/>
                  </a:lnTo>
                  <a:close/>
                </a:path>
              </a:pathLst>
            </a:custGeom>
            <a:solidFill>
              <a:srgbClr val="DFAC52"/>
            </a:solidFill>
            <a:ln>
              <a:noFill/>
            </a:ln>
          </p:spPr>
        </p:sp>
        <p:sp>
          <p:nvSpPr>
            <p:cNvPr id="1809" name="Google Shape;1809;p83"/>
            <p:cNvSpPr txBox="1"/>
            <p:nvPr/>
          </p:nvSpPr>
          <p:spPr>
            <a:xfrm>
              <a:off x="0" y="-9525"/>
              <a:ext cx="3379306" cy="1487834"/>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0" name="Google Shape;1810;p83"/>
          <p:cNvSpPr/>
          <p:nvPr/>
        </p:nvSpPr>
        <p:spPr>
          <a:xfrm>
            <a:off x="859520" y="3936663"/>
            <a:ext cx="867203" cy="866119"/>
          </a:xfrm>
          <a:custGeom>
            <a:rect b="b" l="l" r="r" t="t"/>
            <a:pathLst>
              <a:path extrusionOk="0" h="866119" w="867203">
                <a:moveTo>
                  <a:pt x="0" y="0"/>
                </a:moveTo>
                <a:lnTo>
                  <a:pt x="867203" y="0"/>
                </a:lnTo>
                <a:lnTo>
                  <a:pt x="867203" y="866119"/>
                </a:lnTo>
                <a:lnTo>
                  <a:pt x="0" y="866119"/>
                </a:lnTo>
                <a:lnTo>
                  <a:pt x="0" y="0"/>
                </a:lnTo>
                <a:close/>
              </a:path>
            </a:pathLst>
          </a:custGeom>
          <a:blipFill rotWithShape="1">
            <a:blip r:embed="rId5">
              <a:alphaModFix/>
            </a:blip>
            <a:stretch>
              <a:fillRect b="0" l="0" r="0" t="0"/>
            </a:stretch>
          </a:blipFill>
          <a:ln>
            <a:noFill/>
          </a:ln>
        </p:spPr>
      </p:sp>
      <p:sp>
        <p:nvSpPr>
          <p:cNvPr id="1811" name="Google Shape;1811;p83"/>
          <p:cNvSpPr/>
          <p:nvPr/>
        </p:nvSpPr>
        <p:spPr>
          <a:xfrm>
            <a:off x="1065588" y="5314242"/>
            <a:ext cx="455066" cy="789703"/>
          </a:xfrm>
          <a:custGeom>
            <a:rect b="b" l="l" r="r" t="t"/>
            <a:pathLst>
              <a:path extrusionOk="0" h="789703" w="455066">
                <a:moveTo>
                  <a:pt x="0" y="0"/>
                </a:moveTo>
                <a:lnTo>
                  <a:pt x="455066" y="0"/>
                </a:lnTo>
                <a:lnTo>
                  <a:pt x="455066" y="789702"/>
                </a:lnTo>
                <a:lnTo>
                  <a:pt x="0" y="789702"/>
                </a:lnTo>
                <a:lnTo>
                  <a:pt x="0" y="0"/>
                </a:lnTo>
                <a:close/>
              </a:path>
            </a:pathLst>
          </a:custGeom>
          <a:blipFill rotWithShape="1">
            <a:blip r:embed="rId6">
              <a:alphaModFix/>
            </a:blip>
            <a:stretch>
              <a:fillRect b="0" l="0" r="0" t="0"/>
            </a:stretch>
          </a:blipFill>
          <a:ln>
            <a:noFill/>
          </a:ln>
        </p:spPr>
      </p:sp>
      <p:sp>
        <p:nvSpPr>
          <p:cNvPr id="1812" name="Google Shape;1812;p83"/>
          <p:cNvSpPr/>
          <p:nvPr/>
        </p:nvSpPr>
        <p:spPr>
          <a:xfrm>
            <a:off x="740988" y="6646869"/>
            <a:ext cx="1104267" cy="846145"/>
          </a:xfrm>
          <a:custGeom>
            <a:rect b="b" l="l" r="r" t="t"/>
            <a:pathLst>
              <a:path extrusionOk="0" h="846145" w="1104267">
                <a:moveTo>
                  <a:pt x="0" y="0"/>
                </a:moveTo>
                <a:lnTo>
                  <a:pt x="1104267" y="0"/>
                </a:lnTo>
                <a:lnTo>
                  <a:pt x="1104267" y="846145"/>
                </a:lnTo>
                <a:lnTo>
                  <a:pt x="0" y="846145"/>
                </a:lnTo>
                <a:lnTo>
                  <a:pt x="0" y="0"/>
                </a:lnTo>
                <a:close/>
              </a:path>
            </a:pathLst>
          </a:custGeom>
          <a:blipFill rotWithShape="1">
            <a:blip r:embed="rId7">
              <a:alphaModFix/>
            </a:blip>
            <a:stretch>
              <a:fillRect b="0" l="0" r="0" t="0"/>
            </a:stretch>
          </a:blipFill>
          <a:ln>
            <a:noFill/>
          </a:ln>
        </p:spPr>
      </p:sp>
      <p:sp>
        <p:nvSpPr>
          <p:cNvPr id="1813" name="Google Shape;1813;p83"/>
          <p:cNvSpPr/>
          <p:nvPr/>
        </p:nvSpPr>
        <p:spPr>
          <a:xfrm>
            <a:off x="659789" y="8035939"/>
            <a:ext cx="1266664" cy="919915"/>
          </a:xfrm>
          <a:custGeom>
            <a:rect b="b" l="l" r="r" t="t"/>
            <a:pathLst>
              <a:path extrusionOk="0" h="919915" w="1266664">
                <a:moveTo>
                  <a:pt x="0" y="0"/>
                </a:moveTo>
                <a:lnTo>
                  <a:pt x="1266665" y="0"/>
                </a:lnTo>
                <a:lnTo>
                  <a:pt x="1266665" y="919915"/>
                </a:lnTo>
                <a:lnTo>
                  <a:pt x="0" y="919915"/>
                </a:lnTo>
                <a:lnTo>
                  <a:pt x="0" y="0"/>
                </a:lnTo>
                <a:close/>
              </a:path>
            </a:pathLst>
          </a:custGeom>
          <a:blipFill rotWithShape="1">
            <a:blip r:embed="rId8">
              <a:alphaModFix/>
            </a:blip>
            <a:stretch>
              <a:fillRect b="0" l="0" r="0" t="0"/>
            </a:stretch>
          </a:blipFill>
          <a:ln>
            <a:noFill/>
          </a:ln>
        </p:spPr>
      </p:sp>
      <p:sp>
        <p:nvSpPr>
          <p:cNvPr id="1814" name="Google Shape;1814;p83"/>
          <p:cNvSpPr txBox="1"/>
          <p:nvPr/>
        </p:nvSpPr>
        <p:spPr>
          <a:xfrm>
            <a:off x="719221" y="2648675"/>
            <a:ext cx="35256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Rezultatai</a:t>
            </a:r>
            <a:endParaRPr b="0" i="0" sz="1400" u="none" cap="none" strike="noStrike">
              <a:solidFill>
                <a:srgbClr val="000000"/>
              </a:solidFill>
              <a:latin typeface="Arial"/>
              <a:ea typeface="Arial"/>
              <a:cs typeface="Arial"/>
              <a:sym typeface="Arial"/>
            </a:endParaRPr>
          </a:p>
        </p:txBody>
      </p:sp>
      <p:sp>
        <p:nvSpPr>
          <p:cNvPr id="1815" name="Google Shape;1815;p83"/>
          <p:cNvSpPr txBox="1"/>
          <p:nvPr/>
        </p:nvSpPr>
        <p:spPr>
          <a:xfrm>
            <a:off x="2293396" y="3995925"/>
            <a:ext cx="10339800" cy="52440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Įmonė ABC pastebėjo, kad darbuotojų įsitraukimas į mokymo medžiagą </a:t>
            </a:r>
            <a:r>
              <a:rPr b="1" lang="en-US" sz="2400">
                <a:solidFill>
                  <a:srgbClr val="040606"/>
                </a:solidFill>
                <a:latin typeface="Philosopher"/>
                <a:ea typeface="Philosopher"/>
                <a:cs typeface="Philosopher"/>
                <a:sym typeface="Philosopher"/>
              </a:rPr>
              <a:t>gerokai padidėjo.</a:t>
            </a:r>
            <a:endParaRPr b="1"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Darbuotojai pranešė, kad jaučiasi </a:t>
            </a:r>
            <a:r>
              <a:rPr b="1" lang="en-US" sz="2400">
                <a:solidFill>
                  <a:srgbClr val="040606"/>
                </a:solidFill>
                <a:latin typeface="Philosopher"/>
                <a:ea typeface="Philosopher"/>
                <a:cs typeface="Philosopher"/>
                <a:sym typeface="Philosopher"/>
              </a:rPr>
              <a:t>užtikrinčiau,</a:t>
            </a:r>
            <a:r>
              <a:rPr lang="en-US" sz="2400">
                <a:solidFill>
                  <a:srgbClr val="040606"/>
                </a:solidFill>
                <a:latin typeface="Philosopher"/>
                <a:ea typeface="Philosopher"/>
                <a:cs typeface="Philosopher"/>
                <a:sym typeface="Philosopher"/>
              </a:rPr>
              <a:t> taikydami naujai įgytus įgūdžius realiose situacijose.</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Žaidimo elementai suteikė </a:t>
            </a:r>
            <a:r>
              <a:rPr b="1" lang="en-US" sz="2400">
                <a:solidFill>
                  <a:srgbClr val="040606"/>
                </a:solidFill>
                <a:latin typeface="Philosopher"/>
                <a:ea typeface="Philosopher"/>
                <a:cs typeface="Philosopher"/>
                <a:sym typeface="Philosopher"/>
              </a:rPr>
              <a:t>smagumo ir varžymosi</a:t>
            </a:r>
            <a:r>
              <a:rPr lang="en-US" sz="2400">
                <a:solidFill>
                  <a:srgbClr val="040606"/>
                </a:solidFill>
                <a:latin typeface="Philosopher"/>
                <a:ea typeface="Philosopher"/>
                <a:cs typeface="Philosopher"/>
                <a:sym typeface="Philosopher"/>
              </a:rPr>
              <a:t> momentus, todėl mokymus baigė daugiau žmonių.</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solidFill>
                <a:srgbClr val="040606"/>
              </a:solidFill>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solidFill>
                  <a:srgbClr val="040606"/>
                </a:solidFill>
                <a:latin typeface="Philosopher"/>
                <a:ea typeface="Philosopher"/>
                <a:cs typeface="Philosopher"/>
                <a:sym typeface="Philosopher"/>
              </a:rPr>
              <a:t>Darbuotojai noriai dalyvavo, pelnė ženkliukus ir sulaukė </a:t>
            </a:r>
            <a:r>
              <a:rPr b="1" lang="en-US" sz="2400">
                <a:solidFill>
                  <a:srgbClr val="040606"/>
                </a:solidFill>
                <a:latin typeface="Philosopher"/>
                <a:ea typeface="Philosopher"/>
                <a:cs typeface="Philosopher"/>
                <a:sym typeface="Philosopher"/>
              </a:rPr>
              <a:t>pripažinimo.</a:t>
            </a:r>
            <a:endParaRPr b="1" sz="2400">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solidFill>
                <a:srgbClr val="040606"/>
              </a:solidFill>
              <a:latin typeface="Philosopher"/>
              <a:ea typeface="Philosopher"/>
              <a:cs typeface="Philosopher"/>
              <a:sym typeface="Philosopher"/>
            </a:endParaRPr>
          </a:p>
        </p:txBody>
      </p:sp>
      <p:sp>
        <p:nvSpPr>
          <p:cNvPr id="1816" name="Google Shape;1816;p83"/>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817" name="Google Shape;1817;p83"/>
          <p:cNvSpPr txBox="1"/>
          <p:nvPr/>
        </p:nvSpPr>
        <p:spPr>
          <a:xfrm>
            <a:off x="4049425" y="2708986"/>
            <a:ext cx="3936600" cy="6336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lang="en-US" sz="4116">
                <a:solidFill>
                  <a:srgbClr val="DFAC52"/>
                </a:solidFill>
                <a:latin typeface="Philosopher"/>
                <a:ea typeface="Philosopher"/>
                <a:cs typeface="Philosopher"/>
                <a:sym typeface="Philosopher"/>
              </a:rPr>
              <a:t>Įmonė </a:t>
            </a:r>
            <a:r>
              <a:rPr b="1" i="0" lang="en-US" sz="4116" u="none" cap="none" strike="noStrike">
                <a:solidFill>
                  <a:srgbClr val="DFAC52"/>
                </a:solidFill>
                <a:latin typeface="Philosopher"/>
                <a:ea typeface="Philosopher"/>
                <a:cs typeface="Philosopher"/>
                <a:sym typeface="Philosopher"/>
              </a:rPr>
              <a:t>ABC</a:t>
            </a:r>
            <a:endParaRPr b="0" i="0" sz="1400" u="none" cap="none" strike="noStrike">
              <a:solidFill>
                <a:srgbClr val="000000"/>
              </a:solidFill>
              <a:latin typeface="Arial"/>
              <a:ea typeface="Arial"/>
              <a:cs typeface="Arial"/>
              <a:sym typeface="Arial"/>
            </a:endParaRPr>
          </a:p>
        </p:txBody>
      </p:sp>
      <p:pic>
        <p:nvPicPr>
          <p:cNvPr id="1818" name="Google Shape;1818;p83"/>
          <p:cNvPicPr preferRelativeResize="0"/>
          <p:nvPr/>
        </p:nvPicPr>
        <p:blipFill>
          <a:blip r:embed="rId9">
            <a:alphaModFix/>
          </a:blip>
          <a:stretch>
            <a:fillRect/>
          </a:stretch>
        </p:blipFill>
        <p:spPr>
          <a:xfrm>
            <a:off x="13955175" y="9411550"/>
            <a:ext cx="3218775" cy="6948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84"/>
          <p:cNvSpPr/>
          <p:nvPr/>
        </p:nvSpPr>
        <p:spPr>
          <a:xfrm>
            <a:off x="6836795" y="2223641"/>
            <a:ext cx="11451205" cy="6881962"/>
          </a:xfrm>
          <a:custGeom>
            <a:rect b="b" l="l" r="r" t="t"/>
            <a:pathLst>
              <a:path extrusionOk="0" h="6881962" w="11451205">
                <a:moveTo>
                  <a:pt x="0" y="0"/>
                </a:moveTo>
                <a:lnTo>
                  <a:pt x="11451205" y="0"/>
                </a:lnTo>
                <a:lnTo>
                  <a:pt x="11451205" y="6881962"/>
                </a:lnTo>
                <a:lnTo>
                  <a:pt x="0" y="6881962"/>
                </a:lnTo>
                <a:lnTo>
                  <a:pt x="0" y="0"/>
                </a:lnTo>
                <a:close/>
              </a:path>
            </a:pathLst>
          </a:custGeom>
          <a:blipFill rotWithShape="1">
            <a:blip r:embed="rId3">
              <a:alphaModFix/>
            </a:blip>
            <a:stretch>
              <a:fillRect b="-34549" l="-63923" r="0" t="-47173"/>
            </a:stretch>
          </a:blipFill>
          <a:ln>
            <a:noFill/>
          </a:ln>
        </p:spPr>
      </p:sp>
      <p:sp>
        <p:nvSpPr>
          <p:cNvPr id="1828" name="Google Shape;1828;p84"/>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829" name="Google Shape;1829;p84"/>
          <p:cNvGrpSpPr/>
          <p:nvPr/>
        </p:nvGrpSpPr>
        <p:grpSpPr>
          <a:xfrm>
            <a:off x="533930" y="5107335"/>
            <a:ext cx="11932595" cy="2647740"/>
            <a:chOff x="0" y="-9525"/>
            <a:chExt cx="3142741" cy="697347"/>
          </a:xfrm>
        </p:grpSpPr>
        <p:sp>
          <p:nvSpPr>
            <p:cNvPr id="1830" name="Google Shape;1830;p84"/>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31" name="Google Shape;1831;p84"/>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32" name="Google Shape;1832;p84"/>
          <p:cNvSpPr txBox="1"/>
          <p:nvPr/>
        </p:nvSpPr>
        <p:spPr>
          <a:xfrm>
            <a:off x="674127" y="6265821"/>
            <a:ext cx="116523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Z mokykla nustatė bendrą matematikos žinių problemą - mokiniai turi spragas susijusias su pagrindinėmis sąvokomis.</a:t>
            </a:r>
            <a:endParaRPr b="0" i="0" sz="1400" u="none" cap="none" strike="noStrike">
              <a:solidFill>
                <a:srgbClr val="000000"/>
              </a:solidFill>
              <a:latin typeface="Arial"/>
              <a:ea typeface="Arial"/>
              <a:cs typeface="Arial"/>
              <a:sym typeface="Arial"/>
            </a:endParaRPr>
          </a:p>
        </p:txBody>
      </p:sp>
      <p:sp>
        <p:nvSpPr>
          <p:cNvPr id="1833" name="Google Shape;1833;p84"/>
          <p:cNvSpPr txBox="1"/>
          <p:nvPr/>
        </p:nvSpPr>
        <p:spPr>
          <a:xfrm>
            <a:off x="533923" y="3454500"/>
            <a:ext cx="25002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Atvejo analizė</a:t>
            </a:r>
            <a:endParaRPr b="0" i="0" sz="1400" u="none" cap="none" strike="noStrike">
              <a:solidFill>
                <a:srgbClr val="000000"/>
              </a:solidFill>
              <a:latin typeface="Arial"/>
              <a:ea typeface="Arial"/>
              <a:cs typeface="Arial"/>
              <a:sym typeface="Arial"/>
            </a:endParaRPr>
          </a:p>
        </p:txBody>
      </p:sp>
      <p:sp>
        <p:nvSpPr>
          <p:cNvPr id="1834" name="Google Shape;1834;p84"/>
          <p:cNvSpPr txBox="1"/>
          <p:nvPr/>
        </p:nvSpPr>
        <p:spPr>
          <a:xfrm>
            <a:off x="533930" y="4217463"/>
            <a:ext cx="25002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Poreikis</a:t>
            </a:r>
            <a:endParaRPr b="0" i="0" sz="1400" u="none" cap="none" strike="noStrike">
              <a:solidFill>
                <a:srgbClr val="000000"/>
              </a:solidFill>
              <a:latin typeface="Arial"/>
              <a:ea typeface="Arial"/>
              <a:cs typeface="Arial"/>
              <a:sym typeface="Arial"/>
            </a:endParaRPr>
          </a:p>
        </p:txBody>
      </p:sp>
      <p:sp>
        <p:nvSpPr>
          <p:cNvPr id="1835" name="Google Shape;1835;p84"/>
          <p:cNvSpPr txBox="1"/>
          <p:nvPr/>
        </p:nvSpPr>
        <p:spPr>
          <a:xfrm>
            <a:off x="12567975" y="1019175"/>
            <a:ext cx="46911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Mokykla </a:t>
            </a:r>
            <a:r>
              <a:rPr b="1" i="0" lang="en-US" sz="6566" u="none" cap="none" strike="noStrike">
                <a:solidFill>
                  <a:srgbClr val="DFAC52"/>
                </a:solidFill>
                <a:latin typeface="Philosopher"/>
                <a:ea typeface="Philosopher"/>
                <a:cs typeface="Philosopher"/>
                <a:sym typeface="Philosopher"/>
              </a:rPr>
              <a:t>Z</a:t>
            </a:r>
            <a:endParaRPr b="0" i="0" sz="1400" u="none" cap="none" strike="noStrike">
              <a:solidFill>
                <a:srgbClr val="000000"/>
              </a:solidFill>
              <a:latin typeface="Arial"/>
              <a:ea typeface="Arial"/>
              <a:cs typeface="Arial"/>
              <a:sym typeface="Arial"/>
            </a:endParaRPr>
          </a:p>
        </p:txBody>
      </p:sp>
      <p:pic>
        <p:nvPicPr>
          <p:cNvPr id="1836" name="Google Shape;1836;p84"/>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85"/>
          <p:cNvSpPr/>
          <p:nvPr/>
        </p:nvSpPr>
        <p:spPr>
          <a:xfrm>
            <a:off x="-9" y="0"/>
            <a:ext cx="11451205" cy="10287000"/>
          </a:xfrm>
          <a:custGeom>
            <a:rect b="b" l="l" r="r" t="t"/>
            <a:pathLst>
              <a:path extrusionOk="0" h="10287000" w="11451205">
                <a:moveTo>
                  <a:pt x="0" y="0"/>
                </a:moveTo>
                <a:lnTo>
                  <a:pt x="11451205" y="0"/>
                </a:lnTo>
                <a:lnTo>
                  <a:pt x="11451205" y="10287000"/>
                </a:lnTo>
                <a:lnTo>
                  <a:pt x="0" y="10287000"/>
                </a:lnTo>
                <a:lnTo>
                  <a:pt x="0" y="0"/>
                </a:lnTo>
                <a:close/>
              </a:path>
            </a:pathLst>
          </a:custGeom>
          <a:blipFill rotWithShape="1">
            <a:blip r:embed="rId3">
              <a:alphaModFix/>
            </a:blip>
            <a:stretch>
              <a:fillRect b="-11628" l="-63923" r="0" t="-9942"/>
            </a:stretch>
          </a:blipFill>
          <a:ln>
            <a:noFill/>
          </a:ln>
        </p:spPr>
      </p:sp>
      <p:sp>
        <p:nvSpPr>
          <p:cNvPr id="1846" name="Google Shape;1846;p85"/>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847" name="Google Shape;1847;p85"/>
          <p:cNvGrpSpPr/>
          <p:nvPr/>
        </p:nvGrpSpPr>
        <p:grpSpPr>
          <a:xfrm>
            <a:off x="4802495" y="2828944"/>
            <a:ext cx="12830803" cy="5663903"/>
            <a:chOff x="0" y="-9525"/>
            <a:chExt cx="3379306" cy="1491728"/>
          </a:xfrm>
        </p:grpSpPr>
        <p:sp>
          <p:nvSpPr>
            <p:cNvPr id="1848" name="Google Shape;1848;p85"/>
            <p:cNvSpPr/>
            <p:nvPr/>
          </p:nvSpPr>
          <p:spPr>
            <a:xfrm>
              <a:off x="0" y="0"/>
              <a:ext cx="3379306" cy="1482203"/>
            </a:xfrm>
            <a:custGeom>
              <a:rect b="b" l="l" r="r" t="t"/>
              <a:pathLst>
                <a:path extrusionOk="0" h="1482203" w="3379306">
                  <a:moveTo>
                    <a:pt x="0" y="0"/>
                  </a:moveTo>
                  <a:lnTo>
                    <a:pt x="3379306" y="0"/>
                  </a:lnTo>
                  <a:lnTo>
                    <a:pt x="3379306" y="1482203"/>
                  </a:lnTo>
                  <a:lnTo>
                    <a:pt x="0" y="1482203"/>
                  </a:lnTo>
                  <a:close/>
                </a:path>
              </a:pathLst>
            </a:custGeom>
            <a:solidFill>
              <a:srgbClr val="DFAC52"/>
            </a:solidFill>
            <a:ln>
              <a:noFill/>
            </a:ln>
          </p:spPr>
        </p:sp>
        <p:sp>
          <p:nvSpPr>
            <p:cNvPr id="1849" name="Google Shape;1849;p85"/>
            <p:cNvSpPr txBox="1"/>
            <p:nvPr/>
          </p:nvSpPr>
          <p:spPr>
            <a:xfrm>
              <a:off x="0" y="-9525"/>
              <a:ext cx="3379306" cy="149172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50" name="Google Shape;1850;p85"/>
          <p:cNvSpPr/>
          <p:nvPr/>
        </p:nvSpPr>
        <p:spPr>
          <a:xfrm>
            <a:off x="5977618" y="6694820"/>
            <a:ext cx="786408" cy="786408"/>
          </a:xfrm>
          <a:custGeom>
            <a:rect b="b" l="l" r="r" t="t"/>
            <a:pathLst>
              <a:path extrusionOk="0" h="786408" w="786408">
                <a:moveTo>
                  <a:pt x="0" y="0"/>
                </a:moveTo>
                <a:lnTo>
                  <a:pt x="786408" y="0"/>
                </a:lnTo>
                <a:lnTo>
                  <a:pt x="786408" y="786408"/>
                </a:lnTo>
                <a:lnTo>
                  <a:pt x="0" y="786408"/>
                </a:lnTo>
                <a:lnTo>
                  <a:pt x="0" y="0"/>
                </a:lnTo>
                <a:close/>
              </a:path>
            </a:pathLst>
          </a:custGeom>
          <a:blipFill rotWithShape="1">
            <a:blip r:embed="rId5">
              <a:alphaModFix/>
            </a:blip>
            <a:stretch>
              <a:fillRect b="0" l="0" r="0" t="0"/>
            </a:stretch>
          </a:blipFill>
          <a:ln>
            <a:noFill/>
          </a:ln>
        </p:spPr>
      </p:sp>
      <p:sp>
        <p:nvSpPr>
          <p:cNvPr id="1851" name="Google Shape;1851;p85"/>
          <p:cNvSpPr/>
          <p:nvPr/>
        </p:nvSpPr>
        <p:spPr>
          <a:xfrm>
            <a:off x="5840559" y="5199255"/>
            <a:ext cx="923467" cy="959446"/>
          </a:xfrm>
          <a:custGeom>
            <a:rect b="b" l="l" r="r" t="t"/>
            <a:pathLst>
              <a:path extrusionOk="0" h="959446" w="923467">
                <a:moveTo>
                  <a:pt x="0" y="0"/>
                </a:moveTo>
                <a:lnTo>
                  <a:pt x="923467" y="0"/>
                </a:lnTo>
                <a:lnTo>
                  <a:pt x="923467" y="959446"/>
                </a:lnTo>
                <a:lnTo>
                  <a:pt x="0" y="959446"/>
                </a:lnTo>
                <a:lnTo>
                  <a:pt x="0" y="0"/>
                </a:lnTo>
                <a:close/>
              </a:path>
            </a:pathLst>
          </a:custGeom>
          <a:blipFill rotWithShape="1">
            <a:blip r:embed="rId6">
              <a:alphaModFix/>
            </a:blip>
            <a:stretch>
              <a:fillRect b="0" l="0" r="0" t="0"/>
            </a:stretch>
          </a:blipFill>
          <a:ln>
            <a:noFill/>
          </a:ln>
        </p:spPr>
      </p:sp>
      <p:sp>
        <p:nvSpPr>
          <p:cNvPr id="1852" name="Google Shape;1852;p85"/>
          <p:cNvSpPr txBox="1"/>
          <p:nvPr/>
        </p:nvSpPr>
        <p:spPr>
          <a:xfrm>
            <a:off x="9899787" y="944904"/>
            <a:ext cx="206276"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FFFFF"/>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853" name="Google Shape;1853;p85"/>
          <p:cNvSpPr txBox="1"/>
          <p:nvPr/>
        </p:nvSpPr>
        <p:spPr>
          <a:xfrm>
            <a:off x="15270800" y="2107351"/>
            <a:ext cx="23148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Prieiga</a:t>
            </a:r>
            <a:endParaRPr b="0" i="0" sz="1400" u="none" cap="none" strike="noStrike">
              <a:solidFill>
                <a:srgbClr val="000000"/>
              </a:solidFill>
              <a:latin typeface="Arial"/>
              <a:ea typeface="Arial"/>
              <a:cs typeface="Arial"/>
              <a:sym typeface="Arial"/>
            </a:endParaRPr>
          </a:p>
        </p:txBody>
      </p:sp>
      <p:sp>
        <p:nvSpPr>
          <p:cNvPr id="1854" name="Google Shape;1854;p85"/>
          <p:cNvSpPr txBox="1"/>
          <p:nvPr/>
        </p:nvSpPr>
        <p:spPr>
          <a:xfrm>
            <a:off x="11888202" y="564300"/>
            <a:ext cx="5745000" cy="1010700"/>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a:t>
            </a:r>
            <a:r>
              <a:rPr b="1" lang="en-US" sz="6566">
                <a:solidFill>
                  <a:srgbClr val="DFAC52"/>
                </a:solidFill>
                <a:latin typeface="Philosopher"/>
                <a:ea typeface="Philosopher"/>
                <a:cs typeface="Philosopher"/>
                <a:sym typeface="Philosopher"/>
              </a:rPr>
              <a:t>Mokykla</a:t>
            </a:r>
            <a:r>
              <a:rPr b="1" i="0" lang="en-US" sz="6566"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855" name="Google Shape;1855;p85"/>
          <p:cNvSpPr txBox="1"/>
          <p:nvPr/>
        </p:nvSpPr>
        <p:spPr>
          <a:xfrm>
            <a:off x="4924450" y="3087225"/>
            <a:ext cx="12378000" cy="2954700"/>
          </a:xfrm>
          <a:prstGeom prst="rect">
            <a:avLst/>
          </a:prstGeom>
          <a:noFill/>
          <a:ln>
            <a:noFill/>
          </a:ln>
        </p:spPr>
        <p:txBody>
          <a:bodyPr anchorCtr="0" anchor="t" bIns="0" lIns="0" spcFirstLastPara="1" rIns="0" wrap="square" tIns="0">
            <a:spAutoFit/>
          </a:bodyPr>
          <a:lstStyle/>
          <a:p>
            <a:pPr indent="0" lvl="0" marL="0" marR="0" rtl="0" algn="ctr">
              <a:lnSpc>
                <a:spcPct val="14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Siekdami išspręsti šią problemą, jie savo matematikos mokymo programoje taikė mikro-mokymosi metodą:</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p:txBody>
      </p:sp>
      <p:sp>
        <p:nvSpPr>
          <p:cNvPr id="1856" name="Google Shape;1856;p85"/>
          <p:cNvSpPr txBox="1"/>
          <p:nvPr/>
        </p:nvSpPr>
        <p:spPr>
          <a:xfrm>
            <a:off x="7004303" y="5189730"/>
            <a:ext cx="10075200" cy="30282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Jie sukūrė keletą </a:t>
            </a:r>
            <a:r>
              <a:rPr b="1" lang="en-US" sz="2400">
                <a:latin typeface="Philosopher"/>
                <a:ea typeface="Philosopher"/>
                <a:cs typeface="Philosopher"/>
                <a:sym typeface="Philosopher"/>
              </a:rPr>
              <a:t>trumpų interaktyvių mikro pamokų</a:t>
            </a:r>
            <a:r>
              <a:rPr lang="en-US" sz="2400">
                <a:latin typeface="Philosopher"/>
                <a:ea typeface="Philosopher"/>
                <a:cs typeface="Philosopher"/>
                <a:sym typeface="Philosopher"/>
              </a:rPr>
              <a:t>, iš kurių kiekviena skirta konkrečiai matematikos temai ar sąvokai.</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Z mokykla taip pat taikė žaidimo elementus, pavyzdžiui, matematikos iššūkius ir lyderių lenteles. Mokiniai pelnė taškus ir varžėsi su bendraamžiais, taip sukeldami azarto ir motyvacijos jausmą.</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pic>
        <p:nvPicPr>
          <p:cNvPr id="1857" name="Google Shape;1857;p85"/>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8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08" l="-2943" r="0" t="-10117"/>
            </a:stretch>
          </a:blipFill>
          <a:ln>
            <a:noFill/>
          </a:ln>
        </p:spPr>
      </p:sp>
      <p:grpSp>
        <p:nvGrpSpPr>
          <p:cNvPr id="1867" name="Google Shape;1867;p86"/>
          <p:cNvGrpSpPr/>
          <p:nvPr/>
        </p:nvGrpSpPr>
        <p:grpSpPr>
          <a:xfrm>
            <a:off x="5457197" y="2159645"/>
            <a:ext cx="12830803" cy="6548351"/>
            <a:chOff x="0" y="-9525"/>
            <a:chExt cx="3379306" cy="1724669"/>
          </a:xfrm>
        </p:grpSpPr>
        <p:sp>
          <p:nvSpPr>
            <p:cNvPr id="1868" name="Google Shape;1868;p86"/>
            <p:cNvSpPr/>
            <p:nvPr/>
          </p:nvSpPr>
          <p:spPr>
            <a:xfrm>
              <a:off x="0" y="0"/>
              <a:ext cx="3379306" cy="1715144"/>
            </a:xfrm>
            <a:custGeom>
              <a:rect b="b" l="l" r="r" t="t"/>
              <a:pathLst>
                <a:path extrusionOk="0" h="1715144" w="3379306">
                  <a:moveTo>
                    <a:pt x="0" y="0"/>
                  </a:moveTo>
                  <a:lnTo>
                    <a:pt x="3379306" y="0"/>
                  </a:lnTo>
                  <a:lnTo>
                    <a:pt x="3379306" y="1715144"/>
                  </a:lnTo>
                  <a:lnTo>
                    <a:pt x="0" y="1715144"/>
                  </a:lnTo>
                  <a:close/>
                </a:path>
              </a:pathLst>
            </a:custGeom>
            <a:solidFill>
              <a:srgbClr val="DFAC52"/>
            </a:solidFill>
            <a:ln>
              <a:noFill/>
            </a:ln>
          </p:spPr>
        </p:sp>
        <p:sp>
          <p:nvSpPr>
            <p:cNvPr id="1869" name="Google Shape;1869;p86"/>
            <p:cNvSpPr txBox="1"/>
            <p:nvPr/>
          </p:nvSpPr>
          <p:spPr>
            <a:xfrm>
              <a:off x="0" y="-9525"/>
              <a:ext cx="3379306" cy="1724669"/>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70" name="Google Shape;1870;p86"/>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871" name="Google Shape;1871;p86"/>
          <p:cNvSpPr txBox="1"/>
          <p:nvPr/>
        </p:nvSpPr>
        <p:spPr>
          <a:xfrm>
            <a:off x="6992745" y="2614484"/>
            <a:ext cx="10918500" cy="3914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Mokinių įsitraukimas į matematikos užsiėmimus </a:t>
            </a:r>
            <a:r>
              <a:rPr b="1" lang="en-US" sz="2400">
                <a:latin typeface="Philosopher"/>
                <a:ea typeface="Philosopher"/>
                <a:cs typeface="Philosopher"/>
                <a:sym typeface="Philosopher"/>
              </a:rPr>
              <a:t>reikšmingai padidėjo.</a:t>
            </a:r>
            <a:endParaRPr b="1" i="0" sz="1400" u="none" cap="none" strike="noStrike">
              <a:solidFill>
                <a:srgbClr val="000000"/>
              </a:solidFill>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Mokiniai </a:t>
            </a:r>
            <a:r>
              <a:rPr b="1" lang="en-US" sz="2400">
                <a:latin typeface="Philosopher"/>
                <a:ea typeface="Philosopher"/>
                <a:cs typeface="Philosopher"/>
                <a:sym typeface="Philosopher"/>
              </a:rPr>
              <a:t>pastebimai patobulino </a:t>
            </a:r>
            <a:r>
              <a:rPr lang="en-US" sz="2400">
                <a:latin typeface="Philosopher"/>
                <a:ea typeface="Philosopher"/>
                <a:cs typeface="Philosopher"/>
                <a:sym typeface="Philosopher"/>
              </a:rPr>
              <a:t>matematikos žinias: tikslingas, pasikartojantis mikro-mokymosi pobūdis </a:t>
            </a:r>
            <a:r>
              <a:rPr b="1" lang="en-US" sz="2400">
                <a:latin typeface="Philosopher"/>
                <a:ea typeface="Philosopher"/>
                <a:cs typeface="Philosopher"/>
                <a:sym typeface="Philosopher"/>
              </a:rPr>
              <a:t>padėjo geriau suprasti</a:t>
            </a:r>
            <a:r>
              <a:rPr lang="en-US" sz="2400">
                <a:latin typeface="Philosopher"/>
                <a:ea typeface="Philosopher"/>
                <a:cs typeface="Philosopher"/>
                <a:sym typeface="Philosopher"/>
              </a:rPr>
              <a:t> pagrindines matematikos temas.</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Žaidimų elementai suteikė </a:t>
            </a:r>
            <a:r>
              <a:rPr b="1" lang="en-US" sz="2400">
                <a:latin typeface="Philosopher"/>
                <a:ea typeface="Philosopher"/>
                <a:cs typeface="Philosopher"/>
                <a:sym typeface="Philosopher"/>
              </a:rPr>
              <a:t>smagumo ir draugiškos konkurencijos </a:t>
            </a:r>
            <a:r>
              <a:rPr lang="en-US" sz="2400">
                <a:latin typeface="Philosopher"/>
                <a:ea typeface="Philosopher"/>
                <a:cs typeface="Philosopher"/>
                <a:sym typeface="Philosopher"/>
              </a:rPr>
              <a:t>elementų: mokiniai ne tik veiksmingiau mokėsi matematikos, bet ir mėgavosi procesu.</a:t>
            </a:r>
            <a:endParaRPr b="0" i="0" sz="1400" u="none" cap="none" strike="noStrike">
              <a:solidFill>
                <a:srgbClr val="000000"/>
              </a:solidFill>
              <a:latin typeface="Arial"/>
              <a:ea typeface="Arial"/>
              <a:cs typeface="Arial"/>
              <a:sym typeface="Arial"/>
            </a:endParaRPr>
          </a:p>
        </p:txBody>
      </p:sp>
      <p:sp>
        <p:nvSpPr>
          <p:cNvPr id="1872" name="Google Shape;1872;p86"/>
          <p:cNvSpPr/>
          <p:nvPr/>
        </p:nvSpPr>
        <p:spPr>
          <a:xfrm>
            <a:off x="5849825" y="2518338"/>
            <a:ext cx="764432" cy="764432"/>
          </a:xfrm>
          <a:custGeom>
            <a:rect b="b" l="l" r="r" t="t"/>
            <a:pathLst>
              <a:path extrusionOk="0" h="764432" w="764432">
                <a:moveTo>
                  <a:pt x="0" y="0"/>
                </a:moveTo>
                <a:lnTo>
                  <a:pt x="764433" y="0"/>
                </a:lnTo>
                <a:lnTo>
                  <a:pt x="764433" y="764432"/>
                </a:lnTo>
                <a:lnTo>
                  <a:pt x="0" y="764432"/>
                </a:lnTo>
                <a:lnTo>
                  <a:pt x="0" y="0"/>
                </a:lnTo>
                <a:close/>
              </a:path>
            </a:pathLst>
          </a:custGeom>
          <a:blipFill rotWithShape="1">
            <a:blip r:embed="rId5">
              <a:alphaModFix/>
            </a:blip>
            <a:stretch>
              <a:fillRect b="0" l="0" r="0" t="0"/>
            </a:stretch>
          </a:blipFill>
          <a:ln>
            <a:noFill/>
          </a:ln>
        </p:spPr>
      </p:sp>
      <p:sp>
        <p:nvSpPr>
          <p:cNvPr id="1873" name="Google Shape;1873;p86"/>
          <p:cNvSpPr/>
          <p:nvPr/>
        </p:nvSpPr>
        <p:spPr>
          <a:xfrm>
            <a:off x="5675912" y="3852508"/>
            <a:ext cx="1112260" cy="1023279"/>
          </a:xfrm>
          <a:custGeom>
            <a:rect b="b" l="l" r="r" t="t"/>
            <a:pathLst>
              <a:path extrusionOk="0" h="1023279" w="1112260">
                <a:moveTo>
                  <a:pt x="0" y="0"/>
                </a:moveTo>
                <a:lnTo>
                  <a:pt x="1112259" y="0"/>
                </a:lnTo>
                <a:lnTo>
                  <a:pt x="1112259" y="1023279"/>
                </a:lnTo>
                <a:lnTo>
                  <a:pt x="0" y="1023279"/>
                </a:lnTo>
                <a:lnTo>
                  <a:pt x="0" y="0"/>
                </a:lnTo>
                <a:close/>
              </a:path>
            </a:pathLst>
          </a:custGeom>
          <a:blipFill rotWithShape="1">
            <a:blip r:embed="rId6">
              <a:alphaModFix/>
            </a:blip>
            <a:stretch>
              <a:fillRect b="0" l="0" r="0" t="0"/>
            </a:stretch>
          </a:blipFill>
          <a:ln>
            <a:noFill/>
          </a:ln>
        </p:spPr>
      </p:sp>
      <p:sp>
        <p:nvSpPr>
          <p:cNvPr id="1874" name="Google Shape;1874;p86"/>
          <p:cNvSpPr/>
          <p:nvPr/>
        </p:nvSpPr>
        <p:spPr>
          <a:xfrm>
            <a:off x="5754498" y="5634596"/>
            <a:ext cx="955087" cy="970863"/>
          </a:xfrm>
          <a:custGeom>
            <a:rect b="b" l="l" r="r" t="t"/>
            <a:pathLst>
              <a:path extrusionOk="0" h="970863" w="955087">
                <a:moveTo>
                  <a:pt x="0" y="0"/>
                </a:moveTo>
                <a:lnTo>
                  <a:pt x="955087" y="0"/>
                </a:lnTo>
                <a:lnTo>
                  <a:pt x="955087" y="970863"/>
                </a:lnTo>
                <a:lnTo>
                  <a:pt x="0" y="970863"/>
                </a:lnTo>
                <a:lnTo>
                  <a:pt x="0" y="0"/>
                </a:lnTo>
                <a:close/>
              </a:path>
            </a:pathLst>
          </a:custGeom>
          <a:blipFill rotWithShape="1">
            <a:blip r:embed="rId7">
              <a:alphaModFix/>
            </a:blip>
            <a:stretch>
              <a:fillRect b="0" l="0" r="0" t="0"/>
            </a:stretch>
          </a:blipFill>
          <a:ln>
            <a:noFill/>
          </a:ln>
        </p:spPr>
      </p:sp>
      <p:sp>
        <p:nvSpPr>
          <p:cNvPr id="1875" name="Google Shape;1875;p86"/>
          <p:cNvSpPr/>
          <p:nvPr/>
        </p:nvSpPr>
        <p:spPr>
          <a:xfrm>
            <a:off x="5793778" y="7124788"/>
            <a:ext cx="876528" cy="1111287"/>
          </a:xfrm>
          <a:custGeom>
            <a:rect b="b" l="l" r="r" t="t"/>
            <a:pathLst>
              <a:path extrusionOk="0" h="1111287" w="876528">
                <a:moveTo>
                  <a:pt x="0" y="0"/>
                </a:moveTo>
                <a:lnTo>
                  <a:pt x="876527" y="0"/>
                </a:lnTo>
                <a:lnTo>
                  <a:pt x="876527" y="1111287"/>
                </a:lnTo>
                <a:lnTo>
                  <a:pt x="0" y="1111287"/>
                </a:lnTo>
                <a:lnTo>
                  <a:pt x="0" y="0"/>
                </a:lnTo>
                <a:close/>
              </a:path>
            </a:pathLst>
          </a:custGeom>
          <a:blipFill rotWithShape="1">
            <a:blip r:embed="rId8">
              <a:alphaModFix/>
            </a:blip>
            <a:stretch>
              <a:fillRect b="0" l="0" r="0" t="0"/>
            </a:stretch>
          </a:blipFill>
          <a:ln>
            <a:noFill/>
          </a:ln>
        </p:spPr>
      </p:sp>
      <p:sp>
        <p:nvSpPr>
          <p:cNvPr id="1876" name="Google Shape;1876;p86"/>
          <p:cNvSpPr txBox="1"/>
          <p:nvPr/>
        </p:nvSpPr>
        <p:spPr>
          <a:xfrm>
            <a:off x="3700246" y="7133198"/>
            <a:ext cx="1977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799"/>
              <a:buFont typeface="Arial"/>
              <a:buNone/>
            </a:pPr>
            <a:r>
              <a:rPr b="0" i="0" lang="en-US" sz="2799" u="none" cap="none" strike="noStrike">
                <a:solidFill>
                  <a:srgbClr val="FBF9FF"/>
                </a:solidFill>
                <a:latin typeface="Arimo"/>
                <a:ea typeface="Arimo"/>
                <a:cs typeface="Arimo"/>
                <a:sym typeface="Arimo"/>
              </a:rPr>
              <a:t>2</a:t>
            </a:r>
            <a:endParaRPr b="0" i="0" sz="1400" u="none" cap="none" strike="noStrike">
              <a:solidFill>
                <a:srgbClr val="000000"/>
              </a:solidFill>
              <a:latin typeface="Arial"/>
              <a:ea typeface="Arial"/>
              <a:cs typeface="Arial"/>
              <a:sym typeface="Arial"/>
            </a:endParaRPr>
          </a:p>
        </p:txBody>
      </p:sp>
      <p:sp>
        <p:nvSpPr>
          <p:cNvPr id="1877" name="Google Shape;1877;p86"/>
          <p:cNvSpPr txBox="1"/>
          <p:nvPr/>
        </p:nvSpPr>
        <p:spPr>
          <a:xfrm>
            <a:off x="5381675" y="1194425"/>
            <a:ext cx="30321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Rezultatai</a:t>
            </a:r>
            <a:endParaRPr b="0" i="0" sz="1400" u="none" cap="none" strike="noStrike">
              <a:solidFill>
                <a:srgbClr val="000000"/>
              </a:solidFill>
              <a:latin typeface="Arial"/>
              <a:ea typeface="Arial"/>
              <a:cs typeface="Arial"/>
              <a:sym typeface="Arial"/>
            </a:endParaRPr>
          </a:p>
        </p:txBody>
      </p:sp>
      <p:sp>
        <p:nvSpPr>
          <p:cNvPr id="1878" name="Google Shape;1878;p86"/>
          <p:cNvSpPr txBox="1"/>
          <p:nvPr/>
        </p:nvSpPr>
        <p:spPr>
          <a:xfrm>
            <a:off x="8530110" y="1185269"/>
            <a:ext cx="3437700" cy="772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5018"/>
              <a:buFont typeface="Arial"/>
              <a:buNone/>
            </a:pPr>
            <a:r>
              <a:rPr b="1" lang="en-US" sz="5018">
                <a:solidFill>
                  <a:srgbClr val="DFAC52"/>
                </a:solidFill>
                <a:latin typeface="Philosopher"/>
                <a:ea typeface="Philosopher"/>
                <a:cs typeface="Philosopher"/>
                <a:sym typeface="Philosopher"/>
              </a:rPr>
              <a:t>Mokykla</a:t>
            </a:r>
            <a:r>
              <a:rPr b="1" i="0" lang="en-US" sz="5018" u="none" cap="none" strike="noStrike">
                <a:solidFill>
                  <a:srgbClr val="DFAC52"/>
                </a:solidFill>
                <a:latin typeface="Philosopher"/>
                <a:ea typeface="Philosopher"/>
                <a:cs typeface="Philosopher"/>
                <a:sym typeface="Philosopher"/>
              </a:rPr>
              <a:t> Z</a:t>
            </a:r>
            <a:endParaRPr b="0" i="0" sz="1400" u="none" cap="none" strike="noStrike">
              <a:solidFill>
                <a:srgbClr val="000000"/>
              </a:solidFill>
              <a:latin typeface="Arial"/>
              <a:ea typeface="Arial"/>
              <a:cs typeface="Arial"/>
              <a:sym typeface="Arial"/>
            </a:endParaRPr>
          </a:p>
        </p:txBody>
      </p:sp>
      <p:sp>
        <p:nvSpPr>
          <p:cNvPr id="1879" name="Google Shape;1879;p86"/>
          <p:cNvSpPr txBox="1"/>
          <p:nvPr/>
        </p:nvSpPr>
        <p:spPr>
          <a:xfrm>
            <a:off x="6992745" y="7271344"/>
            <a:ext cx="109185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Naujoviškas Z mokyklos požiūris į mikro-mokymosi integravimą matematikos mokymo programoje rodo, kaip šis metodas </a:t>
            </a:r>
            <a:r>
              <a:rPr b="1" lang="en-US" sz="2400">
                <a:latin typeface="Philosopher"/>
                <a:ea typeface="Philosopher"/>
                <a:cs typeface="Philosopher"/>
                <a:sym typeface="Philosopher"/>
              </a:rPr>
              <a:t>gali turėti teigiamą poveikį</a:t>
            </a:r>
            <a:r>
              <a:rPr lang="en-US" sz="2400">
                <a:latin typeface="Philosopher"/>
                <a:ea typeface="Philosopher"/>
                <a:cs typeface="Philosopher"/>
                <a:sym typeface="Philosopher"/>
              </a:rPr>
              <a:t> ugdymo rezultatams.</a:t>
            </a:r>
            <a:endParaRPr b="0" i="0" sz="1400" u="none" cap="none" strike="noStrike">
              <a:solidFill>
                <a:srgbClr val="000000"/>
              </a:solidFill>
              <a:latin typeface="Arial"/>
              <a:ea typeface="Arial"/>
              <a:cs typeface="Arial"/>
              <a:sym typeface="Arial"/>
            </a:endParaRPr>
          </a:p>
        </p:txBody>
      </p:sp>
      <p:pic>
        <p:nvPicPr>
          <p:cNvPr id="1880" name="Google Shape;1880;p86"/>
          <p:cNvPicPr preferRelativeResize="0"/>
          <p:nvPr/>
        </p:nvPicPr>
        <p:blipFill>
          <a:blip r:embed="rId9">
            <a:alphaModFix/>
          </a:blip>
          <a:stretch>
            <a:fillRect/>
          </a:stretch>
        </p:blipFill>
        <p:spPr>
          <a:xfrm>
            <a:off x="14361700" y="9087375"/>
            <a:ext cx="3218775" cy="6948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87"/>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sp>
        <p:nvSpPr>
          <p:cNvPr id="1890" name="Google Shape;1890;p87"/>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grpSp>
        <p:nvGrpSpPr>
          <p:cNvPr id="1891" name="Google Shape;1891;p87"/>
          <p:cNvGrpSpPr/>
          <p:nvPr/>
        </p:nvGrpSpPr>
        <p:grpSpPr>
          <a:xfrm>
            <a:off x="533930" y="5107335"/>
            <a:ext cx="11932595" cy="2647740"/>
            <a:chOff x="0" y="-9525"/>
            <a:chExt cx="3142741" cy="697347"/>
          </a:xfrm>
        </p:grpSpPr>
        <p:sp>
          <p:nvSpPr>
            <p:cNvPr id="1892" name="Google Shape;1892;p87"/>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sp>
        <p:sp>
          <p:nvSpPr>
            <p:cNvPr id="1893" name="Google Shape;1893;p87"/>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94" name="Google Shape;1894;p87"/>
          <p:cNvSpPr txBox="1"/>
          <p:nvPr/>
        </p:nvSpPr>
        <p:spPr>
          <a:xfrm>
            <a:off x="533924" y="3454500"/>
            <a:ext cx="21399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solidFill>
                  <a:srgbClr val="F59F35"/>
                </a:solidFill>
                <a:latin typeface="Philosopher"/>
                <a:ea typeface="Philosopher"/>
                <a:cs typeface="Philosopher"/>
                <a:sym typeface="Philosopher"/>
              </a:rPr>
              <a:t>Atvejo analizė</a:t>
            </a:r>
            <a:endParaRPr b="0" i="0" sz="1400" u="none" cap="none" strike="noStrike">
              <a:solidFill>
                <a:srgbClr val="000000"/>
              </a:solidFill>
              <a:latin typeface="Arial"/>
              <a:ea typeface="Arial"/>
              <a:cs typeface="Arial"/>
              <a:sym typeface="Arial"/>
            </a:endParaRPr>
          </a:p>
        </p:txBody>
      </p:sp>
      <p:sp>
        <p:nvSpPr>
          <p:cNvPr id="1895" name="Google Shape;1895;p87"/>
          <p:cNvSpPr txBox="1"/>
          <p:nvPr/>
        </p:nvSpPr>
        <p:spPr>
          <a:xfrm>
            <a:off x="533930" y="4217463"/>
            <a:ext cx="25002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Poreikis</a:t>
            </a:r>
            <a:endParaRPr b="0" i="0" sz="1400" u="none" cap="none" strike="noStrike">
              <a:solidFill>
                <a:srgbClr val="000000"/>
              </a:solidFill>
              <a:latin typeface="Arial"/>
              <a:ea typeface="Arial"/>
              <a:cs typeface="Arial"/>
              <a:sym typeface="Arial"/>
            </a:endParaRPr>
          </a:p>
        </p:txBody>
      </p:sp>
      <p:sp>
        <p:nvSpPr>
          <p:cNvPr id="1896" name="Google Shape;1896;p87"/>
          <p:cNvSpPr txBox="1"/>
          <p:nvPr/>
        </p:nvSpPr>
        <p:spPr>
          <a:xfrm>
            <a:off x="1193263" y="5974663"/>
            <a:ext cx="106140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Pelno nesiekianti organizacija MAAM nustatė didelį savo bendruomenės poreikį - suaugusieji besimokantieji siekia įgyti su darbu susijusių įgūdžių ir žinių.</a:t>
            </a:r>
            <a:endParaRPr b="0" i="0" sz="1400" u="none" cap="none" strike="noStrike">
              <a:solidFill>
                <a:srgbClr val="000000"/>
              </a:solidFill>
              <a:latin typeface="Arial"/>
              <a:ea typeface="Arial"/>
              <a:cs typeface="Arial"/>
              <a:sym typeface="Arial"/>
            </a:endParaRPr>
          </a:p>
        </p:txBody>
      </p:sp>
      <p:pic>
        <p:nvPicPr>
          <p:cNvPr id="1897" name="Google Shape;1897;p87"/>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88"/>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sp>
      <p:grpSp>
        <p:nvGrpSpPr>
          <p:cNvPr id="1907" name="Google Shape;1907;p88"/>
          <p:cNvGrpSpPr/>
          <p:nvPr/>
        </p:nvGrpSpPr>
        <p:grpSpPr>
          <a:xfrm>
            <a:off x="421402" y="3862629"/>
            <a:ext cx="12830887" cy="6259266"/>
            <a:chOff x="0" y="-9525"/>
            <a:chExt cx="3379306" cy="1648520"/>
          </a:xfrm>
        </p:grpSpPr>
        <p:sp>
          <p:nvSpPr>
            <p:cNvPr id="1908" name="Google Shape;1908;p88"/>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sp>
        <p:sp>
          <p:nvSpPr>
            <p:cNvPr id="1909" name="Google Shape;1909;p88"/>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10" name="Google Shape;1910;p88"/>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911" name="Google Shape;1911;p88"/>
          <p:cNvSpPr/>
          <p:nvPr/>
        </p:nvSpPr>
        <p:spPr>
          <a:xfrm>
            <a:off x="1028700" y="5393516"/>
            <a:ext cx="1128101" cy="1151123"/>
          </a:xfrm>
          <a:custGeom>
            <a:rect b="b" l="l" r="r" t="t"/>
            <a:pathLst>
              <a:path extrusionOk="0" h="1151123" w="1128101">
                <a:moveTo>
                  <a:pt x="0" y="0"/>
                </a:moveTo>
                <a:lnTo>
                  <a:pt x="1128101" y="0"/>
                </a:lnTo>
                <a:lnTo>
                  <a:pt x="1128101" y="1151123"/>
                </a:lnTo>
                <a:lnTo>
                  <a:pt x="0" y="1151123"/>
                </a:lnTo>
                <a:lnTo>
                  <a:pt x="0" y="0"/>
                </a:lnTo>
                <a:close/>
              </a:path>
            </a:pathLst>
          </a:custGeom>
          <a:blipFill rotWithShape="1">
            <a:blip r:embed="rId5">
              <a:alphaModFix/>
            </a:blip>
            <a:stretch>
              <a:fillRect b="0" l="0" r="0" t="0"/>
            </a:stretch>
          </a:blipFill>
          <a:ln>
            <a:noFill/>
          </a:ln>
        </p:spPr>
      </p:sp>
      <p:sp>
        <p:nvSpPr>
          <p:cNvPr id="1912" name="Google Shape;1912;p88"/>
          <p:cNvSpPr/>
          <p:nvPr/>
        </p:nvSpPr>
        <p:spPr>
          <a:xfrm>
            <a:off x="1064990" y="7381324"/>
            <a:ext cx="1055520" cy="1063496"/>
          </a:xfrm>
          <a:custGeom>
            <a:rect b="b" l="l" r="r" t="t"/>
            <a:pathLst>
              <a:path extrusionOk="0" h="1063496" w="1055520">
                <a:moveTo>
                  <a:pt x="0" y="0"/>
                </a:moveTo>
                <a:lnTo>
                  <a:pt x="1055520" y="0"/>
                </a:lnTo>
                <a:lnTo>
                  <a:pt x="1055520" y="1063496"/>
                </a:lnTo>
                <a:lnTo>
                  <a:pt x="0" y="1063496"/>
                </a:lnTo>
                <a:lnTo>
                  <a:pt x="0" y="0"/>
                </a:lnTo>
                <a:close/>
              </a:path>
            </a:pathLst>
          </a:custGeom>
          <a:blipFill rotWithShape="1">
            <a:blip r:embed="rId6">
              <a:alphaModFix/>
            </a:blip>
            <a:stretch>
              <a:fillRect b="0" l="0" r="0" t="0"/>
            </a:stretch>
          </a:blipFill>
          <a:ln>
            <a:noFill/>
          </a:ln>
        </p:spPr>
      </p:sp>
      <p:sp>
        <p:nvSpPr>
          <p:cNvPr id="1913" name="Google Shape;1913;p88"/>
          <p:cNvSpPr txBox="1"/>
          <p:nvPr/>
        </p:nvSpPr>
        <p:spPr>
          <a:xfrm>
            <a:off x="421394" y="2648687"/>
            <a:ext cx="2314800" cy="7542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lang="en-US" sz="4899">
                <a:latin typeface="Philosopher"/>
                <a:ea typeface="Philosopher"/>
                <a:cs typeface="Philosopher"/>
                <a:sym typeface="Philosopher"/>
              </a:rPr>
              <a:t>Prieiga</a:t>
            </a:r>
            <a:endParaRPr b="0" i="0" sz="1400" u="none" cap="none" strike="noStrike">
              <a:solidFill>
                <a:srgbClr val="000000"/>
              </a:solidFill>
              <a:latin typeface="Arial"/>
              <a:ea typeface="Arial"/>
              <a:cs typeface="Arial"/>
              <a:sym typeface="Arial"/>
            </a:endParaRPr>
          </a:p>
        </p:txBody>
      </p:sp>
      <p:sp>
        <p:nvSpPr>
          <p:cNvPr id="1914" name="Google Shape;1914;p88"/>
          <p:cNvSpPr txBox="1"/>
          <p:nvPr/>
        </p:nvSpPr>
        <p:spPr>
          <a:xfrm>
            <a:off x="2514754" y="5539695"/>
            <a:ext cx="9797700" cy="34713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Buvo sukurta mikro-mokymosi </a:t>
            </a:r>
            <a:r>
              <a:rPr b="1" lang="en-US" sz="2400">
                <a:latin typeface="Philosopher"/>
                <a:ea typeface="Philosopher"/>
                <a:cs typeface="Philosopher"/>
                <a:sym typeface="Philosopher"/>
              </a:rPr>
              <a:t>modulių biblioteka</a:t>
            </a:r>
            <a:r>
              <a:rPr lang="en-US" sz="2400">
                <a:latin typeface="Philosopher"/>
                <a:ea typeface="Philosopher"/>
                <a:cs typeface="Philosopher"/>
                <a:sym typeface="Philosopher"/>
              </a:rPr>
              <a:t>, kur kiekvienas modulis buvo pritaikytas konkrečiam darbo įgūdžiui. Šie moduliai buvo lengvai prieinami per MAAM internetinę platformą</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t/>
            </a:r>
            <a:endParaRPr sz="2400">
              <a:latin typeface="Philosopher"/>
              <a:ea typeface="Philosopher"/>
              <a:cs typeface="Philosopher"/>
              <a:sym typeface="Philosopher"/>
            </a:endParaRPr>
          </a:p>
          <a:p>
            <a:pPr indent="0" lvl="0" marL="0" rtl="0" algn="l">
              <a:lnSpc>
                <a:spcPct val="119958"/>
              </a:lnSpc>
              <a:spcBef>
                <a:spcPts val="0"/>
              </a:spcBef>
              <a:spcAft>
                <a:spcPts val="0"/>
              </a:spcAft>
              <a:buClr>
                <a:schemeClr val="dk1"/>
              </a:buClr>
              <a:buSzPts val="1100"/>
              <a:buFont typeface="Arial"/>
              <a:buNone/>
            </a:pPr>
            <a:r>
              <a:rPr lang="en-US" sz="2400">
                <a:latin typeface="Philosopher"/>
                <a:ea typeface="Philosopher"/>
                <a:cs typeface="Philosopher"/>
                <a:sym typeface="Philosopher"/>
              </a:rPr>
              <a:t>MAAM pabrėžė praktinio taikymo svarbą: į kiekvieną modulį buvo įtraukti praktiniai pratimai ir realios situacijos, užtikrinančios, kad besimokantieji galėtų iš karto pritaikyti tai, ko išmoko.</a:t>
            </a:r>
            <a:endParaRPr sz="2400">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sz="2400">
              <a:latin typeface="Philosopher"/>
              <a:ea typeface="Philosopher"/>
              <a:cs typeface="Philosopher"/>
              <a:sym typeface="Philosopher"/>
            </a:endParaRPr>
          </a:p>
        </p:txBody>
      </p:sp>
      <p:sp>
        <p:nvSpPr>
          <p:cNvPr id="1915" name="Google Shape;1915;p88"/>
          <p:cNvSpPr txBox="1"/>
          <p:nvPr/>
        </p:nvSpPr>
        <p:spPr>
          <a:xfrm>
            <a:off x="9129225" y="1489425"/>
            <a:ext cx="8937600" cy="58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799"/>
              <a:buFont typeface="Arial"/>
              <a:buNone/>
            </a:pPr>
            <a:r>
              <a:rPr b="1" i="0" lang="en-US" sz="3799" u="none" cap="none" strike="noStrike">
                <a:solidFill>
                  <a:srgbClr val="DFAC52"/>
                </a:solidFill>
                <a:latin typeface="Philosopher"/>
                <a:ea typeface="Philosopher"/>
                <a:cs typeface="Philosopher"/>
                <a:sym typeface="Philosopher"/>
              </a:rPr>
              <a:t>3. Ne pelno siekianti organizacija MAAM</a:t>
            </a:r>
            <a:endParaRPr b="0" i="0" sz="1400" u="none" cap="none" strike="noStrike">
              <a:solidFill>
                <a:srgbClr val="000000"/>
              </a:solidFill>
              <a:latin typeface="Arial"/>
              <a:ea typeface="Arial"/>
              <a:cs typeface="Arial"/>
              <a:sym typeface="Arial"/>
            </a:endParaRPr>
          </a:p>
        </p:txBody>
      </p:sp>
      <p:sp>
        <p:nvSpPr>
          <p:cNvPr id="1916" name="Google Shape;1916;p88"/>
          <p:cNvSpPr txBox="1"/>
          <p:nvPr/>
        </p:nvSpPr>
        <p:spPr>
          <a:xfrm>
            <a:off x="819948" y="3944087"/>
            <a:ext cx="73299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Buvo panaudotas mikro-mokymąsi:</a:t>
            </a:r>
            <a:endParaRPr b="0" i="0" sz="1400" u="none" cap="none" strike="noStrike">
              <a:solidFill>
                <a:srgbClr val="000000"/>
              </a:solidFill>
              <a:latin typeface="Arial"/>
              <a:ea typeface="Arial"/>
              <a:cs typeface="Arial"/>
              <a:sym typeface="Arial"/>
            </a:endParaRPr>
          </a:p>
        </p:txBody>
      </p:sp>
      <p:pic>
        <p:nvPicPr>
          <p:cNvPr id="1917" name="Google Shape;1917;p88"/>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p89"/>
          <p:cNvSpPr/>
          <p:nvPr/>
        </p:nvSpPr>
        <p:spPr>
          <a:xfrm>
            <a:off x="-479942" y="0"/>
            <a:ext cx="8914013" cy="10287000"/>
          </a:xfrm>
          <a:custGeom>
            <a:rect b="b" l="l" r="r" t="t"/>
            <a:pathLst>
              <a:path extrusionOk="0" h="10287000" w="8914013">
                <a:moveTo>
                  <a:pt x="0" y="0"/>
                </a:moveTo>
                <a:lnTo>
                  <a:pt x="8914012" y="0"/>
                </a:lnTo>
                <a:lnTo>
                  <a:pt x="8914012" y="10287000"/>
                </a:lnTo>
                <a:lnTo>
                  <a:pt x="0" y="10287000"/>
                </a:lnTo>
                <a:lnTo>
                  <a:pt x="0" y="0"/>
                </a:lnTo>
                <a:close/>
              </a:path>
            </a:pathLst>
          </a:custGeom>
          <a:blipFill rotWithShape="1">
            <a:blip r:embed="rId3">
              <a:alphaModFix/>
            </a:blip>
            <a:stretch>
              <a:fillRect b="-6413" l="-78329" r="-25382" t="-11197"/>
            </a:stretch>
          </a:blipFill>
          <a:ln>
            <a:noFill/>
          </a:ln>
        </p:spPr>
      </p:sp>
      <p:sp>
        <p:nvSpPr>
          <p:cNvPr id="1927" name="Google Shape;1927;p89"/>
          <p:cNvSpPr/>
          <p:nvPr/>
        </p:nvSpPr>
        <p:spPr>
          <a:xfrm>
            <a:off x="837488" y="4194051"/>
            <a:ext cx="2830146" cy="1892660"/>
          </a:xfrm>
          <a:custGeom>
            <a:rect b="b" l="l" r="r" t="t"/>
            <a:pathLst>
              <a:path extrusionOk="0" h="1892660" w="2830146">
                <a:moveTo>
                  <a:pt x="0" y="0"/>
                </a:moveTo>
                <a:lnTo>
                  <a:pt x="2830146" y="0"/>
                </a:lnTo>
                <a:lnTo>
                  <a:pt x="2830146" y="1892660"/>
                </a:lnTo>
                <a:lnTo>
                  <a:pt x="0" y="1892660"/>
                </a:lnTo>
                <a:lnTo>
                  <a:pt x="0" y="0"/>
                </a:lnTo>
                <a:close/>
              </a:path>
            </a:pathLst>
          </a:custGeom>
          <a:blipFill rotWithShape="1">
            <a:blip r:embed="rId4">
              <a:alphaModFix/>
            </a:blip>
            <a:stretch>
              <a:fillRect b="0" l="0" r="0" t="0"/>
            </a:stretch>
          </a:blipFill>
          <a:ln>
            <a:noFill/>
          </a:ln>
        </p:spPr>
      </p:sp>
      <p:grpSp>
        <p:nvGrpSpPr>
          <p:cNvPr id="1928" name="Google Shape;1928;p89"/>
          <p:cNvGrpSpPr/>
          <p:nvPr/>
        </p:nvGrpSpPr>
        <p:grpSpPr>
          <a:xfrm>
            <a:off x="8434070" y="-39284"/>
            <a:ext cx="9853930" cy="10323165"/>
            <a:chOff x="0" y="-9525"/>
            <a:chExt cx="2595274" cy="2718858"/>
          </a:xfrm>
        </p:grpSpPr>
        <p:sp>
          <p:nvSpPr>
            <p:cNvPr id="1929" name="Google Shape;1929;p89"/>
            <p:cNvSpPr/>
            <p:nvPr/>
          </p:nvSpPr>
          <p:spPr>
            <a:xfrm>
              <a:off x="0" y="0"/>
              <a:ext cx="2595274" cy="2709333"/>
            </a:xfrm>
            <a:custGeom>
              <a:rect b="b" l="l" r="r" t="t"/>
              <a:pathLst>
                <a:path extrusionOk="0" h="2709333" w="2595274">
                  <a:moveTo>
                    <a:pt x="0" y="0"/>
                  </a:moveTo>
                  <a:lnTo>
                    <a:pt x="2595274" y="0"/>
                  </a:lnTo>
                  <a:lnTo>
                    <a:pt x="2595274" y="2709333"/>
                  </a:lnTo>
                  <a:lnTo>
                    <a:pt x="0" y="2709333"/>
                  </a:lnTo>
                  <a:close/>
                </a:path>
              </a:pathLst>
            </a:custGeom>
            <a:solidFill>
              <a:srgbClr val="DFAC52"/>
            </a:solidFill>
            <a:ln>
              <a:noFill/>
            </a:ln>
          </p:spPr>
        </p:sp>
        <p:sp>
          <p:nvSpPr>
            <p:cNvPr id="1930" name="Google Shape;1930;p89"/>
            <p:cNvSpPr txBox="1"/>
            <p:nvPr/>
          </p:nvSpPr>
          <p:spPr>
            <a:xfrm>
              <a:off x="0" y="-9525"/>
              <a:ext cx="2595274" cy="271885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31" name="Google Shape;1931;p89"/>
          <p:cNvSpPr/>
          <p:nvPr/>
        </p:nvSpPr>
        <p:spPr>
          <a:xfrm>
            <a:off x="527004" y="631999"/>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6" l="-14762" r="-20794" t="0"/>
            </a:stretch>
          </a:blipFill>
          <a:ln>
            <a:noFill/>
          </a:ln>
        </p:spPr>
      </p:sp>
      <p:sp>
        <p:nvSpPr>
          <p:cNvPr id="1932" name="Google Shape;1932;p89"/>
          <p:cNvSpPr/>
          <p:nvPr/>
        </p:nvSpPr>
        <p:spPr>
          <a:xfrm>
            <a:off x="8727496" y="3532677"/>
            <a:ext cx="956992" cy="1107951"/>
          </a:xfrm>
          <a:custGeom>
            <a:rect b="b" l="l" r="r" t="t"/>
            <a:pathLst>
              <a:path extrusionOk="0" h="1107951" w="956992">
                <a:moveTo>
                  <a:pt x="0" y="0"/>
                </a:moveTo>
                <a:lnTo>
                  <a:pt x="956993" y="0"/>
                </a:lnTo>
                <a:lnTo>
                  <a:pt x="956993" y="1107951"/>
                </a:lnTo>
                <a:lnTo>
                  <a:pt x="0" y="1107951"/>
                </a:lnTo>
                <a:lnTo>
                  <a:pt x="0" y="0"/>
                </a:lnTo>
                <a:close/>
              </a:path>
            </a:pathLst>
          </a:custGeom>
          <a:blipFill rotWithShape="1">
            <a:blip r:embed="rId6">
              <a:alphaModFix/>
            </a:blip>
            <a:stretch>
              <a:fillRect b="0" l="0" r="0" t="0"/>
            </a:stretch>
          </a:blipFill>
          <a:ln>
            <a:noFill/>
          </a:ln>
        </p:spPr>
      </p:sp>
      <p:sp>
        <p:nvSpPr>
          <p:cNvPr id="1933" name="Google Shape;1933;p89"/>
          <p:cNvSpPr/>
          <p:nvPr/>
        </p:nvSpPr>
        <p:spPr>
          <a:xfrm>
            <a:off x="8713954" y="5612178"/>
            <a:ext cx="860091" cy="949066"/>
          </a:xfrm>
          <a:custGeom>
            <a:rect b="b" l="l" r="r" t="t"/>
            <a:pathLst>
              <a:path extrusionOk="0" h="949066" w="860091">
                <a:moveTo>
                  <a:pt x="0" y="0"/>
                </a:moveTo>
                <a:lnTo>
                  <a:pt x="860092" y="0"/>
                </a:lnTo>
                <a:lnTo>
                  <a:pt x="860092" y="949066"/>
                </a:lnTo>
                <a:lnTo>
                  <a:pt x="0" y="949066"/>
                </a:lnTo>
                <a:lnTo>
                  <a:pt x="0" y="0"/>
                </a:lnTo>
                <a:close/>
              </a:path>
            </a:pathLst>
          </a:custGeom>
          <a:blipFill rotWithShape="1">
            <a:blip r:embed="rId7">
              <a:alphaModFix/>
            </a:blip>
            <a:stretch>
              <a:fillRect b="0" l="0" r="0" t="0"/>
            </a:stretch>
          </a:blipFill>
          <a:ln>
            <a:noFill/>
          </a:ln>
        </p:spPr>
      </p:sp>
      <p:sp>
        <p:nvSpPr>
          <p:cNvPr id="1934" name="Google Shape;1934;p89"/>
          <p:cNvSpPr/>
          <p:nvPr/>
        </p:nvSpPr>
        <p:spPr>
          <a:xfrm>
            <a:off x="8603511" y="7536003"/>
            <a:ext cx="1080977" cy="1080977"/>
          </a:xfrm>
          <a:custGeom>
            <a:rect b="b" l="l" r="r" t="t"/>
            <a:pathLst>
              <a:path extrusionOk="0" h="1080977" w="1080977">
                <a:moveTo>
                  <a:pt x="0" y="0"/>
                </a:moveTo>
                <a:lnTo>
                  <a:pt x="1080978" y="0"/>
                </a:lnTo>
                <a:lnTo>
                  <a:pt x="1080978" y="1080978"/>
                </a:lnTo>
                <a:lnTo>
                  <a:pt x="0" y="1080978"/>
                </a:lnTo>
                <a:lnTo>
                  <a:pt x="0" y="0"/>
                </a:lnTo>
                <a:close/>
              </a:path>
            </a:pathLst>
          </a:custGeom>
          <a:blipFill rotWithShape="1">
            <a:blip r:embed="rId8">
              <a:alphaModFix/>
            </a:blip>
            <a:stretch>
              <a:fillRect b="0" l="0" r="0" t="0"/>
            </a:stretch>
          </a:blipFill>
          <a:ln>
            <a:noFill/>
          </a:ln>
        </p:spPr>
      </p:sp>
      <p:sp>
        <p:nvSpPr>
          <p:cNvPr id="1935" name="Google Shape;1935;p89"/>
          <p:cNvSpPr txBox="1"/>
          <p:nvPr/>
        </p:nvSpPr>
        <p:spPr>
          <a:xfrm>
            <a:off x="2402474" y="4890394"/>
            <a:ext cx="84008" cy="1737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140"/>
              <a:buFont typeface="Arial"/>
              <a:buNone/>
            </a:pPr>
            <a:r>
              <a:rPr b="0" i="0" lang="en-US" sz="1140" u="none" cap="none" strike="noStrike">
                <a:solidFill>
                  <a:srgbClr val="FBF9FF"/>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936" name="Google Shape;1936;p89"/>
          <p:cNvSpPr txBox="1"/>
          <p:nvPr/>
        </p:nvSpPr>
        <p:spPr>
          <a:xfrm>
            <a:off x="837488" y="5434717"/>
            <a:ext cx="2725134" cy="244739"/>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559"/>
              <a:buFont typeface="Arial"/>
              <a:buNone/>
            </a:pPr>
            <a:r>
              <a:rPr b="1" i="0" lang="en-US" sz="1559" u="none" cap="none" strike="noStrike">
                <a:solidFill>
                  <a:srgbClr val="ECEFF1"/>
                </a:solidFill>
                <a:latin typeface="Philosopher"/>
                <a:ea typeface="Philosopher"/>
                <a:cs typeface="Philosopher"/>
                <a:sym typeface="Philosopher"/>
              </a:rPr>
              <a:t>Nonprofit Organization MAAM</a:t>
            </a:r>
            <a:endParaRPr b="0" i="0" sz="1400" u="none" cap="none" strike="noStrike">
              <a:solidFill>
                <a:srgbClr val="000000"/>
              </a:solidFill>
              <a:latin typeface="Arial"/>
              <a:ea typeface="Arial"/>
              <a:cs typeface="Arial"/>
              <a:sym typeface="Arial"/>
            </a:endParaRPr>
          </a:p>
        </p:txBody>
      </p:sp>
      <p:sp>
        <p:nvSpPr>
          <p:cNvPr id="1937" name="Google Shape;1937;p89"/>
          <p:cNvSpPr txBox="1"/>
          <p:nvPr/>
        </p:nvSpPr>
        <p:spPr>
          <a:xfrm>
            <a:off x="13836852" y="515750"/>
            <a:ext cx="3934200" cy="1022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640"/>
              <a:buFont typeface="Arial"/>
              <a:buNone/>
            </a:pPr>
            <a:r>
              <a:rPr b="1" i="0" lang="en-US" sz="6640" u="none" cap="none" strike="noStrike">
                <a:solidFill>
                  <a:srgbClr val="000000"/>
                </a:solidFill>
                <a:latin typeface="Philosopher"/>
                <a:ea typeface="Philosopher"/>
                <a:cs typeface="Philosopher"/>
                <a:sym typeface="Philosopher"/>
              </a:rPr>
              <a:t>Rezultatai</a:t>
            </a:r>
            <a:endParaRPr b="0" i="0" sz="1400" u="none" cap="none" strike="noStrike">
              <a:solidFill>
                <a:srgbClr val="000000"/>
              </a:solidFill>
              <a:latin typeface="Arial"/>
              <a:ea typeface="Arial"/>
              <a:cs typeface="Arial"/>
              <a:sym typeface="Arial"/>
            </a:endParaRPr>
          </a:p>
        </p:txBody>
      </p:sp>
      <p:sp>
        <p:nvSpPr>
          <p:cNvPr id="1938" name="Google Shape;1938;p89"/>
          <p:cNvSpPr txBox="1"/>
          <p:nvPr/>
        </p:nvSpPr>
        <p:spPr>
          <a:xfrm>
            <a:off x="8770119" y="2027727"/>
            <a:ext cx="9181800" cy="8127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Suaugusieji besimokantieji palankiai įvertino mikro-mokymosi metodą, jo lankstumą ir prieinamumą.</a:t>
            </a:r>
            <a:endParaRPr b="0" i="0" sz="1400" u="none" cap="none" strike="noStrike">
              <a:solidFill>
                <a:srgbClr val="000000"/>
              </a:solidFill>
              <a:latin typeface="Arial"/>
              <a:ea typeface="Arial"/>
              <a:cs typeface="Arial"/>
              <a:sym typeface="Arial"/>
            </a:endParaRPr>
          </a:p>
        </p:txBody>
      </p:sp>
      <p:sp>
        <p:nvSpPr>
          <p:cNvPr id="1939" name="Google Shape;1939;p89"/>
          <p:cNvSpPr txBox="1"/>
          <p:nvPr/>
        </p:nvSpPr>
        <p:spPr>
          <a:xfrm>
            <a:off x="9977914" y="3605498"/>
            <a:ext cx="7953600" cy="6573600"/>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Daugelis besimokančiųjų pranešė, kad </a:t>
            </a:r>
            <a:r>
              <a:rPr b="1" lang="en-US" sz="2400">
                <a:latin typeface="Philosopher"/>
                <a:ea typeface="Philosopher"/>
                <a:cs typeface="Philosopher"/>
                <a:sym typeface="Philosopher"/>
              </a:rPr>
              <a:t>žymiai pagerėjo su darbu susiję įgūdžiai</a:t>
            </a:r>
            <a:r>
              <a:rPr lang="en-US" sz="2400">
                <a:latin typeface="Philosopher"/>
                <a:ea typeface="Philosopher"/>
                <a:cs typeface="Philosopher"/>
                <a:sym typeface="Philosopher"/>
              </a:rPr>
              <a:t>: jie išreiškė didesnį pasitikėjimą savimi ir </a:t>
            </a:r>
            <a:r>
              <a:rPr b="1" lang="en-US" sz="2400">
                <a:latin typeface="Philosopher"/>
                <a:ea typeface="Philosopher"/>
                <a:cs typeface="Philosopher"/>
                <a:sym typeface="Philosopher"/>
              </a:rPr>
              <a:t>geriau suprato </a:t>
            </a:r>
            <a:r>
              <a:rPr lang="en-US" sz="2400">
                <a:latin typeface="Philosopher"/>
                <a:ea typeface="Philosopher"/>
                <a:cs typeface="Philosopher"/>
                <a:sym typeface="Philosopher"/>
              </a:rPr>
              <a:t>savo pasirinktą darbo sritį.</a:t>
            </a:r>
            <a:endParaRPr b="0" i="0" sz="1400" u="none" cap="none" strike="noStrike">
              <a:solidFill>
                <a:srgbClr val="000000"/>
              </a:solidFill>
              <a:latin typeface="Arial"/>
              <a:ea typeface="Arial"/>
              <a:cs typeface="Arial"/>
              <a:sym typeface="Arial"/>
            </a:endParaRPr>
          </a:p>
          <a:p>
            <a:pPr indent="0" lvl="0" marL="0" marR="0" rtl="0" algn="just">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MAAM dėmesys teorinių žinių taikymui </a:t>
            </a:r>
            <a:r>
              <a:rPr b="1" lang="en-US" sz="2400">
                <a:latin typeface="Philosopher"/>
                <a:ea typeface="Philosopher"/>
                <a:cs typeface="Philosopher"/>
                <a:sym typeface="Philosopher"/>
              </a:rPr>
              <a:t>užtikrino,</a:t>
            </a:r>
            <a:r>
              <a:rPr lang="en-US" sz="2400">
                <a:latin typeface="Philosopher"/>
                <a:ea typeface="Philosopher"/>
                <a:cs typeface="Philosopher"/>
                <a:sym typeface="Philosopher"/>
              </a:rPr>
              <a:t> kad besimokantieji, baigę mikro-mokymosi modulius, būtų </a:t>
            </a:r>
            <a:r>
              <a:rPr b="1" lang="en-US" sz="2400">
                <a:latin typeface="Philosopher"/>
                <a:ea typeface="Philosopher"/>
                <a:cs typeface="Philosopher"/>
                <a:sym typeface="Philosopher"/>
              </a:rPr>
              <a:t>pasirengę darbui.</a:t>
            </a:r>
            <a:endParaRPr b="1" i="0" sz="1400" u="none" cap="none" strike="noStrike">
              <a:solidFill>
                <a:srgbClr val="000000"/>
              </a:solidFill>
            </a:endParaRPr>
          </a:p>
          <a:p>
            <a:pPr indent="0" lvl="0" marL="0" marR="0" rtl="0" algn="just">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Pelno nesiekiančios organizacijos MAAM įsipareigojimas taikyti mikro-mokymą kaip </a:t>
            </a:r>
            <a:r>
              <a:rPr b="1" lang="en-US" sz="2400">
                <a:latin typeface="Philosopher"/>
                <a:ea typeface="Philosopher"/>
                <a:cs typeface="Philosopher"/>
                <a:sym typeface="Philosopher"/>
              </a:rPr>
              <a:t>įgalinimo priemonę</a:t>
            </a:r>
            <a:r>
              <a:rPr lang="en-US" sz="2400">
                <a:latin typeface="Philosopher"/>
                <a:ea typeface="Philosopher"/>
                <a:cs typeface="Philosopher"/>
                <a:sym typeface="Philosopher"/>
              </a:rPr>
              <a:t> rodo, kaip </a:t>
            </a:r>
            <a:r>
              <a:rPr b="1" lang="en-US" sz="2400">
                <a:latin typeface="Philosopher"/>
                <a:ea typeface="Philosopher"/>
                <a:cs typeface="Philosopher"/>
                <a:sym typeface="Philosopher"/>
              </a:rPr>
              <a:t>individualiai pritaikytas</a:t>
            </a:r>
            <a:r>
              <a:rPr lang="en-US" sz="2400">
                <a:latin typeface="Philosopher"/>
                <a:ea typeface="Philosopher"/>
                <a:cs typeface="Philosopher"/>
                <a:sym typeface="Philosopher"/>
              </a:rPr>
              <a:t> praktinis mikro-mokymas gali daryti didelį </a:t>
            </a:r>
            <a:r>
              <a:rPr b="1" lang="en-US" sz="2400">
                <a:latin typeface="Philosopher"/>
                <a:ea typeface="Philosopher"/>
                <a:cs typeface="Philosopher"/>
                <a:sym typeface="Philosopher"/>
              </a:rPr>
              <a:t>poveikį</a:t>
            </a:r>
            <a:r>
              <a:rPr lang="en-US" sz="2400">
                <a:latin typeface="Philosopher"/>
                <a:ea typeface="Philosopher"/>
                <a:cs typeface="Philosopher"/>
                <a:sym typeface="Philosopher"/>
              </a:rPr>
              <a:t> besimokantiems suaugusiesiems, ypač kai kalbama apie su darbu susijusius įgūdžius.</a:t>
            </a:r>
            <a:endParaRPr b="0" i="0" sz="1400" u="none" cap="none" strike="noStrike">
              <a:solidFill>
                <a:srgbClr val="000000"/>
              </a:solidFill>
              <a:latin typeface="Arial"/>
              <a:ea typeface="Arial"/>
              <a:cs typeface="Arial"/>
              <a:sym typeface="Arial"/>
            </a:endParaRPr>
          </a:p>
        </p:txBody>
      </p:sp>
      <p:pic>
        <p:nvPicPr>
          <p:cNvPr id="1940" name="Google Shape;1940;p89"/>
          <p:cNvPicPr preferRelativeResize="0"/>
          <p:nvPr/>
        </p:nvPicPr>
        <p:blipFill>
          <a:blip r:embed="rId9">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9"/>
          <p:cNvSpPr/>
          <p:nvPr/>
        </p:nvSpPr>
        <p:spPr>
          <a:xfrm>
            <a:off x="0" y="1839732"/>
            <a:ext cx="18287999" cy="6115526"/>
          </a:xfrm>
          <a:custGeom>
            <a:rect b="b" l="l" r="r" t="t"/>
            <a:pathLst>
              <a:path extrusionOk="0" h="8154035" w="24384000">
                <a:moveTo>
                  <a:pt x="0" y="0"/>
                </a:moveTo>
                <a:lnTo>
                  <a:pt x="24384000" y="0"/>
                </a:lnTo>
                <a:lnTo>
                  <a:pt x="24384000" y="8154035"/>
                </a:lnTo>
                <a:lnTo>
                  <a:pt x="0" y="8154035"/>
                </a:lnTo>
                <a:close/>
              </a:path>
            </a:pathLst>
          </a:custGeom>
          <a:solidFill>
            <a:srgbClr val="FFCA08"/>
          </a:solidFill>
          <a:ln>
            <a:noFill/>
          </a:ln>
        </p:spPr>
      </p:sp>
      <p:sp>
        <p:nvSpPr>
          <p:cNvPr id="220" name="Google Shape;220;p9"/>
          <p:cNvSpPr txBox="1"/>
          <p:nvPr/>
        </p:nvSpPr>
        <p:spPr>
          <a:xfrm>
            <a:off x="12086082" y="697299"/>
            <a:ext cx="5796300" cy="461700"/>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lang="en-US" sz="3000">
                <a:solidFill>
                  <a:srgbClr val="FFCA08"/>
                </a:solidFill>
                <a:latin typeface="Philosopher"/>
                <a:ea typeface="Philosopher"/>
                <a:cs typeface="Philosopher"/>
                <a:sym typeface="Philosopher"/>
              </a:rPr>
              <a:t>Mikro-mokymasis kasdienybėje</a:t>
            </a:r>
            <a:endParaRPr b="0" i="0" sz="1400" u="none" cap="none" strike="noStrike">
              <a:solidFill>
                <a:srgbClr val="000000"/>
              </a:solidFill>
              <a:latin typeface="Arial"/>
              <a:ea typeface="Arial"/>
              <a:cs typeface="Arial"/>
              <a:sym typeface="Arial"/>
            </a:endParaRPr>
          </a:p>
        </p:txBody>
      </p:sp>
      <p:sp>
        <p:nvSpPr>
          <p:cNvPr id="221" name="Google Shape;221;p9">
            <a:hlinkClick r:id="rId3"/>
          </p:cNvPr>
          <p:cNvSpPr/>
          <p:nvPr/>
        </p:nvSpPr>
        <p:spPr>
          <a:xfrm>
            <a:off x="3908085" y="3425327"/>
            <a:ext cx="5864944" cy="4056676"/>
          </a:xfrm>
          <a:custGeom>
            <a:rect b="b" l="l" r="r" t="t"/>
            <a:pathLst>
              <a:path extrusionOk="0" h="4056676" w="5864944">
                <a:moveTo>
                  <a:pt x="0" y="0"/>
                </a:moveTo>
                <a:lnTo>
                  <a:pt x="5864945" y="0"/>
                </a:lnTo>
                <a:lnTo>
                  <a:pt x="5864945" y="4056676"/>
                </a:lnTo>
                <a:lnTo>
                  <a:pt x="0" y="4056676"/>
                </a:lnTo>
                <a:lnTo>
                  <a:pt x="0" y="0"/>
                </a:lnTo>
                <a:close/>
              </a:path>
            </a:pathLst>
          </a:custGeom>
          <a:blipFill rotWithShape="1">
            <a:blip r:embed="rId4">
              <a:alphaModFix/>
            </a:blip>
            <a:stretch>
              <a:fillRect b="0" l="-668" r="-1045" t="0"/>
            </a:stretch>
          </a:blipFill>
          <a:ln>
            <a:noFill/>
          </a:ln>
        </p:spPr>
      </p:sp>
      <p:sp>
        <p:nvSpPr>
          <p:cNvPr id="222" name="Google Shape;222;p9"/>
          <p:cNvSpPr txBox="1"/>
          <p:nvPr/>
        </p:nvSpPr>
        <p:spPr>
          <a:xfrm>
            <a:off x="336375" y="2367925"/>
            <a:ext cx="6431100" cy="415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lang="en-US" sz="2700">
                <a:solidFill>
                  <a:srgbClr val="FFFFFF"/>
                </a:solidFill>
                <a:latin typeface="Philosopher"/>
                <a:ea typeface="Philosopher"/>
                <a:cs typeface="Philosopher"/>
                <a:sym typeface="Philosopher"/>
              </a:rPr>
              <a:t>Recepto vaizdo įrašas ar kulinarinė knyga</a:t>
            </a:r>
            <a:r>
              <a:rPr b="1" i="0" lang="en-US" sz="2700" u="none" cap="none" strike="noStrike">
                <a:solidFill>
                  <a:srgbClr val="FFFFFF"/>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223" name="Google Shape;223;p9"/>
          <p:cNvSpPr/>
          <p:nvPr/>
        </p:nvSpPr>
        <p:spPr>
          <a:xfrm>
            <a:off x="10741533" y="3470923"/>
            <a:ext cx="3164586" cy="4059822"/>
          </a:xfrm>
          <a:custGeom>
            <a:rect b="b" l="l" r="r" t="t"/>
            <a:pathLst>
              <a:path extrusionOk="0" h="4059822" w="3164586">
                <a:moveTo>
                  <a:pt x="0" y="0"/>
                </a:moveTo>
                <a:lnTo>
                  <a:pt x="3164586" y="0"/>
                </a:lnTo>
                <a:lnTo>
                  <a:pt x="3164586" y="4059822"/>
                </a:lnTo>
                <a:lnTo>
                  <a:pt x="0" y="4059822"/>
                </a:lnTo>
                <a:lnTo>
                  <a:pt x="0" y="0"/>
                </a:lnTo>
                <a:close/>
              </a:path>
            </a:pathLst>
          </a:custGeom>
          <a:blipFill rotWithShape="1">
            <a:blip r:embed="rId5">
              <a:alphaModFix/>
            </a:blip>
            <a:stretch>
              <a:fillRect b="-482" l="0" r="0" t="-483"/>
            </a:stretch>
          </a:blipFill>
          <a:ln>
            <a:noFill/>
          </a:ln>
        </p:spPr>
      </p:sp>
      <p:sp>
        <p:nvSpPr>
          <p:cNvPr id="224" name="Google Shape;224;p9"/>
          <p:cNvSpPr/>
          <p:nvPr/>
        </p:nvSpPr>
        <p:spPr>
          <a:xfrm>
            <a:off x="-139052" y="33120"/>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6">
              <a:alphaModFix/>
            </a:blip>
            <a:stretch>
              <a:fillRect b="-30" l="0" r="0" t="0"/>
            </a:stretch>
          </a:blipFill>
          <a:ln>
            <a:noFill/>
          </a:ln>
        </p:spPr>
      </p:sp>
      <p:pic>
        <p:nvPicPr>
          <p:cNvPr id="225" name="Google Shape;225;p9"/>
          <p:cNvPicPr preferRelativeResize="0"/>
          <p:nvPr/>
        </p:nvPicPr>
        <p:blipFill>
          <a:blip r:embed="rId7">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9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sp>
        <p:nvSpPr>
          <p:cNvPr id="1950" name="Google Shape;1950;p90"/>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grpSp>
        <p:nvGrpSpPr>
          <p:cNvPr id="1951" name="Google Shape;1951;p90"/>
          <p:cNvGrpSpPr/>
          <p:nvPr/>
        </p:nvGrpSpPr>
        <p:grpSpPr>
          <a:xfrm>
            <a:off x="2760759" y="2840333"/>
            <a:ext cx="12766481" cy="3395250"/>
            <a:chOff x="0" y="-9525"/>
            <a:chExt cx="3362365" cy="894222"/>
          </a:xfrm>
        </p:grpSpPr>
        <p:sp>
          <p:nvSpPr>
            <p:cNvPr id="1952" name="Google Shape;1952;p90"/>
            <p:cNvSpPr/>
            <p:nvPr/>
          </p:nvSpPr>
          <p:spPr>
            <a:xfrm>
              <a:off x="0" y="0"/>
              <a:ext cx="3362365" cy="884697"/>
            </a:xfrm>
            <a:custGeom>
              <a:rect b="b" l="l" r="r" t="t"/>
              <a:pathLst>
                <a:path extrusionOk="0" h="884697" w="3362365">
                  <a:moveTo>
                    <a:pt x="0" y="0"/>
                  </a:moveTo>
                  <a:lnTo>
                    <a:pt x="3362365" y="0"/>
                  </a:lnTo>
                  <a:lnTo>
                    <a:pt x="3362365" y="884697"/>
                  </a:lnTo>
                  <a:lnTo>
                    <a:pt x="0" y="884697"/>
                  </a:lnTo>
                  <a:close/>
                </a:path>
              </a:pathLst>
            </a:custGeom>
            <a:solidFill>
              <a:srgbClr val="DFAC52"/>
            </a:solidFill>
            <a:ln>
              <a:noFill/>
            </a:ln>
          </p:spPr>
        </p:sp>
        <p:sp>
          <p:nvSpPr>
            <p:cNvPr id="1953" name="Google Shape;1953;p90"/>
            <p:cNvSpPr txBox="1"/>
            <p:nvPr/>
          </p:nvSpPr>
          <p:spPr>
            <a:xfrm>
              <a:off x="0" y="-9525"/>
              <a:ext cx="3362365"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54" name="Google Shape;1954;p90"/>
          <p:cNvSpPr/>
          <p:nvPr/>
        </p:nvSpPr>
        <p:spPr>
          <a:xfrm>
            <a:off x="11843990" y="3299633"/>
            <a:ext cx="2776593" cy="2512816"/>
          </a:xfrm>
          <a:custGeom>
            <a:rect b="b" l="l" r="r" t="t"/>
            <a:pathLst>
              <a:path extrusionOk="0" h="2512816" w="2776593">
                <a:moveTo>
                  <a:pt x="0" y="0"/>
                </a:moveTo>
                <a:lnTo>
                  <a:pt x="2776593" y="0"/>
                </a:lnTo>
                <a:lnTo>
                  <a:pt x="2776593" y="2512816"/>
                </a:lnTo>
                <a:lnTo>
                  <a:pt x="0" y="2512816"/>
                </a:lnTo>
                <a:lnTo>
                  <a:pt x="0" y="0"/>
                </a:lnTo>
                <a:close/>
              </a:path>
            </a:pathLst>
          </a:custGeom>
          <a:blipFill rotWithShape="1">
            <a:blip r:embed="rId5">
              <a:alphaModFix/>
            </a:blip>
            <a:stretch>
              <a:fillRect b="0" l="0" r="0" t="0"/>
            </a:stretch>
          </a:blipFill>
          <a:ln>
            <a:noFill/>
          </a:ln>
        </p:spPr>
      </p:sp>
      <p:sp>
        <p:nvSpPr>
          <p:cNvPr id="1955" name="Google Shape;1955;p90"/>
          <p:cNvSpPr txBox="1"/>
          <p:nvPr/>
        </p:nvSpPr>
        <p:spPr>
          <a:xfrm>
            <a:off x="3303717" y="3846428"/>
            <a:ext cx="7835100" cy="1611000"/>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Clr>
                <a:srgbClr val="000000"/>
              </a:buClr>
              <a:buSzPts val="3078"/>
              <a:buFont typeface="Arial"/>
              <a:buNone/>
            </a:pPr>
            <a:r>
              <a:rPr lang="en-US" sz="3078">
                <a:latin typeface="Philosopher"/>
                <a:ea typeface="Philosopher"/>
                <a:cs typeface="Philosopher"/>
                <a:sym typeface="Philosopher"/>
              </a:rPr>
              <a:t>Susiskirstykite į mažas grupeles ir </a:t>
            </a:r>
            <a:r>
              <a:rPr b="1" lang="en-US" sz="3078">
                <a:latin typeface="Philosopher"/>
                <a:ea typeface="Philosopher"/>
                <a:cs typeface="Philosopher"/>
                <a:sym typeface="Philosopher"/>
              </a:rPr>
              <a:t>aptarkite savo mintis bei įžvalgas</a:t>
            </a:r>
            <a:r>
              <a:rPr lang="en-US" sz="3078">
                <a:latin typeface="Philosopher"/>
                <a:ea typeface="Philosopher"/>
                <a:cs typeface="Philosopher"/>
                <a:sym typeface="Philosopher"/>
              </a:rPr>
              <a:t> apie ką tik išnagrinėtus pavyzdžius.</a:t>
            </a:r>
            <a:endParaRPr b="0" i="0" sz="1400" u="none" cap="none" strike="noStrike">
              <a:solidFill>
                <a:srgbClr val="000000"/>
              </a:solidFill>
              <a:latin typeface="Arial"/>
              <a:ea typeface="Arial"/>
              <a:cs typeface="Arial"/>
              <a:sym typeface="Arial"/>
            </a:endParaRPr>
          </a:p>
        </p:txBody>
      </p:sp>
      <p:sp>
        <p:nvSpPr>
          <p:cNvPr id="1956" name="Google Shape;1956;p90"/>
          <p:cNvSpPr txBox="1"/>
          <p:nvPr/>
        </p:nvSpPr>
        <p:spPr>
          <a:xfrm>
            <a:off x="16141935" y="404813"/>
            <a:ext cx="16668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DFAC52"/>
                </a:solidFill>
                <a:latin typeface="Philosopher"/>
                <a:ea typeface="Philosopher"/>
                <a:cs typeface="Philosopher"/>
                <a:sym typeface="Philosopher"/>
              </a:rPr>
              <a:t>Diskusija</a:t>
            </a:r>
            <a:endParaRPr b="0" i="0" sz="1400" u="none" cap="none" strike="noStrike">
              <a:solidFill>
                <a:srgbClr val="000000"/>
              </a:solidFill>
              <a:latin typeface="Arial"/>
              <a:ea typeface="Arial"/>
              <a:cs typeface="Arial"/>
              <a:sym typeface="Arial"/>
            </a:endParaRPr>
          </a:p>
        </p:txBody>
      </p:sp>
      <p:pic>
        <p:nvPicPr>
          <p:cNvPr id="1957" name="Google Shape;1957;p90"/>
          <p:cNvPicPr preferRelativeResize="0"/>
          <p:nvPr/>
        </p:nvPicPr>
        <p:blipFill>
          <a:blip r:embed="rId6">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9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967" name="Google Shape;1967;p91"/>
          <p:cNvGrpSpPr/>
          <p:nvPr/>
        </p:nvGrpSpPr>
        <p:grpSpPr>
          <a:xfrm>
            <a:off x="2432326" y="3301343"/>
            <a:ext cx="15855674" cy="3395250"/>
            <a:chOff x="0" y="-9525"/>
            <a:chExt cx="4175980" cy="894222"/>
          </a:xfrm>
        </p:grpSpPr>
        <p:sp>
          <p:nvSpPr>
            <p:cNvPr id="1968" name="Google Shape;1968;p91"/>
            <p:cNvSpPr/>
            <p:nvPr/>
          </p:nvSpPr>
          <p:spPr>
            <a:xfrm>
              <a:off x="0" y="0"/>
              <a:ext cx="4175980" cy="884697"/>
            </a:xfrm>
            <a:custGeom>
              <a:rect b="b" l="l" r="r" t="t"/>
              <a:pathLst>
                <a:path extrusionOk="0" h="884697" w="4175980">
                  <a:moveTo>
                    <a:pt x="0" y="0"/>
                  </a:moveTo>
                  <a:lnTo>
                    <a:pt x="4175980" y="0"/>
                  </a:lnTo>
                  <a:lnTo>
                    <a:pt x="4175980" y="884697"/>
                  </a:lnTo>
                  <a:lnTo>
                    <a:pt x="0" y="884697"/>
                  </a:lnTo>
                  <a:close/>
                </a:path>
              </a:pathLst>
            </a:custGeom>
            <a:solidFill>
              <a:srgbClr val="DFAC52"/>
            </a:solidFill>
            <a:ln>
              <a:noFill/>
            </a:ln>
          </p:spPr>
        </p:sp>
        <p:sp>
          <p:nvSpPr>
            <p:cNvPr id="1969" name="Google Shape;1969;p91"/>
            <p:cNvSpPr txBox="1"/>
            <p:nvPr/>
          </p:nvSpPr>
          <p:spPr>
            <a:xfrm>
              <a:off x="0" y="-9525"/>
              <a:ext cx="4175980"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70" name="Google Shape;1970;p91"/>
          <p:cNvSpPr txBox="1"/>
          <p:nvPr/>
        </p:nvSpPr>
        <p:spPr>
          <a:xfrm>
            <a:off x="3166492" y="4493176"/>
            <a:ext cx="14786700" cy="1252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lang="en-US" sz="3699">
                <a:solidFill>
                  <a:srgbClr val="FFFFFF"/>
                </a:solidFill>
                <a:latin typeface="Philosopher"/>
                <a:ea typeface="Philosopher"/>
                <a:cs typeface="Philosopher"/>
                <a:sym typeface="Philosopher"/>
              </a:rPr>
              <a:t>Kokius iššūkius numatote, įgyvendindami mikro-mokymą savo švietimo kontekste ar organizacijoje?</a:t>
            </a:r>
            <a:endParaRPr b="0" i="0" sz="1400" u="none" cap="none" strike="noStrike">
              <a:solidFill>
                <a:srgbClr val="000000"/>
              </a:solidFill>
              <a:latin typeface="Arial"/>
              <a:ea typeface="Arial"/>
              <a:cs typeface="Arial"/>
              <a:sym typeface="Arial"/>
            </a:endParaRPr>
          </a:p>
        </p:txBody>
      </p:sp>
      <p:sp>
        <p:nvSpPr>
          <p:cNvPr id="1971" name="Google Shape;1971;p91"/>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sp>
      <p:sp>
        <p:nvSpPr>
          <p:cNvPr id="1972" name="Google Shape;1972;p91"/>
          <p:cNvSpPr txBox="1"/>
          <p:nvPr/>
        </p:nvSpPr>
        <p:spPr>
          <a:xfrm>
            <a:off x="16141935" y="404813"/>
            <a:ext cx="16668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DFAC52"/>
                </a:solidFill>
                <a:latin typeface="Philosopher"/>
                <a:ea typeface="Philosopher"/>
                <a:cs typeface="Philosopher"/>
                <a:sym typeface="Philosopher"/>
              </a:rPr>
              <a:t>Diskusija</a:t>
            </a:r>
            <a:endParaRPr b="0" i="0" sz="1400" u="none" cap="none" strike="noStrike">
              <a:solidFill>
                <a:srgbClr val="000000"/>
              </a:solidFill>
              <a:latin typeface="Arial"/>
              <a:ea typeface="Arial"/>
              <a:cs typeface="Arial"/>
              <a:sym typeface="Arial"/>
            </a:endParaRPr>
          </a:p>
        </p:txBody>
      </p:sp>
      <p:pic>
        <p:nvPicPr>
          <p:cNvPr id="1973" name="Google Shape;1973;p91"/>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9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sp>
      <p:grpSp>
        <p:nvGrpSpPr>
          <p:cNvPr id="1983" name="Google Shape;1983;p92"/>
          <p:cNvGrpSpPr/>
          <p:nvPr/>
        </p:nvGrpSpPr>
        <p:grpSpPr>
          <a:xfrm>
            <a:off x="3944762" y="3427793"/>
            <a:ext cx="14343238" cy="3395250"/>
            <a:chOff x="0" y="-9525"/>
            <a:chExt cx="3777643" cy="894222"/>
          </a:xfrm>
        </p:grpSpPr>
        <p:sp>
          <p:nvSpPr>
            <p:cNvPr id="1984" name="Google Shape;1984;p92"/>
            <p:cNvSpPr/>
            <p:nvPr/>
          </p:nvSpPr>
          <p:spPr>
            <a:xfrm>
              <a:off x="0" y="0"/>
              <a:ext cx="3777643" cy="884697"/>
            </a:xfrm>
            <a:custGeom>
              <a:rect b="b" l="l" r="r" t="t"/>
              <a:pathLst>
                <a:path extrusionOk="0" h="884697" w="3777643">
                  <a:moveTo>
                    <a:pt x="0" y="0"/>
                  </a:moveTo>
                  <a:lnTo>
                    <a:pt x="3777643" y="0"/>
                  </a:lnTo>
                  <a:lnTo>
                    <a:pt x="3777643" y="884697"/>
                  </a:lnTo>
                  <a:lnTo>
                    <a:pt x="0" y="884697"/>
                  </a:lnTo>
                  <a:close/>
                </a:path>
              </a:pathLst>
            </a:custGeom>
            <a:solidFill>
              <a:srgbClr val="DFAC52"/>
            </a:solidFill>
            <a:ln>
              <a:noFill/>
            </a:ln>
          </p:spPr>
        </p:sp>
        <p:sp>
          <p:nvSpPr>
            <p:cNvPr id="1985" name="Google Shape;1985;p92"/>
            <p:cNvSpPr txBox="1"/>
            <p:nvPr/>
          </p:nvSpPr>
          <p:spPr>
            <a:xfrm>
              <a:off x="0" y="-9525"/>
              <a:ext cx="3777643"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86" name="Google Shape;1986;p92"/>
          <p:cNvSpPr/>
          <p:nvPr/>
        </p:nvSpPr>
        <p:spPr>
          <a:xfrm>
            <a:off x="439151" y="335715"/>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sp>
      <p:sp>
        <p:nvSpPr>
          <p:cNvPr id="1987" name="Google Shape;1987;p92"/>
          <p:cNvSpPr txBox="1"/>
          <p:nvPr/>
        </p:nvSpPr>
        <p:spPr>
          <a:xfrm>
            <a:off x="4501940" y="4493176"/>
            <a:ext cx="13451400" cy="1695900"/>
          </a:xfrm>
          <a:prstGeom prst="rect">
            <a:avLst/>
          </a:prstGeom>
          <a:noFill/>
          <a:ln>
            <a:noFill/>
          </a:ln>
        </p:spPr>
        <p:txBody>
          <a:bodyPr anchorCtr="0" anchor="t" bIns="0" lIns="0" spcFirstLastPara="1" rIns="0" wrap="square" tIns="0">
            <a:sp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5"/>
              </a:lnSpc>
              <a:spcBef>
                <a:spcPts val="0"/>
              </a:spcBef>
              <a:spcAft>
                <a:spcPts val="0"/>
              </a:spcAft>
              <a:buClr>
                <a:srgbClr val="000000"/>
              </a:buClr>
              <a:buSzPts val="3699"/>
              <a:buFont typeface="Arial"/>
              <a:buNone/>
            </a:pPr>
            <a:r>
              <a:rPr b="1" i="0" lang="en-US" sz="3699" u="none" cap="none" strike="noStrike">
                <a:solidFill>
                  <a:srgbClr val="FFFFFF"/>
                </a:solidFill>
                <a:latin typeface="Philosopher"/>
                <a:ea typeface="Philosopher"/>
                <a:cs typeface="Philosopher"/>
                <a:sym typeface="Philosopher"/>
              </a:rPr>
              <a:t>Kokios strategijos gali padėti įveikti šias kli</a:t>
            </a:r>
            <a:r>
              <a:rPr b="1" lang="en-US" sz="3699">
                <a:solidFill>
                  <a:srgbClr val="FFFFFF"/>
                </a:solidFill>
                <a:latin typeface="Philosopher"/>
                <a:ea typeface="Philosopher"/>
                <a:cs typeface="Philosopher"/>
                <a:sym typeface="Philosopher"/>
              </a:rPr>
              <a:t>ūtis?</a:t>
            </a:r>
            <a:endParaRPr b="1" sz="3699">
              <a:solidFill>
                <a:srgbClr val="FFFFFF"/>
              </a:solidFill>
              <a:latin typeface="Philosopher"/>
              <a:ea typeface="Philosopher"/>
              <a:cs typeface="Philosopher"/>
              <a:sym typeface="Philosopher"/>
            </a:endParaRPr>
          </a:p>
          <a:p>
            <a:pPr indent="0" lvl="0" marL="0" marR="0" rtl="0" algn="ctr">
              <a:lnSpc>
                <a:spcPct val="120005"/>
              </a:lnSpc>
              <a:spcBef>
                <a:spcPts val="0"/>
              </a:spcBef>
              <a:spcAft>
                <a:spcPts val="0"/>
              </a:spcAft>
              <a:buClr>
                <a:srgbClr val="000000"/>
              </a:buClr>
              <a:buSzPts val="3699"/>
              <a:buFont typeface="Arial"/>
              <a:buNone/>
            </a:pPr>
            <a:r>
              <a:t/>
            </a:r>
            <a:endParaRPr b="1" i="0" sz="3699" u="none" cap="none" strike="noStrike">
              <a:solidFill>
                <a:srgbClr val="FFFFFF"/>
              </a:solidFill>
              <a:latin typeface="Philosopher"/>
              <a:ea typeface="Philosopher"/>
              <a:cs typeface="Philosopher"/>
              <a:sym typeface="Philosopher"/>
            </a:endParaRPr>
          </a:p>
        </p:txBody>
      </p:sp>
      <p:sp>
        <p:nvSpPr>
          <p:cNvPr id="1988" name="Google Shape;1988;p92"/>
          <p:cNvSpPr txBox="1"/>
          <p:nvPr/>
        </p:nvSpPr>
        <p:spPr>
          <a:xfrm>
            <a:off x="10672858" y="2262136"/>
            <a:ext cx="7280400" cy="798300"/>
          </a:xfrm>
          <a:prstGeom prst="rect">
            <a:avLst/>
          </a:prstGeom>
          <a:noFill/>
          <a:ln>
            <a:noFill/>
          </a:ln>
        </p:spPr>
        <p:txBody>
          <a:bodyPr anchorCtr="0" anchor="t" bIns="0" lIns="0" spcFirstLastPara="1" rIns="0" wrap="square" tIns="0">
            <a:spAutoFit/>
          </a:bodyPr>
          <a:lstStyle/>
          <a:p>
            <a:pPr indent="0" lvl="0" marL="0" marR="0" rtl="0" algn="r">
              <a:lnSpc>
                <a:spcPct val="140027"/>
              </a:lnSpc>
              <a:spcBef>
                <a:spcPts val="0"/>
              </a:spcBef>
              <a:spcAft>
                <a:spcPts val="0"/>
              </a:spcAft>
              <a:buClr>
                <a:srgbClr val="000000"/>
              </a:buClr>
              <a:buSzPts val="2161"/>
              <a:buFont typeface="Arial"/>
              <a:buNone/>
            </a:pPr>
            <a:r>
              <a:rPr b="1" lang="en-US" sz="2161">
                <a:solidFill>
                  <a:srgbClr val="EEAE34"/>
                </a:solidFill>
                <a:latin typeface="Philosopher"/>
                <a:ea typeface="Philosopher"/>
                <a:cs typeface="Philosopher"/>
                <a:sym typeface="Philosopher"/>
              </a:rPr>
              <a:t>,,Iššūkiai - tai užmaskuotos galimybės. Apsvarstykime galimus šių iššūkių sprendimus."</a:t>
            </a:r>
            <a:endParaRPr b="0" i="0" sz="1400" u="none" cap="none" strike="noStrike">
              <a:solidFill>
                <a:srgbClr val="000000"/>
              </a:solidFill>
              <a:latin typeface="Arial"/>
              <a:ea typeface="Arial"/>
              <a:cs typeface="Arial"/>
              <a:sym typeface="Arial"/>
            </a:endParaRPr>
          </a:p>
        </p:txBody>
      </p:sp>
      <p:sp>
        <p:nvSpPr>
          <p:cNvPr id="1989" name="Google Shape;1989;p92"/>
          <p:cNvSpPr txBox="1"/>
          <p:nvPr/>
        </p:nvSpPr>
        <p:spPr>
          <a:xfrm>
            <a:off x="16141935" y="404813"/>
            <a:ext cx="1666800" cy="415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lang="en-US" sz="2699">
                <a:solidFill>
                  <a:srgbClr val="DFAC52"/>
                </a:solidFill>
                <a:latin typeface="Philosopher"/>
                <a:ea typeface="Philosopher"/>
                <a:cs typeface="Philosopher"/>
                <a:sym typeface="Philosopher"/>
              </a:rPr>
              <a:t>Diskusija</a:t>
            </a:r>
            <a:endParaRPr b="0" i="0" sz="1400" u="none" cap="none" strike="noStrike">
              <a:solidFill>
                <a:srgbClr val="000000"/>
              </a:solidFill>
              <a:latin typeface="Arial"/>
              <a:ea typeface="Arial"/>
              <a:cs typeface="Arial"/>
              <a:sym typeface="Arial"/>
            </a:endParaRPr>
          </a:p>
        </p:txBody>
      </p:sp>
      <p:pic>
        <p:nvPicPr>
          <p:cNvPr id="1990" name="Google Shape;1990;p92"/>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93"/>
          <p:cNvSpPr/>
          <p:nvPr/>
        </p:nvSpPr>
        <p:spPr>
          <a:xfrm>
            <a:off x="4688589" y="165464"/>
            <a:ext cx="9628111" cy="10121536"/>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2000" name="Google Shape;2000;p93"/>
          <p:cNvSpPr/>
          <p:nvPr/>
        </p:nvSpPr>
        <p:spPr>
          <a:xfrm>
            <a:off x="7712981" y="6686028"/>
            <a:ext cx="10575046" cy="1368713"/>
          </a:xfrm>
          <a:custGeom>
            <a:rect b="b" l="l" r="r" t="t"/>
            <a:pathLst>
              <a:path extrusionOk="0" h="1790929" w="13837203">
                <a:moveTo>
                  <a:pt x="0" y="0"/>
                </a:moveTo>
                <a:lnTo>
                  <a:pt x="13837203" y="0"/>
                </a:lnTo>
                <a:lnTo>
                  <a:pt x="13837203" y="1790929"/>
                </a:lnTo>
                <a:lnTo>
                  <a:pt x="0" y="1790929"/>
                </a:lnTo>
                <a:close/>
              </a:path>
            </a:pathLst>
          </a:custGeom>
          <a:solidFill>
            <a:srgbClr val="FFCA08">
              <a:alpha val="68627"/>
            </a:srgbClr>
          </a:solidFill>
          <a:ln>
            <a:noFill/>
          </a:ln>
        </p:spPr>
      </p:sp>
      <p:sp>
        <p:nvSpPr>
          <p:cNvPr id="2001" name="Google Shape;2001;p93"/>
          <p:cNvSpPr/>
          <p:nvPr/>
        </p:nvSpPr>
        <p:spPr>
          <a:xfrm>
            <a:off x="0" y="6686028"/>
            <a:ext cx="6546704" cy="1368690"/>
          </a:xfrm>
          <a:custGeom>
            <a:rect b="b" l="l" r="r" t="t"/>
            <a:pathLst>
              <a:path extrusionOk="0" h="2765100" w="13226002">
                <a:moveTo>
                  <a:pt x="0" y="0"/>
                </a:moveTo>
                <a:lnTo>
                  <a:pt x="13226002" y="0"/>
                </a:lnTo>
                <a:lnTo>
                  <a:pt x="13226002" y="2765100"/>
                </a:lnTo>
                <a:lnTo>
                  <a:pt x="0" y="2765100"/>
                </a:lnTo>
                <a:close/>
              </a:path>
            </a:pathLst>
          </a:custGeom>
          <a:solidFill>
            <a:srgbClr val="FFCA08">
              <a:alpha val="68627"/>
            </a:srgbClr>
          </a:solidFill>
          <a:ln>
            <a:noFill/>
          </a:ln>
        </p:spPr>
      </p:sp>
      <p:sp>
        <p:nvSpPr>
          <p:cNvPr id="2002" name="Google Shape;2002;p93"/>
          <p:cNvSpPr txBox="1"/>
          <p:nvPr/>
        </p:nvSpPr>
        <p:spPr>
          <a:xfrm>
            <a:off x="1327178" y="3425627"/>
            <a:ext cx="16350900" cy="10830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7036"/>
              <a:buFont typeface="Arial"/>
              <a:buNone/>
            </a:pPr>
            <a:r>
              <a:rPr b="1" lang="en-US" sz="7036">
                <a:solidFill>
                  <a:srgbClr val="EEAE34"/>
                </a:solidFill>
                <a:latin typeface="Philosopher"/>
                <a:ea typeface="Philosopher"/>
                <a:cs typeface="Philosopher"/>
                <a:sym typeface="Philosopher"/>
              </a:rPr>
              <a:t>Dėkojame už aktyvų dalyvavimą</a:t>
            </a:r>
            <a:r>
              <a:rPr b="1" i="0" lang="en-US" sz="7036" u="none" cap="none" strike="noStrike">
                <a:solidFill>
                  <a:srgbClr val="EEAE34"/>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p:txBody>
      </p:sp>
      <p:sp>
        <p:nvSpPr>
          <p:cNvPr id="2003" name="Google Shape;2003;p93"/>
          <p:cNvSpPr txBox="1"/>
          <p:nvPr/>
        </p:nvSpPr>
        <p:spPr>
          <a:xfrm>
            <a:off x="3034897" y="4849991"/>
            <a:ext cx="12218100" cy="1132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345"/>
              <a:buFont typeface="Arial"/>
              <a:buNone/>
            </a:pPr>
            <a:r>
              <a:rPr b="1" lang="en-US" sz="3345">
                <a:latin typeface="Philosopher"/>
                <a:ea typeface="Philosopher"/>
                <a:cs typeface="Philosopher"/>
                <a:sym typeface="Philosopher"/>
              </a:rPr>
              <a:t>Turėkite omenyje šiuos geriausios praktikos pavyzdžius ir įžvalgas tolimesnėje mikro-mokymosi kelionėje.</a:t>
            </a:r>
            <a:endParaRPr b="0" i="0" sz="1400" u="none" cap="none" strike="noStrike">
              <a:solidFill>
                <a:srgbClr val="000000"/>
              </a:solidFill>
              <a:latin typeface="Arial"/>
              <a:ea typeface="Arial"/>
              <a:cs typeface="Arial"/>
              <a:sym typeface="Arial"/>
            </a:endParaRPr>
          </a:p>
        </p:txBody>
      </p:sp>
      <p:sp>
        <p:nvSpPr>
          <p:cNvPr id="2004" name="Google Shape;2004;p93"/>
          <p:cNvSpPr txBox="1"/>
          <p:nvPr/>
        </p:nvSpPr>
        <p:spPr>
          <a:xfrm>
            <a:off x="8312963" y="7179877"/>
            <a:ext cx="93651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lang="en-US" sz="2400">
                <a:latin typeface="Philosopher"/>
                <a:ea typeface="Philosopher"/>
                <a:cs typeface="Philosopher"/>
                <a:sym typeface="Philosopher"/>
              </a:rPr>
              <a:t>Suaugusiųjų švietėjų profesinio tobulėjimo mokymai</a:t>
            </a:r>
            <a:endParaRPr b="0" i="0" sz="1400" u="none" cap="none" strike="noStrike">
              <a:solidFill>
                <a:srgbClr val="000000"/>
              </a:solidFill>
              <a:latin typeface="Arial"/>
              <a:ea typeface="Arial"/>
              <a:cs typeface="Arial"/>
              <a:sym typeface="Arial"/>
            </a:endParaRPr>
          </a:p>
        </p:txBody>
      </p:sp>
      <p:sp>
        <p:nvSpPr>
          <p:cNvPr id="2005" name="Google Shape;2005;p93"/>
          <p:cNvSpPr txBox="1"/>
          <p:nvPr/>
        </p:nvSpPr>
        <p:spPr>
          <a:xfrm>
            <a:off x="312000" y="6817927"/>
            <a:ext cx="5922600" cy="12558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modulis:</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rPr lang="en-US" sz="2400">
                <a:latin typeface="Philosopher"/>
                <a:ea typeface="Philosopher"/>
                <a:cs typeface="Philosopher"/>
                <a:sym typeface="Philosopher"/>
              </a:rPr>
              <a:t>Įvadas į mikro-mokymosi technologijas</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2006" name="Google Shape;2006;p93"/>
          <p:cNvSpPr/>
          <p:nvPr/>
        </p:nvSpPr>
        <p:spPr>
          <a:xfrm>
            <a:off x="15110894" y="-44396"/>
            <a:ext cx="3049094" cy="2155574"/>
          </a:xfrm>
          <a:custGeom>
            <a:rect b="b" l="l" r="r" t="t"/>
            <a:pathLst>
              <a:path extrusionOk="0" h="2155574" w="3049094">
                <a:moveTo>
                  <a:pt x="0" y="0"/>
                </a:moveTo>
                <a:lnTo>
                  <a:pt x="3049094" y="0"/>
                </a:lnTo>
                <a:lnTo>
                  <a:pt x="3049094" y="2155573"/>
                </a:lnTo>
                <a:lnTo>
                  <a:pt x="0" y="2155573"/>
                </a:lnTo>
                <a:lnTo>
                  <a:pt x="0" y="0"/>
                </a:lnTo>
                <a:close/>
              </a:path>
            </a:pathLst>
          </a:custGeom>
          <a:blipFill rotWithShape="1">
            <a:blip r:embed="rId4">
              <a:alphaModFix/>
            </a:blip>
            <a:stretch>
              <a:fillRect b="-30" l="0" r="0" t="0"/>
            </a:stretch>
          </a:blipFill>
          <a:ln>
            <a:noFill/>
          </a:ln>
        </p:spPr>
      </p:sp>
      <p:pic>
        <p:nvPicPr>
          <p:cNvPr id="2007" name="Google Shape;2007;p93"/>
          <p:cNvPicPr preferRelativeResize="0"/>
          <p:nvPr/>
        </p:nvPicPr>
        <p:blipFill>
          <a:blip r:embed="rId5">
            <a:alphaModFix/>
          </a:blip>
          <a:stretch>
            <a:fillRect/>
          </a:stretch>
        </p:blipFill>
        <p:spPr>
          <a:xfrm>
            <a:off x="298275" y="9381325"/>
            <a:ext cx="3218775" cy="6948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94"/>
          <p:cNvSpPr/>
          <p:nvPr/>
        </p:nvSpPr>
        <p:spPr>
          <a:xfrm>
            <a:off x="0" y="9350547"/>
            <a:ext cx="18288000" cy="937203"/>
          </a:xfrm>
          <a:custGeom>
            <a:rect b="b" l="l" r="r" t="t"/>
            <a:pathLst>
              <a:path extrusionOk="0" h="1086612" w="24384000">
                <a:moveTo>
                  <a:pt x="0" y="0"/>
                </a:moveTo>
                <a:lnTo>
                  <a:pt x="24384000" y="0"/>
                </a:lnTo>
                <a:lnTo>
                  <a:pt x="24384000" y="1086612"/>
                </a:lnTo>
                <a:lnTo>
                  <a:pt x="0" y="1086612"/>
                </a:lnTo>
                <a:close/>
              </a:path>
            </a:pathLst>
          </a:custGeom>
          <a:solidFill>
            <a:srgbClr val="FFCA08"/>
          </a:solidFill>
          <a:ln>
            <a:noFill/>
          </a:ln>
        </p:spPr>
      </p:sp>
      <p:sp>
        <p:nvSpPr>
          <p:cNvPr id="2013" name="Google Shape;2013;p94"/>
          <p:cNvSpPr/>
          <p:nvPr/>
        </p:nvSpPr>
        <p:spPr>
          <a:xfrm>
            <a:off x="4420251" y="-524636"/>
            <a:ext cx="9858672" cy="6969642"/>
          </a:xfrm>
          <a:custGeom>
            <a:rect b="b" l="l" r="r" t="t"/>
            <a:pathLst>
              <a:path extrusionOk="0" h="6969642" w="9858672">
                <a:moveTo>
                  <a:pt x="0" y="0"/>
                </a:moveTo>
                <a:lnTo>
                  <a:pt x="9858672" y="0"/>
                </a:lnTo>
                <a:lnTo>
                  <a:pt x="9858672" y="6969642"/>
                </a:lnTo>
                <a:lnTo>
                  <a:pt x="0" y="6969642"/>
                </a:lnTo>
                <a:lnTo>
                  <a:pt x="0" y="0"/>
                </a:lnTo>
                <a:close/>
              </a:path>
            </a:pathLst>
          </a:custGeom>
          <a:blipFill rotWithShape="1">
            <a:blip r:embed="rId3">
              <a:alphaModFix/>
            </a:blip>
            <a:stretch>
              <a:fillRect b="-30" l="0" r="0" t="0"/>
            </a:stretch>
          </a:blipFill>
          <a:ln>
            <a:noFill/>
          </a:ln>
        </p:spPr>
      </p:sp>
      <p:sp>
        <p:nvSpPr>
          <p:cNvPr id="2014" name="Google Shape;2014;p94"/>
          <p:cNvSpPr/>
          <p:nvPr/>
        </p:nvSpPr>
        <p:spPr>
          <a:xfrm>
            <a:off x="10062652" y="5489168"/>
            <a:ext cx="2336642" cy="1636242"/>
          </a:xfrm>
          <a:custGeom>
            <a:rect b="b" l="l" r="r" t="t"/>
            <a:pathLst>
              <a:path extrusionOk="0" h="1636242" w="2336642">
                <a:moveTo>
                  <a:pt x="0" y="0"/>
                </a:moveTo>
                <a:lnTo>
                  <a:pt x="2336642" y="0"/>
                </a:lnTo>
                <a:lnTo>
                  <a:pt x="2336642" y="1636242"/>
                </a:lnTo>
                <a:lnTo>
                  <a:pt x="0" y="1636242"/>
                </a:lnTo>
                <a:lnTo>
                  <a:pt x="0" y="0"/>
                </a:lnTo>
                <a:close/>
              </a:path>
            </a:pathLst>
          </a:custGeom>
          <a:blipFill rotWithShape="1">
            <a:blip r:embed="rId4">
              <a:alphaModFix/>
            </a:blip>
            <a:stretch>
              <a:fillRect b="0" l="0" r="0" t="0"/>
            </a:stretch>
          </a:blipFill>
          <a:ln>
            <a:noFill/>
          </a:ln>
        </p:spPr>
      </p:sp>
      <p:sp>
        <p:nvSpPr>
          <p:cNvPr id="2015" name="Google Shape;2015;p94"/>
          <p:cNvSpPr/>
          <p:nvPr/>
        </p:nvSpPr>
        <p:spPr>
          <a:xfrm>
            <a:off x="2270450" y="4911210"/>
            <a:ext cx="3015293" cy="3015293"/>
          </a:xfrm>
          <a:custGeom>
            <a:rect b="b" l="l" r="r" t="t"/>
            <a:pathLst>
              <a:path extrusionOk="0" h="3015293" w="3015293">
                <a:moveTo>
                  <a:pt x="0" y="0"/>
                </a:moveTo>
                <a:lnTo>
                  <a:pt x="3015292" y="0"/>
                </a:lnTo>
                <a:lnTo>
                  <a:pt x="3015292" y="3015293"/>
                </a:lnTo>
                <a:lnTo>
                  <a:pt x="0" y="3015293"/>
                </a:lnTo>
                <a:lnTo>
                  <a:pt x="0" y="0"/>
                </a:lnTo>
                <a:close/>
              </a:path>
            </a:pathLst>
          </a:custGeom>
          <a:blipFill rotWithShape="1">
            <a:blip r:embed="rId5">
              <a:alphaModFix/>
            </a:blip>
            <a:stretch>
              <a:fillRect b="0" l="0" r="0" t="0"/>
            </a:stretch>
          </a:blipFill>
          <a:ln>
            <a:noFill/>
          </a:ln>
        </p:spPr>
      </p:sp>
      <p:sp>
        <p:nvSpPr>
          <p:cNvPr id="2016" name="Google Shape;2016;p94"/>
          <p:cNvSpPr/>
          <p:nvPr/>
        </p:nvSpPr>
        <p:spPr>
          <a:xfrm>
            <a:off x="2417864" y="7844439"/>
            <a:ext cx="2407799" cy="1200090"/>
          </a:xfrm>
          <a:custGeom>
            <a:rect b="b" l="l" r="r" t="t"/>
            <a:pathLst>
              <a:path extrusionOk="0" h="1200090" w="2407799">
                <a:moveTo>
                  <a:pt x="0" y="0"/>
                </a:moveTo>
                <a:lnTo>
                  <a:pt x="2407798" y="0"/>
                </a:lnTo>
                <a:lnTo>
                  <a:pt x="2407798" y="1200090"/>
                </a:lnTo>
                <a:lnTo>
                  <a:pt x="0" y="1200090"/>
                </a:lnTo>
                <a:lnTo>
                  <a:pt x="0" y="0"/>
                </a:lnTo>
                <a:close/>
              </a:path>
            </a:pathLst>
          </a:custGeom>
          <a:blipFill rotWithShape="1">
            <a:blip r:embed="rId6">
              <a:alphaModFix/>
            </a:blip>
            <a:stretch>
              <a:fillRect b="0" l="0" r="0" t="0"/>
            </a:stretch>
          </a:blipFill>
          <a:ln>
            <a:noFill/>
          </a:ln>
        </p:spPr>
      </p:sp>
      <p:sp>
        <p:nvSpPr>
          <p:cNvPr id="2017" name="Google Shape;2017;p94"/>
          <p:cNvSpPr/>
          <p:nvPr/>
        </p:nvSpPr>
        <p:spPr>
          <a:xfrm>
            <a:off x="14278923" y="5631624"/>
            <a:ext cx="1333036" cy="1445292"/>
          </a:xfrm>
          <a:custGeom>
            <a:rect b="b" l="l" r="r" t="t"/>
            <a:pathLst>
              <a:path extrusionOk="0" h="1445292" w="1333036">
                <a:moveTo>
                  <a:pt x="0" y="0"/>
                </a:moveTo>
                <a:lnTo>
                  <a:pt x="1333037" y="0"/>
                </a:lnTo>
                <a:lnTo>
                  <a:pt x="1333037" y="1445292"/>
                </a:lnTo>
                <a:lnTo>
                  <a:pt x="0" y="1445292"/>
                </a:lnTo>
                <a:lnTo>
                  <a:pt x="0" y="0"/>
                </a:lnTo>
                <a:close/>
              </a:path>
            </a:pathLst>
          </a:custGeom>
          <a:blipFill rotWithShape="1">
            <a:blip r:embed="rId7">
              <a:alphaModFix/>
            </a:blip>
            <a:stretch>
              <a:fillRect b="0" l="0" r="0" t="0"/>
            </a:stretch>
          </a:blipFill>
          <a:ln>
            <a:noFill/>
          </a:ln>
        </p:spPr>
      </p:sp>
      <p:sp>
        <p:nvSpPr>
          <p:cNvPr id="2018" name="Google Shape;2018;p94"/>
          <p:cNvSpPr/>
          <p:nvPr/>
        </p:nvSpPr>
        <p:spPr>
          <a:xfrm>
            <a:off x="6073466" y="7636521"/>
            <a:ext cx="2443402" cy="1714028"/>
          </a:xfrm>
          <a:custGeom>
            <a:rect b="b" l="l" r="r" t="t"/>
            <a:pathLst>
              <a:path extrusionOk="0" h="1714028" w="2443402">
                <a:moveTo>
                  <a:pt x="0" y="0"/>
                </a:moveTo>
                <a:lnTo>
                  <a:pt x="2443402" y="0"/>
                </a:lnTo>
                <a:lnTo>
                  <a:pt x="2443402" y="1714027"/>
                </a:lnTo>
                <a:lnTo>
                  <a:pt x="0" y="1714027"/>
                </a:lnTo>
                <a:lnTo>
                  <a:pt x="0" y="0"/>
                </a:lnTo>
                <a:close/>
              </a:path>
            </a:pathLst>
          </a:custGeom>
          <a:blipFill rotWithShape="1">
            <a:blip r:embed="rId8">
              <a:alphaModFix/>
            </a:blip>
            <a:stretch>
              <a:fillRect b="0" l="0" r="0" t="0"/>
            </a:stretch>
          </a:blipFill>
          <a:ln>
            <a:noFill/>
          </a:ln>
        </p:spPr>
      </p:sp>
      <p:sp>
        <p:nvSpPr>
          <p:cNvPr id="2019" name="Google Shape;2019;p94"/>
          <p:cNvSpPr/>
          <p:nvPr/>
        </p:nvSpPr>
        <p:spPr>
          <a:xfrm>
            <a:off x="6355918" y="6081246"/>
            <a:ext cx="2160949" cy="727519"/>
          </a:xfrm>
          <a:custGeom>
            <a:rect b="b" l="l" r="r" t="t"/>
            <a:pathLst>
              <a:path extrusionOk="0" h="727519" w="2160949">
                <a:moveTo>
                  <a:pt x="0" y="0"/>
                </a:moveTo>
                <a:lnTo>
                  <a:pt x="2160950" y="0"/>
                </a:lnTo>
                <a:lnTo>
                  <a:pt x="2160950" y="727520"/>
                </a:lnTo>
                <a:lnTo>
                  <a:pt x="0" y="727520"/>
                </a:lnTo>
                <a:lnTo>
                  <a:pt x="0" y="0"/>
                </a:lnTo>
                <a:close/>
              </a:path>
            </a:pathLst>
          </a:custGeom>
          <a:blipFill rotWithShape="1">
            <a:blip r:embed="rId9">
              <a:alphaModFix/>
            </a:blip>
            <a:stretch>
              <a:fillRect b="0" l="0" r="0" t="0"/>
            </a:stretch>
          </a:blipFill>
          <a:ln>
            <a:noFill/>
          </a:ln>
        </p:spPr>
      </p:sp>
      <p:sp>
        <p:nvSpPr>
          <p:cNvPr id="2020" name="Google Shape;2020;p94"/>
          <p:cNvSpPr/>
          <p:nvPr/>
        </p:nvSpPr>
        <p:spPr>
          <a:xfrm>
            <a:off x="14220406" y="8117974"/>
            <a:ext cx="2446412" cy="907411"/>
          </a:xfrm>
          <a:custGeom>
            <a:rect b="b" l="l" r="r" t="t"/>
            <a:pathLst>
              <a:path extrusionOk="0" h="907411" w="2446412">
                <a:moveTo>
                  <a:pt x="0" y="0"/>
                </a:moveTo>
                <a:lnTo>
                  <a:pt x="2446412" y="0"/>
                </a:lnTo>
                <a:lnTo>
                  <a:pt x="2446412" y="907412"/>
                </a:lnTo>
                <a:lnTo>
                  <a:pt x="0" y="907412"/>
                </a:lnTo>
                <a:lnTo>
                  <a:pt x="0" y="0"/>
                </a:lnTo>
                <a:close/>
              </a:path>
            </a:pathLst>
          </a:custGeom>
          <a:blipFill rotWithShape="1">
            <a:blip r:embed="rId10">
              <a:alphaModFix/>
            </a:blip>
            <a:stretch>
              <a:fillRect b="0" l="0" r="-28" t="0"/>
            </a:stretch>
          </a:blipFill>
          <a:ln>
            <a:noFill/>
          </a:ln>
        </p:spPr>
      </p:sp>
      <p:sp>
        <p:nvSpPr>
          <p:cNvPr id="2021" name="Google Shape;2021;p94"/>
          <p:cNvSpPr txBox="1"/>
          <p:nvPr/>
        </p:nvSpPr>
        <p:spPr>
          <a:xfrm>
            <a:off x="8516875" y="9474550"/>
            <a:ext cx="8149800" cy="100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US" sz="1300">
                <a:solidFill>
                  <a:srgbClr val="404040"/>
                </a:solidFill>
              </a:rPr>
              <a:t>Finansuojama Europos Sąjungos lėšomis. Tačiau išreiškiamas požiūris ar nuomonė yra tik autoriaus (-ių) ir nebūtinai atspindi Europos Sąjungos ar Europos švietimo ir kultūros vykdomosios įstaigos (EACEA) požiūrį ar nuomonę. Nei Europos Sąjunga, nei EACEA negali būti laikoma už juos atsakinga.</a:t>
            </a:r>
            <a:endParaRPr sz="1500">
              <a:solidFill>
                <a:schemeClr val="dk1"/>
              </a:solidFill>
            </a:endParaRPr>
          </a:p>
          <a:p>
            <a:pPr indent="0" lvl="0" marL="0" rtl="0" algn="ctr">
              <a:spcBef>
                <a:spcPts val="0"/>
              </a:spcBef>
              <a:spcAft>
                <a:spcPts val="0"/>
              </a:spcAft>
              <a:buClr>
                <a:schemeClr val="dk1"/>
              </a:buClr>
              <a:buFont typeface="Arial"/>
              <a:buNone/>
            </a:pPr>
            <a:r>
              <a:t/>
            </a:r>
            <a:endParaRPr b="1" baseline="30000" sz="1100">
              <a:solidFill>
                <a:schemeClr val="dk1"/>
              </a:solidFill>
              <a:latin typeface="Noto Sans"/>
              <a:ea typeface="Noto Sans"/>
              <a:cs typeface="Noto Sans"/>
              <a:sym typeface="Noto Sans"/>
            </a:endParaRPr>
          </a:p>
          <a:p>
            <a:pPr indent="0" lvl="0" marL="0" marR="0" rtl="0" algn="ctr">
              <a:lnSpc>
                <a:spcPct val="119916"/>
              </a:lnSpc>
              <a:spcBef>
                <a:spcPts val="0"/>
              </a:spcBef>
              <a:spcAft>
                <a:spcPts val="0"/>
              </a:spcAft>
              <a:buClr>
                <a:srgbClr val="000000"/>
              </a:buClr>
              <a:buSzPts val="1200"/>
              <a:buFont typeface="Arial"/>
              <a:buNone/>
            </a:pPr>
            <a:r>
              <a:t/>
            </a:r>
            <a:endParaRPr sz="1500">
              <a:solidFill>
                <a:srgbClr val="404040"/>
              </a:solidFill>
            </a:endParaRPr>
          </a:p>
        </p:txBody>
      </p:sp>
      <p:sp>
        <p:nvSpPr>
          <p:cNvPr id="2022" name="Google Shape;2022;p94"/>
          <p:cNvSpPr/>
          <p:nvPr/>
        </p:nvSpPr>
        <p:spPr>
          <a:xfrm>
            <a:off x="10529201" y="7682826"/>
            <a:ext cx="1847895" cy="1234308"/>
          </a:xfrm>
          <a:custGeom>
            <a:rect b="b" l="l" r="r" t="t"/>
            <a:pathLst>
              <a:path extrusionOk="0" h="1234308" w="1847895">
                <a:moveTo>
                  <a:pt x="0" y="0"/>
                </a:moveTo>
                <a:lnTo>
                  <a:pt x="1847895" y="0"/>
                </a:lnTo>
                <a:lnTo>
                  <a:pt x="1847895" y="1234308"/>
                </a:lnTo>
                <a:lnTo>
                  <a:pt x="0" y="1234308"/>
                </a:lnTo>
                <a:lnTo>
                  <a:pt x="0" y="0"/>
                </a:lnTo>
                <a:close/>
              </a:path>
            </a:pathLst>
          </a:custGeom>
          <a:blipFill rotWithShape="1">
            <a:blip r:embed="rId11">
              <a:alphaModFix/>
            </a:blip>
            <a:stretch>
              <a:fillRect b="0" l="0" r="-143" t="0"/>
            </a:stretch>
          </a:blipFill>
          <a:ln>
            <a:noFill/>
          </a:ln>
        </p:spPr>
      </p:sp>
      <p:pic>
        <p:nvPicPr>
          <p:cNvPr id="2023" name="Google Shape;2023;p94"/>
          <p:cNvPicPr preferRelativeResize="0"/>
          <p:nvPr/>
        </p:nvPicPr>
        <p:blipFill>
          <a:blip r:embed="rId12">
            <a:alphaModFix/>
          </a:blip>
          <a:stretch>
            <a:fillRect/>
          </a:stretch>
        </p:blipFill>
        <p:spPr>
          <a:xfrm>
            <a:off x="1095500" y="9455387"/>
            <a:ext cx="3476495" cy="727525"/>
          </a:xfrm>
          <a:prstGeom prst="rect">
            <a:avLst/>
          </a:prstGeom>
          <a:noFill/>
          <a:ln>
            <a:noFill/>
          </a:ln>
        </p:spPr>
      </p:pic>
      <p:pic>
        <p:nvPicPr>
          <p:cNvPr id="2024" name="Google Shape;2024;p94"/>
          <p:cNvPicPr preferRelativeResize="0"/>
          <p:nvPr/>
        </p:nvPicPr>
        <p:blipFill>
          <a:blip r:embed="rId13">
            <a:alphaModFix/>
          </a:blip>
          <a:stretch>
            <a:fillRect/>
          </a:stretch>
        </p:blipFill>
        <p:spPr>
          <a:xfrm>
            <a:off x="1095500" y="9471725"/>
            <a:ext cx="3218775" cy="694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