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embeddedFontLst>
    <p:embeddedFont>
      <p:font typeface="Philosopher" panose="020B0604020202020204" charset="0"/>
      <p:regular r:id="rId33"/>
      <p:bold r:id="rId34"/>
      <p:italic r:id="rId35"/>
      <p:boldItalic r:id="rId36"/>
    </p:embeddedFont>
    <p:embeddedFont>
      <p:font typeface="Roboto" panose="02000000000000000000"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gL+tW3oMejcZMI7r2VzEd9Wurj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0"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 name="Google Shape;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9eac917d12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sz="1200">
                <a:solidFill>
                  <a:srgbClr val="0F0F0F"/>
                </a:solidFill>
                <a:latin typeface="Roboto"/>
                <a:ea typeface="Roboto"/>
                <a:cs typeface="Roboto"/>
                <a:sym typeface="Roboto"/>
              </a:defRPr>
            </a:pPr>
            <a:r>
              <a:t>Otkrijte najbolje prakse u dizajnu i isporuci mikroučenja, osiguravajući učinkovito iskustvo učenja za učenike.</a:t>
            </a:r>
          </a:p>
        </p:txBody>
      </p:sp>
      <p:sp>
        <p:nvSpPr>
          <p:cNvPr id="147" name="Google Shape;147;g29eac917d12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sz="1200">
                <a:solidFill>
                  <a:srgbClr val="0F0F0F"/>
                </a:solidFill>
                <a:latin typeface="Roboto"/>
                <a:ea typeface="Roboto"/>
                <a:cs typeface="Roboto"/>
                <a:sym typeface="Roboto"/>
              </a:defRPr>
            </a:pPr>
            <a:r>
              <a:t>Uronite u načela i karakteristike teorije učenja odraslih kroz ovaj videozapis. Istražite kako odrasli najbolje uče i implikacije za nastavni dizajn.</a:t>
            </a:r>
          </a:p>
        </p:txBody>
      </p:sp>
      <p:sp>
        <p:nvSpPr>
          <p:cNvPr id="160" name="Google Shape;16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sz="1200">
                <a:solidFill>
                  <a:srgbClr val="0F0F0F"/>
                </a:solidFill>
                <a:latin typeface="Roboto"/>
                <a:ea typeface="Roboto"/>
                <a:cs typeface="Roboto"/>
                <a:sym typeface="Roboto"/>
              </a:defRPr>
            </a:pPr>
            <a:r>
              <a:t>Saznajte više o praktičnoj primjeni teorije učenja odraslih u obrazovnim okruženjima. Razumjeti kako nastavnici mogu iskoristiti ova načela za učinkovito poučavanje.</a:t>
            </a:r>
          </a:p>
        </p:txBody>
      </p:sp>
      <p:sp>
        <p:nvSpPr>
          <p:cNvPr id="173" name="Google Shape;17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9eac917d12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sz="1200">
                <a:solidFill>
                  <a:srgbClr val="0F0F0F"/>
                </a:solidFill>
                <a:latin typeface="Roboto"/>
                <a:ea typeface="Roboto"/>
                <a:cs typeface="Roboto"/>
                <a:sym typeface="Roboto"/>
              </a:defRPr>
            </a:pPr>
            <a:r>
              <a:t>Istražite primjere iz stvarnog života i studije slučaja koje ilustriraju primjenu teorije učenja odraslih u različitim okruženjima za učenje. Razumjeti njegov utjecaj na ishode učenja.</a:t>
            </a:r>
          </a:p>
        </p:txBody>
      </p:sp>
      <p:sp>
        <p:nvSpPr>
          <p:cNvPr id="186" name="Google Shape;186;g29eac917d12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sz="1200">
                <a:solidFill>
                  <a:srgbClr val="0F0F0F"/>
                </a:solidFill>
                <a:latin typeface="Roboto"/>
                <a:ea typeface="Roboto"/>
                <a:cs typeface="Roboto"/>
                <a:sym typeface="Roboto"/>
              </a:defRPr>
            </a:pPr>
            <a:r>
              <a:t>Istražite bitne strategije i tehnike za osmišljavanje učinkovitih modula za mikroučenje u ovom pronicljivom videozapisu.</a:t>
            </a:r>
          </a:p>
        </p:txBody>
      </p:sp>
      <p:sp>
        <p:nvSpPr>
          <p:cNvPr id="199" name="Google Shape;19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sz="1200">
                <a:solidFill>
                  <a:srgbClr val="0F0F0F"/>
                </a:solidFill>
                <a:latin typeface="Roboto"/>
                <a:ea typeface="Roboto"/>
                <a:cs typeface="Roboto"/>
                <a:sym typeface="Roboto"/>
              </a:defRPr>
            </a:pPr>
            <a:r>
              <a:t>Saznajte više o načelima vizualnog dizajna prilagođenog stvaranju sadržaja za mikroučenje, poboljšavajući angažman i razumijevanje učenika.</a:t>
            </a: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sz="1200">
                <a:solidFill>
                  <a:srgbClr val="0F0F0F"/>
                </a:solidFill>
                <a:latin typeface="Roboto"/>
                <a:ea typeface="Roboto"/>
                <a:cs typeface="Roboto"/>
                <a:sym typeface="Roboto"/>
              </a:defRPr>
            </a:pPr>
            <a:r>
              <a:t>Uronite u stvaranje interaktivnih modula za mikroučenje, otkrivajući učinkovite metode za dinamičko uključivanje učenika.</a:t>
            </a:r>
          </a:p>
        </p:txBody>
      </p:sp>
      <p:sp>
        <p:nvSpPr>
          <p:cNvPr id="225" name="Google Shape;22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9eac917d12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sz="1200">
                <a:solidFill>
                  <a:srgbClr val="0F0F0F"/>
                </a:solidFill>
                <a:latin typeface="Roboto"/>
                <a:ea typeface="Roboto"/>
                <a:cs typeface="Roboto"/>
                <a:sym typeface="Roboto"/>
              </a:defRPr>
            </a:pPr>
            <a:r>
              <a:t>Istražite strategije komadanja sadržaja posebno prilagođene mikro učenju, omogućujući učinkovitu apsorpciju znanja u formatima veličine ugriza.</a:t>
            </a:r>
          </a:p>
        </p:txBody>
      </p:sp>
      <p:sp>
        <p:nvSpPr>
          <p:cNvPr id="238" name="Google Shape;238;g29eac917d12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sz="1200">
                <a:solidFill>
                  <a:srgbClr val="0F0F0F"/>
                </a:solidFill>
                <a:latin typeface="Roboto"/>
                <a:ea typeface="Roboto"/>
                <a:cs typeface="Roboto"/>
                <a:sym typeface="Roboto"/>
              </a:defRPr>
            </a:pPr>
            <a:r>
              <a:t>Razumjeti učinkovite metode i strategije ocjenjivanja prikladne za vrednovanje ishoda učenja u modulima mikroučenja.</a:t>
            </a:r>
          </a:p>
        </p:txBody>
      </p:sp>
      <p:sp>
        <p:nvSpPr>
          <p:cNvPr id="251" name="Google Shape;25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sz="1200">
                <a:solidFill>
                  <a:srgbClr val="0F0F0F"/>
                </a:solidFill>
                <a:latin typeface="Roboto"/>
                <a:ea typeface="Roboto"/>
                <a:cs typeface="Roboto"/>
                <a:sym typeface="Roboto"/>
              </a:defRPr>
            </a:pPr>
            <a:r>
              <a:t>Istražite različite učinkovite metode isporuke prilagođene mikroučenju, razumijevajući kako različiti pristupi poboljšavaju angažman i zadržavanje učenja.</a:t>
            </a:r>
          </a:p>
        </p:txBody>
      </p:sp>
      <p:sp>
        <p:nvSpPr>
          <p:cNvPr id="264" name="Google Shape;26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1 akademski sat = 45 minuta</a:t>
            </a: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sz="1200">
                <a:solidFill>
                  <a:srgbClr val="0F0F0F"/>
                </a:solidFill>
                <a:latin typeface="Roboto"/>
                <a:ea typeface="Roboto"/>
                <a:cs typeface="Roboto"/>
                <a:sym typeface="Roboto"/>
              </a:defRPr>
            </a:pPr>
            <a:r>
              <a:t>Uronite dublje u specifične strategije isporuke koje se koriste u mikro učenju, otkrivajući metode za optimizaciju isporuke sadržaja za različite potrebe učenika.</a:t>
            </a:r>
          </a:p>
        </p:txBody>
      </p:sp>
      <p:sp>
        <p:nvSpPr>
          <p:cNvPr id="277" name="Google Shape;27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9f4926f02b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sz="1200">
                <a:solidFill>
                  <a:srgbClr val="0F0F0F"/>
                </a:solidFill>
                <a:latin typeface="Roboto"/>
                <a:ea typeface="Roboto"/>
                <a:cs typeface="Roboto"/>
                <a:sym typeface="Roboto"/>
              </a:defRPr>
            </a:pPr>
            <a:r>
              <a:t>Istražite uvide u metodologije mikroučenja i njihovu učinkovitost u poboljšanju ishoda učenja.</a:t>
            </a:r>
          </a:p>
        </p:txBody>
      </p:sp>
      <p:sp>
        <p:nvSpPr>
          <p:cNvPr id="291" name="Google Shape;291;g29f4926f02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9f4926f02b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sz="1200">
                <a:solidFill>
                  <a:srgbClr val="0F0F0F"/>
                </a:solidFill>
                <a:latin typeface="Roboto"/>
                <a:ea typeface="Roboto"/>
                <a:cs typeface="Roboto"/>
                <a:sym typeface="Roboto"/>
              </a:defRPr>
            </a:pPr>
            <a:r>
              <a:t>Uronite u primjenu mikroučenja u kontekstu razvoja vještina, razumijevajući njegov utjecaj na stjecanje vještina.</a:t>
            </a:r>
          </a:p>
        </p:txBody>
      </p:sp>
      <p:sp>
        <p:nvSpPr>
          <p:cNvPr id="306" name="Google Shape;306;g29f4926f02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9f4926f02b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sz="1200">
                <a:solidFill>
                  <a:srgbClr val="0F0F0F"/>
                </a:solidFill>
                <a:latin typeface="Roboto"/>
                <a:ea typeface="Roboto"/>
                <a:cs typeface="Roboto"/>
                <a:sym typeface="Roboto"/>
              </a:defRPr>
            </a:pPr>
            <a:r>
              <a:t>Istražite ulogu tehnologije u omogućavanju učinkovitih iskustava mikroučenja, naglašavajući njezin utjecaj na angažman i zadržavanje.</a:t>
            </a:r>
          </a:p>
        </p:txBody>
      </p:sp>
      <p:sp>
        <p:nvSpPr>
          <p:cNvPr id="321" name="Google Shape;321;g29f4926f02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9f4926f02b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sz="1200">
                <a:solidFill>
                  <a:srgbClr val="0F0F0F"/>
                </a:solidFill>
                <a:latin typeface="Roboto"/>
                <a:ea typeface="Roboto"/>
                <a:cs typeface="Roboto"/>
                <a:sym typeface="Roboto"/>
              </a:defRPr>
            </a:pPr>
            <a:r>
              <a:t>Istražiti multimedijske aspekte i njihov utjecaj na dizajn i isporuku sadržaja za mikroučenje.</a:t>
            </a:r>
          </a:p>
        </p:txBody>
      </p:sp>
      <p:sp>
        <p:nvSpPr>
          <p:cNvPr id="336" name="Google Shape;336;g29f4926f02b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9f4926f02b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sz="1200">
                <a:solidFill>
                  <a:srgbClr val="0F0F0F"/>
                </a:solidFill>
                <a:latin typeface="Roboto"/>
                <a:ea typeface="Roboto"/>
                <a:cs typeface="Roboto"/>
                <a:sym typeface="Roboto"/>
              </a:defRPr>
            </a:pPr>
            <a:r>
              <a:t>Ispitati učinkovitost mikroučenja u zdravstvenom obrazovanju, naglašavajući njegovu ulogu u poboljšanju učinkovitosti učenja u medicinskom području.</a:t>
            </a:r>
          </a:p>
        </p:txBody>
      </p:sp>
      <p:sp>
        <p:nvSpPr>
          <p:cNvPr id="351" name="Google Shape;351;g29f4926f02b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3" name="Google Shape;39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sz="1200">
                <a:solidFill>
                  <a:srgbClr val="0F0F0F"/>
                </a:solidFill>
                <a:latin typeface="Roboto"/>
                <a:ea typeface="Roboto"/>
                <a:cs typeface="Roboto"/>
                <a:sym typeface="Roboto"/>
              </a:defRPr>
            </a:pPr>
            <a:r>
              <a:t>Ovaj pristup omogućuje učenicima da se uključe u više perspektiva i primjera povezanih s pregledom i definicijom mikroučenja, nudeći sveobuhvatno razumijevanje koncepta. </a:t>
            </a:r>
          </a:p>
        </p:txBody>
      </p:sp>
      <p:sp>
        <p:nvSpPr>
          <p:cNvPr id="57" name="Google Shape;5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4" name="Google Shape;41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sz="1200">
                <a:solidFill>
                  <a:srgbClr val="0F0F0F"/>
                </a:solidFill>
                <a:latin typeface="Roboto"/>
                <a:ea typeface="Roboto"/>
                <a:cs typeface="Roboto"/>
                <a:sym typeface="Roboto"/>
              </a:defRPr>
            </a:pPr>
            <a:r>
              <a:t>Uronite u temeljne koncepte mikroučenja uz ovaj videozapis. Istražuje definiciju, značaj i ključne karakteristike mikroučenja u sažetom formatu.</a:t>
            </a:r>
          </a:p>
        </p:txBody>
      </p:sp>
      <p:sp>
        <p:nvSpPr>
          <p:cNvPr id="69" name="Google Shape;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9f4926f02b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sz="1200">
                <a:solidFill>
                  <a:srgbClr val="0F0F0F"/>
                </a:solidFill>
                <a:latin typeface="Roboto"/>
                <a:ea typeface="Roboto"/>
                <a:cs typeface="Roboto"/>
                <a:sym typeface="Roboto"/>
              </a:defRPr>
            </a:pPr>
            <a:r>
              <a:t>Istražite primjere iz stvarnog svijeta i primjene mikroučenja putem ovog videozapisa. Svjedočite kako različite industrije koriste mikroučenje za poboljšanje ishoda učenja.</a:t>
            </a:r>
          </a:p>
        </p:txBody>
      </p:sp>
      <p:sp>
        <p:nvSpPr>
          <p:cNvPr id="82" name="Google Shape;82;g29f4926f02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sz="1200">
                <a:solidFill>
                  <a:srgbClr val="0F0F0F"/>
                </a:solidFill>
                <a:latin typeface="Roboto"/>
                <a:ea typeface="Roboto"/>
                <a:cs typeface="Roboto"/>
                <a:sym typeface="Roboto"/>
              </a:defRPr>
            </a:pPr>
            <a:r>
              <a:t>Steknite dublji uvid u značaj i utjecaj mikroučenja na učinkovitost i djelotvornost učenja kroz ovaj zanimljiv videozapis.</a:t>
            </a:r>
          </a:p>
        </p:txBody>
      </p:sp>
      <p:sp>
        <p:nvSpPr>
          <p:cNvPr id="95" name="Google Shape;9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9eac917d12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sz="1200">
                <a:solidFill>
                  <a:srgbClr val="0F0F0F"/>
                </a:solidFill>
                <a:latin typeface="Roboto"/>
                <a:ea typeface="Roboto"/>
                <a:cs typeface="Roboto"/>
                <a:sym typeface="Roboto"/>
              </a:defRPr>
            </a:pPr>
            <a:r>
              <a:t>Istražite različite tehnike i metode koje se koriste u mikroučenju kako bi se olakšalo učinkovito i zanimljivo iskustvo učenja.</a:t>
            </a:r>
          </a:p>
        </p:txBody>
      </p:sp>
      <p:sp>
        <p:nvSpPr>
          <p:cNvPr id="108" name="Google Shape;108;g29eac917d12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9eac917d12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sz="1200">
                <a:solidFill>
                  <a:srgbClr val="0F0F0F"/>
                </a:solidFill>
                <a:latin typeface="Roboto"/>
                <a:ea typeface="Roboto"/>
                <a:cs typeface="Roboto"/>
                <a:sym typeface="Roboto"/>
              </a:defRPr>
            </a:pPr>
            <a:r>
              <a:t>Uronite dublje u strategije mikroučenja i otkrijte kako one pridonose učinkovitim procesima učenja, poboljšavajući zadržavanje i angažman.</a:t>
            </a:r>
          </a:p>
        </p:txBody>
      </p:sp>
      <p:sp>
        <p:nvSpPr>
          <p:cNvPr id="121" name="Google Shape;121;g29eac917d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sz="1200">
                <a:solidFill>
                  <a:srgbClr val="0F0F0F"/>
                </a:solidFill>
                <a:latin typeface="Roboto"/>
                <a:ea typeface="Roboto"/>
                <a:cs typeface="Roboto"/>
                <a:sym typeface="Roboto"/>
              </a:defRPr>
            </a:pPr>
            <a:r>
              <a:t>Istražiti praktične aspekte provedbe mikroučenja u kontekstu obuke i njegov utjecaj na angažman učenika i zadržavanje znanja</a:t>
            </a:r>
          </a:p>
        </p:txBody>
      </p:sp>
      <p:sp>
        <p:nvSpPr>
          <p:cNvPr id="134" name="Google Shape;13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
        <p:cNvGrpSpPr/>
        <p:nvPr/>
      </p:nvGrpSpPr>
      <p:grpSpPr>
        <a:xfrm>
          <a:off x="0" y="0"/>
          <a:ext cx="0" cy="0"/>
          <a:chOff x="0" y="0"/>
          <a:chExt cx="0" cy="0"/>
        </a:xfrm>
      </p:grpSpPr>
      <p:sp>
        <p:nvSpPr>
          <p:cNvPr id="12" name="Google Shape;12;p23"/>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p24"/>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5"/>
        <p:cNvGrpSpPr/>
        <p:nvPr/>
      </p:nvGrpSpPr>
      <p:grpSpPr>
        <a:xfrm>
          <a:off x="0" y="0"/>
          <a:ext cx="0" cy="0"/>
          <a:chOff x="0" y="0"/>
          <a:chExt cx="0" cy="0"/>
        </a:xfrm>
      </p:grpSpPr>
      <p:sp>
        <p:nvSpPr>
          <p:cNvPr id="16" name="Google Shape;16;p25"/>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7"/>
        <p:cNvGrpSpPr/>
        <p:nvPr/>
      </p:nvGrpSpPr>
      <p:grpSpPr>
        <a:xfrm>
          <a:off x="0" y="0"/>
          <a:ext cx="0" cy="0"/>
          <a:chOff x="0" y="0"/>
          <a:chExt cx="0" cy="0"/>
        </a:xfrm>
      </p:grpSpPr>
      <p:sp>
        <p:nvSpPr>
          <p:cNvPr id="18" name="Google Shape;18;p26"/>
          <p:cNvSpPr>
            <a:spLocks noGrp="1"/>
          </p:cNvSpPr>
          <p:nvPr>
            <p:ph type="pic" idx="2"/>
          </p:nvPr>
        </p:nvSpPr>
        <p:spPr>
          <a:xfrm>
            <a:off x="1319669" y="2525150"/>
            <a:ext cx="2116082" cy="2117188"/>
          </a:xfrm>
          <a:prstGeom prst="rect">
            <a:avLst/>
          </a:prstGeom>
          <a:noFill/>
          <a:ln>
            <a:noFill/>
          </a:ln>
        </p:spPr>
      </p:sp>
      <p:sp>
        <p:nvSpPr>
          <p:cNvPr id="19" name="Google Shape;19;p26"/>
          <p:cNvSpPr>
            <a:spLocks noGrp="1"/>
          </p:cNvSpPr>
          <p:nvPr>
            <p:ph type="pic" idx="3"/>
          </p:nvPr>
        </p:nvSpPr>
        <p:spPr>
          <a:xfrm>
            <a:off x="3788433" y="2525150"/>
            <a:ext cx="2116082" cy="2117188"/>
          </a:xfrm>
          <a:prstGeom prst="rect">
            <a:avLst/>
          </a:prstGeom>
          <a:noFill/>
          <a:ln>
            <a:noFill/>
          </a:ln>
        </p:spPr>
      </p:sp>
      <p:sp>
        <p:nvSpPr>
          <p:cNvPr id="20" name="Google Shape;20;p26"/>
          <p:cNvSpPr>
            <a:spLocks noGrp="1"/>
          </p:cNvSpPr>
          <p:nvPr>
            <p:ph type="pic" idx="4"/>
          </p:nvPr>
        </p:nvSpPr>
        <p:spPr>
          <a:xfrm>
            <a:off x="6257197" y="2525150"/>
            <a:ext cx="2116082" cy="2117188"/>
          </a:xfrm>
          <a:prstGeom prst="rect">
            <a:avLst/>
          </a:prstGeom>
          <a:noFill/>
          <a:ln>
            <a:noFill/>
          </a:ln>
        </p:spPr>
      </p:sp>
      <p:sp>
        <p:nvSpPr>
          <p:cNvPr id="21" name="Google Shape;21;p26"/>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3"/>
        <p:cNvGrpSpPr/>
        <p:nvPr/>
      </p:nvGrpSpPr>
      <p:grpSpPr>
        <a:xfrm>
          <a:off x="0" y="0"/>
          <a:ext cx="0" cy="0"/>
          <a:chOff x="0" y="0"/>
          <a:chExt cx="0" cy="0"/>
        </a:xfrm>
      </p:grpSpPr>
      <p:sp>
        <p:nvSpPr>
          <p:cNvPr id="24" name="Google Shape;24;p28"/>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hyperlink" Target="http://www.youtube.com/watch?v=PjcrH2X5oC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hyperlink" Target="http://www.youtube.com/watch?v=XigkVs_sEPo"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hyperlink" Target="http://www.youtube.com/watch?v=AejpN9dcbz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hyperlink" Target="http://www.youtube.com/watch?v=MDfce4FsiT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hyperlink" Target="http://www.youtube.com/watch?v=g8IOjgXlbYI"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6.jpg"/><Relationship Id="rId4" Type="http://schemas.openxmlformats.org/officeDocument/2006/relationships/hyperlink" Target="http://www.youtube.com/watch?v=X_Ta0bTvbi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hyperlink" Target="http://www.youtube.com/watch?v=i492b7QGlq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hyperlink" Target="http://www.youtube.com/watch?v=yAjrNPk-JN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9.jpg"/><Relationship Id="rId4" Type="http://schemas.openxmlformats.org/officeDocument/2006/relationships/hyperlink" Target="http://www.youtube.com/watch?v=erPwABFbdz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0.jpg"/><Relationship Id="rId4" Type="http://schemas.openxmlformats.org/officeDocument/2006/relationships/hyperlink" Target="http://www.youtube.com/watch?v=X0_R7slBiN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1.jpg"/><Relationship Id="rId4" Type="http://schemas.openxmlformats.org/officeDocument/2006/relationships/hyperlink" Target="http://www.youtube.com/watch?v=w4MQFBEXEMc"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hyperlink" Target="https://www.emerald.com/insight/content/doi/10.1108/JWAM-10-2020-0044/full/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hyperlink" Target="https://intapi.sciendo.com/pdf/10.1515/bsaft-2017-000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hyperlink" Target="https://link.springer.com/content/pdf/10.1007/s11423-022-10084-1.pdf" TargetMode="Externa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hyperlink" Target="https://link.springer.com/content/pdf/10.1007/s11042-020-09523-z.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hyperlink" Target="https://journals.plos.org/plosone/article/file?id=10.1371/journal.pone.0213178&amp;type=printabl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png"/><Relationship Id="rId12"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hyperlink" Target="http://www.youtube.com/watch?v=jg8sYvUMohQ"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hyperlink" Target="http://www.youtube.com/watch?v=QIneSsndae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hyperlink" Target="http://www.youtube.com/watch?v=nX7Mt6rccl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hyperlink" Target="http://www.youtube.com/watch?v=amLh5uGfik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hyperlink" Target="http://www.youtube.com/watch?v=c-n_Tc_n-t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hyperlink" Target="http://www.youtube.com/watch?v=atnrcuAAz8Q"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pic>
        <p:nvPicPr>
          <p:cNvPr id="29" name="Google Shape;29;p1" descr="A picture containing logo  Description automatically generated"/>
          <p:cNvPicPr preferRelativeResize="0">
            <a:picLocks noGrp="1"/>
          </p:cNvPicPr>
          <p:nvPr>
            <p:ph type="pic" idx="2"/>
          </p:nvPr>
        </p:nvPicPr>
        <p:blipFill rotWithShape="1">
          <a:blip r:embed="rId3">
            <a:alphaModFix/>
          </a:blip>
          <a:srcRect t="10216" b="10216"/>
          <a:stretch/>
        </p:blipFill>
        <p:spPr>
          <a:xfrm>
            <a:off x="0" y="61291"/>
            <a:ext cx="12192000" cy="6858000"/>
          </a:xfrm>
          <a:prstGeom prst="rect">
            <a:avLst/>
          </a:prstGeom>
          <a:noFill/>
          <a:ln>
            <a:noFill/>
          </a:ln>
        </p:spPr>
      </p:pic>
      <p:sp>
        <p:nvSpPr>
          <p:cNvPr id="30" name="Google Shape;30;p1"/>
          <p:cNvSpPr/>
          <p:nvPr/>
        </p:nvSpPr>
        <p:spPr>
          <a:xfrm>
            <a:off x="0" y="817419"/>
            <a:ext cx="5529943" cy="1457696"/>
          </a:xfrm>
          <a:prstGeom prst="rect">
            <a:avLst/>
          </a:prstGeom>
          <a:solidFill>
            <a:schemeClr val="accent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31;p1"/>
          <p:cNvSpPr txBox="1"/>
          <p:nvPr/>
        </p:nvSpPr>
        <p:spPr>
          <a:xfrm>
            <a:off x="745723" y="914717"/>
            <a:ext cx="4038496"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defRPr sz="2400" b="1">
                <a:solidFill>
                  <a:schemeClr val="dk1"/>
                </a:solidFill>
                <a:latin typeface="Philosopher"/>
                <a:ea typeface="Philosopher"/>
                <a:cs typeface="Philosopher"/>
                <a:sym typeface="Philosopher"/>
              </a:defRPr>
            </a:pPr>
            <a:r>
              <a:rPr lang="hr-HR" dirty="0"/>
              <a:t>Stručno usavršavanje </a:t>
            </a:r>
            <a:r>
              <a:rPr dirty="0"/>
              <a:t>za </a:t>
            </a:r>
            <a:r>
              <a:rPr dirty="0" err="1"/>
              <a:t>edukatore</a:t>
            </a:r>
            <a:r>
              <a:rPr dirty="0"/>
              <a:t> </a:t>
            </a:r>
            <a:r>
              <a:rPr dirty="0" err="1"/>
              <a:t>odraslih</a:t>
            </a:r>
            <a:endParaRPr sz="2400" b="1" i="0" u="none" strike="noStrike" cap="none" dirty="0">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Philosopher"/>
              <a:ea typeface="Philosopher"/>
              <a:cs typeface="Philosopher"/>
              <a:sym typeface="Philosopher"/>
            </a:endParaRPr>
          </a:p>
        </p:txBody>
      </p:sp>
      <p:sp>
        <p:nvSpPr>
          <p:cNvPr id="32" name="Google Shape;32;p1"/>
          <p:cNvSpPr/>
          <p:nvPr/>
        </p:nvSpPr>
        <p:spPr>
          <a:xfrm>
            <a:off x="1" y="2484337"/>
            <a:ext cx="4332514" cy="1889327"/>
          </a:xfrm>
          <a:prstGeom prst="rect">
            <a:avLst/>
          </a:prstGeom>
          <a:solidFill>
            <a:schemeClr val="accent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Google Shape;33;p1"/>
          <p:cNvSpPr txBox="1"/>
          <p:nvPr/>
        </p:nvSpPr>
        <p:spPr>
          <a:xfrm>
            <a:off x="348447" y="2581635"/>
            <a:ext cx="38535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defRPr sz="2400">
                <a:solidFill>
                  <a:schemeClr val="dk1"/>
                </a:solidFill>
                <a:latin typeface="Philosopher"/>
                <a:ea typeface="Philosopher"/>
                <a:cs typeface="Philosopher"/>
                <a:sym typeface="Philosopher"/>
              </a:defRPr>
            </a:pPr>
            <a:r>
              <a:rPr b="1"/>
              <a:t>Modul 1:</a:t>
            </a:r>
            <a:br>
              <a:rPr lang="en-GB" sz="2400" b="1" i="0" u="none" strike="noStrike" cap="none">
                <a:solidFill>
                  <a:schemeClr val="dk1"/>
                </a:solidFill>
                <a:latin typeface="Philosopher"/>
                <a:ea typeface="Philosopher"/>
                <a:cs typeface="Philosopher"/>
                <a:sym typeface="Philosopher"/>
              </a:rPr>
            </a:br>
            <a:r>
              <a:t>Uvod u teoriju mikroučenja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 name="Google Shape;34;p1"/>
          <p:cNvSpPr/>
          <p:nvPr/>
        </p:nvSpPr>
        <p:spPr>
          <a:xfrm>
            <a:off x="7680960" y="5657712"/>
            <a:ext cx="4511040" cy="1301989"/>
          </a:xfrm>
          <a:prstGeom prst="rect">
            <a:avLst/>
          </a:prstGeom>
          <a:solidFill>
            <a:schemeClr val="accent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1"/>
          <p:cNvSpPr txBox="1"/>
          <p:nvPr/>
        </p:nvSpPr>
        <p:spPr>
          <a:xfrm>
            <a:off x="8062530" y="5657712"/>
            <a:ext cx="37479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defRPr sz="2400" b="1">
                <a:solidFill>
                  <a:schemeClr val="dk1"/>
                </a:solidFill>
                <a:latin typeface="Philosopher"/>
                <a:ea typeface="Philosopher"/>
                <a:cs typeface="Philosopher"/>
                <a:sym typeface="Philosopher"/>
              </a:defRPr>
            </a:pPr>
            <a:r>
              <a:t>Priručnik za alate za samousmjereno učenje</a:t>
            </a:r>
            <a:endParaRPr sz="2400" b="1" i="0" u="none" strike="noStrike" cap="none">
              <a:solidFill>
                <a:schemeClr val="dk1"/>
              </a:solidFill>
              <a:latin typeface="Philosopher"/>
              <a:ea typeface="Philosopher"/>
              <a:cs typeface="Philosopher"/>
              <a:sym typeface="Philosopher"/>
            </a:endParaRPr>
          </a:p>
        </p:txBody>
      </p:sp>
      <p:pic>
        <p:nvPicPr>
          <p:cNvPr id="36" name="Google Shape;36;p1"/>
          <p:cNvPicPr preferRelativeResize="0"/>
          <p:nvPr/>
        </p:nvPicPr>
        <p:blipFill>
          <a:blip r:embed="rId4">
            <a:alphaModFix/>
          </a:blip>
          <a:stretch>
            <a:fillRect/>
          </a:stretch>
        </p:blipFill>
        <p:spPr>
          <a:xfrm>
            <a:off x="348450" y="6273473"/>
            <a:ext cx="1885125" cy="394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29eac917d12_0_67"/>
          <p:cNvSpPr txBox="1"/>
          <p:nvPr/>
        </p:nvSpPr>
        <p:spPr>
          <a:xfrm>
            <a:off x="3271797" y="975625"/>
            <a:ext cx="56484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defRPr sz="2400" b="1">
                <a:solidFill>
                  <a:schemeClr val="dk1"/>
                </a:solidFill>
                <a:latin typeface="Philosopher"/>
                <a:ea typeface="Philosopher"/>
                <a:cs typeface="Philosopher"/>
                <a:sym typeface="Philosopher"/>
              </a:defRPr>
            </a:pPr>
            <a:r>
              <a:t>4.  Najbolje prakse mikroučenja</a:t>
            </a:r>
            <a:endParaRPr sz="2400" b="1" i="0" u="none" strike="noStrike" cap="none">
              <a:solidFill>
                <a:schemeClr val="dk1"/>
              </a:solidFill>
              <a:latin typeface="Philosopher"/>
              <a:ea typeface="Philosopher"/>
              <a:cs typeface="Philosopher"/>
              <a:sym typeface="Philosopher"/>
            </a:endParaRPr>
          </a:p>
        </p:txBody>
      </p:sp>
      <p:grpSp>
        <p:nvGrpSpPr>
          <p:cNvPr id="150" name="Google Shape;150;g29eac917d12_0_67"/>
          <p:cNvGrpSpPr/>
          <p:nvPr/>
        </p:nvGrpSpPr>
        <p:grpSpPr>
          <a:xfrm>
            <a:off x="5470008" y="1782417"/>
            <a:ext cx="1251984" cy="358200"/>
            <a:chOff x="5470062" y="1167647"/>
            <a:chExt cx="1251984" cy="358200"/>
          </a:xfrm>
        </p:grpSpPr>
        <p:sp>
          <p:nvSpPr>
            <p:cNvPr id="151" name="Google Shape;151;g29eac917d12_0_6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g29eac917d12_0_6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g29eac917d12_0_6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54" name="Google Shape;154;g29eac917d12_0_67" descr="A picture containing icon  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155" name="Google Shape;155;g29eac917d12_0_67"/>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t>I. Uvod u mikroučenje</a:t>
            </a:r>
            <a:endParaRPr sz="1400" b="0" i="0" u="none" strike="noStrike" cap="none">
              <a:solidFill>
                <a:srgbClr val="000000"/>
              </a:solidFill>
              <a:latin typeface="Arial"/>
              <a:ea typeface="Arial"/>
              <a:cs typeface="Arial"/>
              <a:sym typeface="Arial"/>
            </a:endParaRPr>
          </a:p>
        </p:txBody>
      </p:sp>
      <p:pic>
        <p:nvPicPr>
          <p:cNvPr id="156" name="Google Shape;156;g29eac917d12_0_67" descr="In this webinar, we look at best practices for creating quality microlearning, and how to implement that in the Ed platform.   Check out the Ed on http://www.edapp.com Log in to the LMS and start creating your own custom microlessons at https://www.admin.edapp.com Follow us on twitter at https://www.twitter.com/microlearninged Send us an email on hello@edapp.com Learn more about how Ed works on http://academy.edapp.com/  ----------  Simpler &amp; smarter workplace learning.  Ed is the learning management system (LMS) designed for today’s digital habits, delivering engaging and effective microlessons directly to your users devices, anytime, anywhere.  Ed not only has one of the most modern LMS platforms ever created but also utilizes micro-learning with gamification. Content is broken up into easy digestible bite sized pieces and then reinforced with an engaging game. These features combined are perfectly suited to mobile and today’s professionals, and what’s more it’s clinically proven to have better retention too!  Ed, the future of learning." title="Webinar: Microlearning best practices">
            <a:hlinkClick r:id="rId4"/>
          </p:cNvPr>
          <p:cNvPicPr preferRelativeResize="0"/>
          <p:nvPr/>
        </p:nvPicPr>
        <p:blipFill>
          <a:blip r:embed="rId5">
            <a:alphaModFix/>
          </a:blip>
          <a:stretch>
            <a:fillRect/>
          </a:stretch>
        </p:blipFill>
        <p:spPr>
          <a:xfrm>
            <a:off x="2714100" y="2340825"/>
            <a:ext cx="6763800" cy="3804625"/>
          </a:xfrm>
          <a:prstGeom prst="rect">
            <a:avLst/>
          </a:prstGeom>
          <a:noFill/>
          <a:ln>
            <a:noFill/>
          </a:ln>
        </p:spPr>
      </p:pic>
      <p:pic>
        <p:nvPicPr>
          <p:cNvPr id="157" name="Google Shape;157;g29eac917d12_0_67"/>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7"/>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defRPr b="1">
                <a:latin typeface="Philosopher"/>
                <a:ea typeface="Philosopher"/>
                <a:cs typeface="Philosopher"/>
                <a:sym typeface="Philosopher"/>
              </a:defRPr>
            </a:pPr>
            <a:r>
              <a:rPr sz="1800">
                <a:solidFill>
                  <a:schemeClr val="dk1"/>
                </a:solidFill>
              </a:rPr>
              <a:t>1. </a:t>
            </a:r>
            <a:r>
              <a:rPr sz="2400">
                <a:solidFill>
                  <a:srgbClr val="000000"/>
                </a:solidFill>
              </a:rPr>
              <a:t>Andragogija vs. pedagogija</a:t>
            </a:r>
            <a:endParaRPr sz="1800" b="1" i="0" u="none" strike="noStrike" cap="none">
              <a:solidFill>
                <a:schemeClr val="dk1"/>
              </a:solidFill>
              <a:latin typeface="Philosopher"/>
              <a:ea typeface="Philosopher"/>
              <a:cs typeface="Philosopher"/>
              <a:sym typeface="Philosopher"/>
            </a:endParaRPr>
          </a:p>
        </p:txBody>
      </p:sp>
      <p:grpSp>
        <p:nvGrpSpPr>
          <p:cNvPr id="163" name="Google Shape;163;p7"/>
          <p:cNvGrpSpPr/>
          <p:nvPr/>
        </p:nvGrpSpPr>
        <p:grpSpPr>
          <a:xfrm>
            <a:off x="5470008" y="1782417"/>
            <a:ext cx="1251984" cy="358200"/>
            <a:chOff x="5470062" y="1167647"/>
            <a:chExt cx="1251984" cy="358200"/>
          </a:xfrm>
        </p:grpSpPr>
        <p:sp>
          <p:nvSpPr>
            <p:cNvPr id="164" name="Google Shape;164;p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67" name="Google Shape;167;p7" descr="A picture containing icon  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68" name="Google Shape;168;p7"/>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t>Teorija učenja odraslih </a:t>
            </a:r>
            <a:endParaRPr sz="1400" b="0" i="0" u="none" strike="noStrike" cap="none">
              <a:solidFill>
                <a:srgbClr val="000000"/>
              </a:solidFill>
              <a:latin typeface="Arial"/>
              <a:ea typeface="Arial"/>
              <a:cs typeface="Arial"/>
              <a:sym typeface="Arial"/>
            </a:endParaRPr>
          </a:p>
        </p:txBody>
      </p:sp>
      <p:pic>
        <p:nvPicPr>
          <p:cNvPr id="169" name="Google Shape;169;p7" descr="Andragogy vs Pedagogy - A brief explanation of the practice of adult and child learning approach." title="Pedagogy VS Andragogy (with simple examples)">
            <a:hlinkClick r:id="rId4"/>
          </p:cNvPr>
          <p:cNvPicPr preferRelativeResize="0"/>
          <p:nvPr/>
        </p:nvPicPr>
        <p:blipFill>
          <a:blip r:embed="rId5">
            <a:alphaModFix/>
          </a:blip>
          <a:stretch>
            <a:fillRect/>
          </a:stretch>
        </p:blipFill>
        <p:spPr>
          <a:xfrm>
            <a:off x="2789300" y="2382050"/>
            <a:ext cx="6613404" cy="3720050"/>
          </a:xfrm>
          <a:prstGeom prst="rect">
            <a:avLst/>
          </a:prstGeom>
          <a:noFill/>
          <a:ln>
            <a:noFill/>
          </a:ln>
        </p:spPr>
      </p:pic>
      <p:pic>
        <p:nvPicPr>
          <p:cNvPr id="170" name="Google Shape;170;p7"/>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10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8"/>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defRPr sz="2000" b="1">
                <a:solidFill>
                  <a:schemeClr val="dk1"/>
                </a:solidFill>
                <a:latin typeface="Philosopher"/>
                <a:ea typeface="Philosopher"/>
                <a:cs typeface="Philosopher"/>
                <a:sym typeface="Philosopher"/>
              </a:defRPr>
            </a:pPr>
            <a:r>
              <a:t>2. Primjena načela učenja odraslih na mikroučenje</a:t>
            </a:r>
            <a:endParaRPr sz="2000" b="1" i="0" u="none" strike="noStrike" cap="none">
              <a:solidFill>
                <a:schemeClr val="dk1"/>
              </a:solidFill>
              <a:latin typeface="Philosopher"/>
              <a:ea typeface="Philosopher"/>
              <a:cs typeface="Philosopher"/>
              <a:sym typeface="Philosopher"/>
            </a:endParaRPr>
          </a:p>
        </p:txBody>
      </p:sp>
      <p:grpSp>
        <p:nvGrpSpPr>
          <p:cNvPr id="176" name="Google Shape;176;p8"/>
          <p:cNvGrpSpPr/>
          <p:nvPr/>
        </p:nvGrpSpPr>
        <p:grpSpPr>
          <a:xfrm>
            <a:off x="5470008" y="1782417"/>
            <a:ext cx="1251984" cy="358200"/>
            <a:chOff x="5470062" y="1167647"/>
            <a:chExt cx="1251984" cy="358200"/>
          </a:xfrm>
        </p:grpSpPr>
        <p:sp>
          <p:nvSpPr>
            <p:cNvPr id="177" name="Google Shape;177;p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0" name="Google Shape;180;p8" descr="A picture containing icon  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81" name="Google Shape;181;p8"/>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t>Teorija učenja odraslih </a:t>
            </a:r>
            <a:endParaRPr sz="1400" b="0" i="0" u="none" strike="noStrike" cap="none">
              <a:solidFill>
                <a:srgbClr val="000000"/>
              </a:solidFill>
              <a:latin typeface="Arial"/>
              <a:ea typeface="Arial"/>
              <a:cs typeface="Arial"/>
              <a:sym typeface="Arial"/>
            </a:endParaRPr>
          </a:p>
        </p:txBody>
      </p:sp>
      <p:pic>
        <p:nvPicPr>
          <p:cNvPr id="182" name="Google Shape;182;p8" descr="Animated in After Effects" title="Adult Learning Microlearning Animation">
            <a:hlinkClick r:id="rId4"/>
          </p:cNvPr>
          <p:cNvPicPr preferRelativeResize="0"/>
          <p:nvPr/>
        </p:nvPicPr>
        <p:blipFill>
          <a:blip r:embed="rId5">
            <a:alphaModFix/>
          </a:blip>
          <a:stretch>
            <a:fillRect/>
          </a:stretch>
        </p:blipFill>
        <p:spPr>
          <a:xfrm>
            <a:off x="2610188" y="2502350"/>
            <a:ext cx="6721575" cy="3780875"/>
          </a:xfrm>
          <a:prstGeom prst="rect">
            <a:avLst/>
          </a:prstGeom>
          <a:noFill/>
          <a:ln>
            <a:noFill/>
          </a:ln>
        </p:spPr>
      </p:pic>
      <p:pic>
        <p:nvPicPr>
          <p:cNvPr id="183" name="Google Shape;183;p8"/>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10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29eac917d12_0_40"/>
          <p:cNvSpPr txBox="1"/>
          <p:nvPr/>
        </p:nvSpPr>
        <p:spPr>
          <a:xfrm>
            <a:off x="3166950" y="704613"/>
            <a:ext cx="5858100" cy="10059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defRPr b="1">
                <a:latin typeface="Philosopher"/>
                <a:ea typeface="Philosopher"/>
                <a:cs typeface="Philosopher"/>
                <a:sym typeface="Philosopher"/>
              </a:defRPr>
            </a:pPr>
            <a:r>
              <a:rPr sz="2000">
                <a:solidFill>
                  <a:schemeClr val="dk1"/>
                </a:solidFill>
              </a:rPr>
              <a:t>2. </a:t>
            </a:r>
            <a:r>
              <a:rPr sz="2300">
                <a:solidFill>
                  <a:srgbClr val="0F0F0F"/>
                </a:solidFill>
                <a:highlight>
                  <a:srgbClr val="FFFFFF"/>
                </a:highlight>
              </a:rPr>
              <a:t>Korištenje načela učenja odraslih za stvaranje učinkovite obuke</a:t>
            </a:r>
            <a:endParaRPr sz="2000" b="1">
              <a:solidFill>
                <a:schemeClr val="dk1"/>
              </a:solidFill>
              <a:latin typeface="Philosopher"/>
              <a:ea typeface="Philosopher"/>
              <a:cs typeface="Philosopher"/>
              <a:sym typeface="Philosopher"/>
            </a:endParaRPr>
          </a:p>
        </p:txBody>
      </p:sp>
      <p:grpSp>
        <p:nvGrpSpPr>
          <p:cNvPr id="189" name="Google Shape;189;g29eac917d12_0_40"/>
          <p:cNvGrpSpPr/>
          <p:nvPr/>
        </p:nvGrpSpPr>
        <p:grpSpPr>
          <a:xfrm>
            <a:off x="5470008" y="1782417"/>
            <a:ext cx="1251984" cy="358200"/>
            <a:chOff x="5470062" y="1167647"/>
            <a:chExt cx="1251984" cy="358200"/>
          </a:xfrm>
        </p:grpSpPr>
        <p:sp>
          <p:nvSpPr>
            <p:cNvPr id="190" name="Google Shape;190;g29eac917d12_0_4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 name="Google Shape;191;g29eac917d12_0_4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2" name="Google Shape;192;g29eac917d12_0_4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93" name="Google Shape;193;g29eac917d12_0_40" descr="A picture containing icon  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194" name="Google Shape;194;g29eac917d12_0_40"/>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t>Teorija učenja odraslih </a:t>
            </a:r>
            <a:endParaRPr sz="1400" b="0" i="0" u="none" strike="noStrike" cap="none">
              <a:solidFill>
                <a:srgbClr val="000000"/>
              </a:solidFill>
              <a:latin typeface="Arial"/>
              <a:ea typeface="Arial"/>
              <a:cs typeface="Arial"/>
              <a:sym typeface="Arial"/>
            </a:endParaRPr>
          </a:p>
        </p:txBody>
      </p:sp>
      <p:pic>
        <p:nvPicPr>
          <p:cNvPr id="195" name="Google Shape;195;g29eac917d12_0_40" descr="Adult learners have specific needs and interests that greatly influence how they view and benefit from training efforts. Addressing these needs and interests can create more effective and engaging training. Dr. Black will cover foundational principles of adult learning theory and demonstrate how they can be incorporated into curricula. Dr. Black will draw from evidence-based education research on adult learning as well as his own extensive experience to present ideas you can use right away to enhance your own instruction and training programs." title="Using Adult Learning Principles to Create Effective Training">
            <a:hlinkClick r:id="rId4"/>
          </p:cNvPr>
          <p:cNvPicPr preferRelativeResize="0"/>
          <p:nvPr/>
        </p:nvPicPr>
        <p:blipFill>
          <a:blip r:embed="rId5">
            <a:alphaModFix/>
          </a:blip>
          <a:stretch>
            <a:fillRect/>
          </a:stretch>
        </p:blipFill>
        <p:spPr>
          <a:xfrm>
            <a:off x="3008700" y="2433849"/>
            <a:ext cx="6174600" cy="3473201"/>
          </a:xfrm>
          <a:prstGeom prst="rect">
            <a:avLst/>
          </a:prstGeom>
          <a:noFill/>
          <a:ln>
            <a:noFill/>
          </a:ln>
        </p:spPr>
      </p:pic>
      <p:pic>
        <p:nvPicPr>
          <p:cNvPr id="196" name="Google Shape;196;g29eac917d12_0_40"/>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10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9"/>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defRPr sz="2000" b="1">
                <a:solidFill>
                  <a:schemeClr val="dk1"/>
                </a:solidFill>
                <a:latin typeface="Philosopher"/>
                <a:ea typeface="Philosopher"/>
                <a:cs typeface="Philosopher"/>
                <a:sym typeface="Philosopher"/>
              </a:defRPr>
            </a:pPr>
            <a:r>
              <a:t>1. Pripovijedanje u mikroučenju</a:t>
            </a:r>
            <a:endParaRPr sz="2000" b="1" i="0" u="none" strike="noStrike" cap="none">
              <a:solidFill>
                <a:schemeClr val="dk1"/>
              </a:solidFill>
              <a:latin typeface="Philosopher"/>
              <a:ea typeface="Philosopher"/>
              <a:cs typeface="Philosopher"/>
              <a:sym typeface="Philosopher"/>
            </a:endParaRPr>
          </a:p>
        </p:txBody>
      </p:sp>
      <p:grpSp>
        <p:nvGrpSpPr>
          <p:cNvPr id="202" name="Google Shape;202;p9"/>
          <p:cNvGrpSpPr/>
          <p:nvPr/>
        </p:nvGrpSpPr>
        <p:grpSpPr>
          <a:xfrm>
            <a:off x="5470008" y="1782417"/>
            <a:ext cx="1251984" cy="358200"/>
            <a:chOff x="5470062" y="1167647"/>
            <a:chExt cx="1251984" cy="358200"/>
          </a:xfrm>
        </p:grpSpPr>
        <p:sp>
          <p:nvSpPr>
            <p:cNvPr id="203" name="Google Shape;203;p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4" name="Google Shape;204;p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06" name="Google Shape;206;p9" descr="A picture containing icon  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07" name="Google Shape;207;p9"/>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t>III. Projektiranje učinkovitih modula za mikroučenje</a:t>
            </a:r>
            <a:endParaRPr sz="1400" b="0" i="0" u="none" strike="noStrike" cap="none">
              <a:solidFill>
                <a:srgbClr val="000000"/>
              </a:solidFill>
              <a:latin typeface="Arial"/>
              <a:ea typeface="Arial"/>
              <a:cs typeface="Arial"/>
              <a:sym typeface="Arial"/>
            </a:endParaRPr>
          </a:p>
        </p:txBody>
      </p:sp>
      <p:pic>
        <p:nvPicPr>
          <p:cNvPr id="208" name="Google Shape;208;p9" descr="1080 HD" title="Microlearning - Storytelling - Innovations">
            <a:hlinkClick r:id="rId4"/>
          </p:cNvPr>
          <p:cNvPicPr preferRelativeResize="0"/>
          <p:nvPr/>
        </p:nvPicPr>
        <p:blipFill>
          <a:blip r:embed="rId5">
            <a:alphaModFix/>
          </a:blip>
          <a:stretch>
            <a:fillRect/>
          </a:stretch>
        </p:blipFill>
        <p:spPr>
          <a:xfrm>
            <a:off x="2849050" y="2393609"/>
            <a:ext cx="6493900" cy="3652819"/>
          </a:xfrm>
          <a:prstGeom prst="rect">
            <a:avLst/>
          </a:prstGeom>
          <a:noFill/>
          <a:ln>
            <a:noFill/>
          </a:ln>
        </p:spPr>
      </p:pic>
      <p:pic>
        <p:nvPicPr>
          <p:cNvPr id="209" name="Google Shape;209;p9"/>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10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0"/>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defRPr sz="2000" b="1">
                <a:solidFill>
                  <a:schemeClr val="dk1"/>
                </a:solidFill>
                <a:latin typeface="Philosopher"/>
                <a:ea typeface="Philosopher"/>
                <a:cs typeface="Philosopher"/>
                <a:sym typeface="Philosopher"/>
              </a:defRPr>
            </a:pPr>
            <a:r>
              <a:t>2. Igrifikacija u mikroučenju</a:t>
            </a:r>
            <a:endParaRPr sz="2000" b="1" i="0" u="none" strike="noStrike" cap="none">
              <a:solidFill>
                <a:schemeClr val="dk1"/>
              </a:solidFill>
              <a:latin typeface="Philosopher"/>
              <a:ea typeface="Philosopher"/>
              <a:cs typeface="Philosopher"/>
              <a:sym typeface="Philosopher"/>
            </a:endParaRPr>
          </a:p>
        </p:txBody>
      </p:sp>
      <p:grpSp>
        <p:nvGrpSpPr>
          <p:cNvPr id="215" name="Google Shape;215;p10"/>
          <p:cNvGrpSpPr/>
          <p:nvPr/>
        </p:nvGrpSpPr>
        <p:grpSpPr>
          <a:xfrm>
            <a:off x="5470008" y="1782417"/>
            <a:ext cx="1251984" cy="358200"/>
            <a:chOff x="5470062" y="1167647"/>
            <a:chExt cx="1251984" cy="358200"/>
          </a:xfrm>
        </p:grpSpPr>
        <p:sp>
          <p:nvSpPr>
            <p:cNvPr id="216" name="Google Shape;216;p1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7" name="Google Shape;217;p1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1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19" name="Google Shape;219;p10" descr="A picture containing icon  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20" name="Google Shape;220;p10"/>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t>III. Projektiranje učinkovitih modula za mikroučenje</a:t>
            </a:r>
            <a:endParaRPr sz="1400" b="0" i="0" u="none" strike="noStrike" cap="none">
              <a:solidFill>
                <a:srgbClr val="000000"/>
              </a:solidFill>
              <a:latin typeface="Arial"/>
              <a:ea typeface="Arial"/>
              <a:cs typeface="Arial"/>
              <a:sym typeface="Arial"/>
            </a:endParaRPr>
          </a:p>
        </p:txBody>
      </p:sp>
      <p:pic>
        <p:nvPicPr>
          <p:cNvPr id="221" name="Google Shape;221;p10" descr="Learning is never a chore with ‘gamification’ at play! ‘Knowing’ gamification and ‘applying’ these principles are two different concepts.   Gnowbe’s Founder and CEO So-Young Kang introduces 5 key principles of ‘gamified learning’ to help boost learner engagement and ultimately deepen understanding of content.   Gnowbe is a pioneering microlearning solution designed to help the modern workforce learn better and faster. Based on the science of adult learning, gamification, and behavior design, Gnowbe’s bite-sized content drives 'on-the-job application' for greater performance.  Want to incorporate mobile microlearning into your organization's learning strategy? Find out more: https://www.gnowbe.com/  #Gnowbe #elearning #microlearning #edtech #hrtech #learningtech #adultlearning #education #mobilelearning" title="Principles of Gamified Learning">
            <a:hlinkClick r:id="rId4"/>
          </p:cNvPr>
          <p:cNvPicPr preferRelativeResize="0"/>
          <p:nvPr/>
        </p:nvPicPr>
        <p:blipFill>
          <a:blip r:embed="rId5">
            <a:alphaModFix/>
          </a:blip>
          <a:stretch>
            <a:fillRect/>
          </a:stretch>
        </p:blipFill>
        <p:spPr>
          <a:xfrm>
            <a:off x="2545875" y="2429998"/>
            <a:ext cx="6850178" cy="3853225"/>
          </a:xfrm>
          <a:prstGeom prst="rect">
            <a:avLst/>
          </a:prstGeom>
          <a:noFill/>
          <a:ln>
            <a:noFill/>
          </a:ln>
        </p:spPr>
      </p:pic>
      <p:pic>
        <p:nvPicPr>
          <p:cNvPr id="222" name="Google Shape;222;p10"/>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10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1"/>
          <p:cNvSpPr txBox="1"/>
          <p:nvPr/>
        </p:nvSpPr>
        <p:spPr>
          <a:xfrm>
            <a:off x="2597688" y="987189"/>
            <a:ext cx="6996619"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defRPr sz="2000" b="1">
                <a:solidFill>
                  <a:schemeClr val="dk1"/>
                </a:solidFill>
                <a:latin typeface="Philosopher"/>
                <a:ea typeface="Philosopher"/>
                <a:cs typeface="Philosopher"/>
                <a:sym typeface="Philosopher"/>
              </a:defRPr>
            </a:pPr>
            <a:r>
              <a:t>3. Kako izraditi tečajeve za poticanje usklađenosti pomoću igrifikacije i mikroučenja</a:t>
            </a:r>
            <a:endParaRPr sz="2000" b="1" i="0" u="none" strike="noStrike" cap="none">
              <a:solidFill>
                <a:schemeClr val="dk1"/>
              </a:solidFill>
              <a:latin typeface="Philosopher"/>
              <a:ea typeface="Philosopher"/>
              <a:cs typeface="Philosopher"/>
              <a:sym typeface="Philosopher"/>
            </a:endParaRPr>
          </a:p>
        </p:txBody>
      </p:sp>
      <p:grpSp>
        <p:nvGrpSpPr>
          <p:cNvPr id="228" name="Google Shape;228;p11"/>
          <p:cNvGrpSpPr/>
          <p:nvPr/>
        </p:nvGrpSpPr>
        <p:grpSpPr>
          <a:xfrm>
            <a:off x="5470008" y="1782417"/>
            <a:ext cx="1251984" cy="358200"/>
            <a:chOff x="5470062" y="1167647"/>
            <a:chExt cx="1251984" cy="358200"/>
          </a:xfrm>
        </p:grpSpPr>
        <p:sp>
          <p:nvSpPr>
            <p:cNvPr id="229" name="Google Shape;229;p1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 name="Google Shape;230;p1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 name="Google Shape;231;p1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32" name="Google Shape;232;p11" descr="A picture containing icon  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33" name="Google Shape;233;p11"/>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t>III. Projektiranje učinkovitih modula za mikroučenje</a:t>
            </a:r>
            <a:endParaRPr sz="1400" b="0" i="0" u="none" strike="noStrike" cap="none">
              <a:solidFill>
                <a:srgbClr val="000000"/>
              </a:solidFill>
              <a:latin typeface="Arial"/>
              <a:ea typeface="Arial"/>
              <a:cs typeface="Arial"/>
              <a:sym typeface="Arial"/>
            </a:endParaRPr>
          </a:p>
        </p:txBody>
      </p:sp>
      <p:pic>
        <p:nvPicPr>
          <p:cNvPr id="234" name="Google Shape;234;p11" descr="Here EI Design shows you 3 ways in which you can create engaging Compliance courses using techniques like Gamification and Microlearning.   Compliance courses can often tend to be boring and mundane. Enhance the impact of your training now using EI Design’s strategies and solutions.  About EI Design  EI Design brings in 17 years of expertise servicing customers across 20+ countries catering to their varied eLearning needs. We have delivered more than 10,000+ hours of eLearning development content (of which over 2000+ hours are for Mobile Learning). We also have a strong expertise in localizing content in 31 global languages. Please visit - https://www.eidesign.net/ to know more.  Please do subscribe for more related videos https://www.youtube.com/channel/UCcJlErCWN0IuiZPkeb7MqTQ?sub_confirmation=1  Lets connect socially on LinkedIn ➡https://www.linkedin.com/in/ei-design-1a1867111 Facebook➡ https://www.facebook.com/EIDesign.net/ Twitter ➡ https://twitter.com/EIDesignLearn Pinterest ➡https://in.pinterest.com/EIDesign01/" title="3 Examples - How to create Engaging Compliance courses using Gamification and Microlearning">
            <a:hlinkClick r:id="rId4"/>
          </p:cNvPr>
          <p:cNvPicPr preferRelativeResize="0"/>
          <p:nvPr/>
        </p:nvPicPr>
        <p:blipFill>
          <a:blip r:embed="rId5">
            <a:alphaModFix/>
          </a:blip>
          <a:stretch>
            <a:fillRect/>
          </a:stretch>
        </p:blipFill>
        <p:spPr>
          <a:xfrm>
            <a:off x="3234875" y="2663725"/>
            <a:ext cx="5722250" cy="3218750"/>
          </a:xfrm>
          <a:prstGeom prst="rect">
            <a:avLst/>
          </a:prstGeom>
          <a:noFill/>
          <a:ln>
            <a:noFill/>
          </a:ln>
        </p:spPr>
      </p:pic>
      <p:pic>
        <p:nvPicPr>
          <p:cNvPr id="235" name="Google Shape;235;p11"/>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9eac917d12_0_19"/>
          <p:cNvSpPr txBox="1"/>
          <p:nvPr/>
        </p:nvSpPr>
        <p:spPr>
          <a:xfrm>
            <a:off x="2597701" y="987189"/>
            <a:ext cx="69966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defRPr sz="2000" b="1">
                <a:solidFill>
                  <a:schemeClr val="dk1"/>
                </a:solidFill>
                <a:latin typeface="Philosopher"/>
                <a:ea typeface="Philosopher"/>
                <a:cs typeface="Philosopher"/>
                <a:sym typeface="Philosopher"/>
              </a:defRPr>
            </a:pPr>
            <a:r>
              <a:t>3. Kako stvoriti poticajnu online usklađenost</a:t>
            </a:r>
            <a:endParaRPr sz="2000" b="1" i="0" u="none" strike="noStrike" cap="none">
              <a:solidFill>
                <a:schemeClr val="dk1"/>
              </a:solidFill>
              <a:latin typeface="Philosopher"/>
              <a:ea typeface="Philosopher"/>
              <a:cs typeface="Philosopher"/>
              <a:sym typeface="Philosopher"/>
            </a:endParaRPr>
          </a:p>
        </p:txBody>
      </p:sp>
      <p:grpSp>
        <p:nvGrpSpPr>
          <p:cNvPr id="241" name="Google Shape;241;g29eac917d12_0_19"/>
          <p:cNvGrpSpPr/>
          <p:nvPr/>
        </p:nvGrpSpPr>
        <p:grpSpPr>
          <a:xfrm>
            <a:off x="5470020" y="1862892"/>
            <a:ext cx="1251984" cy="358200"/>
            <a:chOff x="5470062" y="1167647"/>
            <a:chExt cx="1251984" cy="358200"/>
          </a:xfrm>
        </p:grpSpPr>
        <p:sp>
          <p:nvSpPr>
            <p:cNvPr id="242" name="Google Shape;242;g29eac917d12_0_1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 name="Google Shape;243;g29eac917d12_0_1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4" name="Google Shape;244;g29eac917d12_0_1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45" name="Google Shape;245;g29eac917d12_0_19" descr="A picture containing icon  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246" name="Google Shape;246;g29eac917d12_0_19"/>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t>III. Projektiranje učinkovitih modula za mikroučenje</a:t>
            </a:r>
            <a:endParaRPr sz="1400" b="0" i="0" u="none" strike="noStrike" cap="none">
              <a:solidFill>
                <a:srgbClr val="000000"/>
              </a:solidFill>
              <a:latin typeface="Arial"/>
              <a:ea typeface="Arial"/>
              <a:cs typeface="Arial"/>
              <a:sym typeface="Arial"/>
            </a:endParaRPr>
          </a:p>
        </p:txBody>
      </p:sp>
      <p:pic>
        <p:nvPicPr>
          <p:cNvPr id="247" name="Google Shape;247;g29eac917d12_0_19" descr="Try Easygenerator for free: https://bit.ly/3PTYLzG Learn more about compliance training: https://www.easygenerator.com/en/blog/compliance/  ----------  Join Kasper Spiro, Chief Learning Strategist at Easygenerator, for a free webinar on how to make online compliance training more engaging and fun. In this webinar, Kasper will discuss the main issues around compliance training – lack of resources, lack of employee engagement, and repetitive content – and explain how to overcome them to create meaningful and effective compliance training for your employees.  ----------  00:00 – Introduction 01:05 – The issues of compliance training 02:10 – Using course templates to develop compliance training 04:38 – Using Employee-generated Learning to create compliance training more efficiently 8:10 – How to embed multimedia in your corporate training 9:54 – How to use different question types in your corporate training 11:49 – How to use storytelling and humor in your corporate training 13:46 – What is spaced learning and how can it help you beat the forgetting curve? 17:25 – Easygenerator Course Afterword 23:00 – How to make your online compliance training mobile-friendly 25:30 – Compliance training best practices: additional resources 27:30 – Creating a compliance training pre-assessment with Easygenerator 36:42 – Tracking compliance training results and exporting certificates in Easygenerator 38:50 – Key lessons learned 42:10 – Q&amp;A  ----------  Easygenerator is an award-winning e-learning authoring solution that simplifies and accelerates your organization’s learning development. Our software is trusted by over 50,000 users in more than 150 countries.   Easygenerator Blog: https://www.easygenerator.com/en/blog/ Easygenerator LinkedIn: https://www.linkedin.com/company/1465209/ Easygenerator Facebook: https://www.facebook.com/easygenerator/ Easygenerator Twitter: https://twitter.com/easygenerator  #onlinecompliancetraining #createcompliancetraining #compliancetraining" title="How to create an engaging online compliance training program | FREE WEBINAR">
            <a:hlinkClick r:id="rId4"/>
          </p:cNvPr>
          <p:cNvPicPr preferRelativeResize="0"/>
          <p:nvPr/>
        </p:nvPicPr>
        <p:blipFill>
          <a:blip r:embed="rId5">
            <a:alphaModFix/>
          </a:blip>
          <a:stretch>
            <a:fillRect/>
          </a:stretch>
        </p:blipFill>
        <p:spPr>
          <a:xfrm>
            <a:off x="3185063" y="2414001"/>
            <a:ext cx="5821875" cy="3274800"/>
          </a:xfrm>
          <a:prstGeom prst="rect">
            <a:avLst/>
          </a:prstGeom>
          <a:noFill/>
          <a:ln>
            <a:noFill/>
          </a:ln>
        </p:spPr>
      </p:pic>
      <p:pic>
        <p:nvPicPr>
          <p:cNvPr id="248" name="Google Shape;248;g29eac917d12_0_19"/>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10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2"/>
          <p:cNvSpPr txBox="1"/>
          <p:nvPr/>
        </p:nvSpPr>
        <p:spPr>
          <a:xfrm>
            <a:off x="2597688" y="987189"/>
            <a:ext cx="6996619"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defRPr sz="2000" b="1">
                <a:solidFill>
                  <a:schemeClr val="dk1"/>
                </a:solidFill>
                <a:latin typeface="Philosopher"/>
                <a:ea typeface="Philosopher"/>
                <a:cs typeface="Philosopher"/>
                <a:sym typeface="Philosopher"/>
              </a:defRPr>
            </a:pPr>
            <a:r>
              <a:t>4. Mikro učenje: Važan alat u vašoj strategiji učenja sadržaja</a:t>
            </a:r>
            <a:endParaRPr sz="2000" b="1" i="0" u="none" strike="noStrike" cap="none">
              <a:solidFill>
                <a:schemeClr val="dk1"/>
              </a:solidFill>
              <a:latin typeface="Philosopher"/>
              <a:ea typeface="Philosopher"/>
              <a:cs typeface="Philosopher"/>
              <a:sym typeface="Philosopher"/>
            </a:endParaRPr>
          </a:p>
        </p:txBody>
      </p:sp>
      <p:grpSp>
        <p:nvGrpSpPr>
          <p:cNvPr id="254" name="Google Shape;254;p12"/>
          <p:cNvGrpSpPr/>
          <p:nvPr/>
        </p:nvGrpSpPr>
        <p:grpSpPr>
          <a:xfrm>
            <a:off x="5470008" y="1782417"/>
            <a:ext cx="1251984" cy="358200"/>
            <a:chOff x="5470062" y="1167647"/>
            <a:chExt cx="1251984" cy="358200"/>
          </a:xfrm>
        </p:grpSpPr>
        <p:sp>
          <p:nvSpPr>
            <p:cNvPr id="255" name="Google Shape;255;p1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6" name="Google Shape;256;p1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 name="Google Shape;257;p1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58" name="Google Shape;258;p12" descr="A picture containing icon  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59" name="Google Shape;259;p12"/>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t>III. Projektiranje učinkovitih modula za mikroučenje</a:t>
            </a:r>
            <a:endParaRPr sz="1400" b="0" i="0" u="none" strike="noStrike" cap="none">
              <a:solidFill>
                <a:srgbClr val="000000"/>
              </a:solidFill>
              <a:latin typeface="Arial"/>
              <a:ea typeface="Arial"/>
              <a:cs typeface="Arial"/>
              <a:sym typeface="Arial"/>
            </a:endParaRPr>
          </a:p>
        </p:txBody>
      </p:sp>
      <p:pic>
        <p:nvPicPr>
          <p:cNvPr id="260" name="Google Shape;260;p12" descr="Looking to reshape your learning content strategy but unsure where to start?   One of the most powerful tactics to drive engagement is microlearning. In this webinar, on March 12th, we showcased how to leverage bite-sized content at the heart of your strategy to empower your users to want to learn.  Hosted by our Chief Content Officer, Emma Layton, with special guest Michael Brown, Digital Learning Manager at Vanquis Bank, this webinar demonstrates:   - Why microlearning is an essential part of your content toolkit - Practical tips to launch new content and mobilise your organisation - Innovative ways to integrate microlearning with your existing training offering.  Q&amp;A  Q1. How we actually add to our catalogue and how big we expect it to get? 24:10  Q2. Do you use any external companies to verify the language you use in inclusive? 25:36 &amp; 33:20  Q3. How do we respond to thing going around us? E.g. coronavirus 27:05  Q4. VANQUIS – What was your criteria when choosing a content provider? 28:41  Q5. Are all topics suitable for microlearning? 30:15  Q6. VANQUIS – What’s next for Vanquis? 31:50  Q7. Can we get a free trial and preview some of the modules for ourselves? 33:43  Q8. Any suggestions on getting your organization to focus on the strategy or analysis phase? 34:27  Q9. How do you suggest we can engage teams that are in direct service, such as answering queries on phonelines which may not use Yammer and access online learning due to restrictions in their role? 36:27  Q10. People use the terms microlearning and bite-sized learning interchangeably, do THRIVE see a difference? 39:55" title="Why microlearning is the most important tool in your learning content strategy">
            <a:hlinkClick r:id="rId4"/>
          </p:cNvPr>
          <p:cNvPicPr preferRelativeResize="0"/>
          <p:nvPr/>
        </p:nvPicPr>
        <p:blipFill>
          <a:blip r:embed="rId5">
            <a:alphaModFix/>
          </a:blip>
          <a:stretch>
            <a:fillRect/>
          </a:stretch>
        </p:blipFill>
        <p:spPr>
          <a:xfrm>
            <a:off x="2554443" y="2185550"/>
            <a:ext cx="7083107" cy="3984225"/>
          </a:xfrm>
          <a:prstGeom prst="rect">
            <a:avLst/>
          </a:prstGeom>
          <a:noFill/>
          <a:ln>
            <a:noFill/>
          </a:ln>
        </p:spPr>
      </p:pic>
      <p:pic>
        <p:nvPicPr>
          <p:cNvPr id="261" name="Google Shape;261;p12"/>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3"/>
          <p:cNvSpPr txBox="1"/>
          <p:nvPr/>
        </p:nvSpPr>
        <p:spPr>
          <a:xfrm>
            <a:off x="2597688" y="987189"/>
            <a:ext cx="6996619"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defRPr sz="2000" b="1">
                <a:solidFill>
                  <a:schemeClr val="dk1"/>
                </a:solidFill>
                <a:latin typeface="Philosopher"/>
                <a:ea typeface="Philosopher"/>
                <a:cs typeface="Philosopher"/>
                <a:sym typeface="Philosopher"/>
              </a:defRPr>
            </a:pPr>
            <a:r>
              <a:t>1. Tehnologija i platforme</a:t>
            </a:r>
            <a:endParaRPr sz="2000" b="1" i="0" u="none" strike="noStrike" cap="none">
              <a:solidFill>
                <a:schemeClr val="dk1"/>
              </a:solidFill>
              <a:latin typeface="Philosopher"/>
              <a:ea typeface="Philosopher"/>
              <a:cs typeface="Philosopher"/>
              <a:sym typeface="Philosopher"/>
            </a:endParaRPr>
          </a:p>
        </p:txBody>
      </p:sp>
      <p:grpSp>
        <p:nvGrpSpPr>
          <p:cNvPr id="267" name="Google Shape;267;p13"/>
          <p:cNvGrpSpPr/>
          <p:nvPr/>
        </p:nvGrpSpPr>
        <p:grpSpPr>
          <a:xfrm>
            <a:off x="5470008" y="1782417"/>
            <a:ext cx="1251984" cy="358200"/>
            <a:chOff x="5470062" y="1167647"/>
            <a:chExt cx="1251984" cy="358200"/>
          </a:xfrm>
        </p:grpSpPr>
        <p:sp>
          <p:nvSpPr>
            <p:cNvPr id="268" name="Google Shape;268;p1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9" name="Google Shape;269;p1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0" name="Google Shape;270;p1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71" name="Google Shape;271;p13" descr="A picture containing icon  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72" name="Google Shape;272;p13"/>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t>IV. Načini isporuke</a:t>
            </a:r>
            <a:endParaRPr sz="1400" b="0" i="0" u="none" strike="noStrike" cap="none">
              <a:solidFill>
                <a:srgbClr val="000000"/>
              </a:solidFill>
              <a:latin typeface="Arial"/>
              <a:ea typeface="Arial"/>
              <a:cs typeface="Arial"/>
              <a:sym typeface="Arial"/>
            </a:endParaRPr>
          </a:p>
        </p:txBody>
      </p:sp>
      <p:pic>
        <p:nvPicPr>
          <p:cNvPr id="273" name="Google Shape;273;p13" descr="►► Watch FREE MasterClass → How to develop your eLearning Program in less than 90 days: https://bit.ly/es-free-masterclass  Looking for the best microlearning platforms to enhance your learning experience? In this video, we reveal the top five microlearning platforms that are revolutionizing the way people learn. Discover the features and benefits of each platform and how they can help you and your business succeed!  In this video:  0:00 Intro 0:06 Free masterclass invite 0:12 Talent Cards 0:28 Kajabi 0:48 Youtube microlearning 1:15 Spekit  1:41 eduMe  By the way, you can get your 30-day free trial (instead of 14-day) by using our link: https://bit.ly/Kajabi-30-day-trial  LMSs and tools we use and recommend:  Kajabi https://bit.ly/Kajabi-30-day-trial TalentCards https://bit.ly/ep-talentcards  TalentLMS https://bit.ly/ep-talentlms  Revolution Lightboard https://bit.ly/ep-lightboards  VideoAsk https://bit.ly/ep-videoask  Loom.com https://bit.ly/eP-Loom  LearnWorlds https://bit.ly/ep-learnworlds VideoAsk https://bit.ly/ep-VideoAsk VidIQ vidiq.com/elearningpartner   We are eLearning Partners, and we've created this channel to simplify your eLearning. eLearning can be complicated; after working with small to mid-sized organizations for the last 7 years, we are now sharing simple but effective ways to help you create your own eLearning program or online course.   If you liked the video, please make sure to give it thumbs up and subscribe to our channel and ring the notification bell 🔔 so you won't miss our new videos. Don’t forget to share with your friends and family. We would love to hear your opinions, comment down below. Thanks for watching.  #elearning #microlearning" title="The 5 Best Microlearning Platforms You Should be Using (Quick 2-min Guide)">
            <a:hlinkClick r:id="rId4"/>
          </p:cNvPr>
          <p:cNvPicPr preferRelativeResize="0"/>
          <p:nvPr/>
        </p:nvPicPr>
        <p:blipFill>
          <a:blip r:embed="rId5">
            <a:alphaModFix/>
          </a:blip>
          <a:stretch>
            <a:fillRect/>
          </a:stretch>
        </p:blipFill>
        <p:spPr>
          <a:xfrm>
            <a:off x="2796900" y="2343150"/>
            <a:ext cx="6598178" cy="3711475"/>
          </a:xfrm>
          <a:prstGeom prst="rect">
            <a:avLst/>
          </a:prstGeom>
          <a:noFill/>
          <a:ln>
            <a:noFill/>
          </a:ln>
        </p:spPr>
      </p:pic>
      <p:pic>
        <p:nvPicPr>
          <p:cNvPr id="274" name="Google Shape;274;p13"/>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10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 name="Google Shape;42;p2" descr="Close-up of hands holding coins  Description automatically generated with medium confidence"/>
          <p:cNvPicPr preferRelativeResize="0">
            <a:picLocks noGrp="1"/>
          </p:cNvPicPr>
          <p:nvPr>
            <p:ph type="pic" idx="2"/>
          </p:nvPr>
        </p:nvPicPr>
        <p:blipFill rotWithShape="1">
          <a:blip r:embed="rId3">
            <a:alphaModFix/>
          </a:blip>
          <a:srcRect l="25403" r="25403"/>
          <a:stretch/>
        </p:blipFill>
        <p:spPr>
          <a:xfrm>
            <a:off x="1610913" y="1464429"/>
            <a:ext cx="2771775" cy="3756025"/>
          </a:xfrm>
          <a:prstGeom prst="rect">
            <a:avLst/>
          </a:prstGeom>
          <a:noFill/>
          <a:ln>
            <a:noFill/>
          </a:ln>
        </p:spPr>
      </p:pic>
      <p:sp>
        <p:nvSpPr>
          <p:cNvPr id="43" name="Google Shape;43;p2"/>
          <p:cNvSpPr txBox="1"/>
          <p:nvPr/>
        </p:nvSpPr>
        <p:spPr>
          <a:xfrm>
            <a:off x="8180222" y="1097218"/>
            <a:ext cx="20193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1800" b="1">
                <a:solidFill>
                  <a:schemeClr val="dk1"/>
                </a:solidFill>
                <a:latin typeface="Philosopher"/>
                <a:ea typeface="Philosopher"/>
                <a:cs typeface="Philosopher"/>
                <a:sym typeface="Philosopher"/>
              </a:defRPr>
            </a:pPr>
            <a:r>
              <a:t>MODUL 1</a:t>
            </a:r>
            <a:endParaRPr sz="1800" b="1" i="0" u="none" strike="noStrike" cap="none">
              <a:solidFill>
                <a:schemeClr val="dk1"/>
              </a:solidFill>
              <a:latin typeface="Philosopher"/>
              <a:ea typeface="Philosopher"/>
              <a:cs typeface="Philosopher"/>
              <a:sym typeface="Philosopher"/>
            </a:endParaRPr>
          </a:p>
        </p:txBody>
      </p:sp>
      <p:sp>
        <p:nvSpPr>
          <p:cNvPr id="44" name="Google Shape;44;p2"/>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defRPr sz="2000">
                <a:solidFill>
                  <a:schemeClr val="dk1"/>
                </a:solidFill>
                <a:latin typeface="Roboto"/>
                <a:ea typeface="Roboto"/>
                <a:cs typeface="Roboto"/>
                <a:sym typeface="Roboto"/>
              </a:defRPr>
            </a:pPr>
            <a:r>
              <a:t>Ovaj modul uključuje 14 sati sadržaja za učenje.</a:t>
            </a:r>
            <a:endParaRPr sz="2000" b="0" i="0" u="none" strike="noStrike" cap="none">
              <a:solidFill>
                <a:schemeClr val="dk1"/>
              </a:solidFill>
              <a:latin typeface="Roboto"/>
              <a:ea typeface="Roboto"/>
              <a:cs typeface="Roboto"/>
              <a:sym typeface="Roboto"/>
            </a:endParaRPr>
          </a:p>
        </p:txBody>
      </p:sp>
      <p:grpSp>
        <p:nvGrpSpPr>
          <p:cNvPr id="45" name="Google Shape;45;p2"/>
          <p:cNvGrpSpPr/>
          <p:nvPr/>
        </p:nvGrpSpPr>
        <p:grpSpPr>
          <a:xfrm>
            <a:off x="8563932" y="1640620"/>
            <a:ext cx="1251876" cy="358096"/>
            <a:chOff x="5470062" y="1167647"/>
            <a:chExt cx="1251876" cy="358096"/>
          </a:xfrm>
        </p:grpSpPr>
        <p:sp>
          <p:nvSpPr>
            <p:cNvPr id="46" name="Google Shape;46;p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 name="Google Shape;47;p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9" name="Google Shape;49;p2" descr="A picture containing icon  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sp>
        <p:nvSpPr>
          <p:cNvPr id="50" name="Google Shape;50;p2"/>
          <p:cNvSpPr txBox="1"/>
          <p:nvPr/>
        </p:nvSpPr>
        <p:spPr>
          <a:xfrm>
            <a:off x="6338341" y="3544798"/>
            <a:ext cx="2761800" cy="9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Philosopher"/>
              <a:buNone/>
              <a:defRPr sz="3200" b="1">
                <a:solidFill>
                  <a:srgbClr val="000000"/>
                </a:solidFill>
                <a:latin typeface="Philosopher"/>
                <a:ea typeface="Philosopher"/>
                <a:cs typeface="Philosopher"/>
                <a:sym typeface="Philosopher"/>
              </a:defRPr>
            </a:pPr>
            <a:r>
              <a:t>6 sati F2F učenja</a:t>
            </a:r>
            <a:endParaRPr sz="3200" b="1" i="0" u="none" strike="noStrike" cap="none">
              <a:solidFill>
                <a:srgbClr val="000000"/>
              </a:solidFill>
              <a:latin typeface="Philosopher"/>
              <a:ea typeface="Philosopher"/>
              <a:cs typeface="Philosopher"/>
              <a:sym typeface="Philosopher"/>
            </a:endParaRPr>
          </a:p>
        </p:txBody>
      </p:sp>
      <p:sp>
        <p:nvSpPr>
          <p:cNvPr id="51" name="Google Shape;51;p2"/>
          <p:cNvSpPr txBox="1"/>
          <p:nvPr/>
        </p:nvSpPr>
        <p:spPr>
          <a:xfrm>
            <a:off x="8936406" y="3722421"/>
            <a:ext cx="2919000" cy="900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Philosopher"/>
              <a:buNone/>
              <a:defRPr sz="3200" b="1">
                <a:solidFill>
                  <a:srgbClr val="000000"/>
                </a:solidFill>
                <a:latin typeface="Philosopher"/>
                <a:ea typeface="Philosopher"/>
                <a:cs typeface="Philosopher"/>
                <a:sym typeface="Philosopher"/>
              </a:defRPr>
            </a:pPr>
            <a:r>
              <a:t>8 sati samostalnog učenja</a:t>
            </a:r>
            <a:endParaRPr sz="1400" b="0" i="0" u="none" strike="noStrike" cap="none">
              <a:solidFill>
                <a:srgbClr val="000000"/>
              </a:solidFill>
              <a:latin typeface="Arial"/>
              <a:ea typeface="Arial"/>
              <a:cs typeface="Arial"/>
              <a:sym typeface="Arial"/>
            </a:endParaRPr>
          </a:p>
        </p:txBody>
      </p:sp>
      <p:sp>
        <p:nvSpPr>
          <p:cNvPr id="52" name="Google Shape;52;p2"/>
          <p:cNvSpPr txBox="1"/>
          <p:nvPr/>
        </p:nvSpPr>
        <p:spPr>
          <a:xfrm>
            <a:off x="6330156" y="4656100"/>
            <a:ext cx="2761800" cy="2088000"/>
          </a:xfrm>
          <a:prstGeom prst="rect">
            <a:avLst/>
          </a:prstGeom>
          <a:noFill/>
          <a:ln>
            <a:noFill/>
          </a:ln>
        </p:spPr>
        <p:txBody>
          <a:bodyPr spcFirstLastPara="1" wrap="square" lIns="91425" tIns="91425" rIns="91425" bIns="91425" anchor="t" anchorCtr="0">
            <a:noAutofit/>
          </a:bodyPr>
          <a:lstStyle/>
          <a:p>
            <a:pPr marL="0" marR="0" lvl="0" indent="0" algn="just" rtl="0">
              <a:lnSpc>
                <a:spcPct val="150000"/>
              </a:lnSpc>
              <a:spcBef>
                <a:spcPts val="0"/>
              </a:spcBef>
              <a:spcAft>
                <a:spcPts val="0"/>
              </a:spcAft>
              <a:buClr>
                <a:srgbClr val="000000"/>
              </a:buClr>
              <a:buSzPts val="1600"/>
              <a:buFont typeface="Arial"/>
              <a:buNone/>
              <a:defRPr sz="1600">
                <a:solidFill>
                  <a:srgbClr val="000000"/>
                </a:solidFill>
                <a:latin typeface="Roboto"/>
                <a:ea typeface="Roboto"/>
                <a:cs typeface="Roboto"/>
                <a:sym typeface="Roboto"/>
              </a:defRPr>
            </a:pPr>
            <a:r>
              <a:rPr dirty="0"/>
              <a:t>Ova </a:t>
            </a:r>
            <a:r>
              <a:rPr dirty="0" err="1"/>
              <a:t>prezentacija</a:t>
            </a:r>
            <a:r>
              <a:rPr dirty="0"/>
              <a:t> </a:t>
            </a:r>
            <a:r>
              <a:rPr dirty="0" err="1"/>
              <a:t>obuhvaća</a:t>
            </a:r>
            <a:r>
              <a:rPr dirty="0"/>
              <a:t> 6 sati </a:t>
            </a:r>
            <a:r>
              <a:rPr dirty="0" err="1"/>
              <a:t>učenja</a:t>
            </a:r>
            <a:r>
              <a:rPr dirty="0"/>
              <a:t> F2F.</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defRPr sz="1600">
                <a:solidFill>
                  <a:srgbClr val="000000"/>
                </a:solidFill>
                <a:latin typeface="Roboto"/>
                <a:ea typeface="Roboto"/>
                <a:cs typeface="Roboto"/>
                <a:sym typeface="Roboto"/>
              </a:defRPr>
            </a:pPr>
            <a:r>
              <a:rPr dirty="0"/>
              <a:t>To je </a:t>
            </a:r>
            <a:r>
              <a:rPr dirty="0" err="1"/>
              <a:t>popraćeno</a:t>
            </a:r>
            <a:r>
              <a:rPr dirty="0"/>
              <a:t> </a:t>
            </a:r>
            <a:r>
              <a:rPr lang="hr-HR" dirty="0"/>
              <a:t>Nastavnim planom za edukatora</a:t>
            </a:r>
            <a:r>
              <a:rPr dirty="0"/>
              <a:t>.</a:t>
            </a:r>
            <a:endParaRPr sz="1600" b="0" i="0" u="none" strike="noStrike" cap="none" dirty="0">
              <a:solidFill>
                <a:srgbClr val="000000"/>
              </a:solidFill>
              <a:latin typeface="Roboto"/>
              <a:ea typeface="Roboto"/>
              <a:cs typeface="Roboto"/>
              <a:sym typeface="Roboto"/>
            </a:endParaRPr>
          </a:p>
        </p:txBody>
      </p:sp>
      <p:sp>
        <p:nvSpPr>
          <p:cNvPr id="53" name="Google Shape;53;p2"/>
          <p:cNvSpPr txBox="1"/>
          <p:nvPr/>
        </p:nvSpPr>
        <p:spPr>
          <a:xfrm>
            <a:off x="8935200" y="5011450"/>
            <a:ext cx="2919000" cy="1271700"/>
          </a:xfrm>
          <a:prstGeom prst="rect">
            <a:avLst/>
          </a:prstGeom>
          <a:noFill/>
          <a:ln>
            <a:noFill/>
          </a:ln>
        </p:spPr>
        <p:txBody>
          <a:bodyPr spcFirstLastPara="1" wrap="square" lIns="91425" tIns="91425" rIns="91425" bIns="91425" anchor="t" anchorCtr="0">
            <a:noAutofit/>
          </a:bodyPr>
          <a:lstStyle/>
          <a:p>
            <a:pPr marL="0" marR="0" lvl="0" indent="0" algn="r" rtl="0">
              <a:lnSpc>
                <a:spcPct val="150000"/>
              </a:lnSpc>
              <a:spcBef>
                <a:spcPts val="0"/>
              </a:spcBef>
              <a:spcAft>
                <a:spcPts val="0"/>
              </a:spcAft>
              <a:buClr>
                <a:srgbClr val="000000"/>
              </a:buClr>
              <a:buSzPts val="1600"/>
              <a:buFont typeface="Arial"/>
              <a:buNone/>
              <a:defRPr sz="1600">
                <a:solidFill>
                  <a:srgbClr val="000000"/>
                </a:solidFill>
                <a:latin typeface="Roboto"/>
                <a:ea typeface="Roboto"/>
                <a:cs typeface="Roboto"/>
                <a:sym typeface="Roboto"/>
              </a:defRPr>
            </a:pPr>
            <a:r>
              <a:t>Prođite kroz prezentaciju s resursima za samostalno učenje vlastitim tempom!</a:t>
            </a:r>
            <a:endParaRPr sz="1600" b="0" i="0" u="none" strike="noStrike" cap="none">
              <a:solidFill>
                <a:srgbClr val="000000"/>
              </a:solidFill>
              <a:latin typeface="Roboto"/>
              <a:ea typeface="Roboto"/>
              <a:cs typeface="Roboto"/>
              <a:sym typeface="Roboto"/>
            </a:endParaRPr>
          </a:p>
        </p:txBody>
      </p:sp>
      <p:pic>
        <p:nvPicPr>
          <p:cNvPr id="54" name="Google Shape;54;p2"/>
          <p:cNvPicPr preferRelativeResize="0"/>
          <p:nvPr/>
        </p:nvPicPr>
        <p:blipFill>
          <a:blip r:embed="rId5">
            <a:alphaModFix/>
          </a:blip>
          <a:stretch>
            <a:fillRect/>
          </a:stretch>
        </p:blipFill>
        <p:spPr>
          <a:xfrm>
            <a:off x="348450" y="6273473"/>
            <a:ext cx="1885125" cy="394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4"/>
          <p:cNvSpPr txBox="1"/>
          <p:nvPr/>
        </p:nvSpPr>
        <p:spPr>
          <a:xfrm>
            <a:off x="2597686" y="632673"/>
            <a:ext cx="6996619" cy="1599327"/>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defRPr sz="2000" b="1">
                <a:solidFill>
                  <a:schemeClr val="dk1"/>
                </a:solidFill>
                <a:latin typeface="Philosopher"/>
                <a:ea typeface="Philosopher"/>
                <a:cs typeface="Philosopher"/>
                <a:sym typeface="Philosopher"/>
              </a:defRPr>
            </a:pPr>
            <a:r>
              <a:t>1. Metode mjerenja učinkovitosti mikroučenja</a:t>
            </a:r>
            <a:endParaRPr sz="2000" b="1" i="0" u="none" strike="noStrike" cap="none">
              <a:solidFill>
                <a:schemeClr val="dk1"/>
              </a:solidFill>
              <a:latin typeface="Philosopher"/>
              <a:ea typeface="Philosopher"/>
              <a:cs typeface="Philosopher"/>
              <a:sym typeface="Philosopher"/>
            </a:endParaRPr>
          </a:p>
        </p:txBody>
      </p:sp>
      <p:grpSp>
        <p:nvGrpSpPr>
          <p:cNvPr id="280" name="Google Shape;280;p14"/>
          <p:cNvGrpSpPr/>
          <p:nvPr/>
        </p:nvGrpSpPr>
        <p:grpSpPr>
          <a:xfrm>
            <a:off x="5470008" y="1782417"/>
            <a:ext cx="1251984" cy="358200"/>
            <a:chOff x="5470062" y="1167647"/>
            <a:chExt cx="1251984" cy="358200"/>
          </a:xfrm>
        </p:grpSpPr>
        <p:sp>
          <p:nvSpPr>
            <p:cNvPr id="281" name="Google Shape;281;p1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2" name="Google Shape;282;p1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3" name="Google Shape;283;p1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84" name="Google Shape;284;p14" descr="A picture containing icon  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85" name="Google Shape;285;p14"/>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t>V. Procjena i evaluacija</a:t>
            </a:r>
            <a:endParaRPr sz="1400" b="0" i="0" u="none" strike="noStrike" cap="none">
              <a:solidFill>
                <a:srgbClr val="000000"/>
              </a:solidFill>
              <a:latin typeface="Arial"/>
              <a:ea typeface="Arial"/>
              <a:cs typeface="Arial"/>
              <a:sym typeface="Arial"/>
            </a:endParaRPr>
          </a:p>
        </p:txBody>
      </p:sp>
      <p:sp>
        <p:nvSpPr>
          <p:cNvPr id="286" name="Google Shape;286;p14"/>
          <p:cNvSpPr/>
          <p:nvPr/>
        </p:nvSpPr>
        <p:spPr>
          <a:xfrm>
            <a:off x="0" y="0"/>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000"/>
              <a:buFont typeface="Arial"/>
              <a:buNone/>
              <a:defRPr sz="1000">
                <a:solidFill>
                  <a:schemeClr val="dk1"/>
                </a:solidFill>
                <a:latin typeface="Arial"/>
                <a:ea typeface="Arial"/>
                <a:cs typeface="Arial"/>
                <a:sym typeface="Arial"/>
              </a:defRPr>
            </a:pPr>
            <a:r>
              <a:t>možete li mi dati nekoliko jednostavnih pitanja o samorefleksiji nakon ovog modula samousmjerenog učenja?</a:t>
            </a: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pic>
        <p:nvPicPr>
          <p:cNvPr id="287" name="Google Shape;287;p14" descr="How do you easily use micro learning in training so learners can retain information?  Short bursts of right size content that solve a specific problem targeted to helping people do their jobs.  In this episode, Shannon explains that simplicity is the key and shares how most courses are just infographics waiting to get out.  Do you want more training tips? You can easily watch the full interview here. www.techsmith.com/academy  #Training #Learning #Development" title="Discover How To Easily Use Micro Learning for Effective Training">
            <a:hlinkClick r:id="rId4"/>
          </p:cNvPr>
          <p:cNvPicPr preferRelativeResize="0"/>
          <p:nvPr/>
        </p:nvPicPr>
        <p:blipFill>
          <a:blip r:embed="rId5">
            <a:alphaModFix/>
          </a:blip>
          <a:stretch>
            <a:fillRect/>
          </a:stretch>
        </p:blipFill>
        <p:spPr>
          <a:xfrm>
            <a:off x="2544713" y="2231991"/>
            <a:ext cx="7102550" cy="3995185"/>
          </a:xfrm>
          <a:prstGeom prst="rect">
            <a:avLst/>
          </a:prstGeom>
          <a:noFill/>
          <a:ln>
            <a:noFill/>
          </a:ln>
        </p:spPr>
      </p:pic>
      <p:pic>
        <p:nvPicPr>
          <p:cNvPr id="288" name="Google Shape;288;p14"/>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10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29f4926f02b_0_42"/>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defRPr sz="2000" b="1">
                <a:solidFill>
                  <a:schemeClr val="dk1"/>
                </a:solidFill>
                <a:latin typeface="Philosopher"/>
                <a:ea typeface="Philosopher"/>
                <a:cs typeface="Philosopher"/>
                <a:sym typeface="Philosopher"/>
              </a:defRPr>
            </a:pPr>
            <a:r>
              <a:t>ARCTICLES</a:t>
            </a:r>
            <a:endParaRPr sz="2000" b="1" i="0" u="none" strike="noStrike" cap="none">
              <a:solidFill>
                <a:schemeClr val="dk1"/>
              </a:solidFill>
              <a:latin typeface="Philosopher"/>
              <a:ea typeface="Philosopher"/>
              <a:cs typeface="Philosopher"/>
              <a:sym typeface="Philosopher"/>
            </a:endParaRPr>
          </a:p>
        </p:txBody>
      </p:sp>
      <p:grpSp>
        <p:nvGrpSpPr>
          <p:cNvPr id="294" name="Google Shape;294;g29f4926f02b_0_42"/>
          <p:cNvGrpSpPr/>
          <p:nvPr/>
        </p:nvGrpSpPr>
        <p:grpSpPr>
          <a:xfrm>
            <a:off x="5470006" y="775450"/>
            <a:ext cx="1327979" cy="358200"/>
            <a:chOff x="5470062" y="1167647"/>
            <a:chExt cx="1251984" cy="358200"/>
          </a:xfrm>
        </p:grpSpPr>
        <p:sp>
          <p:nvSpPr>
            <p:cNvPr id="295" name="Google Shape;295;g29f4926f02b_0_4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6" name="Google Shape;296;g29f4926f02b_0_4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7" name="Google Shape;297;g29f4926f02b_0_4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98" name="Google Shape;298;g29f4926f02b_0_42" descr="A picture containing icon  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299" name="Google Shape;299;g29f4926f02b_0_42"/>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defRPr sz="1000">
                <a:solidFill>
                  <a:schemeClr val="dk1"/>
                </a:solidFill>
                <a:latin typeface="Arial"/>
                <a:ea typeface="Arial"/>
                <a:cs typeface="Arial"/>
                <a:sym typeface="Arial"/>
              </a:defRPr>
            </a:pPr>
            <a:r>
              <a:t>možete li mi dati nekoliko jednostavnih pitanja o samorefleksiji nakon ovog modula samousmjerenog učenja?</a:t>
            </a: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00" name="Google Shape;300;g29f4926f02b_0_42"/>
          <p:cNvSpPr txBox="1"/>
          <p:nvPr/>
        </p:nvSpPr>
        <p:spPr>
          <a:xfrm>
            <a:off x="5470000" y="3244350"/>
            <a:ext cx="5403600" cy="3693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None/>
              <a:defRPr>
                <a:latin typeface="Philosopher"/>
                <a:ea typeface="Philosopher"/>
                <a:cs typeface="Philosopher"/>
                <a:sym typeface="Philosopher"/>
              </a:defRPr>
            </a:pPr>
            <a:r>
              <a:rPr sz="1800" b="1" dirty="0"/>
              <a:t>1. </a:t>
            </a:r>
            <a:r>
              <a:rPr sz="1800" b="1" dirty="0" err="1"/>
              <a:t>Pregled</a:t>
            </a:r>
            <a:r>
              <a:rPr sz="1800" b="1" dirty="0"/>
              <a:t> </a:t>
            </a:r>
            <a:r>
              <a:rPr sz="1800" b="1" dirty="0" err="1"/>
              <a:t>trenda</a:t>
            </a:r>
            <a:r>
              <a:rPr sz="1800" b="1" dirty="0"/>
              <a:t> </a:t>
            </a:r>
            <a:r>
              <a:rPr lang="hr-HR" sz="1800" b="1" dirty="0" err="1"/>
              <a:t>mikroučenja</a:t>
            </a:r>
            <a:r>
              <a:rPr lang="hr-HR" sz="1800" b="1" dirty="0"/>
              <a:t> </a:t>
            </a:r>
            <a:r>
              <a:rPr sz="1600" b="1" dirty="0"/>
              <a:t>- </a:t>
            </a:r>
            <a:r>
              <a:rPr sz="1600" u="sng" dirty="0">
                <a:solidFill>
                  <a:schemeClr val="hlink"/>
                </a:solidFill>
                <a:hlinkClick r:id="rId4"/>
              </a:rPr>
              <a:t>link</a:t>
            </a:r>
            <a:endParaRPr sz="1600" b="1" dirty="0">
              <a:latin typeface="Philosopher"/>
              <a:ea typeface="Philosopher"/>
              <a:cs typeface="Philosopher"/>
              <a:sym typeface="Philosopher"/>
            </a:endParaRPr>
          </a:p>
        </p:txBody>
      </p:sp>
      <p:pic>
        <p:nvPicPr>
          <p:cNvPr id="301" name="Google Shape;301;g29f4926f02b_0_42"/>
          <p:cNvPicPr preferRelativeResize="0"/>
          <p:nvPr/>
        </p:nvPicPr>
        <p:blipFill>
          <a:blip r:embed="rId5">
            <a:alphaModFix/>
          </a:blip>
          <a:stretch>
            <a:fillRect/>
          </a:stretch>
        </p:blipFill>
        <p:spPr>
          <a:xfrm>
            <a:off x="872950" y="1133650"/>
            <a:ext cx="3666325" cy="5037325"/>
          </a:xfrm>
          <a:prstGeom prst="rect">
            <a:avLst/>
          </a:prstGeom>
          <a:noFill/>
          <a:ln>
            <a:noFill/>
          </a:ln>
        </p:spPr>
      </p:pic>
      <p:sp>
        <p:nvSpPr>
          <p:cNvPr id="302" name="Google Shape;302;g29f4926f02b_0_42"/>
          <p:cNvSpPr txBox="1"/>
          <p:nvPr/>
        </p:nvSpPr>
        <p:spPr>
          <a:xfrm>
            <a:off x="7233612" y="39520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defRPr sz="1300" i="1">
                <a:solidFill>
                  <a:schemeClr val="dk1"/>
                </a:solidFill>
                <a:latin typeface="Philosopher"/>
                <a:ea typeface="Philosopher"/>
                <a:cs typeface="Philosopher"/>
                <a:sym typeface="Philosopher"/>
              </a:defRPr>
            </a:pPr>
            <a:r>
              <a:t>(oko 45 min očitanja)</a:t>
            </a:r>
            <a:endParaRPr sz="1300" i="1" u="none" strike="noStrike" cap="none">
              <a:solidFill>
                <a:schemeClr val="dk1"/>
              </a:solidFill>
              <a:latin typeface="Philosopher"/>
              <a:ea typeface="Philosopher"/>
              <a:cs typeface="Philosopher"/>
              <a:sym typeface="Philosopher"/>
            </a:endParaRPr>
          </a:p>
        </p:txBody>
      </p:sp>
      <p:pic>
        <p:nvPicPr>
          <p:cNvPr id="303" name="Google Shape;303;g29f4926f02b_0_42"/>
          <p:cNvPicPr preferRelativeResize="0"/>
          <p:nvPr/>
        </p:nvPicPr>
        <p:blipFill>
          <a:blip r:embed="rId6">
            <a:alphaModFix/>
          </a:blip>
          <a:stretch>
            <a:fillRect/>
          </a:stretch>
        </p:blipFill>
        <p:spPr>
          <a:xfrm>
            <a:off x="9880450" y="6170973"/>
            <a:ext cx="1885125" cy="394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g29f4926f02b_0_60" descr="A picture containing icon  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309" name="Google Shape;309;g29f4926f02b_0_60"/>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defRPr sz="1000">
                <a:solidFill>
                  <a:schemeClr val="dk1"/>
                </a:solidFill>
                <a:latin typeface="Arial"/>
                <a:ea typeface="Arial"/>
                <a:cs typeface="Arial"/>
                <a:sym typeface="Arial"/>
              </a:defRPr>
            </a:pPr>
            <a:r>
              <a:t>možete li mi dati nekoliko jednostavnih pitanja o samorefleksiji nakon ovog modula samousmjerenog učenja?</a:t>
            </a: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10" name="Google Shape;310;g29f4926f02b_0_60"/>
          <p:cNvSpPr txBox="1"/>
          <p:nvPr/>
        </p:nvSpPr>
        <p:spPr>
          <a:xfrm>
            <a:off x="5002150" y="3244350"/>
            <a:ext cx="6879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a:latin typeface="Philosopher"/>
                <a:ea typeface="Philosopher"/>
                <a:cs typeface="Philosopher"/>
                <a:sym typeface="Philosopher"/>
              </a:defRPr>
            </a:pPr>
            <a:r>
              <a:rPr sz="1800" b="1"/>
              <a:t>2. MIKROUČENJE: RAZVOJ TRENDA E-UČENJA</a:t>
            </a:r>
            <a:r>
              <a:rPr sz="1600" b="1"/>
              <a:t> - </a:t>
            </a:r>
            <a:r>
              <a:rPr sz="1600" u="sng">
                <a:solidFill>
                  <a:schemeClr val="hlink"/>
                </a:solidFill>
                <a:hlinkClick r:id="rId4"/>
              </a:rPr>
              <a:t>poveznica</a:t>
            </a:r>
            <a:endParaRPr sz="1600" b="1">
              <a:latin typeface="Philosopher"/>
              <a:ea typeface="Philosopher"/>
              <a:cs typeface="Philosopher"/>
              <a:sym typeface="Philosopher"/>
            </a:endParaRPr>
          </a:p>
        </p:txBody>
      </p:sp>
      <p:sp>
        <p:nvSpPr>
          <p:cNvPr id="311" name="Google Shape;311;g29f4926f02b_0_60"/>
          <p:cNvSpPr txBox="1"/>
          <p:nvPr/>
        </p:nvSpPr>
        <p:spPr>
          <a:xfrm>
            <a:off x="7234312" y="403388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defRPr sz="1300" i="1">
                <a:solidFill>
                  <a:schemeClr val="dk1"/>
                </a:solidFill>
                <a:latin typeface="Philosopher"/>
                <a:ea typeface="Philosopher"/>
                <a:cs typeface="Philosopher"/>
                <a:sym typeface="Philosopher"/>
              </a:defRPr>
            </a:pPr>
            <a:r>
              <a:t>(oko 30  min očitanja)</a:t>
            </a:r>
            <a:endParaRPr sz="1300" i="1" u="none" strike="noStrike" cap="none">
              <a:solidFill>
                <a:schemeClr val="dk1"/>
              </a:solidFill>
              <a:latin typeface="Philosopher"/>
              <a:ea typeface="Philosopher"/>
              <a:cs typeface="Philosopher"/>
              <a:sym typeface="Philosopher"/>
            </a:endParaRPr>
          </a:p>
        </p:txBody>
      </p:sp>
      <p:sp>
        <p:nvSpPr>
          <p:cNvPr id="312" name="Google Shape;312;g29f4926f02b_0_60"/>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defRPr sz="2000" b="1">
                <a:solidFill>
                  <a:schemeClr val="dk1"/>
                </a:solidFill>
                <a:latin typeface="Philosopher"/>
                <a:ea typeface="Philosopher"/>
                <a:cs typeface="Philosopher"/>
                <a:sym typeface="Philosopher"/>
              </a:defRPr>
            </a:pPr>
            <a:r>
              <a:t>ARCTICLES</a:t>
            </a:r>
            <a:endParaRPr sz="2000" b="1" i="0" u="none" strike="noStrike" cap="none">
              <a:solidFill>
                <a:schemeClr val="dk1"/>
              </a:solidFill>
              <a:latin typeface="Philosopher"/>
              <a:ea typeface="Philosopher"/>
              <a:cs typeface="Philosopher"/>
              <a:sym typeface="Philosopher"/>
            </a:endParaRPr>
          </a:p>
        </p:txBody>
      </p:sp>
      <p:grpSp>
        <p:nvGrpSpPr>
          <p:cNvPr id="313" name="Google Shape;313;g29f4926f02b_0_60"/>
          <p:cNvGrpSpPr/>
          <p:nvPr/>
        </p:nvGrpSpPr>
        <p:grpSpPr>
          <a:xfrm>
            <a:off x="5470006" y="775450"/>
            <a:ext cx="1327979" cy="358200"/>
            <a:chOff x="5470062" y="1167647"/>
            <a:chExt cx="1251984" cy="358200"/>
          </a:xfrm>
        </p:grpSpPr>
        <p:sp>
          <p:nvSpPr>
            <p:cNvPr id="314" name="Google Shape;314;g29f4926f02b_0_6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5" name="Google Shape;315;g29f4926f02b_0_6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6" name="Google Shape;316;g29f4926f02b_0_6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17" name="Google Shape;317;g29f4926f02b_0_60"/>
          <p:cNvPicPr preferRelativeResize="0"/>
          <p:nvPr/>
        </p:nvPicPr>
        <p:blipFill>
          <a:blip r:embed="rId5">
            <a:alphaModFix/>
          </a:blip>
          <a:stretch>
            <a:fillRect/>
          </a:stretch>
        </p:blipFill>
        <p:spPr>
          <a:xfrm>
            <a:off x="643450" y="1034349"/>
            <a:ext cx="3699425" cy="5221250"/>
          </a:xfrm>
          <a:prstGeom prst="rect">
            <a:avLst/>
          </a:prstGeom>
          <a:noFill/>
          <a:ln>
            <a:noFill/>
          </a:ln>
        </p:spPr>
      </p:pic>
      <p:pic>
        <p:nvPicPr>
          <p:cNvPr id="318" name="Google Shape;318;g29f4926f02b_0_60"/>
          <p:cNvPicPr preferRelativeResize="0"/>
          <p:nvPr/>
        </p:nvPicPr>
        <p:blipFill>
          <a:blip r:embed="rId6">
            <a:alphaModFix/>
          </a:blip>
          <a:stretch>
            <a:fillRect/>
          </a:stretch>
        </p:blipFill>
        <p:spPr>
          <a:xfrm>
            <a:off x="9880450" y="6170973"/>
            <a:ext cx="1885125" cy="394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g29f4926f02b_0_104"/>
          <p:cNvPicPr preferRelativeResize="0"/>
          <p:nvPr/>
        </p:nvPicPr>
        <p:blipFill>
          <a:blip r:embed="rId3">
            <a:alphaModFix/>
          </a:blip>
          <a:stretch>
            <a:fillRect/>
          </a:stretch>
        </p:blipFill>
        <p:spPr>
          <a:xfrm>
            <a:off x="791125" y="1218650"/>
            <a:ext cx="3371649" cy="5124676"/>
          </a:xfrm>
          <a:prstGeom prst="rect">
            <a:avLst/>
          </a:prstGeom>
          <a:noFill/>
          <a:ln>
            <a:noFill/>
          </a:ln>
        </p:spPr>
      </p:pic>
      <p:pic>
        <p:nvPicPr>
          <p:cNvPr id="324" name="Google Shape;324;g29f4926f02b_0_104" descr="A picture containing icon  Description automatically generated"/>
          <p:cNvPicPr preferRelativeResize="0"/>
          <p:nvPr/>
        </p:nvPicPr>
        <p:blipFill rotWithShape="1">
          <a:blip r:embed="rId4">
            <a:alphaModFix/>
          </a:blip>
          <a:srcRect/>
          <a:stretch/>
        </p:blipFill>
        <p:spPr>
          <a:xfrm>
            <a:off x="10625575" y="0"/>
            <a:ext cx="1723781" cy="1218638"/>
          </a:xfrm>
          <a:prstGeom prst="rect">
            <a:avLst/>
          </a:prstGeom>
          <a:noFill/>
          <a:ln>
            <a:noFill/>
          </a:ln>
        </p:spPr>
      </p:pic>
      <p:sp>
        <p:nvSpPr>
          <p:cNvPr id="325" name="Google Shape;325;g29f4926f02b_0_104"/>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defRPr sz="1000">
                <a:solidFill>
                  <a:schemeClr val="dk1"/>
                </a:solidFill>
                <a:latin typeface="Arial"/>
                <a:ea typeface="Arial"/>
                <a:cs typeface="Arial"/>
                <a:sym typeface="Arial"/>
              </a:defRPr>
            </a:pPr>
            <a:r>
              <a:t>možete li mi dati nekoliko jednostavnih pitanja o samorefleksiji nakon ovog modula samousmjerenog učenja?</a:t>
            </a: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26" name="Google Shape;326;g29f4926f02b_0_104"/>
          <p:cNvSpPr txBox="1"/>
          <p:nvPr/>
        </p:nvSpPr>
        <p:spPr>
          <a:xfrm>
            <a:off x="5579800" y="3244350"/>
            <a:ext cx="5724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a:latin typeface="Philosopher"/>
                <a:ea typeface="Philosopher"/>
                <a:cs typeface="Philosopher"/>
                <a:sym typeface="Philosopher"/>
              </a:defRPr>
            </a:pPr>
            <a:r>
              <a:rPr sz="1800" b="1"/>
              <a:t>3. Učinci mikroučenja</a:t>
            </a:r>
            <a:r>
              <a:rPr sz="1600" b="1"/>
              <a:t>: Pregled opsega -  </a:t>
            </a:r>
            <a:r>
              <a:rPr sz="1600" u="sng">
                <a:solidFill>
                  <a:schemeClr val="hlink"/>
                </a:solidFill>
                <a:hlinkClick r:id="rId5"/>
              </a:rPr>
              <a:t>poveznica</a:t>
            </a:r>
            <a:endParaRPr sz="1600" b="1">
              <a:latin typeface="Philosopher"/>
              <a:ea typeface="Philosopher"/>
              <a:cs typeface="Philosopher"/>
              <a:sym typeface="Philosopher"/>
            </a:endParaRPr>
          </a:p>
        </p:txBody>
      </p:sp>
      <p:sp>
        <p:nvSpPr>
          <p:cNvPr id="327" name="Google Shape;327;g29f4926f02b_0_104"/>
          <p:cNvSpPr txBox="1"/>
          <p:nvPr/>
        </p:nvSpPr>
        <p:spPr>
          <a:xfrm>
            <a:off x="7234312" y="40502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defRPr sz="1300" i="1">
                <a:solidFill>
                  <a:schemeClr val="dk1"/>
                </a:solidFill>
                <a:latin typeface="Philosopher"/>
                <a:ea typeface="Philosopher"/>
                <a:cs typeface="Philosopher"/>
                <a:sym typeface="Philosopher"/>
              </a:defRPr>
            </a:pPr>
            <a:r>
              <a:t>(oko 1 sat čitanja)</a:t>
            </a:r>
            <a:endParaRPr sz="1300" i="1" u="none" strike="noStrike" cap="none">
              <a:solidFill>
                <a:schemeClr val="dk1"/>
              </a:solidFill>
              <a:latin typeface="Philosopher"/>
              <a:ea typeface="Philosopher"/>
              <a:cs typeface="Philosopher"/>
              <a:sym typeface="Philosopher"/>
            </a:endParaRPr>
          </a:p>
        </p:txBody>
      </p:sp>
      <p:sp>
        <p:nvSpPr>
          <p:cNvPr id="328" name="Google Shape;328;g29f4926f02b_0_104"/>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defRPr sz="2000" b="1">
                <a:solidFill>
                  <a:schemeClr val="dk1"/>
                </a:solidFill>
                <a:latin typeface="Philosopher"/>
                <a:ea typeface="Philosopher"/>
                <a:cs typeface="Philosopher"/>
                <a:sym typeface="Philosopher"/>
              </a:defRPr>
            </a:pPr>
            <a:r>
              <a:t>ARCTICLES</a:t>
            </a:r>
            <a:endParaRPr sz="2000" b="1" i="0" u="none" strike="noStrike" cap="none">
              <a:solidFill>
                <a:schemeClr val="dk1"/>
              </a:solidFill>
              <a:latin typeface="Philosopher"/>
              <a:ea typeface="Philosopher"/>
              <a:cs typeface="Philosopher"/>
              <a:sym typeface="Philosopher"/>
            </a:endParaRPr>
          </a:p>
        </p:txBody>
      </p:sp>
      <p:grpSp>
        <p:nvGrpSpPr>
          <p:cNvPr id="329" name="Google Shape;329;g29f4926f02b_0_104"/>
          <p:cNvGrpSpPr/>
          <p:nvPr/>
        </p:nvGrpSpPr>
        <p:grpSpPr>
          <a:xfrm>
            <a:off x="5470006" y="775450"/>
            <a:ext cx="1327979" cy="358200"/>
            <a:chOff x="5470062" y="1167647"/>
            <a:chExt cx="1251984" cy="358200"/>
          </a:xfrm>
        </p:grpSpPr>
        <p:sp>
          <p:nvSpPr>
            <p:cNvPr id="330" name="Google Shape;330;g29f4926f02b_0_10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1" name="Google Shape;331;g29f4926f02b_0_10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2" name="Google Shape;332;g29f4926f02b_0_10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33" name="Google Shape;333;g29f4926f02b_0_104"/>
          <p:cNvPicPr preferRelativeResize="0"/>
          <p:nvPr/>
        </p:nvPicPr>
        <p:blipFill>
          <a:blip r:embed="rId6">
            <a:alphaModFix/>
          </a:blip>
          <a:stretch>
            <a:fillRect/>
          </a:stretch>
        </p:blipFill>
        <p:spPr>
          <a:xfrm>
            <a:off x="9880450" y="6170973"/>
            <a:ext cx="1885125" cy="394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g29f4926f02b_0_118" descr="A picture containing icon  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339" name="Google Shape;339;g29f4926f02b_0_118"/>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defRPr sz="1000">
                <a:solidFill>
                  <a:schemeClr val="dk1"/>
                </a:solidFill>
                <a:latin typeface="Arial"/>
                <a:ea typeface="Arial"/>
                <a:cs typeface="Arial"/>
                <a:sym typeface="Arial"/>
              </a:defRPr>
            </a:pPr>
            <a:r>
              <a:t>možete li mi dati nekoliko jednostavnih pitanja o samorefleksiji nakon ovog modula samousmjerenog učenja?</a:t>
            </a: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40" name="Google Shape;340;g29f4926f02b_0_118"/>
          <p:cNvSpPr txBox="1"/>
          <p:nvPr/>
        </p:nvSpPr>
        <p:spPr>
          <a:xfrm>
            <a:off x="5002150" y="3244350"/>
            <a:ext cx="6879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defRPr>
                <a:latin typeface="Philosopher"/>
                <a:ea typeface="Philosopher"/>
                <a:cs typeface="Philosopher"/>
                <a:sym typeface="Philosopher"/>
              </a:defRPr>
            </a:pPr>
            <a:r>
              <a:rPr sz="1800" b="1"/>
              <a:t>4. Integracija sadržaja mikroučenja u tradicionalne platforme za e-učenje - </a:t>
            </a:r>
            <a:r>
              <a:rPr sz="1600" u="sng">
                <a:solidFill>
                  <a:schemeClr val="hlink"/>
                </a:solidFill>
                <a:hlinkClick r:id="rId4"/>
              </a:rPr>
              <a:t>poveznica</a:t>
            </a:r>
            <a:endParaRPr sz="1600" b="1">
              <a:latin typeface="Philosopher"/>
              <a:ea typeface="Philosopher"/>
              <a:cs typeface="Philosopher"/>
              <a:sym typeface="Philosopher"/>
            </a:endParaRPr>
          </a:p>
        </p:txBody>
      </p:sp>
      <p:sp>
        <p:nvSpPr>
          <p:cNvPr id="341" name="Google Shape;341;g29f4926f02b_0_118"/>
          <p:cNvSpPr txBox="1"/>
          <p:nvPr/>
        </p:nvSpPr>
        <p:spPr>
          <a:xfrm>
            <a:off x="7234312" y="40502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defRPr sz="1300" i="1">
                <a:solidFill>
                  <a:schemeClr val="dk1"/>
                </a:solidFill>
                <a:latin typeface="Philosopher"/>
                <a:ea typeface="Philosopher"/>
                <a:cs typeface="Philosopher"/>
                <a:sym typeface="Philosopher"/>
              </a:defRPr>
            </a:pPr>
            <a:r>
              <a:t>(oko 1 sat čitanja)</a:t>
            </a:r>
            <a:endParaRPr sz="1300" i="1" u="none" strike="noStrike" cap="none">
              <a:solidFill>
                <a:schemeClr val="dk1"/>
              </a:solidFill>
              <a:latin typeface="Philosopher"/>
              <a:ea typeface="Philosopher"/>
              <a:cs typeface="Philosopher"/>
              <a:sym typeface="Philosopher"/>
            </a:endParaRPr>
          </a:p>
        </p:txBody>
      </p:sp>
      <p:sp>
        <p:nvSpPr>
          <p:cNvPr id="342" name="Google Shape;342;g29f4926f02b_0_118"/>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defRPr sz="2000" b="1">
                <a:solidFill>
                  <a:schemeClr val="dk1"/>
                </a:solidFill>
                <a:latin typeface="Philosopher"/>
                <a:ea typeface="Philosopher"/>
                <a:cs typeface="Philosopher"/>
                <a:sym typeface="Philosopher"/>
              </a:defRPr>
            </a:pPr>
            <a:r>
              <a:t>ARCTICLES</a:t>
            </a:r>
            <a:endParaRPr sz="2000" b="1" i="0" u="none" strike="noStrike" cap="none">
              <a:solidFill>
                <a:schemeClr val="dk1"/>
              </a:solidFill>
              <a:latin typeface="Philosopher"/>
              <a:ea typeface="Philosopher"/>
              <a:cs typeface="Philosopher"/>
              <a:sym typeface="Philosopher"/>
            </a:endParaRPr>
          </a:p>
        </p:txBody>
      </p:sp>
      <p:grpSp>
        <p:nvGrpSpPr>
          <p:cNvPr id="343" name="Google Shape;343;g29f4926f02b_0_118"/>
          <p:cNvGrpSpPr/>
          <p:nvPr/>
        </p:nvGrpSpPr>
        <p:grpSpPr>
          <a:xfrm>
            <a:off x="5470006" y="775450"/>
            <a:ext cx="1327979" cy="358200"/>
            <a:chOff x="5470062" y="1167647"/>
            <a:chExt cx="1251984" cy="358200"/>
          </a:xfrm>
        </p:grpSpPr>
        <p:sp>
          <p:nvSpPr>
            <p:cNvPr id="344" name="Google Shape;344;g29f4926f02b_0_11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5" name="Google Shape;345;g29f4926f02b_0_11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6" name="Google Shape;346;g29f4926f02b_0_11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47" name="Google Shape;347;g29f4926f02b_0_118"/>
          <p:cNvPicPr preferRelativeResize="0"/>
          <p:nvPr/>
        </p:nvPicPr>
        <p:blipFill>
          <a:blip r:embed="rId5">
            <a:alphaModFix/>
          </a:blip>
          <a:stretch>
            <a:fillRect/>
          </a:stretch>
        </p:blipFill>
        <p:spPr>
          <a:xfrm>
            <a:off x="545600" y="1414200"/>
            <a:ext cx="3245975" cy="4906874"/>
          </a:xfrm>
          <a:prstGeom prst="rect">
            <a:avLst/>
          </a:prstGeom>
          <a:noFill/>
          <a:ln>
            <a:noFill/>
          </a:ln>
        </p:spPr>
      </p:pic>
      <p:pic>
        <p:nvPicPr>
          <p:cNvPr id="348" name="Google Shape;348;g29f4926f02b_0_118"/>
          <p:cNvPicPr preferRelativeResize="0"/>
          <p:nvPr/>
        </p:nvPicPr>
        <p:blipFill>
          <a:blip r:embed="rId6">
            <a:alphaModFix/>
          </a:blip>
          <a:stretch>
            <a:fillRect/>
          </a:stretch>
        </p:blipFill>
        <p:spPr>
          <a:xfrm>
            <a:off x="9880450" y="6170973"/>
            <a:ext cx="1885125" cy="394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g29f4926f02b_0_132" descr="A picture containing icon  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354" name="Google Shape;354;g29f4926f02b_0_132"/>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defRPr sz="1000">
                <a:solidFill>
                  <a:schemeClr val="dk1"/>
                </a:solidFill>
                <a:latin typeface="Arial"/>
                <a:ea typeface="Arial"/>
                <a:cs typeface="Arial"/>
                <a:sym typeface="Arial"/>
              </a:defRPr>
            </a:pPr>
            <a:r>
              <a:t>možete li mi dati nekoliko jednostavnih pitanja o samorefleksiji nakon ovog modula samousmjerenog učenja?</a:t>
            </a: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55" name="Google Shape;355;g29f4926f02b_0_132"/>
          <p:cNvSpPr txBox="1"/>
          <p:nvPr/>
        </p:nvSpPr>
        <p:spPr>
          <a:xfrm>
            <a:off x="4811800" y="3260725"/>
            <a:ext cx="7260000" cy="661800"/>
          </a:xfrm>
          <a:prstGeom prst="rect">
            <a:avLst/>
          </a:prstGeom>
          <a:noFill/>
          <a:ln>
            <a:noFill/>
          </a:ln>
        </p:spPr>
        <p:txBody>
          <a:bodyPr spcFirstLastPara="1" wrap="square" lIns="91425" tIns="45700" rIns="91425" bIns="45700" anchor="t" anchorCtr="0">
            <a:spAutoFit/>
          </a:bodyPr>
          <a:lstStyle/>
          <a:p>
            <a:pPr marL="0" lvl="0" indent="0" algn="ctr" rtl="0">
              <a:lnSpc>
                <a:spcPct val="88043"/>
              </a:lnSpc>
              <a:spcBef>
                <a:spcPts val="0"/>
              </a:spcBef>
              <a:spcAft>
                <a:spcPts val="700"/>
              </a:spcAft>
              <a:buNone/>
              <a:defRPr>
                <a:latin typeface="Philosopher"/>
                <a:ea typeface="Philosopher"/>
                <a:cs typeface="Philosopher"/>
                <a:sym typeface="Philosopher"/>
              </a:defRPr>
            </a:pPr>
            <a:r>
              <a:rPr sz="1850" b="1" dirty="0">
                <a:solidFill>
                  <a:srgbClr val="202020"/>
                </a:solidFill>
                <a:highlight>
                  <a:srgbClr val="FFFFFF"/>
                </a:highlight>
              </a:rPr>
              <a:t>5. Microlearning for patient safety: Crew resource management training in 15-minutes - </a:t>
            </a:r>
            <a:r>
              <a:rPr sz="1600" u="sng" dirty="0">
                <a:solidFill>
                  <a:schemeClr val="hlink"/>
                </a:solidFill>
                <a:hlinkClick r:id="rId4"/>
              </a:rPr>
              <a:t>link</a:t>
            </a:r>
            <a:endParaRPr sz="1600" b="1" dirty="0">
              <a:latin typeface="Philosopher"/>
              <a:ea typeface="Philosopher"/>
              <a:cs typeface="Philosopher"/>
              <a:sym typeface="Philosopher"/>
            </a:endParaRPr>
          </a:p>
        </p:txBody>
      </p:sp>
      <p:pic>
        <p:nvPicPr>
          <p:cNvPr id="356" name="Google Shape;356;g29f4926f02b_0_132"/>
          <p:cNvPicPr preferRelativeResize="0"/>
          <p:nvPr/>
        </p:nvPicPr>
        <p:blipFill rotWithShape="1">
          <a:blip r:embed="rId5">
            <a:alphaModFix/>
          </a:blip>
          <a:srcRect l="4153" r="4162"/>
          <a:stretch/>
        </p:blipFill>
        <p:spPr>
          <a:xfrm>
            <a:off x="647625" y="1369425"/>
            <a:ext cx="3526624" cy="4977401"/>
          </a:xfrm>
          <a:prstGeom prst="rect">
            <a:avLst/>
          </a:prstGeom>
          <a:noFill/>
          <a:ln>
            <a:noFill/>
          </a:ln>
        </p:spPr>
      </p:pic>
      <p:sp>
        <p:nvSpPr>
          <p:cNvPr id="357" name="Google Shape;357;g29f4926f02b_0_132"/>
          <p:cNvSpPr txBox="1"/>
          <p:nvPr/>
        </p:nvSpPr>
        <p:spPr>
          <a:xfrm>
            <a:off x="7234312" y="40502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defRPr sz="1300" i="1">
                <a:solidFill>
                  <a:schemeClr val="dk1"/>
                </a:solidFill>
                <a:latin typeface="Philosopher"/>
                <a:ea typeface="Philosopher"/>
                <a:cs typeface="Philosopher"/>
                <a:sym typeface="Philosopher"/>
              </a:defRPr>
            </a:pPr>
            <a:r>
              <a:t>(oko 45  min očitanja)</a:t>
            </a:r>
            <a:endParaRPr sz="1300" i="1" u="none" strike="noStrike" cap="none">
              <a:solidFill>
                <a:schemeClr val="dk1"/>
              </a:solidFill>
              <a:latin typeface="Philosopher"/>
              <a:ea typeface="Philosopher"/>
              <a:cs typeface="Philosopher"/>
              <a:sym typeface="Philosopher"/>
            </a:endParaRPr>
          </a:p>
        </p:txBody>
      </p:sp>
      <p:sp>
        <p:nvSpPr>
          <p:cNvPr id="358" name="Google Shape;358;g29f4926f02b_0_132"/>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defRPr sz="2000" b="1">
                <a:solidFill>
                  <a:schemeClr val="dk1"/>
                </a:solidFill>
                <a:latin typeface="Philosopher"/>
                <a:ea typeface="Philosopher"/>
                <a:cs typeface="Philosopher"/>
                <a:sym typeface="Philosopher"/>
              </a:defRPr>
            </a:pPr>
            <a:r>
              <a:t>ARCTICLES</a:t>
            </a:r>
            <a:endParaRPr sz="2000" b="1" i="0" u="none" strike="noStrike" cap="none">
              <a:solidFill>
                <a:schemeClr val="dk1"/>
              </a:solidFill>
              <a:latin typeface="Philosopher"/>
              <a:ea typeface="Philosopher"/>
              <a:cs typeface="Philosopher"/>
              <a:sym typeface="Philosopher"/>
            </a:endParaRPr>
          </a:p>
        </p:txBody>
      </p:sp>
      <p:grpSp>
        <p:nvGrpSpPr>
          <p:cNvPr id="359" name="Google Shape;359;g29f4926f02b_0_132"/>
          <p:cNvGrpSpPr/>
          <p:nvPr/>
        </p:nvGrpSpPr>
        <p:grpSpPr>
          <a:xfrm>
            <a:off x="5470006" y="775450"/>
            <a:ext cx="1327979" cy="358200"/>
            <a:chOff x="5470062" y="1167647"/>
            <a:chExt cx="1251984" cy="358200"/>
          </a:xfrm>
        </p:grpSpPr>
        <p:sp>
          <p:nvSpPr>
            <p:cNvPr id="360" name="Google Shape;360;g29f4926f02b_0_13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1" name="Google Shape;361;g29f4926f02b_0_13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2" name="Google Shape;362;g29f4926f02b_0_13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63" name="Google Shape;363;g29f4926f02b_0_132"/>
          <p:cNvPicPr preferRelativeResize="0"/>
          <p:nvPr/>
        </p:nvPicPr>
        <p:blipFill>
          <a:blip r:embed="rId6">
            <a:alphaModFix/>
          </a:blip>
          <a:stretch>
            <a:fillRect/>
          </a:stretch>
        </p:blipFill>
        <p:spPr>
          <a:xfrm>
            <a:off x="9880450" y="6170973"/>
            <a:ext cx="1885125" cy="394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17" descr="A picture containing yellow  Description automatically generated"/>
          <p:cNvPicPr preferRelativeResize="0">
            <a:picLocks noGrp="1"/>
          </p:cNvPicPr>
          <p:nvPr>
            <p:ph type="pic" idx="2"/>
          </p:nvPr>
        </p:nvPicPr>
        <p:blipFill rotWithShape="1">
          <a:blip r:embed="rId3">
            <a:alphaModFix/>
          </a:blip>
          <a:srcRect l="28716" r="28716"/>
          <a:stretch/>
        </p:blipFill>
        <p:spPr>
          <a:xfrm>
            <a:off x="0" y="0"/>
            <a:ext cx="2918564" cy="6858000"/>
          </a:xfrm>
          <a:prstGeom prst="rect">
            <a:avLst/>
          </a:prstGeom>
          <a:noFill/>
          <a:ln>
            <a:noFill/>
          </a:ln>
        </p:spPr>
      </p:pic>
      <p:sp>
        <p:nvSpPr>
          <p:cNvPr id="369" name="Google Shape;369;p17"/>
          <p:cNvSpPr txBox="1"/>
          <p:nvPr/>
        </p:nvSpPr>
        <p:spPr>
          <a:xfrm>
            <a:off x="3539608" y="3068040"/>
            <a:ext cx="8121300" cy="34170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defRPr sz="1800">
                <a:solidFill>
                  <a:srgbClr val="000000"/>
                </a:solidFill>
                <a:latin typeface="Philosopher"/>
                <a:ea typeface="Philosopher"/>
                <a:cs typeface="Philosopher"/>
                <a:sym typeface="Philosopher"/>
              </a:defRPr>
            </a:pPr>
            <a:r>
              <a:rPr b="1"/>
              <a:t>1.</a:t>
            </a:r>
            <a:r>
              <a:t> Koje sam ključne koncepte i načela mikroučenja naučila tijekom ovog modula?</a:t>
            </a:r>
          </a:p>
          <a:p>
            <a:pPr marL="0" marR="0" lvl="0" indent="0" algn="just"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defRPr sz="1800">
                <a:solidFill>
                  <a:srgbClr val="000000"/>
                </a:solidFill>
                <a:latin typeface="Philosopher"/>
                <a:ea typeface="Philosopher"/>
                <a:cs typeface="Philosopher"/>
                <a:sym typeface="Philosopher"/>
              </a:defRPr>
            </a:pPr>
            <a:r>
              <a:rPr b="1"/>
              <a:t>2.</a:t>
            </a:r>
            <a:r>
              <a:t> Kako se ovi koncepti usklađuju s mojim prethodnim razumijevanjem teorija obrazovanja i učenja odraslih?</a:t>
            </a:r>
          </a:p>
          <a:p>
            <a:pPr marL="0" marR="0" lvl="0" indent="0" algn="just"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defRPr sz="1800">
                <a:solidFill>
                  <a:srgbClr val="000000"/>
                </a:solidFill>
                <a:latin typeface="Philosopher"/>
                <a:ea typeface="Philosopher"/>
                <a:cs typeface="Philosopher"/>
                <a:sym typeface="Philosopher"/>
              </a:defRPr>
            </a:pPr>
            <a:r>
              <a:rPr b="1"/>
              <a:t>3.</a:t>
            </a:r>
            <a:r>
              <a:t> Koje su mi specifične prednosti mikroučenja u obrazovanju odraslih bile najuvjerljivije i zašto?</a:t>
            </a:r>
          </a:p>
          <a:p>
            <a:pPr marL="0" marR="0" lvl="0" indent="0" algn="just"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defRPr sz="1800">
                <a:solidFill>
                  <a:srgbClr val="000000"/>
                </a:solidFill>
                <a:latin typeface="Philosopher"/>
                <a:ea typeface="Philosopher"/>
                <a:cs typeface="Philosopher"/>
                <a:sym typeface="Philosopher"/>
              </a:defRPr>
            </a:pPr>
            <a:r>
              <a:rPr b="1"/>
              <a:t>4.</a:t>
            </a:r>
            <a:r>
              <a:t> Jesam li bio u mogućnosti primijeniti bilo koju od tehnika mikroučenja koje sam naučio u svom obrazovnom kontekstu ili radu? Ako da, kakvi su rezultati?</a:t>
            </a:r>
          </a:p>
          <a:p>
            <a:pPr marL="0" marR="0" lvl="0" indent="0" algn="just"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p:txBody>
      </p:sp>
      <p:sp>
        <p:nvSpPr>
          <p:cNvPr id="370" name="Google Shape;370;p17"/>
          <p:cNvSpPr txBox="1"/>
          <p:nvPr/>
        </p:nvSpPr>
        <p:spPr>
          <a:xfrm>
            <a:off x="3755919" y="1743518"/>
            <a:ext cx="7688825"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defRPr sz="1600" b="1">
                <a:solidFill>
                  <a:schemeClr val="dk1"/>
                </a:solidFill>
                <a:latin typeface="Philosopher"/>
                <a:ea typeface="Philosopher"/>
                <a:cs typeface="Philosopher"/>
                <a:sym typeface="Philosopher"/>
              </a:defRPr>
            </a:pPr>
            <a:r>
              <a:t>Ova pitanja za razmišljanje mogu vam pomoći u sažimanju vašeg znanja, određivanju područja u kojima možete poboljšati svoje vještine i strategiji kako bolje primijeniti tehnike mikroučenja u području obrazovanja odraslih</a:t>
            </a:r>
            <a:endParaRPr sz="1600" b="1" i="0" u="none" strike="noStrike" cap="none">
              <a:solidFill>
                <a:schemeClr val="dk1"/>
              </a:solidFill>
              <a:latin typeface="Philosopher"/>
              <a:ea typeface="Philosopher"/>
              <a:cs typeface="Philosopher"/>
              <a:sym typeface="Philosopher"/>
            </a:endParaRPr>
          </a:p>
        </p:txBody>
      </p:sp>
      <p:sp>
        <p:nvSpPr>
          <p:cNvPr id="371" name="Google Shape;371;p17"/>
          <p:cNvSpPr txBox="1"/>
          <p:nvPr/>
        </p:nvSpPr>
        <p:spPr>
          <a:xfrm>
            <a:off x="4552334" y="301000"/>
            <a:ext cx="6096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defRPr sz="1800" b="1">
                <a:solidFill>
                  <a:srgbClr val="000000"/>
                </a:solidFill>
                <a:latin typeface="Philosopher"/>
                <a:ea typeface="Philosopher"/>
                <a:cs typeface="Philosopher"/>
                <a:sym typeface="Philosopher"/>
              </a:defRPr>
            </a:pPr>
            <a:r>
              <a:t>Pitanja za samorefleksiju</a:t>
            </a:r>
            <a:endParaRPr sz="1800" b="0" i="0" u="none" strike="noStrike" cap="none">
              <a:solidFill>
                <a:srgbClr val="000000"/>
              </a:solidFill>
              <a:latin typeface="Arial"/>
              <a:ea typeface="Arial"/>
              <a:cs typeface="Arial"/>
              <a:sym typeface="Arial"/>
            </a:endParaRPr>
          </a:p>
        </p:txBody>
      </p:sp>
      <p:grpSp>
        <p:nvGrpSpPr>
          <p:cNvPr id="372" name="Google Shape;372;p17"/>
          <p:cNvGrpSpPr/>
          <p:nvPr/>
        </p:nvGrpSpPr>
        <p:grpSpPr>
          <a:xfrm>
            <a:off x="6974342" y="891793"/>
            <a:ext cx="1251984" cy="358200"/>
            <a:chOff x="5470062" y="1167647"/>
            <a:chExt cx="1251984" cy="358200"/>
          </a:xfrm>
        </p:grpSpPr>
        <p:sp>
          <p:nvSpPr>
            <p:cNvPr id="373" name="Google Shape;373;p1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4" name="Google Shape;374;p1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5" name="Google Shape;375;p1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76" name="Google Shape;376;p17" descr="A picture containing icon  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pic>
        <p:nvPicPr>
          <p:cNvPr id="377" name="Google Shape;377;p17"/>
          <p:cNvPicPr preferRelativeResize="0"/>
          <p:nvPr/>
        </p:nvPicPr>
        <p:blipFill>
          <a:blip r:embed="rId5">
            <a:alphaModFix/>
          </a:blip>
          <a:stretch>
            <a:fillRect/>
          </a:stretch>
        </p:blipFill>
        <p:spPr>
          <a:xfrm>
            <a:off x="9880450" y="6170973"/>
            <a:ext cx="1885125" cy="394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18" descr="A picture containing yellow  Description automatically generated"/>
          <p:cNvPicPr preferRelativeResize="0">
            <a:picLocks noGrp="1"/>
          </p:cNvPicPr>
          <p:nvPr>
            <p:ph type="pic" idx="2"/>
          </p:nvPr>
        </p:nvPicPr>
        <p:blipFill rotWithShape="1">
          <a:blip r:embed="rId3">
            <a:alphaModFix/>
          </a:blip>
          <a:srcRect l="28716" r="28716"/>
          <a:stretch/>
        </p:blipFill>
        <p:spPr>
          <a:xfrm>
            <a:off x="0" y="0"/>
            <a:ext cx="2918564" cy="6858000"/>
          </a:xfrm>
          <a:prstGeom prst="rect">
            <a:avLst/>
          </a:prstGeom>
          <a:noFill/>
          <a:ln>
            <a:noFill/>
          </a:ln>
        </p:spPr>
      </p:pic>
      <p:sp>
        <p:nvSpPr>
          <p:cNvPr id="383" name="Google Shape;383;p18"/>
          <p:cNvSpPr txBox="1"/>
          <p:nvPr/>
        </p:nvSpPr>
        <p:spPr>
          <a:xfrm>
            <a:off x="3539609" y="1914737"/>
            <a:ext cx="8121300" cy="397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defRPr sz="1800">
                <a:latin typeface="Philosopher"/>
                <a:ea typeface="Philosopher"/>
                <a:cs typeface="Philosopher"/>
                <a:sym typeface="Philosopher"/>
              </a:defRPr>
            </a:pPr>
            <a:r>
              <a:rPr b="1"/>
              <a:t>5</a:t>
            </a:r>
            <a:r>
              <a:rPr b="1">
                <a:solidFill>
                  <a:srgbClr val="000000"/>
                </a:solidFill>
              </a:rPr>
              <a:t>. </a:t>
            </a:r>
            <a:r>
              <a:rPr>
                <a:solidFill>
                  <a:srgbClr val="000000"/>
                </a:solidFill>
              </a:rPr>
              <a:t>Jesam li bio u mogućnosti primijeniti bilo koju od tehnika mikroučenja koje sam naučio u svom obrazovnom kontekstu ili radu? Ako da, kakvi su rezultati?</a:t>
            </a:r>
            <a:endParaRP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defRPr sz="1800">
                <a:latin typeface="Philosopher"/>
                <a:ea typeface="Philosopher"/>
                <a:cs typeface="Philosopher"/>
                <a:sym typeface="Philosopher"/>
              </a:defRPr>
            </a:pPr>
            <a:r>
              <a:rPr b="1"/>
              <a:t>6</a:t>
            </a:r>
            <a:r>
              <a:rPr b="1">
                <a:solidFill>
                  <a:srgbClr val="000000"/>
                </a:solidFill>
              </a:rPr>
              <a:t>.</a:t>
            </a:r>
            <a:r>
              <a:rPr>
                <a:solidFill>
                  <a:srgbClr val="000000"/>
                </a:solidFill>
              </a:rPr>
              <a:t> Koji su neki primjeri iz modula koji su mi se istaknuli i kako bih se mogao prilagoditi ili primijeniti slične strategije u vlastitoj praksi?</a:t>
            </a:r>
            <a:endParaRP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defRPr sz="1800">
                <a:solidFill>
                  <a:srgbClr val="000000"/>
                </a:solidFill>
                <a:latin typeface="Philosopher"/>
                <a:ea typeface="Philosopher"/>
                <a:cs typeface="Philosopher"/>
                <a:sym typeface="Philosopher"/>
              </a:defRPr>
            </a:pPr>
            <a:r>
              <a:rPr b="1"/>
              <a:t>7.</a:t>
            </a:r>
            <a:r>
              <a:t> Kako su se moji pogledi na teoriju učenja odraslih razvili ili produbili kao rezultat ovog iskustva učenja?</a:t>
            </a: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defRPr sz="1800">
                <a:solidFill>
                  <a:srgbClr val="000000"/>
                </a:solidFill>
                <a:latin typeface="Philosopher"/>
                <a:ea typeface="Philosopher"/>
                <a:cs typeface="Philosopher"/>
                <a:sym typeface="Philosopher"/>
              </a:defRPr>
            </a:pPr>
            <a:r>
              <a:rPr b="1"/>
              <a:t>8.</a:t>
            </a:r>
            <a:r>
              <a:t> Kako mogu integrirati načela mikroučenja u svoj stalni profesionalni razvoj i inicijative za obrazovanje odraslih?</a:t>
            </a: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endParaRPr sz="1800" b="0" i="0" u="none" strike="noStrike" cap="none">
              <a:solidFill>
                <a:srgbClr val="000000"/>
              </a:solidFill>
              <a:latin typeface="Philosopher"/>
              <a:ea typeface="Philosopher"/>
              <a:cs typeface="Philosopher"/>
              <a:sym typeface="Philosopher"/>
            </a:endParaRPr>
          </a:p>
        </p:txBody>
      </p:sp>
      <p:pic>
        <p:nvPicPr>
          <p:cNvPr id="384" name="Google Shape;384;p18" descr="A picture containing icon  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385" name="Google Shape;385;p18"/>
          <p:cNvSpPr txBox="1"/>
          <p:nvPr/>
        </p:nvSpPr>
        <p:spPr>
          <a:xfrm>
            <a:off x="4552334" y="301000"/>
            <a:ext cx="6096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defRPr sz="1800" b="1">
                <a:solidFill>
                  <a:srgbClr val="000000"/>
                </a:solidFill>
                <a:latin typeface="Philosopher"/>
                <a:ea typeface="Philosopher"/>
                <a:cs typeface="Philosopher"/>
                <a:sym typeface="Philosopher"/>
              </a:defRPr>
            </a:pPr>
            <a:r>
              <a:t>Pitanja za samorefleksiju</a:t>
            </a:r>
            <a:endParaRPr sz="1800" b="0" i="0" u="none" strike="noStrike" cap="none">
              <a:solidFill>
                <a:srgbClr val="000000"/>
              </a:solidFill>
              <a:latin typeface="Arial"/>
              <a:ea typeface="Arial"/>
              <a:cs typeface="Arial"/>
              <a:sym typeface="Arial"/>
            </a:endParaRPr>
          </a:p>
        </p:txBody>
      </p:sp>
      <p:grpSp>
        <p:nvGrpSpPr>
          <p:cNvPr id="386" name="Google Shape;386;p18"/>
          <p:cNvGrpSpPr/>
          <p:nvPr/>
        </p:nvGrpSpPr>
        <p:grpSpPr>
          <a:xfrm>
            <a:off x="6974342" y="891793"/>
            <a:ext cx="1251984" cy="358200"/>
            <a:chOff x="5470062" y="1167647"/>
            <a:chExt cx="1251984" cy="358200"/>
          </a:xfrm>
        </p:grpSpPr>
        <p:sp>
          <p:nvSpPr>
            <p:cNvPr id="387" name="Google Shape;387;p1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8" name="Google Shape;388;p1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9" name="Google Shape;389;p1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90" name="Google Shape;390;p18"/>
          <p:cNvPicPr preferRelativeResize="0"/>
          <p:nvPr/>
        </p:nvPicPr>
        <p:blipFill>
          <a:blip r:embed="rId5">
            <a:alphaModFix/>
          </a:blip>
          <a:stretch>
            <a:fillRect/>
          </a:stretch>
        </p:blipFill>
        <p:spPr>
          <a:xfrm>
            <a:off x="9880450" y="6170973"/>
            <a:ext cx="1885125" cy="394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9"/>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4000" b="1">
                <a:solidFill>
                  <a:schemeClr val="dk1"/>
                </a:solidFill>
                <a:latin typeface="Philosopher"/>
                <a:ea typeface="Philosopher"/>
                <a:cs typeface="Philosopher"/>
                <a:sym typeface="Philosopher"/>
              </a:defRPr>
            </a:pPr>
            <a:r>
              <a:t>Zaključak</a:t>
            </a:r>
            <a:endParaRPr sz="4000" b="1" i="0" u="none" strike="noStrike" cap="none">
              <a:solidFill>
                <a:schemeClr val="dk1"/>
              </a:solidFill>
              <a:latin typeface="Philosopher"/>
              <a:ea typeface="Philosopher"/>
              <a:cs typeface="Philosopher"/>
              <a:sym typeface="Philosopher"/>
            </a:endParaRPr>
          </a:p>
        </p:txBody>
      </p:sp>
      <p:grpSp>
        <p:nvGrpSpPr>
          <p:cNvPr id="396" name="Google Shape;396;p19"/>
          <p:cNvGrpSpPr/>
          <p:nvPr/>
        </p:nvGrpSpPr>
        <p:grpSpPr>
          <a:xfrm>
            <a:off x="5470061" y="1709272"/>
            <a:ext cx="1251876" cy="358096"/>
            <a:chOff x="5470062" y="1167647"/>
            <a:chExt cx="1251876" cy="358096"/>
          </a:xfrm>
        </p:grpSpPr>
        <p:sp>
          <p:nvSpPr>
            <p:cNvPr id="397" name="Google Shape;397;p1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8" name="Google Shape;398;p1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9" name="Google Shape;399;p1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00" name="Google Shape;400;p19" descr="A picture containing icon  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01" name="Google Shape;401;p19"/>
          <p:cNvSpPr txBox="1"/>
          <p:nvPr/>
        </p:nvSpPr>
        <p:spPr>
          <a:xfrm>
            <a:off x="1287236" y="2229898"/>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defRPr sz="3200">
                <a:solidFill>
                  <a:schemeClr val="dk1"/>
                </a:solidFill>
                <a:latin typeface="Philosopher"/>
                <a:ea typeface="Philosopher"/>
                <a:cs typeface="Philosopher"/>
                <a:sym typeface="Philosopher"/>
              </a:defRPr>
            </a:pPr>
            <a:r>
              <a:t>Hvala vam što prolazite kroz ove samostalne aktivnosti učenja.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Philosopher"/>
              <a:buNone/>
              <a:defRPr sz="3200">
                <a:solidFill>
                  <a:schemeClr val="dk1"/>
                </a:solidFill>
                <a:latin typeface="Philosopher"/>
                <a:ea typeface="Philosopher"/>
                <a:cs typeface="Philosopher"/>
                <a:sym typeface="Philosopher"/>
              </a:defRPr>
            </a:pPr>
            <a:r>
              <a:t>Ako ste uživali u ovom modulu, preporučujemo vam da istražite druge ONE STEP UP resurse.</a:t>
            </a:r>
            <a:endParaRPr sz="1400" b="0" i="0" u="none" strike="noStrike" cap="none">
              <a:solidFill>
                <a:srgbClr val="000000"/>
              </a:solidFill>
              <a:latin typeface="Arial"/>
              <a:ea typeface="Arial"/>
              <a:cs typeface="Arial"/>
              <a:sym typeface="Arial"/>
            </a:endParaRPr>
          </a:p>
        </p:txBody>
      </p:sp>
      <p:pic>
        <p:nvPicPr>
          <p:cNvPr id="402" name="Google Shape;402;p19"/>
          <p:cNvPicPr preferRelativeResize="0"/>
          <p:nvPr/>
        </p:nvPicPr>
        <p:blipFill>
          <a:blip r:embed="rId4">
            <a:alphaModFix/>
          </a:blip>
          <a:stretch>
            <a:fillRect/>
          </a:stretch>
        </p:blipFill>
        <p:spPr>
          <a:xfrm>
            <a:off x="348450" y="6273473"/>
            <a:ext cx="1885125" cy="394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20" descr="A person sitting at a desk with a computer and papers on it  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408" name="Google Shape;408;p20"/>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9" name="Google Shape;409;p20"/>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defRPr sz="6600">
                <a:solidFill>
                  <a:schemeClr val="dk1"/>
                </a:solidFill>
                <a:latin typeface="Roboto"/>
                <a:ea typeface="Roboto"/>
                <a:cs typeface="Roboto"/>
                <a:sym typeface="Roboto"/>
              </a:defRPr>
            </a:pPr>
            <a:r>
              <a:t>HVALA!</a:t>
            </a:r>
            <a:endParaRPr sz="6600" b="0" i="0" u="none" strike="noStrike" cap="none">
              <a:solidFill>
                <a:schemeClr val="dk1"/>
              </a:solidFill>
              <a:latin typeface="Roboto"/>
              <a:ea typeface="Roboto"/>
              <a:cs typeface="Roboto"/>
              <a:sym typeface="Roboto"/>
            </a:endParaRPr>
          </a:p>
        </p:txBody>
      </p:sp>
      <p:pic>
        <p:nvPicPr>
          <p:cNvPr id="410" name="Google Shape;410;p20" descr="A picture containing logo  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411" name="Google Shape;411;p20"/>
          <p:cNvPicPr preferRelativeResize="0"/>
          <p:nvPr/>
        </p:nvPicPr>
        <p:blipFill>
          <a:blip r:embed="rId5">
            <a:alphaModFix/>
          </a:blip>
          <a:stretch>
            <a:fillRect/>
          </a:stretch>
        </p:blipFill>
        <p:spPr>
          <a:xfrm>
            <a:off x="348450" y="6273473"/>
            <a:ext cx="1885125" cy="394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3"/>
          <p:cNvSpPr txBox="1"/>
          <p:nvPr/>
        </p:nvSpPr>
        <p:spPr>
          <a:xfrm>
            <a:off x="4573595" y="85145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4000" b="1">
                <a:solidFill>
                  <a:schemeClr val="dk1"/>
                </a:solidFill>
                <a:latin typeface="Philosopher"/>
                <a:ea typeface="Philosopher"/>
                <a:cs typeface="Philosopher"/>
                <a:sym typeface="Philosopher"/>
              </a:defRPr>
            </a:pPr>
            <a:r>
              <a:t>Uvod</a:t>
            </a:r>
            <a:endParaRPr sz="4000" b="1" i="0" u="none" strike="noStrike" cap="none">
              <a:solidFill>
                <a:schemeClr val="dk1"/>
              </a:solidFill>
              <a:latin typeface="Philosopher"/>
              <a:ea typeface="Philosopher"/>
              <a:cs typeface="Philosopher"/>
              <a:sym typeface="Philosopher"/>
            </a:endParaRPr>
          </a:p>
        </p:txBody>
      </p:sp>
      <p:grpSp>
        <p:nvGrpSpPr>
          <p:cNvPr id="60" name="Google Shape;60;p3"/>
          <p:cNvGrpSpPr/>
          <p:nvPr/>
        </p:nvGrpSpPr>
        <p:grpSpPr>
          <a:xfrm>
            <a:off x="5470061" y="1709272"/>
            <a:ext cx="1251876" cy="358096"/>
            <a:chOff x="5470062" y="1167647"/>
            <a:chExt cx="1251876" cy="358096"/>
          </a:xfrm>
        </p:grpSpPr>
        <p:sp>
          <p:nvSpPr>
            <p:cNvPr id="61" name="Google Shape;61;p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 name="Google Shape;63;p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4" name="Google Shape;64;p3" descr="A picture containing icon  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65" name="Google Shape;65;p3"/>
          <p:cNvSpPr txBox="1"/>
          <p:nvPr/>
        </p:nvSpPr>
        <p:spPr>
          <a:xfrm>
            <a:off x="1287236" y="2883041"/>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defRPr sz="3200">
                <a:solidFill>
                  <a:schemeClr val="dk1"/>
                </a:solidFill>
                <a:latin typeface="Philosopher"/>
                <a:ea typeface="Philosopher"/>
                <a:cs typeface="Philosopher"/>
                <a:sym typeface="Philosopher"/>
              </a:defRPr>
            </a:pPr>
            <a:r>
              <a:t>Ova prezentacija uključuje </a:t>
            </a:r>
            <a:r>
              <a:rPr b="1"/>
              <a:t>resurse za samousmjereno učenje i vježbu samorefleksije</a:t>
            </a:r>
            <a: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Philosopher"/>
              <a:buNone/>
              <a:defRPr sz="3200">
                <a:solidFill>
                  <a:schemeClr val="dk1"/>
                </a:solidFill>
                <a:latin typeface="Philosopher"/>
                <a:ea typeface="Philosopher"/>
                <a:cs typeface="Philosopher"/>
                <a:sym typeface="Philosopher"/>
              </a:defRPr>
            </a:pPr>
            <a:r>
              <a:t>Slobodno odaberite resurse koji su najbolje usklađeni s vašim interesima i ciljevima učenja. </a:t>
            </a:r>
            <a:endParaRPr sz="3200" b="0"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defRPr sz="3200">
                <a:solidFill>
                  <a:schemeClr val="dk1"/>
                </a:solidFill>
                <a:latin typeface="Philosopher"/>
                <a:ea typeface="Philosopher"/>
                <a:cs typeface="Philosopher"/>
                <a:sym typeface="Philosopher"/>
              </a:defRPr>
            </a:pPr>
            <a:r>
              <a:t>Ovi resursi mogu se istražiti </a:t>
            </a:r>
            <a:r>
              <a:rPr b="1"/>
              <a:t>samostalno</a:t>
            </a:r>
            <a:r>
              <a:t>, bez propisanog redoslijeda ili zahtjeva da se prođu svi.</a:t>
            </a:r>
            <a:endParaRPr sz="3200" b="0" i="0" u="none" strike="noStrike" cap="none">
              <a:solidFill>
                <a:schemeClr val="dk1"/>
              </a:solidFill>
              <a:latin typeface="Philosopher"/>
              <a:ea typeface="Philosopher"/>
              <a:cs typeface="Philosopher"/>
              <a:sym typeface="Philosopher"/>
            </a:endParaRPr>
          </a:p>
        </p:txBody>
      </p:sp>
      <p:pic>
        <p:nvPicPr>
          <p:cNvPr id="66" name="Google Shape;66;p3"/>
          <p:cNvPicPr preferRelativeResize="0"/>
          <p:nvPr/>
        </p:nvPicPr>
        <p:blipFill>
          <a:blip r:embed="rId4">
            <a:alphaModFix/>
          </a:blip>
          <a:stretch>
            <a:fillRect/>
          </a:stretch>
        </p:blipFill>
        <p:spPr>
          <a:xfrm>
            <a:off x="348450" y="6273473"/>
            <a:ext cx="1885125" cy="394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1"/>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17" name="Google Shape;417;p21" descr="A picture containing icon  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418" name="Google Shape;418;p21" descr="Logo, company name  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419" name="Google Shape;419;p21" descr="Logo, company name  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420" name="Google Shape;420;p21" descr="Logo  Description automatically generated"/>
          <p:cNvPicPr preferRelativeResize="0"/>
          <p:nvPr/>
        </p:nvPicPr>
        <p:blipFill rotWithShape="1">
          <a:blip r:embed="rId6">
            <a:alphaModFix/>
          </a:blip>
          <a:srcRect/>
          <a:stretch/>
        </p:blipFill>
        <p:spPr>
          <a:xfrm>
            <a:off x="1611909" y="5229626"/>
            <a:ext cx="1605199" cy="800060"/>
          </a:xfrm>
          <a:prstGeom prst="rect">
            <a:avLst/>
          </a:prstGeom>
          <a:noFill/>
          <a:ln>
            <a:noFill/>
          </a:ln>
        </p:spPr>
      </p:pic>
      <p:pic>
        <p:nvPicPr>
          <p:cNvPr id="421" name="Google Shape;421;p21" descr="A picture containing company name  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422" name="Google Shape;422;p21" descr="Logo  Description automatically generated with medium confidence"/>
          <p:cNvPicPr preferRelativeResize="0"/>
          <p:nvPr/>
        </p:nvPicPr>
        <p:blipFill rotWithShape="1">
          <a:blip r:embed="rId8">
            <a:alphaModFix/>
          </a:blip>
          <a:srcRect/>
          <a:stretch/>
        </p:blipFill>
        <p:spPr>
          <a:xfrm>
            <a:off x="4048977" y="5091014"/>
            <a:ext cx="1628935" cy="1142685"/>
          </a:xfrm>
          <a:prstGeom prst="rect">
            <a:avLst/>
          </a:prstGeom>
          <a:noFill/>
          <a:ln>
            <a:noFill/>
          </a:ln>
        </p:spPr>
      </p:pic>
      <p:pic>
        <p:nvPicPr>
          <p:cNvPr id="423" name="Google Shape;423;p21" descr="Logo  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424" name="Google Shape;424;p21" descr="Logo, company name  Description automatically generated"/>
          <p:cNvPicPr preferRelativeResize="0"/>
          <p:nvPr/>
        </p:nvPicPr>
        <p:blipFill rotWithShape="1">
          <a:blip r:embed="rId10">
            <a:alphaModFix/>
          </a:blip>
          <a:srcRect/>
          <a:stretch/>
        </p:blipFill>
        <p:spPr>
          <a:xfrm>
            <a:off x="9480271" y="5411983"/>
            <a:ext cx="1630941" cy="604941"/>
          </a:xfrm>
          <a:prstGeom prst="rect">
            <a:avLst/>
          </a:prstGeom>
          <a:noFill/>
          <a:ln>
            <a:noFill/>
          </a:ln>
        </p:spPr>
      </p:pic>
      <p:sp>
        <p:nvSpPr>
          <p:cNvPr id="425" name="Google Shape;425;p21"/>
          <p:cNvSpPr txBox="1"/>
          <p:nvPr/>
        </p:nvSpPr>
        <p:spPr>
          <a:xfrm>
            <a:off x="5834227" y="6398957"/>
            <a:ext cx="53505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defRPr sz="600">
                <a:solidFill>
                  <a:srgbClr val="404040"/>
                </a:solidFill>
              </a:defRPr>
            </a:pPr>
            <a:r>
              <a:t>Financirano sredstvima Europske unije. Izneseni stavovi i mišljenja su stavovi i mišljenja autora i ne moraju se podudarati sa stavovima i mišljenjima Europske unije ili Europske izvršne agencije za obrazovanje i kulturu (EACEA). Ni Europska unija ni EACEA ne mogu se smatrati odgovornima za njih. </a:t>
            </a:r>
            <a:endParaRPr sz="600">
              <a:solidFill>
                <a:srgbClr val="404040"/>
              </a:solidFill>
            </a:endParaRPr>
          </a:p>
          <a:p>
            <a:pPr marL="0" marR="0" lvl="0" indent="0" algn="ctr" rtl="0">
              <a:lnSpc>
                <a:spcPct val="100000"/>
              </a:lnSpc>
              <a:spcBef>
                <a:spcPts val="0"/>
              </a:spcBef>
              <a:spcAft>
                <a:spcPts val="0"/>
              </a:spcAft>
              <a:buClr>
                <a:srgbClr val="000000"/>
              </a:buClr>
              <a:buSzPts val="800"/>
              <a:buFont typeface="Arial"/>
              <a:buNone/>
              <a:defRPr sz="600">
                <a:solidFill>
                  <a:srgbClr val="404040"/>
                </a:solidFill>
              </a:defRPr>
            </a:pPr>
            <a:r>
              <a:t>Broj projekta: 2022-1-LT01-KA220-ADU-000085898</a:t>
            </a:r>
            <a:endParaRPr sz="600">
              <a:solidFill>
                <a:srgbClr val="404040"/>
              </a:solidFill>
            </a:endParaRPr>
          </a:p>
        </p:txBody>
      </p:sp>
      <p:pic>
        <p:nvPicPr>
          <p:cNvPr id="426" name="Google Shape;426;p21" descr="Logo  Description automatically generated"/>
          <p:cNvPicPr preferRelativeResize="0"/>
          <p:nvPr/>
        </p:nvPicPr>
        <p:blipFill rotWithShape="1">
          <a:blip r:embed="rId11">
            <a:alphaModFix/>
          </a:blip>
          <a:srcRect/>
          <a:stretch/>
        </p:blipFill>
        <p:spPr>
          <a:xfrm>
            <a:off x="7019467" y="5121884"/>
            <a:ext cx="1231930" cy="822872"/>
          </a:xfrm>
          <a:prstGeom prst="rect">
            <a:avLst/>
          </a:prstGeom>
          <a:noFill/>
          <a:ln>
            <a:noFill/>
          </a:ln>
        </p:spPr>
      </p:pic>
      <p:pic>
        <p:nvPicPr>
          <p:cNvPr id="427" name="Google Shape;427;p21"/>
          <p:cNvPicPr preferRelativeResize="0"/>
          <p:nvPr/>
        </p:nvPicPr>
        <p:blipFill>
          <a:blip r:embed="rId12">
            <a:alphaModFix/>
          </a:blip>
          <a:stretch>
            <a:fillRect/>
          </a:stretch>
        </p:blipFill>
        <p:spPr>
          <a:xfrm>
            <a:off x="285525" y="6432548"/>
            <a:ext cx="1885125" cy="394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4"/>
          <p:cNvSpPr txBox="1"/>
          <p:nvPr/>
        </p:nvSpPr>
        <p:spPr>
          <a:xfrm>
            <a:off x="3008671" y="980680"/>
            <a:ext cx="6174658" cy="682745"/>
          </a:xfrm>
          <a:prstGeom prst="rect">
            <a:avLst/>
          </a:prstGeom>
          <a:noFill/>
          <a:ln>
            <a:noFill/>
          </a:ln>
        </p:spPr>
        <p:txBody>
          <a:bodyPr spcFirstLastPara="1" wrap="square" lIns="91425" tIns="91425" rIns="91425" bIns="91425" anchor="ctr" anchorCtr="0">
            <a:noAutofit/>
          </a:bodyPr>
          <a:lstStyle/>
          <a:p>
            <a:pPr marL="76200" marR="0" lvl="0" indent="0" algn="l" rtl="0">
              <a:lnSpc>
                <a:spcPct val="100000"/>
              </a:lnSpc>
              <a:spcBef>
                <a:spcPts val="0"/>
              </a:spcBef>
              <a:spcAft>
                <a:spcPts val="0"/>
              </a:spcAft>
              <a:buNone/>
              <a:defRPr sz="2400" b="1">
                <a:solidFill>
                  <a:schemeClr val="dk1"/>
                </a:solidFill>
                <a:latin typeface="Philosopher"/>
                <a:ea typeface="Philosopher"/>
                <a:cs typeface="Philosopher"/>
                <a:sym typeface="Philosopher"/>
              </a:defRPr>
            </a:pPr>
            <a:r>
              <a:t>1. Pregled i definicija mikroučenja</a:t>
            </a:r>
            <a:endParaRPr sz="2400" b="1" i="0" u="none" strike="noStrike" cap="none">
              <a:solidFill>
                <a:schemeClr val="dk1"/>
              </a:solidFill>
              <a:latin typeface="Philosopher"/>
              <a:ea typeface="Philosopher"/>
              <a:cs typeface="Philosopher"/>
              <a:sym typeface="Philosopher"/>
            </a:endParaRPr>
          </a:p>
        </p:txBody>
      </p:sp>
      <p:grpSp>
        <p:nvGrpSpPr>
          <p:cNvPr id="72" name="Google Shape;72;p4"/>
          <p:cNvGrpSpPr/>
          <p:nvPr/>
        </p:nvGrpSpPr>
        <p:grpSpPr>
          <a:xfrm>
            <a:off x="5470011" y="1769622"/>
            <a:ext cx="1251984" cy="358200"/>
            <a:chOff x="5470062" y="1167647"/>
            <a:chExt cx="1251984" cy="358200"/>
          </a:xfrm>
        </p:grpSpPr>
        <p:sp>
          <p:nvSpPr>
            <p:cNvPr id="73" name="Google Shape;73;p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 name="Google Shape;74;p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p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6" name="Google Shape;76;p4" descr="A picture containing icon  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77" name="Google Shape;77;p4"/>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t>I. Uvod u mikroučenje</a:t>
            </a:r>
            <a:endParaRPr sz="1400" b="0" i="0" u="none" strike="noStrike" cap="none">
              <a:solidFill>
                <a:srgbClr val="000000"/>
              </a:solidFill>
              <a:latin typeface="Arial"/>
              <a:ea typeface="Arial"/>
              <a:cs typeface="Arial"/>
              <a:sym typeface="Arial"/>
            </a:endParaRPr>
          </a:p>
        </p:txBody>
      </p:sp>
      <p:pic>
        <p:nvPicPr>
          <p:cNvPr id="78" name="Google Shape;78;p4" title="Video 2  Microlearning Definitions">
            <a:hlinkClick r:id="rId4"/>
          </p:cNvPr>
          <p:cNvPicPr preferRelativeResize="0"/>
          <p:nvPr/>
        </p:nvPicPr>
        <p:blipFill>
          <a:blip r:embed="rId5">
            <a:alphaModFix/>
          </a:blip>
          <a:stretch>
            <a:fillRect/>
          </a:stretch>
        </p:blipFill>
        <p:spPr>
          <a:xfrm>
            <a:off x="3327000" y="2491250"/>
            <a:ext cx="5538100" cy="3115175"/>
          </a:xfrm>
          <a:prstGeom prst="rect">
            <a:avLst/>
          </a:prstGeom>
          <a:noFill/>
          <a:ln>
            <a:noFill/>
          </a:ln>
        </p:spPr>
      </p:pic>
      <p:pic>
        <p:nvPicPr>
          <p:cNvPr id="79" name="Google Shape;79;p4"/>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29f4926f02b_0_4"/>
          <p:cNvSpPr txBox="1"/>
          <p:nvPr/>
        </p:nvSpPr>
        <p:spPr>
          <a:xfrm>
            <a:off x="3008746" y="829592"/>
            <a:ext cx="61746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defRPr sz="2400" b="1">
                <a:solidFill>
                  <a:schemeClr val="dk1"/>
                </a:solidFill>
                <a:latin typeface="Philosopher"/>
                <a:ea typeface="Philosopher"/>
                <a:cs typeface="Philosopher"/>
                <a:sym typeface="Philosopher"/>
              </a:defRPr>
            </a:pPr>
            <a:r>
              <a:t>1. Primjeri mikroučenja</a:t>
            </a:r>
            <a:endParaRPr sz="2400" b="1" i="0" u="none" strike="noStrike" cap="none">
              <a:solidFill>
                <a:schemeClr val="dk1"/>
              </a:solidFill>
              <a:latin typeface="Philosopher"/>
              <a:ea typeface="Philosopher"/>
              <a:cs typeface="Philosopher"/>
              <a:sym typeface="Philosopher"/>
            </a:endParaRPr>
          </a:p>
        </p:txBody>
      </p:sp>
      <p:grpSp>
        <p:nvGrpSpPr>
          <p:cNvPr id="85" name="Google Shape;85;g29f4926f02b_0_4"/>
          <p:cNvGrpSpPr/>
          <p:nvPr/>
        </p:nvGrpSpPr>
        <p:grpSpPr>
          <a:xfrm>
            <a:off x="5470061" y="1709272"/>
            <a:ext cx="1251984" cy="358200"/>
            <a:chOff x="5470062" y="1167647"/>
            <a:chExt cx="1251984" cy="358200"/>
          </a:xfrm>
        </p:grpSpPr>
        <p:sp>
          <p:nvSpPr>
            <p:cNvPr id="86" name="Google Shape;86;g29f4926f02b_0_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 name="Google Shape;87;g29f4926f02b_0_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 name="Google Shape;88;g29f4926f02b_0_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89" name="Google Shape;89;g29f4926f02b_0_4" descr="A picture containing icon  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90" name="Google Shape;90;g29f4926f02b_0_4"/>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t>I. Uvod u mikroučenje</a:t>
            </a:r>
            <a:endParaRPr sz="1400" b="0" i="0" u="none" strike="noStrike" cap="none">
              <a:solidFill>
                <a:srgbClr val="000000"/>
              </a:solidFill>
              <a:latin typeface="Arial"/>
              <a:ea typeface="Arial"/>
              <a:cs typeface="Arial"/>
              <a:sym typeface="Arial"/>
            </a:endParaRPr>
          </a:p>
        </p:txBody>
      </p:sp>
      <p:pic>
        <p:nvPicPr>
          <p:cNvPr id="91" name="Google Shape;91;g29f4926f02b_0_4" title="Video 1 Overview of Microlearning">
            <a:hlinkClick r:id="rId4"/>
          </p:cNvPr>
          <p:cNvPicPr preferRelativeResize="0"/>
          <p:nvPr/>
        </p:nvPicPr>
        <p:blipFill>
          <a:blip r:embed="rId5">
            <a:alphaModFix/>
          </a:blip>
          <a:stretch>
            <a:fillRect/>
          </a:stretch>
        </p:blipFill>
        <p:spPr>
          <a:xfrm>
            <a:off x="3008750" y="2313213"/>
            <a:ext cx="6174600" cy="3473213"/>
          </a:xfrm>
          <a:prstGeom prst="rect">
            <a:avLst/>
          </a:prstGeom>
          <a:noFill/>
          <a:ln>
            <a:noFill/>
          </a:ln>
        </p:spPr>
      </p:pic>
      <p:pic>
        <p:nvPicPr>
          <p:cNvPr id="92" name="Google Shape;92;g29f4926f02b_0_4"/>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5"/>
          <p:cNvSpPr txBox="1"/>
          <p:nvPr/>
        </p:nvSpPr>
        <p:spPr>
          <a:xfrm>
            <a:off x="3640051" y="866150"/>
            <a:ext cx="49119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defRPr sz="2400" b="1">
                <a:solidFill>
                  <a:schemeClr val="dk1"/>
                </a:solidFill>
                <a:latin typeface="Philosopher"/>
                <a:ea typeface="Philosopher"/>
                <a:cs typeface="Philosopher"/>
                <a:sym typeface="Philosopher"/>
              </a:defRPr>
            </a:pPr>
            <a:r>
              <a:t>2. Mikro učenje: Zašto je važno</a:t>
            </a:r>
            <a:endParaRPr sz="2400" b="1" i="0" u="none" strike="noStrike" cap="none">
              <a:solidFill>
                <a:schemeClr val="dk1"/>
              </a:solidFill>
              <a:latin typeface="Philosopher"/>
              <a:ea typeface="Philosopher"/>
              <a:cs typeface="Philosopher"/>
              <a:sym typeface="Philosopher"/>
            </a:endParaRPr>
          </a:p>
        </p:txBody>
      </p:sp>
      <p:grpSp>
        <p:nvGrpSpPr>
          <p:cNvPr id="98" name="Google Shape;98;p5"/>
          <p:cNvGrpSpPr/>
          <p:nvPr/>
        </p:nvGrpSpPr>
        <p:grpSpPr>
          <a:xfrm>
            <a:off x="5470008" y="1782417"/>
            <a:ext cx="1251984" cy="358200"/>
            <a:chOff x="5470062" y="1167647"/>
            <a:chExt cx="1251984" cy="358200"/>
          </a:xfrm>
        </p:grpSpPr>
        <p:sp>
          <p:nvSpPr>
            <p:cNvPr id="99" name="Google Shape;99;p5"/>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 name="Google Shape;100;p5"/>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5"/>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02" name="Google Shape;102;p5" descr="A picture containing icon  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03" name="Google Shape;103;p5"/>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t>I. Uvod u mikroučenje</a:t>
            </a:r>
            <a:endParaRPr sz="1400" b="0" i="0" u="none" strike="noStrike" cap="none">
              <a:solidFill>
                <a:srgbClr val="000000"/>
              </a:solidFill>
              <a:latin typeface="Arial"/>
              <a:ea typeface="Arial"/>
              <a:cs typeface="Arial"/>
              <a:sym typeface="Arial"/>
            </a:endParaRPr>
          </a:p>
        </p:txBody>
      </p:sp>
      <p:pic>
        <p:nvPicPr>
          <p:cNvPr id="104" name="Google Shape;104;p5" title="Video 3 Microlearning Examples">
            <a:hlinkClick r:id="rId4"/>
          </p:cNvPr>
          <p:cNvPicPr preferRelativeResize="0"/>
          <p:nvPr/>
        </p:nvPicPr>
        <p:blipFill>
          <a:blip r:embed="rId5">
            <a:alphaModFix/>
          </a:blip>
          <a:stretch>
            <a:fillRect/>
          </a:stretch>
        </p:blipFill>
        <p:spPr>
          <a:xfrm>
            <a:off x="2796913" y="2333550"/>
            <a:ext cx="6598178" cy="3711475"/>
          </a:xfrm>
          <a:prstGeom prst="rect">
            <a:avLst/>
          </a:prstGeom>
          <a:noFill/>
          <a:ln>
            <a:noFill/>
          </a:ln>
        </p:spPr>
      </p:pic>
      <p:pic>
        <p:nvPicPr>
          <p:cNvPr id="105" name="Google Shape;105;p5"/>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29eac917d12_0_93"/>
          <p:cNvSpPr txBox="1"/>
          <p:nvPr/>
        </p:nvSpPr>
        <p:spPr>
          <a:xfrm>
            <a:off x="4176173" y="906748"/>
            <a:ext cx="38397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defRPr sz="2400" b="1">
                <a:solidFill>
                  <a:schemeClr val="dk1"/>
                </a:solidFill>
                <a:latin typeface="Philosopher"/>
                <a:ea typeface="Philosopher"/>
                <a:cs typeface="Philosopher"/>
                <a:sym typeface="Philosopher"/>
              </a:defRPr>
            </a:pPr>
            <a:r>
              <a:t>2. Primjeri mikroučenja</a:t>
            </a:r>
            <a:endParaRPr sz="2400" b="1" i="0" u="none" strike="noStrike" cap="none">
              <a:solidFill>
                <a:schemeClr val="dk1"/>
              </a:solidFill>
              <a:latin typeface="Philosopher"/>
              <a:ea typeface="Philosopher"/>
              <a:cs typeface="Philosopher"/>
              <a:sym typeface="Philosopher"/>
            </a:endParaRPr>
          </a:p>
        </p:txBody>
      </p:sp>
      <p:grpSp>
        <p:nvGrpSpPr>
          <p:cNvPr id="111" name="Google Shape;111;g29eac917d12_0_93"/>
          <p:cNvGrpSpPr/>
          <p:nvPr/>
        </p:nvGrpSpPr>
        <p:grpSpPr>
          <a:xfrm>
            <a:off x="5470008" y="1782417"/>
            <a:ext cx="1251984" cy="358200"/>
            <a:chOff x="5470062" y="1167647"/>
            <a:chExt cx="1251984" cy="358200"/>
          </a:xfrm>
        </p:grpSpPr>
        <p:sp>
          <p:nvSpPr>
            <p:cNvPr id="112" name="Google Shape;112;g29eac917d12_0_9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g29eac917d12_0_9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g29eac917d12_0_9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15" name="Google Shape;115;g29eac917d12_0_93" descr="A picture containing icon  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116" name="Google Shape;116;g29eac917d12_0_93"/>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t>I. Uvod u mikroučenje</a:t>
            </a:r>
            <a:endParaRPr sz="1400" b="0" i="0" u="none" strike="noStrike" cap="none">
              <a:solidFill>
                <a:srgbClr val="000000"/>
              </a:solidFill>
              <a:latin typeface="Arial"/>
              <a:ea typeface="Arial"/>
              <a:cs typeface="Arial"/>
              <a:sym typeface="Arial"/>
            </a:endParaRPr>
          </a:p>
        </p:txBody>
      </p:sp>
      <p:pic>
        <p:nvPicPr>
          <p:cNvPr id="117" name="Google Shape;117;g29eac917d12_0_93" descr="Subscriber goal: ||||||||||||||| 144% ||||||||||||||| 2.88K/2K  Newest Subscriber: Никита YT  Latest tippers:  Tipping link: https://mercury.streamelements.com/tip/instructionaldesigntips     With real-life examples, we'll discuss how microlearning can enhance existing eLearning strategies when applied reasonably. Also, we'll learn from the failure of other companies how microlearning implementation can be a waste of money and nerves. Participants will get a checklist to create effective microlearning content.  This session will be enlightening for both those who have never tried microlearning at all as well as for those who have been interested in the approach for a while.  --------------------------------------------------------------------------  SUPPORT IDT AND FUTURE IDTX EVENTS   Subscribe right here on YouTube. It's quick and free!  Join us on Discord: https://discord.gg/GRxNCc2eks Become one of our awesome Patrons: https://www.patreon.com/IDT Buy me a Beer: https://www.buymeacoffee.com/idtips Get some ID swag at the IDT store: https://idt-store.creator-spring.com/?" title="Microlearning examples and how to use them right away (iDTX 2022)">
            <a:hlinkClick r:id="rId4"/>
          </p:cNvPr>
          <p:cNvPicPr preferRelativeResize="0"/>
          <p:nvPr/>
        </p:nvPicPr>
        <p:blipFill>
          <a:blip r:embed="rId5">
            <a:alphaModFix/>
          </a:blip>
          <a:stretch>
            <a:fillRect/>
          </a:stretch>
        </p:blipFill>
        <p:spPr>
          <a:xfrm>
            <a:off x="2872174" y="2455275"/>
            <a:ext cx="6447650" cy="3626775"/>
          </a:xfrm>
          <a:prstGeom prst="rect">
            <a:avLst/>
          </a:prstGeom>
          <a:noFill/>
          <a:ln>
            <a:noFill/>
          </a:ln>
        </p:spPr>
      </p:pic>
      <p:pic>
        <p:nvPicPr>
          <p:cNvPr id="118" name="Google Shape;118;g29eac917d12_0_93"/>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29eac917d12_0_106"/>
          <p:cNvSpPr txBox="1"/>
          <p:nvPr/>
        </p:nvSpPr>
        <p:spPr>
          <a:xfrm>
            <a:off x="4176173" y="906748"/>
            <a:ext cx="38397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defRPr sz="2400" b="1">
                <a:solidFill>
                  <a:schemeClr val="dk1"/>
                </a:solidFill>
                <a:latin typeface="Philosopher"/>
                <a:ea typeface="Philosopher"/>
                <a:cs typeface="Philosopher"/>
                <a:sym typeface="Philosopher"/>
              </a:defRPr>
            </a:pPr>
            <a:r>
              <a:t>2. Primjeri mikroučenja</a:t>
            </a:r>
            <a:endParaRPr sz="2400" b="1" i="0" u="none" strike="noStrike" cap="none">
              <a:solidFill>
                <a:schemeClr val="dk1"/>
              </a:solidFill>
              <a:latin typeface="Philosopher"/>
              <a:ea typeface="Philosopher"/>
              <a:cs typeface="Philosopher"/>
              <a:sym typeface="Philosopher"/>
            </a:endParaRPr>
          </a:p>
        </p:txBody>
      </p:sp>
      <p:grpSp>
        <p:nvGrpSpPr>
          <p:cNvPr id="124" name="Google Shape;124;g29eac917d12_0_106"/>
          <p:cNvGrpSpPr/>
          <p:nvPr/>
        </p:nvGrpSpPr>
        <p:grpSpPr>
          <a:xfrm>
            <a:off x="5470008" y="1782417"/>
            <a:ext cx="1251984" cy="358200"/>
            <a:chOff x="5470062" y="1167647"/>
            <a:chExt cx="1251984" cy="358200"/>
          </a:xfrm>
        </p:grpSpPr>
        <p:sp>
          <p:nvSpPr>
            <p:cNvPr id="125" name="Google Shape;125;g29eac917d12_0_10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g29eac917d12_0_10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g29eac917d12_0_10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28" name="Google Shape;128;g29eac917d12_0_106" descr="A picture containing icon  Description automatically generated"/>
          <p:cNvPicPr preferRelativeResize="0"/>
          <p:nvPr/>
        </p:nvPicPr>
        <p:blipFill rotWithShape="1">
          <a:blip r:embed="rId3">
            <a:alphaModFix/>
          </a:blip>
          <a:srcRect/>
          <a:stretch/>
        </p:blipFill>
        <p:spPr>
          <a:xfrm>
            <a:off x="10625575" y="0"/>
            <a:ext cx="1723781" cy="1218638"/>
          </a:xfrm>
          <a:prstGeom prst="rect">
            <a:avLst/>
          </a:prstGeom>
          <a:noFill/>
          <a:ln>
            <a:noFill/>
          </a:ln>
        </p:spPr>
      </p:pic>
      <p:sp>
        <p:nvSpPr>
          <p:cNvPr id="129" name="Google Shape;129;g29eac917d12_0_106"/>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t>I. Uvod u mikroučenje</a:t>
            </a:r>
            <a:endParaRPr sz="1400" b="0" i="0" u="none" strike="noStrike" cap="none">
              <a:solidFill>
                <a:srgbClr val="000000"/>
              </a:solidFill>
              <a:latin typeface="Arial"/>
              <a:ea typeface="Arial"/>
              <a:cs typeface="Arial"/>
              <a:sym typeface="Arial"/>
            </a:endParaRPr>
          </a:p>
        </p:txBody>
      </p:sp>
      <p:pic>
        <p:nvPicPr>
          <p:cNvPr id="130" name="Google Shape;130;g29eac917d12_0_106" descr="Microlearning Examples and BEST STUDY TIPS!  Are you interested in delving into what is microlearning and exploring it as a learning strategy?  Microlearning theory, or bite sized learning, deals with relatively small learning units and short-term learning activities. Learning in stretches of 3-7 minutes matches the working memory capacity and attention span of humans and allows students to digest content quickly. Retention and comprehension becomes more focused and easier.  In this microlearning video I will provide an overview of microlearning, present microlearning research, microlearning best practices, microlearning trends as well as microlearning strategies and microlearning tips.   Microlearning: Short and Sweet https://amzn.to/3rgvuTQ The Microlearning Guide to Microlearning https://amzn.to/3kH3B53  For more great info and tips, sign up for my newsletter! http://bit.ly/sharpcookienewsletter   Get a FREE downloadable copy of the Sharp Cookie Brain Puzzle Book! http://bit.ly/sharpcookiepuzzlebook  Interested in virtual tutoring? Send me an email at: hellosharpcookie@gmail.com 📩   Want to watch more about other learning theories? Check these out!  9 Multiple Intelligences by Howard Gardner: https://youtu.be/_ocUjtB6-4Q  Zone of Proximal Development and Scaffolding: https://youtu.be/aofSkZsy6IY  Want to share this video with friends? https://youtu.be/c-n_Tc_n-tk  Filming Equipment: Camera - https://amzn.to/3b5Cr4G Tripod - https://amzn.to/3kDrxGi Lighting Kit - https://amzn.to/3sAmTvI Microphone - https://amzn.to/38lbNmL  **Please note that there are affiliate links in this description. This is an excellent way to help support the channel at no extra cost to you. Thank you so much!  #microlearning #studytips #memorytips #sharpcookie" title="Microlearning Examples: When to use it &amp; When NOT to use it!">
            <a:hlinkClick r:id="rId4"/>
          </p:cNvPr>
          <p:cNvPicPr preferRelativeResize="0"/>
          <p:nvPr/>
        </p:nvPicPr>
        <p:blipFill>
          <a:blip r:embed="rId5">
            <a:alphaModFix/>
          </a:blip>
          <a:stretch>
            <a:fillRect/>
          </a:stretch>
        </p:blipFill>
        <p:spPr>
          <a:xfrm>
            <a:off x="2860288" y="2333499"/>
            <a:ext cx="6471425" cy="3640175"/>
          </a:xfrm>
          <a:prstGeom prst="rect">
            <a:avLst/>
          </a:prstGeom>
          <a:noFill/>
          <a:ln>
            <a:noFill/>
          </a:ln>
        </p:spPr>
      </p:pic>
      <p:pic>
        <p:nvPicPr>
          <p:cNvPr id="131" name="Google Shape;131;g29eac917d12_0_106"/>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10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6"/>
          <p:cNvSpPr txBox="1"/>
          <p:nvPr/>
        </p:nvSpPr>
        <p:spPr>
          <a:xfrm>
            <a:off x="4015209" y="915277"/>
            <a:ext cx="4161577"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defRPr sz="2400" b="1">
                <a:solidFill>
                  <a:schemeClr val="dk1"/>
                </a:solidFill>
                <a:latin typeface="Philosopher"/>
                <a:ea typeface="Philosopher"/>
                <a:cs typeface="Philosopher"/>
                <a:sym typeface="Philosopher"/>
              </a:defRPr>
            </a:pPr>
            <a:r>
              <a:t>3. Prednosti mikroučenja</a:t>
            </a:r>
            <a:endParaRPr sz="2400" b="1" i="0" u="none" strike="noStrike" cap="none">
              <a:solidFill>
                <a:schemeClr val="dk1"/>
              </a:solidFill>
              <a:latin typeface="Philosopher"/>
              <a:ea typeface="Philosopher"/>
              <a:cs typeface="Philosopher"/>
              <a:sym typeface="Philosopher"/>
            </a:endParaRPr>
          </a:p>
        </p:txBody>
      </p:sp>
      <p:grpSp>
        <p:nvGrpSpPr>
          <p:cNvPr id="137" name="Google Shape;137;p6"/>
          <p:cNvGrpSpPr/>
          <p:nvPr/>
        </p:nvGrpSpPr>
        <p:grpSpPr>
          <a:xfrm>
            <a:off x="5470008" y="1782417"/>
            <a:ext cx="1251984" cy="358200"/>
            <a:chOff x="5470062" y="1167647"/>
            <a:chExt cx="1251984" cy="358200"/>
          </a:xfrm>
        </p:grpSpPr>
        <p:sp>
          <p:nvSpPr>
            <p:cNvPr id="138" name="Google Shape;138;p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 name="Google Shape;140;p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1" name="Google Shape;141;p6" descr="A picture containing icon  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42" name="Google Shape;142;p6"/>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t>I. Uvod u mikroučenje</a:t>
            </a:r>
            <a:endParaRPr sz="1400" b="0" i="0" u="none" strike="noStrike" cap="none">
              <a:solidFill>
                <a:srgbClr val="000000"/>
              </a:solidFill>
              <a:latin typeface="Arial"/>
              <a:ea typeface="Arial"/>
              <a:cs typeface="Arial"/>
              <a:sym typeface="Arial"/>
            </a:endParaRPr>
          </a:p>
        </p:txBody>
      </p:sp>
      <p:pic>
        <p:nvPicPr>
          <p:cNvPr id="143" name="Google Shape;143;p6" descr="The term ‘microlearning’ is fast gaining popularity in the e-learning or digital learning space. But how many of us know what microlearning means? How is microlearning different from traditional learning?  SkillUp is one of the communities of the Swiss Learning Exchange (SLX). At SkillUp we focus on responsive skill systems that can adapt to changing industry requirements.  For SkillUp visit: https://www.skillupcentral.com/ For SLX visit: slxlearning.com  Requests for sharing this video, please contact us by email: info@slxlearning.com If you would like us to create a video like this one for you, please contact us by email : studios@slxleaning.com  #Microlearning #customisedtraining #upskilling #onlinelearning #eLearning #education #skilldevelopment #challengeyourself #learninganddevelopment #SLX #SDGPlus #SLXLearning #LMS #shortvideo #YouTube #youtubevideo" title="Microlearning | Benefits of Microlearning | SkillUp">
            <a:hlinkClick r:id="rId4"/>
          </p:cNvPr>
          <p:cNvPicPr preferRelativeResize="0"/>
          <p:nvPr/>
        </p:nvPicPr>
        <p:blipFill>
          <a:blip r:embed="rId5">
            <a:alphaModFix/>
          </a:blip>
          <a:stretch>
            <a:fillRect/>
          </a:stretch>
        </p:blipFill>
        <p:spPr>
          <a:xfrm>
            <a:off x="2660575" y="2325025"/>
            <a:ext cx="6870825" cy="3864875"/>
          </a:xfrm>
          <a:prstGeom prst="rect">
            <a:avLst/>
          </a:prstGeom>
          <a:noFill/>
          <a:ln>
            <a:noFill/>
          </a:ln>
        </p:spPr>
      </p:pic>
      <p:pic>
        <p:nvPicPr>
          <p:cNvPr id="144" name="Google Shape;144;p6"/>
          <p:cNvPicPr preferRelativeResize="0"/>
          <p:nvPr/>
        </p:nvPicPr>
        <p:blipFill>
          <a:blip r:embed="rId6">
            <a:alphaModFix/>
          </a:blip>
          <a:stretch>
            <a:fillRect/>
          </a:stretch>
        </p:blipFill>
        <p:spPr>
          <a:xfrm>
            <a:off x="348450" y="6273473"/>
            <a:ext cx="1885125" cy="3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10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1222</Words>
  <Application>Microsoft Office PowerPoint</Application>
  <PresentationFormat>Widescreen</PresentationFormat>
  <Paragraphs>123</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Philosopher</vt:lpstr>
      <vt:lpstr>Calibri</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Ivone</dc:creator>
  <cp:lastModifiedBy>Dante</cp:lastModifiedBy>
  <cp:revision>3</cp:revision>
  <dcterms:modified xsi:type="dcterms:W3CDTF">2024-02-08T12:05:27Z</dcterms:modified>
</cp:coreProperties>
</file>