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8288000" cy="10287000"/>
  <p:notesSz cx="6858000" cy="9144000"/>
  <p:embeddedFontLst>
    <p:embeddedFont>
      <p:font typeface="Philosopher" panose="020B0604020202020204" charset="0"/>
      <p:bold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hVJRRhJc7GyOgKbn6vetO6D4bS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28" name="Google Shape;228;p1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Kratki videozapisi su dragulji za mikro učenje.</a:t>
            </a:r>
          </a:p>
          <a:p>
            <a:pPr marL="0" lvl="0" indent="0" algn="l" rtl="0">
              <a:spcBef>
                <a:spcPts val="0"/>
              </a:spcBef>
              <a:spcAft>
                <a:spcPts val="0"/>
              </a:spcAft>
              <a:buNone/>
            </a:pPr>
            <a:endParaRPr/>
          </a:p>
          <a:p>
            <a:pPr marL="0" lvl="0" indent="0" algn="l" rtl="0">
              <a:spcBef>
                <a:spcPts val="0"/>
              </a:spcBef>
              <a:spcAft>
                <a:spcPts val="0"/>
              </a:spcAft>
              <a:buNone/>
            </a:pPr>
            <a:r>
              <a:t>Poput „uradi sam” vodiča za mali kućni projekt.</a:t>
            </a:r>
          </a:p>
          <a:p>
            <a:pPr marL="0" lvl="0" indent="0" algn="l" rtl="0">
              <a:spcBef>
                <a:spcPts val="0"/>
              </a:spcBef>
              <a:spcAft>
                <a:spcPts val="0"/>
              </a:spcAft>
              <a:buNone/>
            </a:pPr>
            <a:endParaRPr/>
          </a:p>
          <a:p>
            <a:pPr marL="0" lvl="0" indent="0" algn="l" rtl="0">
              <a:spcBef>
                <a:spcPts val="0"/>
              </a:spcBef>
              <a:spcAft>
                <a:spcPts val="0"/>
              </a:spcAft>
              <a:buNone/>
            </a:pPr>
            <a:r>
              <a:t>Dobijte informacije koje su vam potrebne bez ulaganja sati.</a:t>
            </a: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46" name="Google Shape;24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kvizovi za pojačanje</a:t>
            </a:r>
          </a:p>
          <a:p>
            <a:pPr marL="0" lvl="0" indent="0" algn="l" rtl="0">
              <a:spcBef>
                <a:spcPts val="0"/>
              </a:spcBef>
              <a:spcAft>
                <a:spcPts val="0"/>
              </a:spcAft>
              <a:buNone/>
            </a:pPr>
            <a:r>
              <a:t>Brzi kvizovi također se uklapaju u račun.</a:t>
            </a:r>
          </a:p>
          <a:p>
            <a:pPr marL="0" lvl="0" indent="0" algn="l" rtl="0">
              <a:spcBef>
                <a:spcPts val="0"/>
              </a:spcBef>
              <a:spcAft>
                <a:spcPts val="0"/>
              </a:spcAft>
              <a:buNone/>
            </a:pPr>
            <a:r>
              <a:t>Zamislite to kao pop kviz nakon mini lekcije.</a:t>
            </a: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64" name="Google Shape;264;p1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Praktični zadaci za trenutnu uporabu</a:t>
            </a:r>
          </a:p>
          <a:p>
            <a:pPr marL="0" lvl="0" indent="0" algn="l" rtl="0">
              <a:spcBef>
                <a:spcPts val="0"/>
              </a:spcBef>
              <a:spcAft>
                <a:spcPts val="0"/>
              </a:spcAft>
              <a:buNone/>
            </a:pPr>
            <a:endParaRPr/>
          </a:p>
          <a:p>
            <a:pPr marL="0" lvl="0" indent="0" algn="l" rtl="0">
              <a:spcBef>
                <a:spcPts val="0"/>
              </a:spcBef>
              <a:spcAft>
                <a:spcPts val="0"/>
              </a:spcAft>
              <a:buNone/>
            </a:pPr>
            <a:r>
              <a:t>Mikro učenje uključuje i praktične zadatke.</a:t>
            </a:r>
          </a:p>
          <a:p>
            <a:pPr marL="0" lvl="0" indent="0" algn="l" rtl="0">
              <a:spcBef>
                <a:spcPts val="0"/>
              </a:spcBef>
              <a:spcAft>
                <a:spcPts val="0"/>
              </a:spcAft>
              <a:buNone/>
            </a:pPr>
            <a:endParaRPr/>
          </a:p>
          <a:p>
            <a:pPr marL="0" lvl="0" indent="0" algn="l" rtl="0">
              <a:spcBef>
                <a:spcPts val="0"/>
              </a:spcBef>
              <a:spcAft>
                <a:spcPts val="0"/>
              </a:spcAft>
              <a:buNone/>
            </a:pPr>
            <a:r>
              <a:t>Zamislite da učite novi softver putem interaktivnog vodiča.</a:t>
            </a:r>
          </a:p>
          <a:p>
            <a:pPr marL="0" lvl="0" indent="0" algn="l" rtl="0">
              <a:spcBef>
                <a:spcPts val="0"/>
              </a:spcBef>
              <a:spcAft>
                <a:spcPts val="0"/>
              </a:spcAft>
              <a:buNone/>
            </a:pPr>
            <a:endParaRPr/>
          </a:p>
          <a:p>
            <a:pPr marL="0" lvl="0" indent="0" algn="l" rtl="0">
              <a:spcBef>
                <a:spcPts val="0"/>
              </a:spcBef>
              <a:spcAft>
                <a:spcPts val="0"/>
              </a:spcAft>
              <a:buNone/>
            </a:pPr>
            <a:r>
              <a:t>Učite radeći i primjenjujući odmah.</a:t>
            </a: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99" name="Google Shape;29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Zašto je mikroučenje važno</a:t>
            </a:r>
          </a:p>
          <a:p>
            <a:pPr marL="0" lvl="0" indent="0" algn="l" rtl="0">
              <a:spcBef>
                <a:spcPts val="0"/>
              </a:spcBef>
              <a:spcAft>
                <a:spcPts val="0"/>
              </a:spcAft>
              <a:buNone/>
            </a:pPr>
            <a:r>
              <a:t>Mikro učenje = velike prednosti!</a:t>
            </a:r>
          </a:p>
          <a:p>
            <a:pPr marL="0" lvl="0" indent="0" algn="l" rtl="0">
              <a:spcBef>
                <a:spcPts val="0"/>
              </a:spcBef>
              <a:spcAft>
                <a:spcPts val="0"/>
              </a:spcAft>
              <a:buNone/>
            </a:pPr>
            <a:r>
              <a:t>Istražimo kako može promijeniti vaše iskustvo učenja.</a:t>
            </a:r>
          </a:p>
          <a:p>
            <a:pPr marL="0" lvl="0" indent="0" algn="l" rtl="0">
              <a:spcBef>
                <a:spcPts val="0"/>
              </a:spcBef>
              <a:spcAft>
                <a:spcPts val="0"/>
              </a:spcAft>
              <a:buNone/>
            </a:pPr>
            <a:endParaRPr/>
          </a:p>
          <a:p>
            <a:pPr marL="0" lvl="0" indent="0" algn="l" rtl="0">
              <a:spcBef>
                <a:spcPts val="0"/>
              </a:spcBef>
              <a:spcAft>
                <a:spcPts val="0"/>
              </a:spcAft>
              <a:buNone/>
            </a:pPr>
            <a:r>
              <a:t>Smanjeno vrijeme Učenje u kratkim nizovima,</a:t>
            </a:r>
          </a:p>
          <a:p>
            <a:pPr marL="0" lvl="0" indent="0" algn="l" rtl="0">
              <a:spcBef>
                <a:spcPts val="0"/>
              </a:spcBef>
              <a:spcAft>
                <a:spcPts val="0"/>
              </a:spcAft>
              <a:buNone/>
            </a:pPr>
            <a:r>
              <a:t>idealno za užurbane živote.</a:t>
            </a: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51" name="Google Shape;351;p1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videozapisi za specifične radne vještine</a:t>
            </a:r>
          </a:p>
          <a:p>
            <a:pPr marL="0" lvl="0" indent="0" algn="l" rtl="0">
              <a:spcBef>
                <a:spcPts val="0"/>
              </a:spcBef>
              <a:spcAft>
                <a:spcPts val="0"/>
              </a:spcAft>
              <a:buNone/>
            </a:pPr>
            <a:endParaRPr/>
          </a:p>
          <a:p>
            <a:pPr marL="0" lvl="0" indent="0" algn="l" rtl="0">
              <a:spcBef>
                <a:spcPts val="0"/>
              </a:spcBef>
              <a:spcAft>
                <a:spcPts val="0"/>
              </a:spcAft>
              <a:buNone/>
            </a:pPr>
            <a:r>
              <a:t>Vizualna infografika za temeljne vještine </a:t>
            </a:r>
          </a:p>
          <a:p>
            <a:pPr marL="0" lvl="0" indent="0" algn="l" rtl="0">
              <a:spcBef>
                <a:spcPts val="0"/>
              </a:spcBef>
              <a:spcAft>
                <a:spcPts val="0"/>
              </a:spcAft>
              <a:buNone/>
            </a:pPr>
            <a:endParaRPr/>
          </a:p>
          <a:p>
            <a:pPr marL="0" lvl="0" indent="0" algn="l" rtl="0">
              <a:spcBef>
                <a:spcPts val="0"/>
              </a:spcBef>
              <a:spcAft>
                <a:spcPts val="0"/>
              </a:spcAft>
              <a:buNone/>
            </a:pPr>
            <a:r>
              <a:t>Interaktivne kartice za tehnološko povjerenje</a:t>
            </a: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74" name="Google Shape;374;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videozapisi za specifične radne vještine</a:t>
            </a:r>
          </a:p>
          <a:p>
            <a:pPr marL="0" lvl="0" indent="0" algn="l" rtl="0">
              <a:spcBef>
                <a:spcPts val="0"/>
              </a:spcBef>
              <a:spcAft>
                <a:spcPts val="0"/>
              </a:spcAft>
              <a:buNone/>
            </a:pPr>
            <a:endParaRPr/>
          </a:p>
          <a:p>
            <a:pPr marL="0" lvl="0" indent="0" algn="l" rtl="0">
              <a:spcBef>
                <a:spcPts val="0"/>
              </a:spcBef>
              <a:spcAft>
                <a:spcPts val="0"/>
              </a:spcAft>
              <a:buNone/>
            </a:pPr>
            <a:r>
              <a:t>Vizualna infografika za temeljne vještine </a:t>
            </a:r>
          </a:p>
          <a:p>
            <a:pPr marL="0" lvl="0" indent="0" algn="l" rtl="0">
              <a:spcBef>
                <a:spcPts val="0"/>
              </a:spcBef>
              <a:spcAft>
                <a:spcPts val="0"/>
              </a:spcAft>
              <a:buNone/>
            </a:pPr>
            <a:endParaRPr/>
          </a:p>
          <a:p>
            <a:pPr marL="0" lvl="0" indent="0" algn="l" rtl="0">
              <a:spcBef>
                <a:spcPts val="0"/>
              </a:spcBef>
              <a:spcAft>
                <a:spcPts val="0"/>
              </a:spcAft>
              <a:buNone/>
            </a:pPr>
            <a:r>
              <a:t>Interaktivne kartice za tehnološko povjerenje</a:t>
            </a: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94" name="Google Shape;394;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Nakon aktivnosti zahvaljujemo svim sudionicima na uvidima</a:t>
            </a:r>
          </a:p>
          <a:p>
            <a:pPr marL="0" lvl="0" indent="0" algn="l" rtl="0">
              <a:spcBef>
                <a:spcPts val="0"/>
              </a:spcBef>
              <a:spcAft>
                <a:spcPts val="0"/>
              </a:spcAft>
              <a:buNone/>
            </a:pPr>
            <a:endParaRPr/>
          </a:p>
          <a:p>
            <a:pPr marL="0" lvl="0" indent="0" algn="l" rtl="0">
              <a:spcBef>
                <a:spcPts val="0"/>
              </a:spcBef>
              <a:spcAft>
                <a:spcPts val="0"/>
              </a:spcAft>
              <a:buNone/>
            </a:pPr>
            <a:r>
              <a:t>Istaknite moć kolaborativnog brainstorminga i različitih perspektiva.</a:t>
            </a:r>
          </a:p>
          <a:p>
            <a:pPr marL="0" lvl="0" indent="0" algn="l" rtl="0">
              <a:spcBef>
                <a:spcPts val="0"/>
              </a:spcBef>
              <a:spcAft>
                <a:spcPts val="0"/>
              </a:spcAft>
              <a:buNone/>
            </a:pPr>
            <a:r>
              <a:t>Ova aktivnost potiče aktivan angažman, promiče suradničko učenje i omogućuje sudionicima primjenu koncepata o kojima se raspravljalo ranije tijekom sesije. </a:t>
            </a: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4" name="Google Shape;434;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35" name="Google Shape;435;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Prva sesija uvela je mikro-učenje, naglašavajući njegove prednosti i važnost za odrasle učenike. </a:t>
            </a:r>
          </a:p>
          <a:p>
            <a:pPr marL="0" lvl="0" indent="0" algn="l" rtl="0">
              <a:spcBef>
                <a:spcPts val="0"/>
              </a:spcBef>
              <a:spcAft>
                <a:spcPts val="0"/>
              </a:spcAft>
              <a:buNone/>
            </a:pPr>
            <a:endParaRPr/>
          </a:p>
          <a:p>
            <a:pPr marL="0" lvl="0" indent="0" algn="l" rtl="0">
              <a:spcBef>
                <a:spcPts val="0"/>
              </a:spcBef>
              <a:spcAft>
                <a:spcPts val="0"/>
              </a:spcAft>
              <a:buNone/>
            </a:pPr>
            <a:r>
              <a:t>Razgovarali smo o tome kako mikroučenje nudi fleksibilna iskustva učenja veličine ugriza koja su u skladu s užurbanim načinom života. Sudionici su istražili stvarne scenarije u kojima mikro učenje može pružiti rješenja za uobičajene izazove učenja.</a:t>
            </a:r>
          </a:p>
        </p:txBody>
      </p:sp>
      <p:sp>
        <p:nvSpPr>
          <p:cNvPr id="437" name="Google Shape;437;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8" name="Google Shape;438;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0" name="Google Shape;450;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51" name="Google Shape;451;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Tu dolazi do mikro-učenja. To je kao učenje u komadima veličine ugriza, od kojih je svaki dizajniran da stane u džepove vašeg užurbanog života. </a:t>
            </a:r>
          </a:p>
          <a:p>
            <a:pPr marL="0" lvl="0" indent="0" algn="l" rtl="0">
              <a:spcBef>
                <a:spcPts val="0"/>
              </a:spcBef>
              <a:spcAft>
                <a:spcPts val="0"/>
              </a:spcAft>
              <a:buNone/>
            </a:pPr>
            <a:r>
              <a:t>Razmišljajte o tome kao o učenju koje poštuje vaše vrijeme, vaše potrebe i vaše ciljeve. </a:t>
            </a:r>
          </a:p>
          <a:p>
            <a:pPr marL="0" lvl="0" indent="0" algn="l" rtl="0">
              <a:spcBef>
                <a:spcPts val="0"/>
              </a:spcBef>
              <a:spcAft>
                <a:spcPts val="0"/>
              </a:spcAft>
              <a:buNone/>
            </a:pPr>
            <a:endParaRPr/>
          </a:p>
          <a:p>
            <a:pPr marL="0" lvl="0" indent="0" algn="l" rtl="0">
              <a:spcBef>
                <a:spcPts val="0"/>
              </a:spcBef>
              <a:spcAft>
                <a:spcPts val="0"/>
              </a:spcAft>
              <a:buNone/>
            </a:pPr>
            <a:r>
              <a:t>Ovdje smo kako bismo istražili kako mikroučenje može pružiti rješenja za neke od izazova s kojima se niskokvalificirani odrasli mogu suočiti u tradicionalnijim oblicima učenja.</a:t>
            </a:r>
          </a:p>
        </p:txBody>
      </p:sp>
      <p:sp>
        <p:nvSpPr>
          <p:cNvPr id="453" name="Google Shape;453;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4" name="Google Shape;454;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0" name="Google Shape;480;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81" name="Google Shape;481;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Jedno od temeljnih načela mikro-učenja je "Bite-Size Content". </a:t>
            </a:r>
          </a:p>
          <a:p>
            <a:pPr marL="0" lvl="0" indent="0" algn="l" rtl="0">
              <a:spcBef>
                <a:spcPts val="0"/>
              </a:spcBef>
              <a:spcAft>
                <a:spcPts val="0"/>
              </a:spcAft>
              <a:buNone/>
            </a:pPr>
            <a:endParaRPr/>
          </a:p>
          <a:p>
            <a:pPr marL="0" lvl="0" indent="0" algn="l" rtl="0">
              <a:spcBef>
                <a:spcPts val="0"/>
              </a:spcBef>
              <a:spcAft>
                <a:spcPts val="0"/>
              </a:spcAft>
              <a:buNone/>
            </a:pPr>
            <a:r>
              <a:t>Ovaj princip uključuje rastavljanje materijala za učenje na male, upravljive dijelove.</a:t>
            </a:r>
          </a:p>
          <a:p>
            <a:pPr marL="0" lvl="0" indent="0" algn="l" rtl="0">
              <a:spcBef>
                <a:spcPts val="0"/>
              </a:spcBef>
              <a:spcAft>
                <a:spcPts val="0"/>
              </a:spcAft>
              <a:buNone/>
            </a:pPr>
            <a:endParaRPr/>
          </a:p>
          <a:p>
            <a:pPr marL="0" lvl="0" indent="0" algn="l" rtl="0">
              <a:spcBef>
                <a:spcPts val="0"/>
              </a:spcBef>
              <a:spcAft>
                <a:spcPts val="0"/>
              </a:spcAft>
              <a:buNone/>
            </a:pPr>
            <a:r>
              <a:t>Zamislite to kao podjelu velikog obroka na porcije veličine zalogaja. </a:t>
            </a:r>
          </a:p>
          <a:p>
            <a:pPr marL="0" lvl="0" indent="0" algn="l" rtl="0">
              <a:spcBef>
                <a:spcPts val="0"/>
              </a:spcBef>
              <a:spcAft>
                <a:spcPts val="0"/>
              </a:spcAft>
              <a:buNone/>
            </a:pPr>
            <a:r>
              <a:t>Svaka porcija je jednostavna za konzumaciju i probavu.</a:t>
            </a:r>
          </a:p>
          <a:p>
            <a:pPr marL="0" lvl="0" indent="0" algn="l" rtl="0">
              <a:spcBef>
                <a:spcPts val="0"/>
              </a:spcBef>
              <a:spcAft>
                <a:spcPts val="0"/>
              </a:spcAft>
              <a:buNone/>
            </a:pPr>
            <a:endParaRPr/>
          </a:p>
          <a:p>
            <a:pPr marL="0" lvl="0" indent="0" algn="l" rtl="0">
              <a:spcBef>
                <a:spcPts val="0"/>
              </a:spcBef>
              <a:spcAft>
                <a:spcPts val="0"/>
              </a:spcAft>
              <a:buNone/>
            </a:pPr>
            <a:r>
              <a:t>Na isti način, raščlanjivanje sadržaja na manje cjeline pomaže u boljem razumijevanju.</a:t>
            </a:r>
          </a:p>
          <a:p>
            <a:pPr marL="0" lvl="0" indent="0" algn="l" rtl="0">
              <a:spcBef>
                <a:spcPts val="0"/>
              </a:spcBef>
              <a:spcAft>
                <a:spcPts val="0"/>
              </a:spcAft>
              <a:buNone/>
            </a:pPr>
            <a:endParaRPr/>
          </a:p>
          <a:p>
            <a:pPr marL="0" lvl="0" indent="0" algn="l" rtl="0">
              <a:spcBef>
                <a:spcPts val="0"/>
              </a:spcBef>
              <a:spcAft>
                <a:spcPts val="0"/>
              </a:spcAft>
              <a:buNone/>
            </a:pPr>
            <a:r>
              <a:t>Na primjer, umjesto dugog predavanja, razmislite o ponudi kratkih video segmenata, infografika ili sažetih članaka. </a:t>
            </a:r>
          </a:p>
          <a:p>
            <a:pPr marL="0" lvl="0" indent="0" algn="l" rtl="0">
              <a:spcBef>
                <a:spcPts val="0"/>
              </a:spcBef>
              <a:spcAft>
                <a:spcPts val="0"/>
              </a:spcAft>
              <a:buNone/>
            </a:pPr>
            <a:endParaRPr/>
          </a:p>
          <a:p>
            <a:pPr marL="0" lvl="0" indent="0" algn="l" rtl="0">
              <a:spcBef>
                <a:spcPts val="0"/>
              </a:spcBef>
              <a:spcAft>
                <a:spcPts val="0"/>
              </a:spcAft>
              <a:buNone/>
            </a:pPr>
            <a:r>
              <a:t>Ove komade veličine ugriza učenici lakše shvaćaju i zadržavaju.</a:t>
            </a:r>
          </a:p>
        </p:txBody>
      </p:sp>
      <p:sp>
        <p:nvSpPr>
          <p:cNvPr id="483" name="Google Shape;483;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4" name="Google Shape;484;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2" name="Google Shape;502;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03" name="Google Shape;503;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"Fokusirani ciljevi" još je jedno vitalno načelo. </a:t>
            </a:r>
          </a:p>
          <a:p>
            <a:pPr marL="0" lvl="0" indent="0" algn="l" rtl="0">
              <a:spcBef>
                <a:spcPts val="0"/>
              </a:spcBef>
              <a:spcAft>
                <a:spcPts val="0"/>
              </a:spcAft>
              <a:buNone/>
            </a:pPr>
            <a:endParaRPr/>
          </a:p>
          <a:p>
            <a:pPr marL="0" lvl="0" indent="0" algn="l" rtl="0">
              <a:spcBef>
                <a:spcPts val="0"/>
              </a:spcBef>
              <a:spcAft>
                <a:spcPts val="0"/>
              </a:spcAft>
              <a:buNone/>
            </a:pPr>
            <a:r>
              <a:t>Ističe važnost jasnih i specifičnih ciljeva učenja. </a:t>
            </a:r>
          </a:p>
          <a:p>
            <a:pPr marL="0" lvl="0" indent="0" algn="l" rtl="0">
              <a:spcBef>
                <a:spcPts val="0"/>
              </a:spcBef>
              <a:spcAft>
                <a:spcPts val="0"/>
              </a:spcAft>
              <a:buNone/>
            </a:pPr>
            <a:endParaRPr/>
          </a:p>
          <a:p>
            <a:pPr marL="0" lvl="0" indent="0" algn="l" rtl="0">
              <a:spcBef>
                <a:spcPts val="0"/>
              </a:spcBef>
              <a:spcAft>
                <a:spcPts val="0"/>
              </a:spcAft>
              <a:buNone/>
            </a:pPr>
            <a:r>
              <a:t>U mikro učenju ciljevi su poput odredišnih točaka na karti. Oni usmjeravaju učenike prema preciznom ishodu učenja.</a:t>
            </a:r>
          </a:p>
          <a:p>
            <a:pPr marL="0" lvl="0" indent="0" algn="l" rtl="0">
              <a:spcBef>
                <a:spcPts val="0"/>
              </a:spcBef>
              <a:spcAft>
                <a:spcPts val="0"/>
              </a:spcAft>
              <a:buNone/>
            </a:pPr>
            <a:endParaRPr/>
          </a:p>
          <a:p>
            <a:pPr marL="0" lvl="0" indent="0" algn="l" rtl="0">
              <a:spcBef>
                <a:spcPts val="0"/>
              </a:spcBef>
              <a:spcAft>
                <a:spcPts val="0"/>
              </a:spcAft>
              <a:buNone/>
            </a:pPr>
            <a:r>
              <a:t>Na primjer, ako je cilj poboljšati digitalnu pismenost, cilj bi mogao biti "Učenje stvaranja i upravljanja računom e-pošte". </a:t>
            </a:r>
          </a:p>
          <a:p>
            <a:pPr marL="0" lvl="0" indent="0" algn="l" rtl="0">
              <a:spcBef>
                <a:spcPts val="0"/>
              </a:spcBef>
              <a:spcAft>
                <a:spcPts val="0"/>
              </a:spcAft>
              <a:buNone/>
            </a:pPr>
            <a:endParaRPr/>
          </a:p>
          <a:p>
            <a:pPr marL="0" lvl="0" indent="0" algn="l" rtl="0">
              <a:spcBef>
                <a:spcPts val="0"/>
              </a:spcBef>
              <a:spcAft>
                <a:spcPts val="0"/>
              </a:spcAft>
              <a:buNone/>
            </a:pPr>
            <a:r>
              <a:t>Ova jasnoća pomaže učenicima da ostanu na pravom putu i motivira ih da postignu cilj.</a:t>
            </a:r>
          </a:p>
        </p:txBody>
      </p:sp>
      <p:sp>
        <p:nvSpPr>
          <p:cNvPr id="505" name="Google Shape;505;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6" name="Google Shape;506;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7" name="Google Shape;527;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28" name="Google Shape;528;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"Pravovremeno učenje" naglašava pružanje pravovremenih informacija kada je učenicima to najpotrebnije.</a:t>
            </a:r>
          </a:p>
          <a:p>
            <a:pPr marL="0" lvl="0" indent="0" algn="l" rtl="0">
              <a:spcBef>
                <a:spcPts val="0"/>
              </a:spcBef>
              <a:spcAft>
                <a:spcPts val="0"/>
              </a:spcAft>
              <a:buNone/>
            </a:pPr>
            <a:endParaRPr/>
          </a:p>
          <a:p>
            <a:pPr marL="0" lvl="0" indent="0" algn="l" rtl="0">
              <a:spcBef>
                <a:spcPts val="0"/>
              </a:spcBef>
              <a:spcAft>
                <a:spcPts val="0"/>
              </a:spcAft>
              <a:buNone/>
            </a:pPr>
            <a:r>
              <a:t>Razmislite o tome kao o pružanju pravog alata točno kada je to potrebno za rješavanje problema. Ovaj pristup osigurava da je učenje relevantno i odmah primjenjivo.</a:t>
            </a:r>
          </a:p>
          <a:p>
            <a:pPr marL="0" lvl="0" indent="0" algn="l" rtl="0">
              <a:spcBef>
                <a:spcPts val="0"/>
              </a:spcBef>
              <a:spcAft>
                <a:spcPts val="0"/>
              </a:spcAft>
              <a:buNone/>
            </a:pPr>
            <a:endParaRPr/>
          </a:p>
          <a:p>
            <a:pPr marL="0" lvl="0" indent="0" algn="l" rtl="0">
              <a:spcBef>
                <a:spcPts val="0"/>
              </a:spcBef>
              <a:spcAft>
                <a:spcPts val="0"/>
              </a:spcAft>
              <a:buNone/>
            </a:pPr>
            <a:r>
              <a:t>Na primjer, ako se niskokvalificirani odrasli učenik bori s određenim zadatkom na poslu, kao što je upotreba proračunske tablice, kratki vodič o osnovama proračunske tablice može se isporučiti upravo kada im je to potrebno.</a:t>
            </a:r>
          </a:p>
        </p:txBody>
      </p:sp>
      <p:sp>
        <p:nvSpPr>
          <p:cNvPr id="530" name="Google Shape;530;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1" name="Google Shape;531;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7" name="Google Shape;547;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48" name="Google Shape;548;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Posljednji temeljni princip, "Personalizacija", usredotočuje se na prilagođavanje sadržaja individualnim potrebama i preferencijama.</a:t>
            </a:r>
          </a:p>
          <a:p>
            <a:pPr marL="0" lvl="0" indent="0" algn="l" rtl="0">
              <a:spcBef>
                <a:spcPts val="0"/>
              </a:spcBef>
              <a:spcAft>
                <a:spcPts val="0"/>
              </a:spcAft>
              <a:buNone/>
            </a:pPr>
            <a:endParaRPr/>
          </a:p>
          <a:p>
            <a:pPr marL="0" lvl="0" indent="0" algn="l" rtl="0">
              <a:spcBef>
                <a:spcPts val="0"/>
              </a:spcBef>
              <a:spcAft>
                <a:spcPts val="0"/>
              </a:spcAft>
              <a:buNone/>
            </a:pPr>
            <a:r>
              <a:t>Prepoznajte da je svaki učenik jedinstven i može imati različite razine prethodnog znanja i stilova učenja. Personalizacija osigurava da je iskustvo učenja relevantno i privlačno za svakog učenika.</a:t>
            </a:r>
          </a:p>
          <a:p>
            <a:pPr marL="0" lvl="0" indent="0" algn="l" rtl="0">
              <a:spcBef>
                <a:spcPts val="0"/>
              </a:spcBef>
              <a:spcAft>
                <a:spcPts val="0"/>
              </a:spcAft>
              <a:buNone/>
            </a:pPr>
            <a:endParaRPr/>
          </a:p>
          <a:p>
            <a:pPr marL="0" lvl="0" indent="0" algn="l" rtl="0">
              <a:spcBef>
                <a:spcPts val="0"/>
              </a:spcBef>
              <a:spcAft>
                <a:spcPts val="0"/>
              </a:spcAft>
              <a:buNone/>
            </a:pPr>
            <a:r>
              <a:t>Na primjer, platforma za mikro učenje može prilagoditi sadržaj na temelju napretka učenika i ponuditi izbor za istraživanje povezanih tema od interesa.</a:t>
            </a:r>
          </a:p>
        </p:txBody>
      </p:sp>
      <p:sp>
        <p:nvSpPr>
          <p:cNvPr id="550" name="Google Shape;550;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1" name="Google Shape;551;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6" name="Google Shape;566;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67" name="Google Shape;567;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0" name="Google Shape;570;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2" name="Google Shape;582;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83" name="Google Shape;583;p2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Svakoj grupi dodijelite određeni niskokvalificirani scenarij učenja odraslih. </a:t>
            </a:r>
          </a:p>
          <a:p>
            <a:pPr marL="0" lvl="0" indent="0" algn="l" rtl="0">
              <a:spcBef>
                <a:spcPts val="0"/>
              </a:spcBef>
              <a:spcAft>
                <a:spcPts val="0"/>
              </a:spcAft>
              <a:buNone/>
            </a:pPr>
            <a:endParaRPr/>
          </a:p>
          <a:p>
            <a:pPr marL="0" lvl="0" indent="0" algn="l" rtl="0">
              <a:spcBef>
                <a:spcPts val="0"/>
              </a:spcBef>
              <a:spcAft>
                <a:spcPts val="0"/>
              </a:spcAft>
              <a:buNone/>
            </a:pPr>
            <a:r>
              <a:t>Na primjer, jedna se skupina može usredotočiti na "Osnovnu digitalnu pismenost", dok se druga skupina može baviti "Učinkovitom komunikacijom e-poštom".</a:t>
            </a:r>
          </a:p>
          <a:p>
            <a:pPr marL="0" lvl="0" indent="0" algn="l" rtl="0">
              <a:spcBef>
                <a:spcPts val="0"/>
              </a:spcBef>
              <a:spcAft>
                <a:spcPts val="0"/>
              </a:spcAft>
              <a:buNone/>
            </a:pPr>
            <a:endParaRPr/>
          </a:p>
          <a:p>
            <a:pPr marL="0" lvl="0" indent="0" algn="l" rtl="0">
              <a:spcBef>
                <a:spcPts val="0"/>
              </a:spcBef>
              <a:spcAft>
                <a:spcPts val="0"/>
              </a:spcAft>
              <a:buNone/>
            </a:pPr>
            <a:r>
              <a:t>Objasnite zadatak odgajateljima. </a:t>
            </a:r>
          </a:p>
          <a:p>
            <a:pPr marL="0" lvl="0" indent="0" algn="l" rtl="0">
              <a:spcBef>
                <a:spcPts val="0"/>
              </a:spcBef>
              <a:spcAft>
                <a:spcPts val="0"/>
              </a:spcAft>
              <a:buNone/>
            </a:pPr>
            <a:endParaRPr/>
          </a:p>
          <a:p>
            <a:pPr marL="0" lvl="0" indent="0" algn="l" rtl="0">
              <a:spcBef>
                <a:spcPts val="0"/>
              </a:spcBef>
              <a:spcAft>
                <a:spcPts val="0"/>
              </a:spcAft>
              <a:buNone/>
            </a:pPr>
            <a:r>
              <a:t>Njihov je cilj osmisliti i opisati aktivnost mikro-učenja koja uključuje četiri načela o kojima smo razgovarali: sadržaj veličine zalogaja, fokusirani ciljevi, učenje u pravo vrijeme i personalizacija.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Pobrinite se da je sadržaj sažet i lako probavljiv.</a:t>
            </a:r>
          </a:p>
          <a:p>
            <a:pPr marL="0" lvl="0" indent="0" algn="l" rtl="0">
              <a:spcBef>
                <a:spcPts val="0"/>
              </a:spcBef>
              <a:spcAft>
                <a:spcPts val="0"/>
              </a:spcAft>
              <a:buNone/>
            </a:pPr>
            <a:endParaRPr/>
          </a:p>
          <a:p>
            <a:pPr marL="0" lvl="0" indent="0" algn="l" rtl="0">
              <a:spcBef>
                <a:spcPts val="0"/>
              </a:spcBef>
              <a:spcAft>
                <a:spcPts val="0"/>
              </a:spcAft>
              <a:buNone/>
            </a:pPr>
            <a:r>
              <a:t>Definiraju jasne ciljeve učenja za svoju aktivnost mikro-učenja.</a:t>
            </a:r>
          </a:p>
          <a:p>
            <a:pPr marL="0" lvl="0" indent="0" algn="l" rtl="0">
              <a:spcBef>
                <a:spcPts val="0"/>
              </a:spcBef>
              <a:spcAft>
                <a:spcPts val="0"/>
              </a:spcAft>
              <a:buNone/>
            </a:pPr>
            <a:endParaRPr/>
          </a:p>
          <a:p>
            <a:pPr marL="0" lvl="0" indent="0" algn="l" rtl="0">
              <a:spcBef>
                <a:spcPts val="0"/>
              </a:spcBef>
              <a:spcAft>
                <a:spcPts val="0"/>
              </a:spcAft>
              <a:buNone/>
            </a:pPr>
            <a:r>
              <a:t>Razmislite o vremenu kada bi materijal za učenje trebao biti dostavljen (točno na vrijeme).</a:t>
            </a:r>
          </a:p>
          <a:p>
            <a:pPr marL="0" lvl="0" indent="0" algn="l" rtl="0">
              <a:spcBef>
                <a:spcPts val="0"/>
              </a:spcBef>
              <a:spcAft>
                <a:spcPts val="0"/>
              </a:spcAft>
              <a:buNone/>
            </a:pPr>
            <a:endParaRPr/>
          </a:p>
          <a:p>
            <a:pPr marL="0" lvl="0" indent="0" algn="l" rtl="0">
              <a:spcBef>
                <a:spcPts val="0"/>
              </a:spcBef>
              <a:spcAft>
                <a:spcPts val="0"/>
              </a:spcAft>
              <a:buNone/>
            </a:pPr>
            <a:r>
              <a:t>Razmislite o tome kako mogu personalizirati sadržaj kako bi zadovoljio jedinstvene potrebe i preferencije svoje ciljne publike.</a:t>
            </a:r>
          </a:p>
          <a:p>
            <a:pPr marL="0" lvl="0" indent="0" algn="l" rtl="0">
              <a:spcBef>
                <a:spcPts val="0"/>
              </a:spcBef>
              <a:spcAft>
                <a:spcPts val="0"/>
              </a:spcAft>
              <a:buNone/>
            </a:pPr>
            <a:endParaRPr/>
          </a:p>
          <a:p>
            <a:pPr marL="0" lvl="0" indent="0" algn="l" rtl="0">
              <a:spcBef>
                <a:spcPts val="0"/>
              </a:spcBef>
              <a:spcAft>
                <a:spcPts val="0"/>
              </a:spcAft>
              <a:buNone/>
            </a:pPr>
            <a:r>
              <a:t>1. Brainstorming i Outline Dajte edukatorima vremena za brainstorming unutar svojih grupa. Potaknite ih da zapišu ideje, iznesu sadržaj i razgovaraju o tome kako mogu primijeniti načela na svoj scenarij.</a:t>
            </a:r>
          </a:p>
          <a:p>
            <a:pPr marL="0" lvl="0" indent="0" algn="l" rtl="0">
              <a:spcBef>
                <a:spcPts val="0"/>
              </a:spcBef>
              <a:spcAft>
                <a:spcPts val="0"/>
              </a:spcAft>
              <a:buNone/>
            </a:pPr>
            <a:endParaRPr/>
          </a:p>
          <a:p>
            <a:pPr marL="0" lvl="0" indent="0" algn="l" rtl="0">
              <a:spcBef>
                <a:spcPts val="0"/>
              </a:spcBef>
              <a:spcAft>
                <a:spcPts val="0"/>
              </a:spcAft>
              <a:buNone/>
            </a:pPr>
            <a:r>
              <a:t>Dijeljenje: Nakon brainstorminga pozovite svaku grupu da podijeli kratki pregled svoje aktivnosti mikro-učenja. Potaknite ih da istaknu kako su uključili načela i zašto je njihov pristup prikladan za niskokvalificirane odrasle učenike.</a:t>
            </a:r>
          </a:p>
          <a:p>
            <a:pPr marL="0" lvl="0" indent="0" algn="l" rtl="0">
              <a:spcBef>
                <a:spcPts val="0"/>
              </a:spcBef>
              <a:spcAft>
                <a:spcPts val="0"/>
              </a:spcAft>
              <a:buNone/>
            </a:pPr>
            <a:endParaRPr/>
          </a:p>
          <a:p>
            <a:pPr marL="0" lvl="0" indent="0" algn="l" rtl="0">
              <a:spcBef>
                <a:spcPts val="0"/>
              </a:spcBef>
              <a:spcAft>
                <a:spcPts val="0"/>
              </a:spcAft>
              <a:buNone/>
            </a:pPr>
            <a:r>
              <a:t>Rasprava: Olakšajte kratku raspravu nakon svake grupne prezentacije. Potaknite edukatore da pruže konstruktivne povratne informacije i postavljaju pitanja kako bi produbili svoje razumijevanje.</a:t>
            </a:r>
          </a:p>
          <a:p>
            <a:pPr marL="0" lvl="0" indent="0" algn="l" rtl="0">
              <a:spcBef>
                <a:spcPts val="0"/>
              </a:spcBef>
              <a:spcAft>
                <a:spcPts val="0"/>
              </a:spcAft>
              <a:buNone/>
            </a:pPr>
            <a:endParaRPr/>
          </a:p>
          <a:p>
            <a:pPr marL="0" lvl="0" indent="0" algn="l" rtl="0">
              <a:spcBef>
                <a:spcPts val="0"/>
              </a:spcBef>
              <a:spcAft>
                <a:spcPts val="0"/>
              </a:spcAft>
              <a:buNone/>
            </a:pPr>
            <a:r>
              <a:t>Zaključak: Sažmite aktivnost naglašavajući važnost usklađivanja dizajna mikro-učenja s načelima o kojima se raspravljalo. Naglasite da bi ove aktivnosti trebale biti usmjerene na učenike i rješavati jedinstvene potrebe niskokvalificiranih odraslih učenika.</a:t>
            </a:r>
          </a:p>
        </p:txBody>
      </p:sp>
      <p:sp>
        <p:nvSpPr>
          <p:cNvPr id="585" name="Google Shape;585;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6" name="Google Shape;586;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8" name="Google Shape;638;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639" name="Google Shape;639;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natrag, svi! Uronimo u osmišljavanje zanimljivih aktivnosti mikroučenja.</a:t>
            </a:r>
          </a:p>
          <a:p>
            <a:pPr marL="0" lvl="0" indent="0" algn="l" rtl="0">
              <a:spcBef>
                <a:spcPts val="0"/>
              </a:spcBef>
              <a:spcAft>
                <a:spcPts val="0"/>
              </a:spcAft>
              <a:buNone/>
            </a:pPr>
            <a:endParaRPr/>
          </a:p>
          <a:p>
            <a:pPr marL="0" lvl="0" indent="0" algn="l" rtl="0">
              <a:spcBef>
                <a:spcPts val="0"/>
              </a:spcBef>
              <a:spcAft>
                <a:spcPts val="0"/>
              </a:spcAft>
              <a:buNone/>
            </a:pPr>
            <a:r>
              <a:t>Za početak, ukratko ćemo ponoviti ključne točke iz naše prethodne sesije, posebno načela mikro-učenja.</a:t>
            </a:r>
          </a:p>
          <a:p>
            <a:pPr marL="0" lvl="0" indent="0" algn="l" rtl="0">
              <a:spcBef>
                <a:spcPts val="0"/>
              </a:spcBef>
              <a:spcAft>
                <a:spcPts val="0"/>
              </a:spcAft>
              <a:buNone/>
            </a:pPr>
            <a:r>
              <a:t>Imajte na umu da je nadogradnja na tim načelima ključna dok osmišljavamo svoje aktivnosti.</a:t>
            </a:r>
          </a:p>
          <a:p>
            <a:pPr marL="0" lvl="0" indent="0" algn="l" rtl="0">
              <a:spcBef>
                <a:spcPts val="0"/>
              </a:spcBef>
              <a:spcAft>
                <a:spcPts val="0"/>
              </a:spcAft>
              <a:buNone/>
            </a:pPr>
            <a:endParaRPr/>
          </a:p>
          <a:p>
            <a:pPr marL="0" lvl="0" indent="0" algn="l" rtl="0">
              <a:spcBef>
                <a:spcPts val="0"/>
              </a:spcBef>
              <a:spcAft>
                <a:spcPts val="0"/>
              </a:spcAft>
              <a:buNone/>
            </a:pPr>
            <a:r>
              <a:t>Ta su načela temelj učinkovitog mikro-učenja. Pomažu nam u stvaranju sadržaja koji je privlačan, usredotočen i odmah primjenjiv.</a:t>
            </a:r>
          </a:p>
        </p:txBody>
      </p:sp>
      <p:sp>
        <p:nvSpPr>
          <p:cNvPr id="641" name="Google Shape;641;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2" name="Google Shape;642;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9" name="Google Shape;669;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670" name="Google Shape;670;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kada smo osvježili naše razumijevanje načela mikro-učenja, istražimo tehnike kako bismo mikro-učenje učinili uistinu zanimljivim. Te će vam tehnike pomoći da učinkovito primijenite ta načela.</a:t>
            </a:r>
          </a:p>
        </p:txBody>
      </p:sp>
      <p:sp>
        <p:nvSpPr>
          <p:cNvPr id="672" name="Google Shape;672;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3" name="Google Shape;673;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99" name="Google Shape;699;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00" name="Google Shape;700;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Pripovijedanje je moćan način uključivanja učenika. Zamislite da koristite priču iz stvarnog života o nekome tko prevladava izazove digitalne pismenosti kako biste podučavali bitne vještine. Takvi narativi mogu duboko rezonirati s niskokvalificiranim odraslim učenicima i učiniti iskustvo učenja povezanim.</a:t>
            </a:r>
          </a:p>
        </p:txBody>
      </p:sp>
      <p:sp>
        <p:nvSpPr>
          <p:cNvPr id="702" name="Google Shape;702;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3" name="Google Shape;703;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6" name="Google Shape;716;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17" name="Google Shape;717;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Uključivanje vizuala, kao što su infografika, dijagrami ili jednostavne animacije, može značajno poboljšati iskustvo učenja. Vizualni sadržaji mogu pojednostaviti složene koncepte i pružiti brzu vizualnu referencu, što je posebno vrijedno za učenike s ograničenim prethodnim znanjem.</a:t>
            </a:r>
          </a:p>
        </p:txBody>
      </p:sp>
      <p:sp>
        <p:nvSpPr>
          <p:cNvPr id="719" name="Google Shape;719;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0" name="Google Shape;720;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3" name="Google Shape;733;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34" name="Google Shape;734;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Stvaranje scenarija mikro-učenja na temelju situacija iz stvarnog života učinkovit je način da se učenicima pomogne primijeniti ono što su naučili u praktičnim situacijama. Na primjer, scenarij koji uključuje svakodnevno budžetiranje ili rješavanje uobičajenih izazova na radnom mjestu može osnažiti niskokvalificirane odrasle učenike praktičnim vještinama.</a:t>
            </a:r>
          </a:p>
        </p:txBody>
      </p:sp>
      <p:sp>
        <p:nvSpPr>
          <p:cNvPr id="736" name="Google Shape;736;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7" name="Google Shape;737;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0" name="Google Shape;750;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51" name="Google Shape;751;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primjeri - Podijelit ću s vama nekoliko brzih primjera:</a:t>
            </a:r>
          </a:p>
          <a:p>
            <a:pPr marL="0" lvl="0" indent="0" algn="l" rtl="0">
              <a:spcBef>
                <a:spcPts val="0"/>
              </a:spcBef>
              <a:spcAft>
                <a:spcPts val="0"/>
              </a:spcAft>
              <a:buNone/>
            </a:pPr>
            <a:endParaRPr/>
          </a:p>
          <a:p>
            <a:pPr marL="0" lvl="0" indent="0" algn="l" rtl="0">
              <a:spcBef>
                <a:spcPts val="0"/>
              </a:spcBef>
              <a:spcAft>
                <a:spcPts val="0"/>
              </a:spcAft>
              <a:buNone/>
            </a:pPr>
            <a:r>
              <a:t>Primjer 1: Zamislite modul za mikro učenje o komunikaciji putem e-pošte. Upotrijebite kratku, relativnu priču kako biste ilustrirali što je potrebno, a što ne za profesionalno pisanje e-pošte.</a:t>
            </a:r>
          </a:p>
          <a:p>
            <a:pPr marL="0" lvl="0" indent="0" algn="l" rtl="0">
              <a:spcBef>
                <a:spcPts val="0"/>
              </a:spcBef>
              <a:spcAft>
                <a:spcPts val="0"/>
              </a:spcAft>
              <a:buNone/>
            </a:pPr>
            <a:endParaRPr/>
          </a:p>
          <a:p>
            <a:pPr marL="0" lvl="0" indent="0" algn="l" rtl="0">
              <a:spcBef>
                <a:spcPts val="0"/>
              </a:spcBef>
              <a:spcAft>
                <a:spcPts val="0"/>
              </a:spcAft>
              <a:buNone/>
            </a:pPr>
            <a:r>
              <a:t>Primjer 2: U modulu digitalne pismenosti uključite vizualne detaljne vodiče za uobičajene zadatke kao što je postavljanje računa e-pošte.</a:t>
            </a:r>
          </a:p>
          <a:p>
            <a:pPr marL="0" lvl="0" indent="0" algn="l" rtl="0">
              <a:spcBef>
                <a:spcPts val="0"/>
              </a:spcBef>
              <a:spcAft>
                <a:spcPts val="0"/>
              </a:spcAft>
              <a:buNone/>
            </a:pPr>
            <a:endParaRPr/>
          </a:p>
          <a:p>
            <a:pPr marL="0" lvl="0" indent="0" algn="l" rtl="0">
              <a:spcBef>
                <a:spcPts val="0"/>
              </a:spcBef>
              <a:spcAft>
                <a:spcPts val="0"/>
              </a:spcAft>
              <a:buNone/>
            </a:pPr>
            <a:r>
              <a:t>Primjer 3: Za modul vještina na radnom mjestu, predstavite scenarij iz stvarnog života u kojem učenici moraju primijeniti vještine rješavanja problema kako bi prevladali uobičajeni izazov na radnom mjestu.</a:t>
            </a:r>
          </a:p>
        </p:txBody>
      </p:sp>
      <p:sp>
        <p:nvSpPr>
          <p:cNvPr id="753" name="Google Shape;753;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4" name="Google Shape;754;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5" name="Google Shape;865;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866" name="Google Shape;866;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 praktična aktivnost pružit će vam praktično razumijevanje kako dizajnirati zanimljiv sadržaj za mikro učenje. </a:t>
            </a:r>
          </a:p>
          <a:p>
            <a:pPr marL="0" lvl="0" indent="0" algn="l" rtl="0">
              <a:spcBef>
                <a:spcPts val="0"/>
              </a:spcBef>
              <a:spcAft>
                <a:spcPts val="0"/>
              </a:spcAft>
              <a:buNone/>
            </a:pPr>
            <a:endParaRPr/>
          </a:p>
          <a:p>
            <a:pPr marL="0" lvl="0" indent="0" algn="l" rtl="0">
              <a:spcBef>
                <a:spcPts val="0"/>
              </a:spcBef>
              <a:spcAft>
                <a:spcPts val="0"/>
              </a:spcAft>
              <a:buNone/>
            </a:pPr>
            <a:r>
              <a:t>Ne zaboravite se usredotočiti na ključna načela i maksimalno iskoristiti svoje ograničeno vrijeme. </a:t>
            </a:r>
          </a:p>
          <a:p>
            <a:pPr marL="0" lvl="0" indent="0" algn="l" rtl="0">
              <a:spcBef>
                <a:spcPts val="0"/>
              </a:spcBef>
              <a:spcAft>
                <a:spcPts val="0"/>
              </a:spcAft>
              <a:buNone/>
            </a:pPr>
            <a:endParaRPr/>
          </a:p>
          <a:p>
            <a:pPr marL="0" lvl="0" indent="0" algn="l" rtl="0">
              <a:spcBef>
                <a:spcPts val="0"/>
              </a:spcBef>
              <a:spcAft>
                <a:spcPts val="0"/>
              </a:spcAft>
              <a:buNone/>
            </a:pPr>
            <a:r>
              <a:t>Započnimo i upozorit ću vas kad bude vrijeme da završite i podijelite svoje kreacije.</a:t>
            </a:r>
          </a:p>
        </p:txBody>
      </p:sp>
      <p:sp>
        <p:nvSpPr>
          <p:cNvPr id="868" name="Google Shape;868;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69" name="Google Shape;869;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6" name="Google Shape;896;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897" name="Google Shape;897;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 praktična aktivnost pružit će vam praktično razumijevanje kako dizajnirati zanimljiv sadržaj za mikro učenje. Ne zaboravite se usredotočiti na ključna načela i maksimalno iskoristiti svoje ograničeno vrijeme. Započnimo i upozorit ću vas kad bude vrijeme da završite i podijelite svoje kreacije.</a:t>
            </a:r>
          </a:p>
        </p:txBody>
      </p:sp>
      <p:sp>
        <p:nvSpPr>
          <p:cNvPr id="899" name="Google Shape;899;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0" name="Google Shape;900;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2" name="Google Shape;922;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23" name="Google Shape;923;p4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Procjene su vitalna komponenta mikro-učenja. Odvojimo trenutak da shvatimo njihovo značenje i istražimo različite vrste mikro-procjena.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Pojačati učenje: Procjene pomažu ojačati ono što su učenici upravo proučavali. Oni pružaju priliku učenicima da se prisjete i primijene ono što su naučili u kontroliranom okruženju.</a:t>
            </a:r>
          </a:p>
          <a:p>
            <a:pPr marL="0" lvl="0" indent="0" algn="l" rtl="0">
              <a:spcBef>
                <a:spcPts val="0"/>
              </a:spcBef>
              <a:spcAft>
                <a:spcPts val="0"/>
              </a:spcAft>
              <a:buNone/>
            </a:pPr>
            <a:endParaRPr/>
          </a:p>
          <a:p>
            <a:pPr marL="0" lvl="0" indent="0" algn="l" rtl="0">
              <a:spcBef>
                <a:spcPts val="0"/>
              </a:spcBef>
              <a:spcAft>
                <a:spcPts val="0"/>
              </a:spcAft>
              <a:buNone/>
            </a:pPr>
            <a:r>
              <a:t>Mjerenje napretka: Procjene također mjere napredak učenika. Omogućuju vam da procijenite koliko dobro učenici apsorbiraju sadržaj i napreduju prema svojim ciljevima učenja.</a:t>
            </a:r>
          </a:p>
          <a:p>
            <a:pPr marL="0" lvl="0" indent="0" algn="l" rtl="0">
              <a:spcBef>
                <a:spcPts val="0"/>
              </a:spcBef>
              <a:spcAft>
                <a:spcPts val="0"/>
              </a:spcAft>
              <a:buNone/>
            </a:pPr>
            <a:endParaRPr/>
          </a:p>
          <a:p>
            <a:pPr marL="0" lvl="0" indent="0" algn="l" rtl="0">
              <a:spcBef>
                <a:spcPts val="0"/>
              </a:spcBef>
              <a:spcAft>
                <a:spcPts val="0"/>
              </a:spcAft>
              <a:buNone/>
            </a:pPr>
            <a:r>
              <a:t>Prepoznajte nedostatke: Analizom rezultata procjene možete identificirati područja u kojima učenici mogu imati poteškoća, omogućujući vam da pružite dodatnu podršku ili prilagodite svoj sadržaj mikro-učenja.</a:t>
            </a:r>
          </a:p>
          <a:p>
            <a:pPr marL="0" lvl="0" indent="0" algn="l" rtl="0">
              <a:spcBef>
                <a:spcPts val="0"/>
              </a:spcBef>
              <a:spcAft>
                <a:spcPts val="0"/>
              </a:spcAft>
              <a:buNone/>
            </a:pPr>
            <a:endParaRPr/>
          </a:p>
          <a:p>
            <a:pPr marL="0" lvl="0" indent="0" algn="l" rtl="0">
              <a:spcBef>
                <a:spcPts val="0"/>
              </a:spcBef>
              <a:spcAft>
                <a:spcPts val="0"/>
              </a:spcAft>
              <a:buNone/>
            </a:pPr>
            <a:r>
              <a:t>Poboljšajte zadržavanje: Dobro osmišljene procjene doprinose boljem zadržavanju informacija. Potiču aktivan angažman s materijalom.</a:t>
            </a:r>
          </a:p>
        </p:txBody>
      </p:sp>
      <p:sp>
        <p:nvSpPr>
          <p:cNvPr id="925" name="Google Shape;925;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6" name="Google Shape;926;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49" name="Google Shape;949;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50" name="Google Shape;950;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razmotrimo različite vrste mikro-ocjena koje možete koristiti u svojim aktivnostima mikro-učenja. Te bi procjene trebale biti u skladu s vašim ciljevima učenja:</a:t>
            </a:r>
          </a:p>
          <a:p>
            <a:pPr marL="0" lvl="0" indent="0" algn="l" rtl="0">
              <a:spcBef>
                <a:spcPts val="0"/>
              </a:spcBef>
              <a:spcAft>
                <a:spcPts val="0"/>
              </a:spcAft>
              <a:buNone/>
            </a:pPr>
            <a:endParaRPr/>
          </a:p>
          <a:p>
            <a:pPr marL="0" lvl="0" indent="0" algn="l" rtl="0">
              <a:spcBef>
                <a:spcPts val="0"/>
              </a:spcBef>
              <a:spcAft>
                <a:spcPts val="0"/>
              </a:spcAft>
              <a:buNone/>
            </a:pPr>
            <a:r>
              <a:t>Kratki kvizovi s višestrukim izborom ili istinitim/lažnim pitanjima učinkoviti su za procjenu zadržavanja znanja. Mogu se integrirati u module za mikro učenje kako bi se provjerilo razumijevanje.</a:t>
            </a:r>
          </a:p>
          <a:p>
            <a:pPr marL="0" lvl="0" indent="0" algn="l" rtl="0">
              <a:spcBef>
                <a:spcPts val="0"/>
              </a:spcBef>
              <a:spcAft>
                <a:spcPts val="0"/>
              </a:spcAft>
              <a:buNone/>
            </a:pPr>
            <a:endParaRPr/>
          </a:p>
          <a:p>
            <a:pPr marL="0" lvl="0" indent="0" algn="l" rtl="0">
              <a:spcBef>
                <a:spcPts val="0"/>
              </a:spcBef>
              <a:spcAft>
                <a:spcPts val="0"/>
              </a:spcAft>
              <a:buNone/>
            </a:pPr>
            <a:r>
              <a:t>Kratki zadaci: Zadaci koji zahtijevaju od učenika da primijene ono što su naučili u stvarnim scenarijima mogu biti vrlo učinkoviti. Na primjer, možete zatražiti od učenika da sastave uzorak e-pošte na temelju mikrolekcije pisanja e-pošte.</a:t>
            </a:r>
          </a:p>
          <a:p>
            <a:pPr marL="0" lvl="0" indent="0" algn="l" rtl="0">
              <a:spcBef>
                <a:spcPts val="0"/>
              </a:spcBef>
              <a:spcAft>
                <a:spcPts val="0"/>
              </a:spcAft>
              <a:buNone/>
            </a:pPr>
            <a:endParaRPr/>
          </a:p>
          <a:p>
            <a:pPr marL="0" lvl="0" indent="0" algn="l" rtl="0">
              <a:spcBef>
                <a:spcPts val="0"/>
              </a:spcBef>
              <a:spcAft>
                <a:spcPts val="0"/>
              </a:spcAft>
              <a:buNone/>
            </a:pPr>
            <a:r>
              <a:t>Reflektivna pitanja: Postavljanje otvorenih reflektivnih pitanja može potaknuti kritičko razmišljanje i samoprocjenu. Na primjer, možete potaknuti učenike da razmisle o tome kako mogu primijeniti novostečenu vještinu u svom svakodnevnom životu.</a:t>
            </a:r>
          </a:p>
          <a:p>
            <a:pPr marL="0" lvl="0" indent="0" algn="l" rtl="0">
              <a:spcBef>
                <a:spcPts val="0"/>
              </a:spcBef>
              <a:spcAft>
                <a:spcPts val="0"/>
              </a:spcAft>
              <a:buNone/>
            </a:pPr>
            <a:endParaRPr/>
          </a:p>
          <a:p>
            <a:pPr marL="0" lvl="0" indent="0" algn="l" rtl="0">
              <a:spcBef>
                <a:spcPts val="0"/>
              </a:spcBef>
              <a:spcAft>
                <a:spcPts val="0"/>
              </a:spcAft>
              <a:buNone/>
            </a:pPr>
            <a:r>
              <a:t>Imajte na umu da vrsta procjene koju odaberete treba biti u skladu s vašim ciljevima učenja i prirodom aktivnosti mikro-učenja. Procjene ne bi trebale samo ocijeniti, već i poboljšati iskustvo učenja.</a:t>
            </a:r>
          </a:p>
        </p:txBody>
      </p:sp>
      <p:sp>
        <p:nvSpPr>
          <p:cNvPr id="952" name="Google Shape;952;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3" name="Google Shape;953;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3" name="Google Shape;973;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74" name="Google Shape;974;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Mnogo toga smo obradili u ovoj  sesiji. </a:t>
            </a:r>
          </a:p>
          <a:p>
            <a:pPr marL="0" lvl="0" indent="0" algn="l" rtl="0">
              <a:spcBef>
                <a:spcPts val="0"/>
              </a:spcBef>
              <a:spcAft>
                <a:spcPts val="0"/>
              </a:spcAft>
              <a:buNone/>
            </a:pPr>
            <a:endParaRPr/>
          </a:p>
          <a:p>
            <a:pPr marL="0" lvl="0" indent="0" algn="l" rtl="0">
              <a:spcBef>
                <a:spcPts val="0"/>
              </a:spcBef>
              <a:spcAft>
                <a:spcPts val="0"/>
              </a:spcAft>
              <a:buNone/>
            </a:pPr>
            <a:r>
              <a:t>Zapamtite, mikroučenje je učinkovito i djelotvorno pružanje sadržaja. Nastavite prakticirati ova načela dok dizajnirate zanimljiva iskustva mikro-učenja za niskokvalificirane odrasle učenike.</a:t>
            </a:r>
          </a:p>
        </p:txBody>
      </p:sp>
      <p:sp>
        <p:nvSpPr>
          <p:cNvPr id="976" name="Google Shape;976;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7" name="Google Shape;977;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4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4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2" name="Google Shape;1012;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13" name="Google Shape;1013;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natrag, svi! Uronimo u osmišljavanje zanimljivih aktivnosti mikroučenja.</a:t>
            </a:r>
          </a:p>
          <a:p>
            <a:pPr marL="0" lvl="0" indent="0" algn="l" rtl="0">
              <a:spcBef>
                <a:spcPts val="0"/>
              </a:spcBef>
              <a:spcAft>
                <a:spcPts val="0"/>
              </a:spcAft>
              <a:buNone/>
            </a:pPr>
            <a:endParaRPr/>
          </a:p>
          <a:p>
            <a:pPr marL="0" lvl="0" indent="0" algn="l" rtl="0">
              <a:spcBef>
                <a:spcPts val="0"/>
              </a:spcBef>
              <a:spcAft>
                <a:spcPts val="0"/>
              </a:spcAft>
              <a:buNone/>
            </a:pPr>
            <a:r>
              <a:t>Za početak, ukratko ćemo ponoviti ključne točke iz naše prethodne sesije, posebno načela mikro-učenja. Imajte na umu da je nadogradnja na tim načelima ključna dok osmišljavamo svoje aktivnosti.</a:t>
            </a:r>
          </a:p>
          <a:p>
            <a:pPr marL="0" lvl="0" indent="0" algn="l" rtl="0">
              <a:spcBef>
                <a:spcPts val="0"/>
              </a:spcBef>
              <a:spcAft>
                <a:spcPts val="0"/>
              </a:spcAft>
              <a:buNone/>
            </a:pPr>
            <a:endParaRPr/>
          </a:p>
          <a:p>
            <a:pPr marL="0" lvl="0" indent="0" algn="l" rtl="0">
              <a:spcBef>
                <a:spcPts val="0"/>
              </a:spcBef>
              <a:spcAft>
                <a:spcPts val="0"/>
              </a:spcAft>
              <a:buNone/>
            </a:pPr>
            <a:r>
              <a:t>Ta su načela temelj učinkovitog mikro-učenja. Pomažu nam u stvaranju sadržaja koji je privlačan, usredotočen i odmah primjenjiv.</a:t>
            </a:r>
          </a:p>
        </p:txBody>
      </p:sp>
      <p:sp>
        <p:nvSpPr>
          <p:cNvPr id="1015" name="Google Shape;1015;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6" name="Google Shape;1016;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5" name="Google Shape;1045;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46" name="Google Shape;1046;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048" name="Google Shape;1048;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49" name="Google Shape;1049;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5" name="Google Shape;1065;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66" name="Google Shape;1066;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Usklađivanje mikro-učenja s ciljevima kurikuluma i ciljevima učenja</a:t>
            </a:r>
          </a:p>
          <a:p>
            <a:pPr marL="0" lvl="0" indent="0" algn="l" rtl="0">
              <a:spcBef>
                <a:spcPts val="0"/>
              </a:spcBef>
              <a:spcAft>
                <a:spcPts val="0"/>
              </a:spcAft>
              <a:buNone/>
            </a:pPr>
            <a:r>
              <a:t>c) Gamifikacija i socijalno učenje</a:t>
            </a:r>
          </a:p>
          <a:p>
            <a:pPr marL="0" lvl="0" indent="0" algn="l" rtl="0">
              <a:spcBef>
                <a:spcPts val="0"/>
              </a:spcBef>
              <a:spcAft>
                <a:spcPts val="0"/>
              </a:spcAft>
              <a:buNone/>
            </a:pPr>
            <a:r>
              <a:t>b) Postaviti ciljeve i održavati dosljedan raspored</a:t>
            </a:r>
          </a:p>
        </p:txBody>
      </p:sp>
      <p:sp>
        <p:nvSpPr>
          <p:cNvPr id="1068" name="Google Shape;1068;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69" name="Google Shape;1069;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3" name="Google Shape;1083;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84" name="Google Shape;1084;p4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Motivacija je ključna, posebno u radu s niskokvalificiranim odraslim učenicima. Razgovarajmo o jedinstvenim izazovima motiviranja ove publike i istražimo koncepte kao što su intrinzična i ekstrinzična motivacija i kako se primjenjuju na mikro učenje.</a:t>
            </a:r>
          </a:p>
          <a:p>
            <a:pPr marL="0" lvl="0" indent="0" algn="l" rtl="0">
              <a:spcBef>
                <a:spcPts val="0"/>
              </a:spcBef>
              <a:spcAft>
                <a:spcPts val="0"/>
              </a:spcAft>
              <a:buNone/>
            </a:pPr>
            <a:endParaRPr/>
          </a:p>
          <a:p>
            <a:pPr marL="0" lvl="0" indent="0" algn="l" rtl="0">
              <a:spcBef>
                <a:spcPts val="0"/>
              </a:spcBef>
              <a:spcAft>
                <a:spcPts val="0"/>
              </a:spcAft>
              <a:buNone/>
            </a:pPr>
            <a:r>
              <a:t>Sada se pozabavimo kritičnom temom motivacije, koja je posebno važna u radu s niskokvalificiranim odraslim učenicima. Razgovarat ćemo o jedinstvenim izazovima motiviranja ove publike i istražiti koncepte kao što su intrinzična i ekstrinzična motivacija te kako se primjenjuju na mikro učenje.</a:t>
            </a:r>
          </a:p>
          <a:p>
            <a:pPr marL="0" lvl="0" indent="0" algn="l" rtl="0">
              <a:spcBef>
                <a:spcPts val="0"/>
              </a:spcBef>
              <a:spcAft>
                <a:spcPts val="0"/>
              </a:spcAft>
              <a:buNone/>
            </a:pPr>
            <a:endParaRPr/>
          </a:p>
          <a:p>
            <a:pPr marL="0" lvl="0" indent="0" algn="l" rtl="0">
              <a:spcBef>
                <a:spcPts val="0"/>
              </a:spcBef>
              <a:spcAft>
                <a:spcPts val="0"/>
              </a:spcAft>
              <a:buNone/>
            </a:pPr>
            <a:r>
              <a:t>Motiviranje niskokvalificiranih odraslih učenika u mikro-učenju može biti izazovno zbog:</a:t>
            </a:r>
          </a:p>
        </p:txBody>
      </p:sp>
      <p:sp>
        <p:nvSpPr>
          <p:cNvPr id="1086" name="Google Shape;1086;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7" name="Google Shape;1087;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6" name="Google Shape;1106;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07" name="Google Shape;1107;p5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Motiviranje niskokvalificiranih odraslih učenika u mikro-učenju može biti izazovno zbog:</a:t>
            </a:r>
          </a:p>
        </p:txBody>
      </p:sp>
      <p:sp>
        <p:nvSpPr>
          <p:cNvPr id="1109" name="Google Shape;1109;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0" name="Google Shape;1110;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3" name="Google Shape;1133;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34" name="Google Shape;1134;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Intrinzična motivacija dolazi iznutra, vođena osobnim interesom ili zadovoljstvom, dok ekstrinzična motivacija dolazi iz vanjskih nagrada ili pritisaka.</a:t>
            </a:r>
          </a:p>
          <a:p>
            <a:pPr marL="0" lvl="0" indent="0" algn="l" rtl="0">
              <a:spcBef>
                <a:spcPts val="0"/>
              </a:spcBef>
              <a:spcAft>
                <a:spcPts val="0"/>
              </a:spcAft>
              <a:buNone/>
            </a:pPr>
            <a:endParaRPr/>
          </a:p>
          <a:p>
            <a:pPr marL="0" lvl="0" indent="0" algn="l" rtl="0">
              <a:spcBef>
                <a:spcPts val="0"/>
              </a:spcBef>
              <a:spcAft>
                <a:spcPts val="0"/>
              </a:spcAft>
              <a:buNone/>
            </a:pPr>
            <a:r>
              <a:t>Kako se ti koncepti primjenjuju na mikro učenje? Podijelite svoje mišljenje.</a:t>
            </a:r>
          </a:p>
          <a:p>
            <a:pPr marL="0" lvl="0" indent="0" algn="l" rtl="0">
              <a:spcBef>
                <a:spcPts val="0"/>
              </a:spcBef>
              <a:spcAft>
                <a:spcPts val="0"/>
              </a:spcAft>
              <a:buNone/>
            </a:pPr>
            <a:r>
              <a:t>(Sudionici raspravljaju o tome kako se intrinzična i ekstrinzična motivacija može učinkovito koristiti u mikro učenju, dijeleći primjere.)</a:t>
            </a:r>
          </a:p>
          <a:p>
            <a:pPr marL="0" lvl="0" indent="0" algn="l" rtl="0">
              <a:spcBef>
                <a:spcPts val="0"/>
              </a:spcBef>
              <a:spcAft>
                <a:spcPts val="0"/>
              </a:spcAft>
              <a:buNone/>
            </a:pPr>
            <a:endParaRPr/>
          </a:p>
          <a:p>
            <a:pPr marL="0" lvl="0" indent="0" algn="l" rtl="0">
              <a:spcBef>
                <a:spcPts val="0"/>
              </a:spcBef>
              <a:spcAft>
                <a:spcPts val="0"/>
              </a:spcAft>
              <a:buNone/>
            </a:pPr>
            <a:r>
              <a:t>Kako završavamo, može li netko podijeliti strategije ili tehnike koje se mogu koristiti za povećanje motivacije u mikro učenju?</a:t>
            </a:r>
          </a:p>
          <a:p>
            <a:pPr marL="0" lvl="0" indent="0" algn="l" rtl="0">
              <a:spcBef>
                <a:spcPts val="0"/>
              </a:spcBef>
              <a:spcAft>
                <a:spcPts val="0"/>
              </a:spcAft>
              <a:buNone/>
            </a:pPr>
            <a:endParaRPr/>
          </a:p>
          <a:p>
            <a:pPr marL="0" lvl="0" indent="0" algn="l" rtl="0">
              <a:spcBef>
                <a:spcPts val="0"/>
              </a:spcBef>
              <a:spcAft>
                <a:spcPts val="0"/>
              </a:spcAft>
              <a:buNone/>
            </a:pPr>
            <a:r>
              <a:t>(Sudionici nude prijedloge za učinkovito motiviranje niskokvalificiranih odraslih učenika u okruženju mikro-učenja)</a:t>
            </a:r>
          </a:p>
          <a:p>
            <a:pPr marL="0" lvl="0" indent="0" algn="l" rtl="0">
              <a:spcBef>
                <a:spcPts val="0"/>
              </a:spcBef>
              <a:spcAft>
                <a:spcPts val="0"/>
              </a:spcAft>
              <a:buNone/>
            </a:pPr>
            <a:endParaRPr/>
          </a:p>
          <a:p>
            <a:pPr marL="0" lvl="0" indent="0" algn="l" rtl="0">
              <a:spcBef>
                <a:spcPts val="0"/>
              </a:spcBef>
              <a:spcAft>
                <a:spcPts val="0"/>
              </a:spcAft>
              <a:buNone/>
            </a:pPr>
            <a:r>
              <a:t>Motivacija je ključni pokretač uspjeha u mikro učenju, posebno u radu s određenom publikom</a:t>
            </a:r>
          </a:p>
        </p:txBody>
      </p:sp>
      <p:sp>
        <p:nvSpPr>
          <p:cNvPr id="1136" name="Google Shape;1136;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7" name="Google Shape;1137;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3" name="Google Shape;1153;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54" name="Google Shape;1154;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se bacimo na igrifikaciju i društveno učenje. Elementi igrifikacije kao što su značke i bodovi mogu značajno poboljšati angažman. Također ćemo razgovarati o vrijednosti socijalnog učenja, koje može uključivati grupne izazove, ploče za raspravu i povratne informacije kolega.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Prvo, usredotočimo se na igrifikaciju. Elementi kao što su značke i bodovi mogu učiniti učenje zabavnijim i zanimljivijim. Kako ste vidjeli da se igrifikacija primjenjuje u mikro učenju i koje ste prednosti primijetili?</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(Sudionici sudjeluju u raspravi, dijeleći primjere i uvide vezane uz igrifikaciju u mikro-učenju)</a:t>
            </a:r>
          </a:p>
        </p:txBody>
      </p:sp>
      <p:sp>
        <p:nvSpPr>
          <p:cNvPr id="1156" name="Google Shape;1156;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7" name="Google Shape;1157;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6" name="Google Shape;1176;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77" name="Google Shape;1177;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Idemo dalje, razgovarajmo o socijalnom učenju. To uključuje grupne izazove, ploče za raspravu i povratne informacije kolega. Kako mislite da socijalno učenje može poboljšati iskustvo mikro-učenja i koji su neki potencijalni izazovi?</a:t>
            </a:r>
          </a:p>
          <a:p>
            <a:pPr marL="0" lvl="0" indent="0" algn="l" rtl="0">
              <a:spcBef>
                <a:spcPts val="0"/>
              </a:spcBef>
              <a:spcAft>
                <a:spcPts val="0"/>
              </a:spcAft>
              <a:buNone/>
            </a:pPr>
            <a:endParaRPr/>
          </a:p>
          <a:p>
            <a:pPr marL="0" lvl="0" indent="0" algn="l" rtl="0">
              <a:spcBef>
                <a:spcPts val="0"/>
              </a:spcBef>
              <a:spcAft>
                <a:spcPts val="0"/>
              </a:spcAft>
              <a:buNone/>
            </a:pPr>
            <a:r>
              <a:t>(nakon čitanja PPT-a) -  Socijalno učenje koristi društvene interakcije za poboljšanje razumijevanja i zadržavanja informacija, što se često događa u okruženjima kao što su učionice, internetske zajednice ili timovi na radnom mjestu.</a:t>
            </a:r>
          </a:p>
          <a:p>
            <a:pPr marL="0" lvl="0" indent="0" algn="l" rtl="0">
              <a:spcBef>
                <a:spcPts val="0"/>
              </a:spcBef>
              <a:spcAft>
                <a:spcPts val="0"/>
              </a:spcAft>
              <a:buNone/>
            </a:pPr>
            <a:endParaRPr/>
          </a:p>
          <a:p>
            <a:pPr marL="0" lvl="0" indent="0" algn="l" rtl="0">
              <a:spcBef>
                <a:spcPts val="0"/>
              </a:spcBef>
              <a:spcAft>
                <a:spcPts val="0"/>
              </a:spcAft>
              <a:buNone/>
            </a:pPr>
            <a:r>
              <a:t>(Sudionici raspravljaju o vrijednosti i potencijalnim izazovima uključivanja elemenata socijalnog učenja u mikro-učenje)</a:t>
            </a:r>
          </a:p>
          <a:p>
            <a:pPr marL="0" lvl="0" indent="0" algn="l" rtl="0">
              <a:spcBef>
                <a:spcPts val="0"/>
              </a:spcBef>
              <a:spcAft>
                <a:spcPts val="0"/>
              </a:spcAft>
              <a:buNone/>
            </a:pPr>
            <a:endParaRPr/>
          </a:p>
          <a:p>
            <a:pPr marL="0" lvl="0" indent="0" algn="l" rtl="0">
              <a:spcBef>
                <a:spcPts val="0"/>
              </a:spcBef>
              <a:spcAft>
                <a:spcPts val="0"/>
              </a:spcAft>
              <a:buNone/>
            </a:pPr>
            <a:r>
              <a:t>Učinkovita provedba:</a:t>
            </a:r>
          </a:p>
          <a:p>
            <a:pPr marL="0" lvl="0" indent="0" algn="l" rtl="0">
              <a:spcBef>
                <a:spcPts val="0"/>
              </a:spcBef>
              <a:spcAft>
                <a:spcPts val="0"/>
              </a:spcAft>
              <a:buNone/>
            </a:pPr>
            <a:r>
              <a:t>Prije nego što nastavimo, možete li podijeliti savjete ili najbolje prakse za učinkovitu provedbu igrifikacije i socijalnog učenja u scenarijima mikro-učenja?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To su moćni alati za jačanje angažmana i interakcije u mikro učenju. Imajte na umu ove koncepte dok istražujemo dalje u aktivnosti gamifikacije.</a:t>
            </a:r>
          </a:p>
        </p:txBody>
      </p:sp>
      <p:sp>
        <p:nvSpPr>
          <p:cNvPr id="1179" name="Google Shape;1179;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0" name="Google Shape;1180;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2" name="Google Shape;1212;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13" name="Google Shape;1213;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Vrijeme je za interaktivnu aktivnost. U malim grupama, želim da svatko od vas osmisli ideje za igrifikaciju za scenarij mikro-učenja. Razmišljajte kreativno i zamislite kako učenje možete učiniti zabavnim i zanimljivim. Nakon toga će svaka grupa podijeliti svoje ideje s razredom.</a:t>
            </a:r>
          </a:p>
          <a:p>
            <a:pPr marL="0" lvl="0" indent="0" algn="l" rtl="0">
              <a:spcBef>
                <a:spcPts val="0"/>
              </a:spcBef>
              <a:spcAft>
                <a:spcPts val="0"/>
              </a:spcAft>
              <a:buNone/>
            </a:pPr>
            <a:endParaRPr/>
          </a:p>
          <a:p>
            <a:pPr marL="0" lvl="0" indent="0" algn="l" rtl="0">
              <a:spcBef>
                <a:spcPts val="0"/>
              </a:spcBef>
              <a:spcAft>
                <a:spcPts val="0"/>
              </a:spcAft>
              <a:buNone/>
            </a:pPr>
            <a:r>
              <a:t>(Sudionici sudjeluju u grupnim brainstorming sesijama, a zatim dijele svoje ideje o igrifikaciji s razredom)</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Sada je vrijeme za uzbudljivu i interaktivnu aktivnost. Uronit ćemo u sesiju razmjene ideja o igrifikaciji.</a:t>
            </a:r>
          </a:p>
          <a:p>
            <a:pPr marL="0" lvl="0" indent="0" algn="l" rtl="0">
              <a:spcBef>
                <a:spcPts val="0"/>
              </a:spcBef>
              <a:spcAft>
                <a:spcPts val="0"/>
              </a:spcAft>
              <a:buNone/>
            </a:pPr>
            <a:endParaRPr/>
          </a:p>
          <a:p>
            <a:pPr marL="0" lvl="0" indent="0" algn="l" rtl="0">
              <a:spcBef>
                <a:spcPts val="0"/>
              </a:spcBef>
              <a:spcAft>
                <a:spcPts val="0"/>
              </a:spcAft>
              <a:buNone/>
            </a:pPr>
            <a:r>
              <a:t>Grupa 1: (Dijeli svoje ideje za igrifikaciju)</a:t>
            </a:r>
          </a:p>
          <a:p>
            <a:pPr marL="0" lvl="0" indent="0" algn="l" rtl="0">
              <a:spcBef>
                <a:spcPts val="0"/>
              </a:spcBef>
              <a:spcAft>
                <a:spcPts val="0"/>
              </a:spcAft>
              <a:buNone/>
            </a:pPr>
            <a:r>
              <a:t>Grupa 2: (Dijeli svoje ideje za igrifikaciju)</a:t>
            </a:r>
          </a:p>
          <a:p>
            <a:pPr marL="0" lvl="0" indent="0" algn="l" rtl="0">
              <a:spcBef>
                <a:spcPts val="0"/>
              </a:spcBef>
              <a:spcAft>
                <a:spcPts val="0"/>
              </a:spcAft>
              <a:buNone/>
            </a:pPr>
            <a:r>
              <a:t>Grupa 3: (Dijeli svoje ideje za igrifikaciju)</a:t>
            </a:r>
          </a:p>
        </p:txBody>
      </p:sp>
      <p:sp>
        <p:nvSpPr>
          <p:cNvPr id="1215" name="Google Shape;1215;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6" name="Google Shape;1216;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5" name="Google Shape;1245;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46" name="Google Shape;1246;p5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Diskusija</a:t>
            </a:r>
          </a:p>
          <a:p>
            <a:pPr marL="0" lvl="0" indent="0" algn="l" rtl="0">
              <a:spcBef>
                <a:spcPts val="0"/>
              </a:spcBef>
              <a:spcAft>
                <a:spcPts val="0"/>
              </a:spcAft>
              <a:buNone/>
            </a:pPr>
            <a:r>
              <a:t>Otvorimo se  za kratku raspravu.</a:t>
            </a:r>
          </a:p>
          <a:p>
            <a:pPr marL="0" lvl="0" indent="0" algn="l" rtl="0">
              <a:spcBef>
                <a:spcPts val="0"/>
              </a:spcBef>
              <a:spcAft>
                <a:spcPts val="0"/>
              </a:spcAft>
              <a:buNone/>
            </a:pPr>
            <a:endParaRPr/>
          </a:p>
          <a:p>
            <a:pPr marL="0" lvl="0" indent="0" algn="l" rtl="0">
              <a:spcBef>
                <a:spcPts val="0"/>
              </a:spcBef>
              <a:spcAft>
                <a:spcPts val="0"/>
              </a:spcAft>
              <a:buNone/>
            </a:pPr>
            <a:r>
              <a:t>• Što ste naučili iz ove aktivnosti? Kako se ove ideje o igrifikaciji mogu primijeniti za poboljšanje mikro-učenja?</a:t>
            </a:r>
          </a:p>
          <a:p>
            <a:pPr marL="0" lvl="0" indent="0" algn="l" rtl="0">
              <a:spcBef>
                <a:spcPts val="0"/>
              </a:spcBef>
              <a:spcAft>
                <a:spcPts val="0"/>
              </a:spcAft>
              <a:buNone/>
            </a:pPr>
            <a:endParaRPr/>
          </a:p>
          <a:p>
            <a:pPr marL="0" lvl="0" indent="0" algn="l" rtl="0">
              <a:spcBef>
                <a:spcPts val="0"/>
              </a:spcBef>
              <a:spcAft>
                <a:spcPts val="0"/>
              </a:spcAft>
              <a:buNone/>
            </a:pPr>
            <a:r>
              <a:t>(Sudionici sudjeluju u kratkoj raspravi, dijeleći uvide i lekcije naučene iz aktivnosti)</a:t>
            </a:r>
          </a:p>
        </p:txBody>
      </p:sp>
      <p:sp>
        <p:nvSpPr>
          <p:cNvPr id="1248" name="Google Shape;1248;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49" name="Google Shape;1249;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0" name="Google Shape;1260;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61" name="Google Shape;1261;p5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Kako završavamo, razgovarajmo o konceptu formiranja navika u učenju. Kako možemo izgraditi naviku mikro-učenja? Pružit ćemo vam savjete kao što su postavljanje ciljeva i održavanje dosljednog rasporeda.</a:t>
            </a:r>
          </a:p>
          <a:p>
            <a:pPr marL="0" lvl="0" indent="0" algn="l" rtl="0">
              <a:spcBef>
                <a:spcPts val="0"/>
              </a:spcBef>
              <a:spcAft>
                <a:spcPts val="0"/>
              </a:spcAft>
              <a:buNone/>
            </a:pPr>
            <a:endParaRPr/>
          </a:p>
          <a:p>
            <a:pPr marL="0" lvl="0" indent="0" algn="l" rtl="0">
              <a:spcBef>
                <a:spcPts val="0"/>
              </a:spcBef>
              <a:spcAft>
                <a:spcPts val="0"/>
              </a:spcAft>
              <a:buNone/>
            </a:pPr>
            <a:r>
              <a:t>(Sudionici sudjeluju u raspravi, dijeleći svoje uvide i savjete o izgradnji navike mikro-učenja)</a:t>
            </a:r>
          </a:p>
        </p:txBody>
      </p:sp>
      <p:sp>
        <p:nvSpPr>
          <p:cNvPr id="1263" name="Google Shape;1263;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4" name="Google Shape;1264;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7" name="Google Shape;1277;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78" name="Google Shape;1278;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Odličan posao, ljudi! </a:t>
            </a:r>
          </a:p>
          <a:p>
            <a:pPr marL="0" lvl="0" indent="0" algn="l" rtl="0">
              <a:spcBef>
                <a:spcPts val="0"/>
              </a:spcBef>
              <a:spcAft>
                <a:spcPts val="0"/>
              </a:spcAft>
              <a:buNone/>
            </a:pPr>
            <a:endParaRPr/>
          </a:p>
          <a:p>
            <a:pPr marL="0" lvl="0" indent="0" algn="l" rtl="0">
              <a:spcBef>
                <a:spcPts val="0"/>
              </a:spcBef>
              <a:spcAft>
                <a:spcPts val="0"/>
              </a:spcAft>
              <a:buNone/>
            </a:pPr>
            <a:r>
              <a:t>Evo nekoliko konkretnih i vrijednih savjeta: (PPT)</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Učenje je putovanje, a navike građenja ključan su dio toga. Zapamtite, motivacija i angažman ključni su čimbenici uspjeha mikro-učenja. Nastavite s izvrsnim radom i učinimo učenje uzbudljivim i učinkovitim.</a:t>
            </a:r>
          </a:p>
          <a:p>
            <a:pPr marL="0" lvl="0" indent="0" algn="l" rtl="0">
              <a:spcBef>
                <a:spcPts val="0"/>
              </a:spcBef>
              <a:spcAft>
                <a:spcPts val="0"/>
              </a:spcAft>
              <a:buNone/>
            </a:pPr>
            <a:r>
              <a:t>Imajte na umu savjete i strategije o kojima smo danas razgovarali.</a:t>
            </a:r>
          </a:p>
        </p:txBody>
      </p:sp>
      <p:sp>
        <p:nvSpPr>
          <p:cNvPr id="1280" name="Google Shape;1280;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1" name="Google Shape;1281;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p58: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5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2" name="Google Shape;152;p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Prije nego što počnemo, razmislimo o tradicionalnim postavkama učenja. Svi smo to prošli, zar ne? Dugi sati u učionicama, masivni udžbenici i lekcije za koje se čini da traju vječno. Sada zamislite da ste odrasla osoba koja žonglira poslom, obitelji i drugim obvezama. To je izazov, zar ne?</a:t>
            </a: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29" name="Google Shape;1329;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30" name="Google Shape;1330;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332" name="Google Shape;1332;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3" name="Google Shape;1333;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49" name="Google Shape;1349;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50" name="Google Shape;1350;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Učiniti učenje zabavnijim i zanimljivijim</a:t>
            </a:r>
          </a:p>
          <a:p>
            <a:pPr marL="0" lvl="0" indent="0" algn="l" rtl="0">
              <a:spcBef>
                <a:spcPts val="0"/>
              </a:spcBef>
              <a:spcAft>
                <a:spcPts val="0"/>
              </a:spcAft>
              <a:buNone/>
            </a:pPr>
            <a:r>
              <a:t>b) Postaviti ciljeve i održavati dosljedan raspored</a:t>
            </a:r>
          </a:p>
          <a:p>
            <a:pPr marL="0" lvl="0" indent="0" algn="l" rtl="0">
              <a:spcBef>
                <a:spcPts val="0"/>
              </a:spcBef>
              <a:spcAft>
                <a:spcPts val="0"/>
              </a:spcAft>
              <a:buNone/>
            </a:pPr>
            <a:r>
              <a:t>b) Nove navike koje su pokušali uspostaviti od posljednje sesije</a:t>
            </a:r>
          </a:p>
        </p:txBody>
      </p:sp>
      <p:sp>
        <p:nvSpPr>
          <p:cNvPr id="1352" name="Google Shape;1352;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3" name="Google Shape;1353;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1" name="Google Shape;1371;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72" name="Google Shape;1372;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 našu sesiju o "Integriranju mikro-učenja". Istražit ćemo važnost besprijekornog tkanja mikro-učenja u postojeće nastavne prakse. Ova integracija nije samo trend; ona je ključna komponenta modernog obrazovanja. Radi se o poboljšanju iskustava učenja vaših učenika. Odvojimo minutu i usredotočimo se na prednosti mikro-učenja. Ovaj pristup nudi izvanredne prednosti, što ga čini igra-izmjenjivač u obrazovanju.</a:t>
            </a:r>
          </a:p>
        </p:txBody>
      </p:sp>
      <p:sp>
        <p:nvSpPr>
          <p:cNvPr id="1374" name="Google Shape;1374;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5" name="Google Shape;1375;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1" name="Google Shape;1391;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92" name="Google Shape;1392;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 našu sesiju o "Integriranju mikro-učenja". </a:t>
            </a:r>
          </a:p>
          <a:p>
            <a:pPr marL="0" lvl="0" indent="0" algn="l" rtl="0">
              <a:spcBef>
                <a:spcPts val="0"/>
              </a:spcBef>
              <a:spcAft>
                <a:spcPts val="0"/>
              </a:spcAft>
              <a:buNone/>
            </a:pPr>
            <a:endParaRPr/>
          </a:p>
          <a:p>
            <a:pPr marL="0" lvl="0" indent="0" algn="l" rtl="0">
              <a:spcBef>
                <a:spcPts val="0"/>
              </a:spcBef>
              <a:spcAft>
                <a:spcPts val="0"/>
              </a:spcAft>
              <a:buNone/>
            </a:pPr>
            <a:r>
              <a:t>Istražit ćemo važnost besprijekornog tkanja mikro-učenja u postojeće nastavne prakse.</a:t>
            </a:r>
          </a:p>
          <a:p>
            <a:pPr marL="0" lvl="0" indent="0" algn="l" rtl="0">
              <a:spcBef>
                <a:spcPts val="0"/>
              </a:spcBef>
              <a:spcAft>
                <a:spcPts val="0"/>
              </a:spcAft>
              <a:buNone/>
            </a:pPr>
            <a:endParaRPr/>
          </a:p>
          <a:p>
            <a:pPr marL="0" lvl="0" indent="0" algn="l" rtl="0">
              <a:spcBef>
                <a:spcPts val="0"/>
              </a:spcBef>
              <a:spcAft>
                <a:spcPts val="0"/>
              </a:spcAft>
              <a:buNone/>
            </a:pPr>
            <a:r>
              <a:t>Ova integracija nije samo trend; ona je ključna komponenta modernog obrazovanja. Radi se o poboljšanju iskustava učenja vaših učenika. Odvojimo minutu i usredotočimo se na prednosti mikro-učenja. Ovaj pristup nudi izvanredne prednosti, što ga čini igra-izmjenjivač u obrazovanju.</a:t>
            </a:r>
          </a:p>
        </p:txBody>
      </p:sp>
      <p:sp>
        <p:nvSpPr>
          <p:cNvPr id="1394" name="Google Shape;1394;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5" name="Google Shape;1395;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8" name="Google Shape;1408;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09" name="Google Shape;1409;p6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0" name="Google Shape;1410;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se pozabavimo strategijama za učinkovito uključivanje mikro-učenja u postojeće kurikulume.</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Primjenom ovih strategija možete besprijekorno integrirati mikro-učenje u svoje postojeće kurikulume i poboljšati iskustvo učenja za svoje učenike.</a:t>
            </a:r>
          </a:p>
        </p:txBody>
      </p:sp>
      <p:sp>
        <p:nvSpPr>
          <p:cNvPr id="1411" name="Google Shape;1411;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2" name="Google Shape;1412;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0" name="Google Shape;1440;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41" name="Google Shape;1441;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Jedan učinkovit pristup je razbijanje kurikuluma u manje module. Svaki modul može biti popraćen resursima za mikro učenje koji pojačavaju ključne koncepte. Ova modularna integracija omogućuje studentima da se bave sadržajem u manjim, probavljivijim dijelovima, čineći složene predmete upravljivijima.</a:t>
            </a:r>
          </a:p>
        </p:txBody>
      </p:sp>
      <p:sp>
        <p:nvSpPr>
          <p:cNvPr id="1443" name="Google Shape;1443;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4" name="Google Shape;1444;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2" name="Google Shape;1462;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63" name="Google Shape;1463;p6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Razmislite o usklađivanju resursa za mikro učenje s neposrednim potrebama vašeg kurikuluma. Kada se učenici suoče s određenim izazovima ili pitanjima, mogu pristupiti materijalima za mikro učenje koji pružaju trenutne odgovore. Ovaj pristup učenja u pravo vrijeme osigurava da učenici dobiju podršku koja im je potrebna kada je to najrelevantnije.</a:t>
            </a:r>
          </a:p>
        </p:txBody>
      </p:sp>
      <p:sp>
        <p:nvSpPr>
          <p:cNvPr id="1465" name="Google Shape;1465;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6" name="Google Shape;1466;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4" name="Google Shape;1484;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85" name="Google Shape;1485;p6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Iskoristite mikro-učenje za formativne procjene. Umetnite brze kvizove ili interaktivne vježbe u svoj kurikulum kako biste procijenili razumijevanje učenika. Brze povratne informacije iz tih procjena omogućuju vam da prilagodite svoj pristup poučavanju, osiguravajući da kurikulum ostane angažiran i učinkovit.</a:t>
            </a:r>
          </a:p>
        </p:txBody>
      </p:sp>
      <p:sp>
        <p:nvSpPr>
          <p:cNvPr id="1487" name="Google Shape;1487;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8" name="Google Shape;1488;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6" name="Google Shape;1506;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07" name="Google Shape;1507;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Usklađivanje mikro-učenja s ciljevima kurikuluma osigurava da svaki dio sadržaja služi određenoj obrazovnoj svrsi. Održava vašu nastavu usredotočenom i relevantnom, čineći iskustvo učenja značajnijim za vaše učenike.</a:t>
            </a:r>
          </a:p>
        </p:txBody>
      </p:sp>
      <p:sp>
        <p:nvSpPr>
          <p:cNvPr id="1509" name="Google Shape;1509;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0" name="Google Shape;1510;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4" name="Google Shape;1524;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25" name="Google Shape;1525;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Kada se materijali za mikro učenje usklade s ciljevima kurikuluma, svojim učenicima stvarate jasan put za postizanje učinkovitih ishoda učenja. Ovo usklađivanje pomaže učenicima da razumiju kako svaka mikro lekcija doprinosi njihovom ukupnom razumijevanju predmeta, čineći putovanje učenja koherentnijim i svrhovitijim.</a:t>
            </a:r>
          </a:p>
        </p:txBody>
      </p:sp>
      <p:sp>
        <p:nvSpPr>
          <p:cNvPr id="1527" name="Google Shape;1527;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8" name="Google Shape;1528;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8" name="Google Shape;178;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Tu dolazi do mikro-učenja. To je kao učenje u komadima veličine ugriza, od kojih je svaki dizajniran da stane u džepove vašeg užurbanog života. Razmišljajte o tome kao o učenju koje poštuje vaše vrijeme, vaše potrebe i vaše ciljeve. Ovdje smo kako bismo istražili kako mikroučenje može pružiti rješenja za neke od izazova s kojima se niskokvalificirani odrasli mogu suočiti u tradicionalnijim oblicima učenja.</a:t>
            </a: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2" name="Google Shape;1542;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43" name="Google Shape;1543;p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Mikro učenje može se neprimjetno integrirati s tradicionalnim metodama poučavanja, potičući dinamično i privlačno okruženje za učenje. Istražimo ovu sinergiju, posebno u kontekstu "preokrenute učionice".</a:t>
            </a:r>
          </a:p>
          <a:p>
            <a:pPr marL="0" lvl="0" indent="0" algn="l" rtl="0">
              <a:spcBef>
                <a:spcPts val="0"/>
              </a:spcBef>
              <a:spcAft>
                <a:spcPts val="0"/>
              </a:spcAft>
              <a:buNone/>
            </a:pPr>
            <a:endParaRPr/>
          </a:p>
          <a:p>
            <a:pPr marL="0" lvl="0" indent="0" algn="l" rtl="0">
              <a:spcBef>
                <a:spcPts val="0"/>
              </a:spcBef>
              <a:spcAft>
                <a:spcPts val="0"/>
              </a:spcAft>
              <a:buNone/>
            </a:pPr>
            <a:r>
              <a:t>Jedan od moćnih načina za spajanje mikro-učenja s tradicionalnom nastavom je pristup „obrnute učionice“. U preokrenutoj učionici učenici pristupaju materijalima za mikroučenje prije predavanja uživo. Ovaj pristup omogućuje vrijeme licem u lice da se usredotoči na interaktivne rasprave, rješavanje problema i dublje razumijevanje, jer učenici dolaze pripremljeni s temeljnim znanjem.</a:t>
            </a:r>
          </a:p>
        </p:txBody>
      </p:sp>
      <p:sp>
        <p:nvSpPr>
          <p:cNvPr id="1545" name="Google Shape;1545;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6" name="Google Shape;1546;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0" name="Google Shape;1560;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61" name="Google Shape;1561;p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2" name="Google Shape;1562;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Mikro učenje može poboljšati angažman učenika pružanjem pristupa resursima koji odgovaraju individualnim stilovima učenja.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Neki učenici možda više vole materijale za čitanje, dok drugi imaju više koristi od videozapisa ili interaktivnih vježbi. Fleksibilnost mikro-učenja osigurava da svaki učenik ima resurse koji su mu potrebni za izvrsnost.</a:t>
            </a:r>
          </a:p>
          <a:p>
            <a:pPr marL="0" lvl="0" indent="0" algn="l" rtl="0">
              <a:spcBef>
                <a:spcPts val="0"/>
              </a:spcBef>
              <a:spcAft>
                <a:spcPts val="0"/>
              </a:spcAft>
              <a:buNone/>
            </a:pPr>
            <a:endParaRPr/>
          </a:p>
          <a:p>
            <a:pPr marL="0" lvl="0" indent="0" algn="l" rtl="0">
              <a:spcBef>
                <a:spcPts val="0"/>
              </a:spcBef>
              <a:spcAft>
                <a:spcPts val="0"/>
              </a:spcAft>
              <a:buNone/>
            </a:pPr>
            <a:r>
              <a:t>Ova kombinacija mikro-učenja i tradicionalnih metoda poučavanja stvara uravnoteženo i privlačno iskustvo učenja, udovoljavajući raznolikom rasponu učenika.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Sada istražimo tehnološke alate koji mogu ovu integraciju učiniti besprijekornom.</a:t>
            </a:r>
          </a:p>
        </p:txBody>
      </p:sp>
      <p:sp>
        <p:nvSpPr>
          <p:cNvPr id="1563" name="Google Shape;1563;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4" name="Google Shape;1564;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79" name="Google Shape;1579;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80" name="Google Shape;1580;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1" name="Google Shape;1581;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Uronimo sada u svijet tehnoloških alata koji čine stvaranje sadržaja za mikro učenje dostupnim i učinkovitim.</a:t>
            </a:r>
          </a:p>
          <a:p>
            <a:pPr marL="0" lvl="0" indent="0" algn="l" rtl="0">
              <a:spcBef>
                <a:spcPts val="0"/>
              </a:spcBef>
              <a:spcAft>
                <a:spcPts val="0"/>
              </a:spcAft>
              <a:buNone/>
            </a:pPr>
            <a:endParaRPr/>
          </a:p>
          <a:p>
            <a:pPr marL="0" lvl="0" indent="0" algn="l" rtl="0">
              <a:spcBef>
                <a:spcPts val="0"/>
              </a:spcBef>
              <a:spcAft>
                <a:spcPts val="0"/>
              </a:spcAft>
              <a:buNone/>
            </a:pPr>
            <a:r>
              <a:t>Dostupan je širok raspon alata prilagođenih korisniku za stvaranje sadržaja za mikro učenje. Alati kao što je Canva nude intuitivne mogućnosti dizajna, omogućujući vam stvaranje vizualno privlačnih materijala. Canva nudi mnoštvo predložaka, grafika i mogućnosti prilagodbe koje odgovaraju različitim stilovima učenja.</a:t>
            </a:r>
          </a:p>
        </p:txBody>
      </p:sp>
      <p:sp>
        <p:nvSpPr>
          <p:cNvPr id="1582" name="Google Shape;1582;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3" name="Google Shape;1583;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1" name="Google Shape;1601;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02" name="Google Shape;1602;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(Nakon PPT-a)</a:t>
            </a:r>
          </a:p>
          <a:p>
            <a:pPr marL="0" lvl="0" indent="0" algn="l" rtl="0">
              <a:spcBef>
                <a:spcPts val="0"/>
              </a:spcBef>
              <a:spcAft>
                <a:spcPts val="0"/>
              </a:spcAft>
              <a:buNone/>
            </a:pPr>
            <a:r>
              <a:t>Ovi alati prilagođeni korisniku olakšavaju edukatorima učinkovito dizajniranje i isporuku sadržaja za mikro učenje. Sada ćemo se ukratko dotaknuti važnosti pristupačnosti za sve učenike.</a:t>
            </a:r>
          </a:p>
        </p:txBody>
      </p:sp>
      <p:sp>
        <p:nvSpPr>
          <p:cNvPr id="1604" name="Google Shape;1604;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5" name="Google Shape;1605;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3" name="Google Shape;1623;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24" name="Google Shape;1624;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Prije nego što zaključimo, ključno je naglasiti važnost pristupačnosti u mikro učenju.</a:t>
            </a:r>
          </a:p>
          <a:p>
            <a:pPr marL="0" lvl="0" indent="0" algn="l" rtl="0">
              <a:spcBef>
                <a:spcPts val="0"/>
              </a:spcBef>
              <a:spcAft>
                <a:spcPts val="0"/>
              </a:spcAft>
              <a:buNone/>
            </a:pPr>
            <a:endParaRPr/>
          </a:p>
          <a:p>
            <a:pPr marL="0" lvl="0" indent="0" algn="l" rtl="0">
              <a:spcBef>
                <a:spcPts val="0"/>
              </a:spcBef>
              <a:spcAft>
                <a:spcPts val="0"/>
              </a:spcAft>
              <a:buNone/>
            </a:pPr>
            <a:r>
              <a:t>Pristupačnost osigurava da svi učenici, bez obzira na njihove jedinstvene potrebe i okolnosti, imaju jednak pristup obrazovnim sadržajima. Materijali za mikroučenje trebali bi biti osmišljeni imajući na umu pristupačnost, pazeći da se svi mogu lako kretati njima.</a:t>
            </a:r>
          </a:p>
          <a:p>
            <a:pPr marL="0" lvl="0" indent="0" algn="l" rtl="0">
              <a:spcBef>
                <a:spcPts val="0"/>
              </a:spcBef>
              <a:spcAft>
                <a:spcPts val="0"/>
              </a:spcAft>
              <a:buNone/>
            </a:pPr>
            <a:endParaRPr/>
          </a:p>
          <a:p>
            <a:pPr marL="0" lvl="0" indent="0" algn="l" rtl="0">
              <a:spcBef>
                <a:spcPts val="0"/>
              </a:spcBef>
              <a:spcAft>
                <a:spcPts val="0"/>
              </a:spcAft>
              <a:buNone/>
            </a:pPr>
            <a:r>
              <a:t>Razmotrite čimbenike kao što su pružanje alternativnog teksta za slike, prošireni opisi za videozapise i sadržaj koji je prilagođen čitanju zaslona. </a:t>
            </a:r>
          </a:p>
          <a:p>
            <a:pPr marL="0" lvl="0" indent="0" algn="l" rtl="0">
              <a:spcBef>
                <a:spcPts val="0"/>
              </a:spcBef>
              <a:spcAft>
                <a:spcPts val="0"/>
              </a:spcAft>
              <a:buNone/>
            </a:pPr>
            <a:r>
              <a:t>Dajući prioritet pristupačnosti, stvarate inkluzivno okruženje za učenje u kojem svaki učenik može napredovati.</a:t>
            </a:r>
          </a:p>
          <a:p>
            <a:pPr marL="0" lvl="0" indent="0" algn="l" rtl="0">
              <a:spcBef>
                <a:spcPts val="0"/>
              </a:spcBef>
              <a:spcAft>
                <a:spcPts val="0"/>
              </a:spcAft>
              <a:buNone/>
            </a:pPr>
            <a:endParaRPr/>
          </a:p>
          <a:p>
            <a:pPr marL="0" lvl="0" indent="0" algn="l" rtl="0">
              <a:spcBef>
                <a:spcPts val="0"/>
              </a:spcBef>
              <a:spcAft>
                <a:spcPts val="0"/>
              </a:spcAft>
              <a:buNone/>
            </a:pPr>
            <a:r>
              <a:t>Imajući to na umu, pokrili smo ključne aspekte integracije mikro-učenja u vaše nastavne prakse. Hvala vam što ste nam se danas pridružili i učinimo učenje uzbudljivim i učinkovitim.</a:t>
            </a:r>
          </a:p>
        </p:txBody>
      </p:sp>
      <p:sp>
        <p:nvSpPr>
          <p:cNvPr id="1626" name="Google Shape;1626;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7" name="Google Shape;1627;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2" name="Google Shape;1642;p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1" name="Google Shape;1651;p7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6" name="Google Shape;1666;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67" name="Google Shape;1667;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8" name="Google Shape;1668;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669" name="Google Shape;1669;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0" name="Google Shape;1670;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6" name="Google Shape;1686;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87" name="Google Shape;1687;p7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8" name="Google Shape;1688;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Usklađivanje mikro-učenja s ciljevima kurikuluma i ciljevima učenja</a:t>
            </a:r>
          </a:p>
          <a:p>
            <a:pPr marL="0" lvl="0" indent="0" algn="l" rtl="0">
              <a:spcBef>
                <a:spcPts val="0"/>
              </a:spcBef>
              <a:spcAft>
                <a:spcPts val="0"/>
              </a:spcAft>
              <a:buNone/>
            </a:pPr>
            <a:r>
              <a:t>c) Gamifikacija i socijalno učenje</a:t>
            </a:r>
          </a:p>
          <a:p>
            <a:pPr marL="0" lvl="0" indent="0" algn="l" rtl="0">
              <a:spcBef>
                <a:spcPts val="0"/>
              </a:spcBef>
              <a:spcAft>
                <a:spcPts val="0"/>
              </a:spcAft>
              <a:buNone/>
            </a:pPr>
            <a:r>
              <a:t>b) Postaviti ciljeve i održavati dosljedan raspored</a:t>
            </a:r>
          </a:p>
        </p:txBody>
      </p:sp>
      <p:sp>
        <p:nvSpPr>
          <p:cNvPr id="1689" name="Google Shape;1689;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0" name="Google Shape;1690;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8" name="Google Shape;1708;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09" name="Google Shape;1709;p7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0" name="Google Shape;1710;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ćemo istražiti neke od alata koji mogu poboljšati vaše mikro-učenje</a:t>
            </a:r>
          </a:p>
          <a:p>
            <a:pPr marL="0" lvl="0" indent="0" algn="l" rtl="0">
              <a:spcBef>
                <a:spcPts val="0"/>
              </a:spcBef>
              <a:spcAft>
                <a:spcPts val="0"/>
              </a:spcAft>
              <a:buNone/>
            </a:pPr>
            <a:endParaRPr/>
          </a:p>
          <a:p>
            <a:pPr marL="0" lvl="0" indent="0" algn="l" rtl="0">
              <a:spcBef>
                <a:spcPts val="0"/>
              </a:spcBef>
              <a:spcAft>
                <a:spcPts val="0"/>
              </a:spcAft>
              <a:buNone/>
            </a:pPr>
            <a:r>
              <a:t>Canva je nevjerojatno jednostavan alat za grafički dizajn koji vam može pomoći u izradi vizualno privlačnih materijala za mikroučenje. Je li itko od vas već koristio Canvu?</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Edpuzzle je fantastičan za stvaranje interaktivnih video lekcija. Kvizove i pitanja možete ugraditi izravno u svoje videozapise. Tko ima iskustva s Edpuzzleom?</a:t>
            </a:r>
          </a:p>
          <a:p>
            <a:pPr marL="0" lvl="0" indent="0" algn="l" rtl="0">
              <a:spcBef>
                <a:spcPts val="0"/>
              </a:spcBef>
              <a:spcAft>
                <a:spcPts val="0"/>
              </a:spcAft>
              <a:buNone/>
            </a:pPr>
            <a:endParaRPr/>
          </a:p>
          <a:p>
            <a:pPr marL="0" lvl="0" indent="0" algn="l" rtl="0">
              <a:spcBef>
                <a:spcPts val="0"/>
              </a:spcBef>
              <a:spcAft>
                <a:spcPts val="0"/>
              </a:spcAft>
              <a:buNone/>
            </a:pPr>
            <a:r>
              <a:t>Kahoot! interaktivna je i zanimljiva platforma koja nastavnicima omogućuje izradu kvizova, anketa i igara za svoje učenike. To je svestran alat koji učenje može pretvoriti u zabavno i natjecateljsko iskustvo.</a:t>
            </a:r>
          </a:p>
          <a:p>
            <a:pPr marL="0" lvl="0" indent="0" algn="l" rtl="0">
              <a:spcBef>
                <a:spcPts val="0"/>
              </a:spcBef>
              <a:spcAft>
                <a:spcPts val="0"/>
              </a:spcAft>
              <a:buNone/>
            </a:pPr>
            <a:endParaRPr/>
          </a:p>
          <a:p>
            <a:pPr marL="0" lvl="0" indent="0" algn="l" rtl="0">
              <a:spcBef>
                <a:spcPts val="0"/>
              </a:spcBef>
              <a:spcAft>
                <a:spcPts val="0"/>
              </a:spcAft>
              <a:buNone/>
            </a:pPr>
            <a:r>
              <a:t>Kahoot! čini učenje igrom. Edukatori mogu kreirati kvizove s pitanjima, anketama i izazovima s višestrukim izborom. Učenici se mogu pridružiti u stvarnom vremenu putem svojih uređaja, odgovarati na pitanja i zarađivati bodove. To je izvrstan način za jačanje ključnih koncepata na konkurentan i ugodan način. Pruža neposredne povratne informacije i nastavnicima i učenicima.</a:t>
            </a:r>
          </a:p>
          <a:p>
            <a:pPr marL="0" lvl="0" indent="0" algn="l" rtl="0">
              <a:spcBef>
                <a:spcPts val="0"/>
              </a:spcBef>
              <a:spcAft>
                <a:spcPts val="0"/>
              </a:spcAft>
              <a:buNone/>
            </a:pPr>
            <a:r>
              <a:t>Uz Kahoot! možete stvoriti zanimljive aktivnosti mikro-učenja koje nisu samo edukativne, već i zabavne. Ovaj je alat posebno učinkovit za jačanje znanja i provjeru razumijevanja na razigran način.</a:t>
            </a:r>
          </a:p>
        </p:txBody>
      </p:sp>
      <p:sp>
        <p:nvSpPr>
          <p:cNvPr id="1711" name="Google Shape;1711;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2" name="Google Shape;1712;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7" name="Google Shape;197;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Ovaj ledolomac neće samo pomoći sudionicima da se upoznaju s digitalnim alatima koje mogu koristiti za stvaranje resursa za mikro učenje, već i za poticanje izgradnje tima i komunikacijskih vještina.</a:t>
            </a:r>
          </a:p>
          <a:p>
            <a:pPr marL="0" lvl="0" indent="0" algn="l" rtl="0">
              <a:spcBef>
                <a:spcPts val="0"/>
              </a:spcBef>
              <a:spcAft>
                <a:spcPts val="0"/>
              </a:spcAft>
              <a:buNone/>
            </a:pPr>
            <a:endParaRPr/>
          </a:p>
          <a:p>
            <a:pPr marL="0" lvl="0" indent="0" algn="l" rtl="0">
              <a:spcBef>
                <a:spcPts val="0"/>
              </a:spcBef>
              <a:spcAft>
                <a:spcPts val="0"/>
              </a:spcAft>
              <a:buNone/>
            </a:pPr>
            <a:r>
              <a:t>Upotrijebite ovaj popis digitalnih alata, platformi ili aplikacija. Svaki tim trebao bi dobiti najmanje 3 stavke.</a:t>
            </a:r>
          </a:p>
          <a:p>
            <a:pPr marL="0" lvl="0" indent="0" algn="l" rtl="0">
              <a:spcBef>
                <a:spcPts val="0"/>
              </a:spcBef>
              <a:spcAft>
                <a:spcPts val="0"/>
              </a:spcAft>
              <a:buNone/>
            </a:pPr>
            <a:endParaRPr/>
          </a:p>
          <a:p>
            <a:pPr marL="0" lvl="0" indent="0" algn="l" rtl="0">
              <a:spcBef>
                <a:spcPts val="0"/>
              </a:spcBef>
              <a:spcAft>
                <a:spcPts val="0"/>
              </a:spcAft>
              <a:buNone/>
            </a:pPr>
            <a:r>
              <a:t>Artikulirajte 360</a:t>
            </a:r>
          </a:p>
          <a:p>
            <a:pPr marL="0" lvl="0" indent="0" algn="l" rtl="0">
              <a:spcBef>
                <a:spcPts val="0"/>
              </a:spcBef>
              <a:spcAft>
                <a:spcPts val="0"/>
              </a:spcAft>
              <a:buNone/>
            </a:pPr>
            <a:r>
              <a:t>Adobe Captivate</a:t>
            </a:r>
          </a:p>
          <a:p>
            <a:pPr marL="0" lvl="0" indent="0" algn="l" rtl="0">
              <a:spcBef>
                <a:spcPts val="0"/>
              </a:spcBef>
              <a:spcAft>
                <a:spcPts val="0"/>
              </a:spcAft>
              <a:buNone/>
            </a:pPr>
            <a:r>
              <a:t>Camtasia</a:t>
            </a:r>
          </a:p>
          <a:p>
            <a:pPr marL="0" lvl="0" indent="0" algn="l" rtl="0">
              <a:spcBef>
                <a:spcPts val="0"/>
              </a:spcBef>
              <a:spcAft>
                <a:spcPts val="0"/>
              </a:spcAft>
              <a:buNone/>
            </a:pPr>
            <a:r>
              <a:t>H5P</a:t>
            </a:r>
          </a:p>
          <a:p>
            <a:pPr marL="0" lvl="0" indent="0" algn="l" rtl="0">
              <a:spcBef>
                <a:spcPts val="0"/>
              </a:spcBef>
              <a:spcAft>
                <a:spcPts val="0"/>
              </a:spcAft>
              <a:buNone/>
            </a:pPr>
            <a:r>
              <a:t>iSpring Suite</a:t>
            </a:r>
          </a:p>
          <a:p>
            <a:pPr marL="0" lvl="0" indent="0" algn="l" rtl="0">
              <a:spcBef>
                <a:spcPts val="0"/>
              </a:spcBef>
              <a:spcAft>
                <a:spcPts val="0"/>
              </a:spcAft>
              <a:buNone/>
            </a:pPr>
            <a:r>
              <a:t>Canva</a:t>
            </a:r>
          </a:p>
          <a:p>
            <a:pPr marL="0" lvl="0" indent="0" algn="l" rtl="0">
              <a:spcBef>
                <a:spcPts val="0"/>
              </a:spcBef>
              <a:spcAft>
                <a:spcPts val="0"/>
              </a:spcAft>
              <a:buNone/>
            </a:pPr>
            <a:r>
              <a:t>Kahoot</a:t>
            </a:r>
          </a:p>
          <a:p>
            <a:pPr marL="0" lvl="0" indent="0" algn="l" rtl="0">
              <a:spcBef>
                <a:spcPts val="0"/>
              </a:spcBef>
              <a:spcAft>
                <a:spcPts val="0"/>
              </a:spcAft>
              <a:buNone/>
            </a:pPr>
            <a:r>
              <a:t>Quizlet</a:t>
            </a:r>
          </a:p>
          <a:p>
            <a:pPr marL="0" lvl="0" indent="0" algn="l" rtl="0">
              <a:spcBef>
                <a:spcPts val="0"/>
              </a:spcBef>
              <a:spcAft>
                <a:spcPts val="0"/>
              </a:spcAft>
              <a:buNone/>
            </a:pPr>
            <a:r>
              <a:t>Genijalno</a:t>
            </a:r>
          </a:p>
          <a:p>
            <a:pPr marL="0" lvl="0" indent="0" algn="l" rtl="0">
              <a:spcBef>
                <a:spcPts val="0"/>
              </a:spcBef>
              <a:spcAft>
                <a:spcPts val="0"/>
              </a:spcAft>
              <a:buNone/>
            </a:pPr>
            <a:r>
              <a:t>Mentimetar</a:t>
            </a:r>
          </a:p>
          <a:p>
            <a:pPr marL="0" lvl="0" indent="0" algn="l" rtl="0">
              <a:spcBef>
                <a:spcPts val="0"/>
              </a:spcBef>
              <a:spcAft>
                <a:spcPts val="0"/>
              </a:spcAft>
              <a:buNone/>
            </a:pPr>
            <a:r>
              <a:t>Elucidat</a:t>
            </a:r>
          </a:p>
          <a:p>
            <a:pPr marL="0" lvl="0" indent="0" algn="l" rtl="0">
              <a:spcBef>
                <a:spcPts val="0"/>
              </a:spcBef>
              <a:spcAft>
                <a:spcPts val="0"/>
              </a:spcAft>
              <a:buNone/>
            </a:pPr>
            <a:r>
              <a:t>Easygenerator</a:t>
            </a:r>
          </a:p>
          <a:p>
            <a:pPr marL="0" lvl="0" indent="0" algn="l" rtl="0">
              <a:spcBef>
                <a:spcPts val="0"/>
              </a:spcBef>
              <a:spcAft>
                <a:spcPts val="0"/>
              </a:spcAft>
              <a:buNone/>
            </a:pPr>
            <a:r>
              <a:t>Lectora Inspire</a:t>
            </a:r>
          </a:p>
          <a:p>
            <a:pPr marL="0" lvl="0" indent="0" algn="l" rtl="0">
              <a:spcBef>
                <a:spcPts val="0"/>
              </a:spcBef>
              <a:spcAft>
                <a:spcPts val="0"/>
              </a:spcAft>
              <a:buNone/>
            </a:pPr>
            <a:r>
              <a:t>EdApp</a:t>
            </a:r>
          </a:p>
          <a:p>
            <a:pPr marL="0" lvl="0" indent="0" algn="l" rtl="0">
              <a:spcBef>
                <a:spcPts val="0"/>
              </a:spcBef>
              <a:spcAft>
                <a:spcPts val="0"/>
              </a:spcAft>
              <a:buNone/>
            </a:pPr>
            <a:r>
              <a:t>Kreator Docebo sadržaja</a:t>
            </a:r>
          </a:p>
          <a:p>
            <a:pPr marL="0" lvl="0" indent="0" algn="l" rtl="0">
              <a:spcBef>
                <a:spcPts val="0"/>
              </a:spcBef>
              <a:spcAft>
                <a:spcPts val="0"/>
              </a:spcAft>
              <a:buNone/>
            </a:pPr>
            <a:r>
              <a:t>WizIQ</a:t>
            </a:r>
          </a:p>
          <a:p>
            <a:pPr marL="0" lvl="0" indent="0" algn="l" rtl="0">
              <a:spcBef>
                <a:spcPts val="0"/>
              </a:spcBef>
              <a:spcAft>
                <a:spcPts val="0"/>
              </a:spcAft>
              <a:buNone/>
            </a:pPr>
            <a:r>
              <a:t>Powtoon</a:t>
            </a:r>
          </a:p>
          <a:p>
            <a:pPr marL="0" lvl="0" indent="0" algn="l" rtl="0">
              <a:spcBef>
                <a:spcPts val="0"/>
              </a:spcBef>
              <a:spcAft>
                <a:spcPts val="0"/>
              </a:spcAft>
              <a:buNone/>
            </a:pPr>
            <a:r>
              <a:t>Vyond</a:t>
            </a:r>
          </a:p>
          <a:p>
            <a:pPr marL="0" lvl="0" indent="0" algn="l" rtl="0">
              <a:spcBef>
                <a:spcPts val="0"/>
              </a:spcBef>
              <a:spcAft>
                <a:spcPts val="0"/>
              </a:spcAft>
              <a:buNone/>
            </a:pPr>
            <a:r>
              <a:t>Prezi</a:t>
            </a:r>
          </a:p>
          <a:p>
            <a:pPr marL="0" lvl="0" indent="0" algn="l" rtl="0">
              <a:spcBef>
                <a:spcPts val="0"/>
              </a:spcBef>
              <a:spcAft>
                <a:spcPts val="0"/>
              </a:spcAft>
              <a:buNone/>
            </a:pPr>
            <a:r>
              <a:t>Animaker</a:t>
            </a: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0" name="Google Shape;1730;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31" name="Google Shape;1731;p8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Studija slučaja 1: Tvrtka ABC </a:t>
            </a:r>
          </a:p>
          <a:p>
            <a:pPr marL="0" lvl="0" indent="0" algn="l" rtl="0">
              <a:spcBef>
                <a:spcPts val="0"/>
              </a:spcBef>
              <a:spcAft>
                <a:spcPts val="0"/>
              </a:spcAft>
              <a:buNone/>
            </a:pPr>
            <a:endParaRPr/>
          </a:p>
          <a:p>
            <a:pPr marL="0" lvl="0" indent="0" algn="l" rtl="0">
              <a:spcBef>
                <a:spcPts val="0"/>
              </a:spcBef>
              <a:spcAft>
                <a:spcPts val="0"/>
              </a:spcAft>
              <a:buNone/>
            </a:pPr>
            <a:r>
              <a:t>Naša prva studija slučaja sadrži "Company ABC", tehnološki usmjerenu tvrtku koja je uspješno implementirala mikro-učenje za obuku svojih zaposlenika na daljinu. Uronimo u njihov pristup i rezultate.</a:t>
            </a:r>
          </a:p>
          <a:p>
            <a:pPr marL="0" lvl="0" indent="0" algn="l" rtl="0">
              <a:spcBef>
                <a:spcPts val="0"/>
              </a:spcBef>
              <a:spcAft>
                <a:spcPts val="0"/>
              </a:spcAft>
              <a:buNone/>
            </a:pPr>
            <a:endParaRPr/>
          </a:p>
          <a:p>
            <a:pPr marL="0" lvl="0" indent="0" algn="l" rtl="0">
              <a:spcBef>
                <a:spcPts val="0"/>
              </a:spcBef>
              <a:spcAft>
                <a:spcPts val="0"/>
              </a:spcAft>
              <a:buNone/>
            </a:pPr>
            <a:r>
              <a:t>Tvrtka ABC prepoznala je potrebu da zaposlenicima na daljinu pruži stalnu obuku kako bi bili u korak s tehnologijama koje se razvijaju. 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r>
              <a:t>Svaki je modul osmišljen tako da bude kratak i zanimljiv,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r>
              <a:t>Kako bi osigurali odgovornost, implementirali su igrificirani sustav u kojem su zaposlenici zarađivali bodove i značke za dovršavanje modula. To je stvorilo zdravu konkurenciju i prepoznatljivost među zaposlenicima.</a:t>
            </a:r>
          </a:p>
        </p:txBody>
      </p:sp>
      <p:sp>
        <p:nvSpPr>
          <p:cNvPr id="1733" name="Google Shape;1733;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4" name="Google Shape;1734;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59" name="Google Shape;1759;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60" name="Google Shape;1760;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1" name="Google Shape;1761;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Studija slučaja 1: Tvrtka ABC </a:t>
            </a:r>
          </a:p>
          <a:p>
            <a:pPr marL="0" lvl="0" indent="0" algn="l" rtl="0">
              <a:spcBef>
                <a:spcPts val="0"/>
              </a:spcBef>
              <a:spcAft>
                <a:spcPts val="0"/>
              </a:spcAft>
              <a:buNone/>
            </a:pPr>
            <a:endParaRPr/>
          </a:p>
          <a:p>
            <a:pPr marL="0" lvl="0" indent="0" algn="l" rtl="0">
              <a:spcBef>
                <a:spcPts val="0"/>
              </a:spcBef>
              <a:spcAft>
                <a:spcPts val="0"/>
              </a:spcAft>
              <a:buNone/>
            </a:pPr>
            <a:r>
              <a:t>Naša prva studija slučaja sadrži "Company ABC", tehnološki usmjerenu tvrtku koja je uspješno implementirala mikro-učenje za obuku svojih zaposlenika na daljinu. Uronimo u njihov pristup i rezultate.</a:t>
            </a:r>
          </a:p>
          <a:p>
            <a:pPr marL="0" lvl="0" indent="0" algn="l" rtl="0">
              <a:spcBef>
                <a:spcPts val="0"/>
              </a:spcBef>
              <a:spcAft>
                <a:spcPts val="0"/>
              </a:spcAft>
              <a:buNone/>
            </a:pPr>
            <a:endParaRPr/>
          </a:p>
          <a:p>
            <a:pPr marL="0" lvl="0" indent="0" algn="l" rtl="0">
              <a:spcBef>
                <a:spcPts val="0"/>
              </a:spcBef>
              <a:spcAft>
                <a:spcPts val="0"/>
              </a:spcAft>
              <a:buNone/>
            </a:pPr>
            <a:r>
              <a:t>Tvrtka ABC prepoznala je potrebu da zaposlenicima na daljinu pruži stalnu obuku kako bi bili u korak s tehnologijama koje se razvijaju. 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r>
              <a:t>Svaki je modul osmišljen tako da bude kratak i zanimljiv,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r>
              <a:t>Kako bi osigurali odgovornost, implementirali su igrificirani sustav u kojem su zaposlenici zarađivali bodove i značke za dovršavanje modula. To je stvorilo zdravu konkurenciju i prepoznatljivost među zaposlenicima.</a:t>
            </a:r>
          </a:p>
        </p:txBody>
      </p:sp>
      <p:sp>
        <p:nvSpPr>
          <p:cNvPr id="1762" name="Google Shape;1762;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3" name="Google Shape;1763;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8" name="Google Shape;1778;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79" name="Google Shape;1779;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0" name="Google Shape;1780;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Tvrtka ABC prepoznala je potrebu da zaposlenicima na daljinu pruži stalnu obuku kako bi bili u korak s tehnologijama koje se razvijaju.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endParaRPr/>
          </a:p>
          <a:p>
            <a:pPr marL="0" lvl="0" indent="0" algn="l" rtl="0">
              <a:spcBef>
                <a:spcPts val="0"/>
              </a:spcBef>
              <a:spcAft>
                <a:spcPts val="0"/>
              </a:spcAft>
              <a:buNone/>
            </a:pPr>
            <a:r>
              <a:t>Voditelj: Svaki je modul osmišljen tako da bude kratak i privlačan,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endParaRPr/>
          </a:p>
          <a:p>
            <a:pPr marL="0" lvl="0" indent="0" algn="l" rtl="0">
              <a:spcBef>
                <a:spcPts val="0"/>
              </a:spcBef>
              <a:spcAft>
                <a:spcPts val="0"/>
              </a:spcAft>
              <a:buNone/>
            </a:pPr>
            <a:r>
              <a:t>Voditelj: Kako bi osigurali odgovornost, implementirali su igrificirani sustav u kojem su zaposlenici zaradili bodove i značke za dovršavanje modula. To je stvorilo zdravu konkurenciju i prepoznatljivost među zaposlenicima.</a:t>
            </a:r>
          </a:p>
        </p:txBody>
      </p:sp>
      <p:sp>
        <p:nvSpPr>
          <p:cNvPr id="1781" name="Google Shape;1781;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2" name="Google Shape;1782;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0" name="Google Shape;1800;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01" name="Google Shape;1801;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2" name="Google Shape;1802;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Zaposlenici su željno sudjelovali, zarađujući značke i postižući priznanje.</a:t>
            </a:r>
          </a:p>
          <a:p>
            <a:pPr marL="0" lvl="0" indent="0" algn="l" rtl="0">
              <a:spcBef>
                <a:spcPts val="0"/>
              </a:spcBef>
              <a:spcAft>
                <a:spcPts val="0"/>
              </a:spcAft>
              <a:buNone/>
            </a:pPr>
            <a:r>
              <a:t>Voditelj: Pristup mikroučenja tvrtke ABC ne samo da je poboljšao obuku zaposlenika, već je i pridonio vještijoj i angažiranijoj radnoj snazi na daljinu. Ova studija slučaja ilustrira kako mikro učenje može biti presudno za obuku zaposlenika, čak i u udaljenim radnim okruženjima.</a:t>
            </a:r>
          </a:p>
        </p:txBody>
      </p:sp>
      <p:sp>
        <p:nvSpPr>
          <p:cNvPr id="1803" name="Google Shape;1803;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4" name="Google Shape;1804;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3" name="Google Shape;1823;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24" name="Google Shape;1824;p8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6" name="Google Shape;1826;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7" name="Google Shape;1827;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1" name="Google Shape;1841;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42" name="Google Shape;1842;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Škola Z identificirala je zajednički izazov u obrazovanju iz matematike — Učenici koji se bore s temeljnim konceptima</a:t>
            </a:r>
          </a:p>
          <a:p>
            <a:pPr marL="0" lvl="0" indent="0" algn="l" rtl="0">
              <a:spcBef>
                <a:spcPts val="0"/>
              </a:spcBef>
              <a:spcAft>
                <a:spcPts val="0"/>
              </a:spcAft>
              <a:buNone/>
            </a:pPr>
            <a:endParaRPr/>
          </a:p>
          <a:p>
            <a:pPr marL="0" lvl="0" indent="0" algn="l" rtl="0">
              <a:spcBef>
                <a:spcPts val="0"/>
              </a:spcBef>
              <a:spcAft>
                <a:spcPts val="0"/>
              </a:spcAft>
              <a:buNone/>
            </a:pPr>
            <a:r>
              <a:t>Kako bi se to riješilo, u svoj su nastavni plan i program matematike implementirali pristup mikroučenja:</a:t>
            </a:r>
          </a:p>
          <a:p>
            <a:pPr marL="0" lvl="0" indent="0" algn="l" rtl="0">
              <a:spcBef>
                <a:spcPts val="0"/>
              </a:spcBef>
              <a:spcAft>
                <a:spcPts val="0"/>
              </a:spcAft>
              <a:buNone/>
            </a:pPr>
            <a:r>
              <a:t>Stvorili su niz kratkih, interaktivnih mikrolekcija, od kojih se svaka usredotočuje na određenu matematičku temu ili koncept. Ove mikro lekcije bile su lako dostupne putem internetske platforme škole</a:t>
            </a:r>
          </a:p>
          <a:p>
            <a:pPr marL="0" lvl="0" indent="0" algn="l" rtl="0">
              <a:spcBef>
                <a:spcPts val="0"/>
              </a:spcBef>
              <a:spcAft>
                <a:spcPts val="0"/>
              </a:spcAft>
              <a:buNone/>
            </a:pPr>
            <a:endParaRPr/>
          </a:p>
          <a:p>
            <a:pPr marL="0" lvl="0" indent="0" algn="l" rtl="0">
              <a:spcBef>
                <a:spcPts val="0"/>
              </a:spcBef>
              <a:spcAft>
                <a:spcPts val="0"/>
              </a:spcAft>
              <a:buNone/>
            </a:pPr>
            <a:r>
              <a:t>Škola Z također je uvela elemente igrifikacije, kao što su matematički izazovi i rang-liste. Učenici su zaradili bodove i natjecali se sa svojim vršnjacima, stvarajući osjećaj uzbuđenja i motivacije</a:t>
            </a:r>
          </a:p>
        </p:txBody>
      </p:sp>
      <p:sp>
        <p:nvSpPr>
          <p:cNvPr id="1844" name="Google Shape;1844;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5" name="Google Shape;1845;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2" name="Google Shape;1862;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63" name="Google Shape;1863;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Angažman učenika s matematikom značajno se povećao:</a:t>
            </a:r>
          </a:p>
          <a:p>
            <a:pPr marL="0" lvl="0" indent="0" algn="l" rtl="0">
              <a:spcBef>
                <a:spcPts val="0"/>
              </a:spcBef>
              <a:spcAft>
                <a:spcPts val="0"/>
              </a:spcAft>
              <a:buNone/>
            </a:pPr>
            <a:endParaRPr/>
          </a:p>
          <a:p>
            <a:pPr marL="0" lvl="0" indent="0" algn="l" rtl="0">
              <a:spcBef>
                <a:spcPts val="0"/>
              </a:spcBef>
              <a:spcAft>
                <a:spcPts val="0"/>
              </a:spcAft>
              <a:buNone/>
            </a:pPr>
            <a:r>
              <a:t>Kratke, ciljane mikro lekcije olakšale su im razumijevanje složenih koncepata.</a:t>
            </a:r>
          </a:p>
          <a:p>
            <a:pPr marL="0" lvl="0" indent="0" algn="l" rtl="0">
              <a:spcBef>
                <a:spcPts val="0"/>
              </a:spcBef>
              <a:spcAft>
                <a:spcPts val="0"/>
              </a:spcAft>
              <a:buNone/>
            </a:pPr>
            <a:endParaRPr/>
          </a:p>
          <a:p>
            <a:pPr marL="0" lvl="0" indent="0" algn="l" rtl="0">
              <a:spcBef>
                <a:spcPts val="0"/>
              </a:spcBef>
              <a:spcAft>
                <a:spcPts val="0"/>
              </a:spcAft>
              <a:buNone/>
            </a:pPr>
            <a:r>
              <a:t>Što se tiče ishoda, učenici su pokazali značajno poboljšanje u znanju matematike. Fokusirana, ponavljajuća priroda mikro-učenja pomogla je ojačati njihovo razumijevanje temeljnih matematičkih tema.</a:t>
            </a:r>
          </a:p>
          <a:p>
            <a:pPr marL="0" lvl="0" indent="0" algn="l" rtl="0">
              <a:spcBef>
                <a:spcPts val="0"/>
              </a:spcBef>
              <a:spcAft>
                <a:spcPts val="0"/>
              </a:spcAft>
              <a:buNone/>
            </a:pPr>
            <a:endParaRPr/>
          </a:p>
          <a:p>
            <a:pPr marL="0" lvl="0" indent="0" algn="l" rtl="0">
              <a:spcBef>
                <a:spcPts val="0"/>
              </a:spcBef>
              <a:spcAft>
                <a:spcPts val="0"/>
              </a:spcAft>
              <a:buNone/>
            </a:pPr>
            <a:r>
              <a:t>Elementi gamifikacije dodali su element zabave i prijateljskog natjecanja. Učenici nisu samo učinkovitije učili matematiku, već su i uživali u procesu.</a:t>
            </a:r>
          </a:p>
          <a:p>
            <a:pPr marL="0" lvl="0" indent="0" algn="l" rtl="0">
              <a:spcBef>
                <a:spcPts val="0"/>
              </a:spcBef>
              <a:spcAft>
                <a:spcPts val="0"/>
              </a:spcAft>
              <a:buNone/>
            </a:pPr>
            <a:endParaRPr/>
          </a:p>
          <a:p>
            <a:pPr marL="0" lvl="0" indent="0" algn="l" rtl="0">
              <a:spcBef>
                <a:spcPts val="0"/>
              </a:spcBef>
              <a:spcAft>
                <a:spcPts val="0"/>
              </a:spcAft>
              <a:buNone/>
            </a:pPr>
            <a:r>
              <a:t>Inovativni pristup Škole Z integriranju mikro-učenja u nastavni plan i program matematike pokazuje kako ova metoda može imati pozitivan utjecaj na obrazovne ishode, posebno u izazovnim predmetima kao što je matematika.</a:t>
            </a:r>
          </a:p>
        </p:txBody>
      </p:sp>
      <p:sp>
        <p:nvSpPr>
          <p:cNvPr id="1865" name="Google Shape;1865;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6" name="Google Shape;1866;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6" name="Google Shape;1886;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87" name="Google Shape;1887;p8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8" name="Google Shape;1888;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9" name="Google Shape;1889;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0" name="Google Shape;1890;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3" name="Google Shape;1903;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04" name="Google Shape;1904;p8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5" name="Google Shape;1905;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6" name="Google Shape;1906;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7" name="Google Shape;1907;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3" name="Google Shape;1923;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24" name="Google Shape;1924;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5" name="Google Shape;1925;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Odrasli učenici prihvatili su pristup mikro-učenja, cijeneći njegovu fleksibilnost i pristupačnost. Mogli su učiti na  Najznačajnije, mnogi učenici prijavili su značajna poboljšanja u vještinama vezanim uz posao. Izrazili su povećano samopouzdanje i bolje razumijevanje svojih odabranih područja.</a:t>
            </a:r>
          </a:p>
          <a:p>
            <a:pPr marL="0" lvl="0" indent="0" algn="l" rtl="0">
              <a:spcBef>
                <a:spcPts val="0"/>
              </a:spcBef>
              <a:spcAft>
                <a:spcPts val="0"/>
              </a:spcAft>
              <a:buNone/>
            </a:pPr>
            <a:endParaRPr/>
          </a:p>
          <a:p>
            <a:pPr marL="0" lvl="0" indent="0" algn="l" rtl="0">
              <a:spcBef>
                <a:spcPts val="0"/>
              </a:spcBef>
              <a:spcAft>
                <a:spcPts val="0"/>
              </a:spcAft>
              <a:buNone/>
            </a:pPr>
            <a:r>
              <a:t>Fokus MAAM-a na primjenu u stvarnom svijetu osigurao je da učenici budu spremni za posao nakon završetka modula mikro-učenja. Mnogi su pronašli nove mogućnosti zapošljavanja ili su se istaknuli u svojim trenutnim ulogama.</a:t>
            </a:r>
          </a:p>
          <a:p>
            <a:pPr marL="0" lvl="0" indent="0" algn="l" rtl="0">
              <a:spcBef>
                <a:spcPts val="0"/>
              </a:spcBef>
              <a:spcAft>
                <a:spcPts val="0"/>
              </a:spcAft>
              <a:buNone/>
            </a:pPr>
            <a:endParaRPr/>
          </a:p>
          <a:p>
            <a:pPr marL="0" lvl="0" indent="0" algn="l" rtl="0">
              <a:spcBef>
                <a:spcPts val="0"/>
              </a:spcBef>
              <a:spcAft>
                <a:spcPts val="0"/>
              </a:spcAft>
              <a:buNone/>
            </a:pPr>
            <a:r>
              <a:t>Posvećenost neprofitne organizacije MAAM mikro-učenju kao alatu za osnaživanje pokazuje kako prilagođeno, praktično mikro-učenje može duboko utjecati na odrasle učenike, posebno kada su u pitanju vještine vezane uz posao.</a:t>
            </a:r>
          </a:p>
        </p:txBody>
      </p:sp>
      <p:sp>
        <p:nvSpPr>
          <p:cNvPr id="1926" name="Google Shape;1926;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7" name="Google Shape;1927;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13" name="Google Shape;213;p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Povežimo mikro učenje s našim svakodnevnim rutinama. Jeste li ikada gledali videozapis s brzim receptima umjesto čitanja duge kuharice?</a:t>
            </a:r>
          </a:p>
          <a:p>
            <a:pPr marL="0" lvl="0" indent="0" algn="l" rtl="0">
              <a:spcBef>
                <a:spcPts val="0"/>
              </a:spcBef>
              <a:spcAft>
                <a:spcPts val="0"/>
              </a:spcAft>
              <a:buNone/>
            </a:pPr>
            <a:r>
              <a:t>To je mikro učenje na djelu!</a:t>
            </a: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6" name="Google Shape;1946;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47" name="Google Shape;1947;p9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8" name="Google Shape;1948;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9" name="Google Shape;1949;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0" name="Google Shape;1950;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3" name="Google Shape;1963;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64" name="Google Shape;1964;p9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6" name="Google Shape;1966;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7" name="Google Shape;1967;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79" name="Google Shape;1979;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80" name="Google Shape;1980;p9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1" name="Google Shape;1981;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2" name="Google Shape;1982;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3" name="Google Shape;1983;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6" name="Google Shape;1996;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97" name="Google Shape;1997;p93: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8" name="Google Shape;1998;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9" name="Google Shape;1999;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0" name="Google Shape;2000;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hyperlink" Target="https://www.youtube.com/watch?v=0sl3eMAXspE"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5.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jpg"/><Relationship Id="rId7" Type="http://schemas.openxmlformats.org/officeDocument/2006/relationships/image" Target="../media/image102.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1.jpg"/><Relationship Id="rId10" Type="http://schemas.openxmlformats.org/officeDocument/2006/relationships/image" Target="../media/image2.png"/><Relationship Id="rId4" Type="http://schemas.openxmlformats.org/officeDocument/2006/relationships/image" Target="../media/image98.pn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3.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2.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png"/><Relationship Id="rId7" Type="http://schemas.openxmlformats.org/officeDocument/2006/relationships/image" Target="../media/image130.png"/><Relationship Id="rId12"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pn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2.png"/><Relationship Id="rId4" Type="http://schemas.openxmlformats.org/officeDocument/2006/relationships/image" Target="../media/image161.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1.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2.png"/><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8.png"/><Relationship Id="rId4" Type="http://schemas.openxmlformats.org/officeDocument/2006/relationships/image" Target="../media/image18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gif"/><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96.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4.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0.jpg"/></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0.jpg"/><Relationship Id="rId7" Type="http://schemas.openxmlformats.org/officeDocument/2006/relationships/image" Target="../media/image205.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jpg"/><Relationship Id="rId4" Type="http://schemas.openxmlformats.org/officeDocument/2006/relationships/image" Target="../media/image5.png"/><Relationship Id="rId9"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0.jpg"/><Relationship Id="rId7"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03.jpg"/></Relationships>
</file>

<file path=ppt/slides/_rels/slide8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01.jpg"/><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jpg"/><Relationship Id="rId7"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03.jp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2.jpg"/><Relationship Id="rId7" Type="http://schemas.openxmlformats.org/officeDocument/2006/relationships/image" Target="../media/image2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18.png"/><Relationship Id="rId5" Type="http://schemas.openxmlformats.org/officeDocument/2006/relationships/image" Target="../media/image5.png"/><Relationship Id="rId4" Type="http://schemas.openxmlformats.org/officeDocument/2006/relationships/image" Target="../media/image203.jp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2.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1905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sp>
      <p:sp>
        <p:nvSpPr>
          <p:cNvPr id="90" name="Google Shape;90;p1"/>
          <p:cNvSpPr txBox="1"/>
          <p:nvPr/>
        </p:nvSpPr>
        <p:spPr>
          <a:xfrm>
            <a:off x="1210010" y="1398725"/>
            <a:ext cx="5874894"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dirty="0"/>
          </a:p>
          <a:p>
            <a:pPr marL="0" marR="0" lvl="0" indent="0" algn="ctr" rtl="0">
              <a:lnSpc>
                <a:spcPct val="120000"/>
              </a:lnSpc>
              <a:spcBef>
                <a:spcPts val="0"/>
              </a:spcBef>
              <a:spcAft>
                <a:spcPts val="0"/>
              </a:spcAft>
              <a:buNone/>
            </a:pPr>
            <a:endParaRPr sz="3600" b="1" i="0" u="none" strike="noStrike" cap="none" dirty="0">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sp>
      <p:sp>
        <p:nvSpPr>
          <p:cNvPr id="92" name="Google Shape;92;p1"/>
          <p:cNvSpPr txBox="1"/>
          <p:nvPr/>
        </p:nvSpPr>
        <p:spPr>
          <a:xfrm>
            <a:off x="450686" y="4194610"/>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Modul 1</a:t>
            </a:r>
          </a:p>
          <a:p>
            <a:pPr marL="0" marR="0" lvl="0" indent="0" algn="l" rtl="0">
              <a:lnSpc>
                <a:spcPct val="120000"/>
              </a:lnSpc>
              <a:spcBef>
                <a:spcPts val="0"/>
              </a:spcBef>
              <a:spcAft>
                <a:spcPts val="0"/>
              </a:spcAft>
              <a:buNone/>
              <a:defRPr sz="3600">
                <a:solidFill>
                  <a:srgbClr val="000000"/>
                </a:solidFill>
                <a:latin typeface="Philosopher"/>
                <a:ea typeface="Philosopher"/>
                <a:cs typeface="Philosopher"/>
                <a:sym typeface="Philosopher"/>
              </a:defRPr>
            </a:pPr>
            <a:r>
              <a:t>Uvod u tehnologiju mikroučenja</a:t>
            </a:r>
          </a:p>
          <a:p>
            <a:pPr marL="0" marR="0" lvl="0" indent="0" algn="l" rtl="0">
              <a:lnSpc>
                <a:spcPct val="120000"/>
              </a:lnSpc>
              <a:spcBef>
                <a:spcPts val="0"/>
              </a:spcBef>
              <a:spcAft>
                <a:spcPts val="0"/>
              </a:spcAft>
              <a:buNone/>
            </a:pPr>
            <a:endParaRPr sz="3600" b="0" i="0" u="none" strike="noStrike" cap="none">
              <a:solidFill>
                <a:srgbClr val="000000"/>
              </a:solidFill>
              <a:latin typeface="Philosopher"/>
              <a:ea typeface="Philosopher"/>
              <a:cs typeface="Philosopher"/>
              <a:sym typeface="Philosopher"/>
            </a:endParaRPr>
          </a:p>
        </p:txBody>
      </p:sp>
      <p:pic>
        <p:nvPicPr>
          <p:cNvPr id="93" name="Google Shape;93;p1"/>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Kratki videozapisi za brzo učenje</a:t>
            </a: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sp>
      <p:pic>
        <p:nvPicPr>
          <p:cNvPr id="242" name="Google Shape;242;p10"/>
          <p:cNvPicPr preferRelativeResize="0"/>
          <p:nvPr/>
        </p:nvPicPr>
        <p:blipFill>
          <a:blip r:embed="rId13">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sp>
      <p:sp>
        <p:nvSpPr>
          <p:cNvPr id="253" name="Google Shape;253;p11"/>
          <p:cNvSpPr txBox="1"/>
          <p:nvPr/>
        </p:nvSpPr>
        <p:spPr>
          <a:xfrm>
            <a:off x="11443777" y="5490367"/>
            <a:ext cx="4900971" cy="945515"/>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defRPr sz="2400">
                <a:solidFill>
                  <a:srgbClr val="000000"/>
                </a:solidFill>
                <a:latin typeface="Roboto"/>
                <a:ea typeface="Roboto"/>
                <a:cs typeface="Roboto"/>
                <a:sym typeface="Roboto"/>
              </a:defRPr>
            </a:pPr>
            <a:r>
              <a:rPr lang="hr-HR" dirty="0"/>
              <a:t>Pomaže da ponovite što ste </a:t>
            </a:r>
            <a:r>
              <a:rPr b="1" dirty="0" err="1"/>
              <a:t>naučili</a:t>
            </a:r>
            <a:r>
              <a:rPr b="1" dirty="0"/>
              <a:t> </a:t>
            </a:r>
            <a:r>
              <a:rPr dirty="0"/>
              <a:t>bez da vas</a:t>
            </a:r>
            <a:r>
              <a:rPr b="1" dirty="0"/>
              <a:t> </a:t>
            </a:r>
            <a:r>
              <a:rPr b="1" dirty="0" err="1"/>
              <a:t>preplavi</a:t>
            </a:r>
            <a:r>
              <a:rPr b="1" dirty="0"/>
              <a:t> </a:t>
            </a:r>
            <a:endParaRPr dirty="0"/>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defRPr sz="2700" b="1">
                <a:solidFill>
                  <a:srgbClr val="FFCA08"/>
                </a:solidFill>
                <a:latin typeface="Philosopher"/>
                <a:ea typeface="Philosopher"/>
                <a:cs typeface="Philosopher"/>
                <a:sym typeface="Philosopher"/>
              </a:defRPr>
            </a:pPr>
            <a:r>
              <a:t>Brzi kvizovi za pojačanje</a:t>
            </a: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sp>
      <p:pic>
        <p:nvPicPr>
          <p:cNvPr id="260" name="Google Shape;260;p11"/>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defRPr sz="2700" b="1">
                <a:solidFill>
                  <a:srgbClr val="FFCA08"/>
                </a:solidFill>
                <a:latin typeface="Philosopher"/>
                <a:ea typeface="Philosopher"/>
                <a:cs typeface="Philosopher"/>
                <a:sym typeface="Philosopher"/>
              </a:defRPr>
            </a:pPr>
            <a:r>
              <a:t>Praktični zadaci za trenutnu uporabu</a:t>
            </a: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pic>
        <p:nvPicPr>
          <p:cNvPr id="274" name="Google Shape;274;p12"/>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Prednosti mikroučenja</a:t>
            </a:r>
          </a:p>
        </p:txBody>
      </p:sp>
      <p:sp>
        <p:nvSpPr>
          <p:cNvPr id="283" name="Google Shape;283;p13"/>
          <p:cNvSpPr txBox="1"/>
          <p:nvPr/>
        </p:nvSpPr>
        <p:spPr>
          <a:xfrm>
            <a:off x="1607877" y="4474786"/>
            <a:ext cx="365760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latin typeface="Roboto"/>
                <a:ea typeface="Roboto"/>
                <a:cs typeface="Roboto"/>
                <a:sym typeface="Roboto"/>
              </a:defRPr>
            </a:pPr>
            <a:r>
              <a:rPr lang="hr-HR" dirty="0">
                <a:solidFill>
                  <a:srgbClr val="000000"/>
                </a:solidFill>
              </a:rPr>
              <a:t>Savršeno odgovara </a:t>
            </a:r>
            <a:r>
              <a:rPr lang="hr-HR" dirty="0">
                <a:solidFill>
                  <a:srgbClr val="FFCA08"/>
                </a:solidFill>
              </a:rPr>
              <a:t>prenatrpanim</a:t>
            </a:r>
            <a:r>
              <a:rPr dirty="0">
                <a:solidFill>
                  <a:srgbClr val="000000"/>
                </a:solidFill>
              </a:rPr>
              <a:t> </a:t>
            </a:r>
            <a:r>
              <a:rPr lang="hr-HR" dirty="0">
                <a:solidFill>
                  <a:srgbClr val="000000"/>
                </a:solidFill>
              </a:rPr>
              <a:t>rasporedima</a:t>
            </a:r>
            <a:endParaRPr dirty="0"/>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2400">
                <a:latin typeface="Roboto"/>
                <a:ea typeface="Roboto"/>
                <a:cs typeface="Roboto"/>
                <a:sym typeface="Roboto"/>
              </a:defRPr>
            </a:pPr>
            <a:r>
              <a:rPr>
                <a:solidFill>
                  <a:srgbClr val="000000"/>
                </a:solidFill>
              </a:rPr>
              <a:t>Pruža </a:t>
            </a:r>
            <a:r>
              <a:rPr>
                <a:solidFill>
                  <a:srgbClr val="FFCA08"/>
                </a:solidFill>
              </a:rPr>
              <a:t>znanje</a:t>
            </a:r>
            <a:r>
              <a:rPr>
                <a:solidFill>
                  <a:srgbClr val="000000"/>
                </a:solidFill>
              </a:rPr>
              <a:t> baš kad vam </a:t>
            </a:r>
            <a:r>
              <a:rPr>
                <a:solidFill>
                  <a:srgbClr val="FFCA08"/>
                </a:solidFill>
              </a:rPr>
              <a:t>je potrebno</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2400">
                <a:latin typeface="Roboto"/>
                <a:ea typeface="Roboto"/>
                <a:cs typeface="Roboto"/>
                <a:sym typeface="Roboto"/>
              </a:defRPr>
            </a:pPr>
            <a:r>
              <a:rPr>
                <a:solidFill>
                  <a:srgbClr val="000000"/>
                </a:solidFill>
              </a:rPr>
              <a:t>Usredotočuje se na </a:t>
            </a:r>
            <a:r>
              <a:rPr>
                <a:solidFill>
                  <a:srgbClr val="FFCA08"/>
                </a:solidFill>
              </a:rPr>
              <a:t>specifične ciljeve učenja</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1.</a:t>
            </a: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2.</a:t>
            </a: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3.</a:t>
            </a: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sp>
      <p:pic>
        <p:nvPicPr>
          <p:cNvPr id="295" name="Google Shape;295;p13"/>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200">
                <a:solidFill>
                  <a:srgbClr val="FFCA08"/>
                </a:solidFill>
                <a:latin typeface="Philosopher"/>
                <a:ea typeface="Philosopher"/>
                <a:cs typeface="Philosopher"/>
                <a:sym typeface="Philosopher"/>
              </a:defRPr>
            </a:pPr>
            <a:r>
              <a:t>Zašto je mikroučenje važno: </a:t>
            </a:r>
            <a:r>
              <a:rPr b="1"/>
              <a:t>prednosti</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Praktičnost</a:t>
            </a:r>
          </a:p>
        </p:txBody>
      </p:sp>
      <p:sp>
        <p:nvSpPr>
          <p:cNvPr id="309" name="Google Shape;309;p14"/>
          <p:cNvSpPr txBox="1"/>
          <p:nvPr/>
        </p:nvSpPr>
        <p:spPr>
          <a:xfrm>
            <a:off x="1704702" y="2809462"/>
            <a:ext cx="2690317"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dirty="0" err="1"/>
              <a:t>Fleksibilnost</a:t>
            </a:r>
            <a:endParaRPr dirty="0"/>
          </a:p>
        </p:txBody>
      </p:sp>
      <p:sp>
        <p:nvSpPr>
          <p:cNvPr id="310" name="Google Shape;310;p14"/>
          <p:cNvSpPr txBox="1"/>
          <p:nvPr/>
        </p:nvSpPr>
        <p:spPr>
          <a:xfrm>
            <a:off x="1618596" y="4677483"/>
            <a:ext cx="3572836" cy="3877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lang="hr-HR" dirty="0">
                <a:solidFill>
                  <a:srgbClr val="000000"/>
                </a:solidFill>
              </a:rPr>
              <a:t>Učite kad to vama</a:t>
            </a:r>
            <a:r>
              <a:rPr lang="hr-HR" dirty="0"/>
              <a:t> </a:t>
            </a:r>
            <a:r>
              <a:rPr b="1" dirty="0" err="1">
                <a:solidFill>
                  <a:srgbClr val="FFCA08"/>
                </a:solidFill>
              </a:rPr>
              <a:t>odgovara</a:t>
            </a:r>
            <a:endParaRPr dirty="0"/>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Roboto"/>
                <a:ea typeface="Roboto"/>
                <a:cs typeface="Roboto"/>
                <a:sym typeface="Roboto"/>
              </a:defRPr>
            </a:pPr>
            <a:r>
              <a:rPr b="1">
                <a:solidFill>
                  <a:srgbClr val="FFCA08"/>
                </a:solidFill>
              </a:rPr>
              <a:t>Nema potrebe </a:t>
            </a:r>
            <a:r>
              <a:rPr>
                <a:solidFill>
                  <a:srgbClr val="000000"/>
                </a:solidFill>
              </a:rPr>
              <a:t>pridržavati se </a:t>
            </a:r>
            <a:r>
              <a:rPr b="1">
                <a:solidFill>
                  <a:srgbClr val="FFCA08"/>
                </a:solidFill>
              </a:rPr>
              <a:t>fiksnih rasporeda</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b="1">
                <a:solidFill>
                  <a:srgbClr val="FFCA08"/>
                </a:solidFill>
              </a:rPr>
              <a:t>Pristupi sadržaju</a:t>
            </a:r>
            <a:r>
              <a:rPr b="1">
                <a:solidFill>
                  <a:srgbClr val="000000"/>
                </a:solidFill>
              </a:rPr>
              <a:t> </a:t>
            </a:r>
            <a:r>
              <a:rPr>
                <a:solidFill>
                  <a:srgbClr val="000000"/>
                </a:solidFill>
              </a:rPr>
              <a:t>s bilo kojeg mjesta</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a:solidFill>
                  <a:srgbClr val="000000"/>
                </a:solidFill>
              </a:rPr>
              <a:t>Upotrijebite </a:t>
            </a:r>
            <a:r>
              <a:rPr b="1">
                <a:solidFill>
                  <a:srgbClr val="FFCA08"/>
                </a:solidFill>
              </a:rPr>
              <a:t>mobitel</a:t>
            </a:r>
            <a:r>
              <a:rPr>
                <a:solidFill>
                  <a:srgbClr val="000000"/>
                </a:solidFill>
              </a:rPr>
              <a:t>, </a:t>
            </a:r>
            <a:r>
              <a:rPr b="1">
                <a:solidFill>
                  <a:srgbClr val="FFCA08"/>
                </a:solidFill>
              </a:rPr>
              <a:t>tablet</a:t>
            </a:r>
            <a:r>
              <a:rPr>
                <a:solidFill>
                  <a:srgbClr val="000000"/>
                </a:solidFill>
              </a:rPr>
              <a:t> ili </a:t>
            </a:r>
            <a:r>
              <a:rPr b="1">
                <a:solidFill>
                  <a:srgbClr val="FFCA08"/>
                </a:solidFill>
              </a:rPr>
              <a:t>prijenosno računalo</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Skraćena vremenska obveza</a:t>
            </a: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b="1">
                <a:solidFill>
                  <a:srgbClr val="FFCA08"/>
                </a:solidFill>
              </a:rPr>
              <a:t>Skraćeno vrijeme Učenje </a:t>
            </a:r>
            <a:r>
              <a:rPr>
                <a:solidFill>
                  <a:srgbClr val="000000"/>
                </a:solidFill>
              </a:rPr>
              <a:t>u kratkim nizovima</a:t>
            </a:r>
            <a:endParaRPr/>
          </a:p>
        </p:txBody>
      </p:sp>
      <p:pic>
        <p:nvPicPr>
          <p:cNvPr id="326" name="Google Shape;326;p14"/>
          <p:cNvPicPr preferRelativeResize="0"/>
          <p:nvPr/>
        </p:nvPicPr>
        <p:blipFill>
          <a:blip r:embed="rId13">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sp>
      <p:sp>
        <p:nvSpPr>
          <p:cNvPr id="333" name="Google Shape;333;p15"/>
          <p:cNvSpPr txBox="1"/>
          <p:nvPr/>
        </p:nvSpPr>
        <p:spPr>
          <a:xfrm rot="-5400000">
            <a:off x="-1454008" y="4073651"/>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solidFill>
                  <a:srgbClr val="FFCA08"/>
                </a:solidFill>
                <a:latin typeface="Philosopher"/>
                <a:ea typeface="Philosopher"/>
                <a:cs typeface="Philosopher"/>
                <a:sym typeface="Philosopher"/>
              </a:defRPr>
            </a:pPr>
            <a:r>
              <a:rPr dirty="0" err="1"/>
              <a:t>Prevladavanje</a:t>
            </a:r>
            <a:r>
              <a:rPr dirty="0"/>
              <a:t> </a:t>
            </a:r>
            <a:r>
              <a:rPr dirty="0" err="1"/>
              <a:t>izazova</a:t>
            </a:r>
            <a:r>
              <a:rPr dirty="0"/>
              <a:t> s </a:t>
            </a:r>
            <a:r>
              <a:rPr dirty="0" err="1"/>
              <a:t>kojima</a:t>
            </a:r>
            <a:r>
              <a:rPr dirty="0"/>
              <a:t> se </a:t>
            </a:r>
            <a:r>
              <a:rPr dirty="0" err="1"/>
              <a:t>suočavaju</a:t>
            </a:r>
            <a:r>
              <a:rPr dirty="0"/>
              <a:t> </a:t>
            </a:r>
            <a:r>
              <a:rPr dirty="0" err="1"/>
              <a:t>niskokvalificirane</a:t>
            </a:r>
            <a:r>
              <a:rPr dirty="0"/>
              <a:t> </a:t>
            </a:r>
            <a:r>
              <a:rPr dirty="0" err="1"/>
              <a:t>odrasle</a:t>
            </a:r>
            <a:r>
              <a:rPr dirty="0"/>
              <a:t> </a:t>
            </a:r>
            <a:r>
              <a:rPr dirty="0" err="1"/>
              <a:t>osobe</a:t>
            </a:r>
            <a:endParaRPr dirty="0"/>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Izazov: </a:t>
            </a:r>
            <a:r>
              <a:t>Ograničeno vrijeme zbog posla, obitelji i još mnogo toga</a:t>
            </a:r>
          </a:p>
        </p:txBody>
      </p:sp>
      <p:sp>
        <p:nvSpPr>
          <p:cNvPr id="336" name="Google Shape;336;p15"/>
          <p:cNvSpPr txBox="1"/>
          <p:nvPr/>
        </p:nvSpPr>
        <p:spPr>
          <a:xfrm>
            <a:off x="13690766" y="1379034"/>
            <a:ext cx="368045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dirty="0" err="1"/>
              <a:t>Izazov</a:t>
            </a:r>
            <a:r>
              <a:rPr b="1" dirty="0"/>
              <a:t>: </a:t>
            </a:r>
            <a:r>
              <a:rPr dirty="0" err="1"/>
              <a:t>Problemi</a:t>
            </a:r>
            <a:r>
              <a:rPr dirty="0"/>
              <a:t> s </a:t>
            </a:r>
            <a:r>
              <a:rPr dirty="0" err="1"/>
              <a:t>povjerenjem</a:t>
            </a:r>
            <a:r>
              <a:rPr dirty="0"/>
              <a:t> u </a:t>
            </a:r>
            <a:r>
              <a:rPr lang="hr-HR" dirty="0"/>
              <a:t>tradicionalne metode </a:t>
            </a:r>
            <a:r>
              <a:rPr dirty="0" err="1"/>
              <a:t>učenja</a:t>
            </a:r>
            <a:endParaRPr dirty="0"/>
          </a:p>
        </p:txBody>
      </p:sp>
      <p:sp>
        <p:nvSpPr>
          <p:cNvPr id="337" name="Google Shape;337;p15"/>
          <p:cNvSpPr txBox="1"/>
          <p:nvPr/>
        </p:nvSpPr>
        <p:spPr>
          <a:xfrm>
            <a:off x="5151924" y="5623550"/>
            <a:ext cx="3594357"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dirty="0" err="1"/>
              <a:t>Rješenje</a:t>
            </a:r>
            <a:r>
              <a:rPr b="1" dirty="0"/>
              <a:t>: </a:t>
            </a:r>
            <a:r>
              <a:rPr dirty="0" err="1"/>
              <a:t>Mikro</a:t>
            </a:r>
            <a:r>
              <a:rPr dirty="0"/>
              <a:t> </a:t>
            </a:r>
            <a:r>
              <a:rPr dirty="0" err="1"/>
              <a:t>učenje</a:t>
            </a:r>
            <a:r>
              <a:rPr dirty="0"/>
              <a:t> </a:t>
            </a:r>
            <a:r>
              <a:rPr dirty="0" err="1"/>
              <a:t>uklapa</a:t>
            </a:r>
            <a:r>
              <a:rPr dirty="0"/>
              <a:t> se u </a:t>
            </a:r>
            <a:r>
              <a:rPr dirty="0" err="1"/>
              <a:t>vaše</a:t>
            </a:r>
            <a:r>
              <a:rPr dirty="0"/>
              <a:t> </a:t>
            </a:r>
            <a:r>
              <a:rPr lang="hr-HR" dirty="0"/>
              <a:t>vrijeme</a:t>
            </a:r>
            <a:endParaRPr dirty="0"/>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Primjer: </a:t>
            </a:r>
            <a:r>
              <a:t>Učenje vještina vezanih uz posao tijekom pauze za ručak</a:t>
            </a: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Rješenje: </a:t>
            </a:r>
            <a:r>
              <a:t>Male pobjede i brz napredak u mikro učenju</a:t>
            </a: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Primjer: </a:t>
            </a:r>
            <a:r>
              <a:t>Stjecanje samopouzdanja u korištenju nove tehnologije korak po korak</a:t>
            </a: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sp>
      <p:pic>
        <p:nvPicPr>
          <p:cNvPr id="347" name="Google Shape;347;p15"/>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Videozapisi s uputama</a:t>
            </a: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Mikro učenje = Različiti formati</a:t>
            </a: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Infografika</a:t>
            </a: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Flash kartice</a:t>
            </a: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Kvizovi</a:t>
            </a: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sp>
      <p:pic>
        <p:nvPicPr>
          <p:cNvPr id="370" name="Google Shape;370;p16"/>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defRPr sz="2700" b="1">
                <a:solidFill>
                  <a:srgbClr val="FFCA08"/>
                </a:solidFill>
                <a:latin typeface="Philosopher"/>
                <a:ea typeface="Philosopher"/>
                <a:cs typeface="Philosopher"/>
                <a:sym typeface="Philosopher"/>
              </a:defRPr>
            </a:pPr>
            <a:r>
              <a:t>Kako mikro učenje može pomoći niskokvalificiranim odraslim osobama?</a:t>
            </a: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1. Poboljšajte radne vještine</a:t>
            </a: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2. Poboljšajte osnovnu pismenost</a:t>
            </a: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sp>
      <p:sp>
        <p:nvSpPr>
          <p:cNvPr id="387" name="Google Shape;387;p17"/>
          <p:cNvSpPr/>
          <p:nvPr/>
        </p:nvSpPr>
        <p:spPr>
          <a:xfrm>
            <a:off x="8887635" y="3697066"/>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sp>
      <p:sp>
        <p:nvSpPr>
          <p:cNvPr id="388" name="Google Shape;388;p17"/>
          <p:cNvSpPr txBox="1"/>
          <p:nvPr/>
        </p:nvSpPr>
        <p:spPr>
          <a:xfrm>
            <a:off x="13069394" y="2963703"/>
            <a:ext cx="4334686"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3. </a:t>
            </a:r>
            <a:r>
              <a:rPr dirty="0" err="1"/>
              <a:t>Razvija</a:t>
            </a:r>
            <a:r>
              <a:rPr lang="hr-HR" dirty="0" err="1"/>
              <a:t>jte</a:t>
            </a:r>
            <a:r>
              <a:rPr dirty="0"/>
              <a:t> </a:t>
            </a:r>
            <a:r>
              <a:rPr dirty="0" err="1"/>
              <a:t>digitalne</a:t>
            </a:r>
            <a:r>
              <a:rPr dirty="0"/>
              <a:t> </a:t>
            </a:r>
            <a:r>
              <a:rPr dirty="0" err="1"/>
              <a:t>kompetencije</a:t>
            </a:r>
            <a:endParaRPr dirty="0"/>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sp>
      <p:pic>
        <p:nvPicPr>
          <p:cNvPr id="390" name="Google Shape;390;p17"/>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00" name="Google Shape;400;p18"/>
          <p:cNvSpPr txBox="1"/>
          <p:nvPr/>
        </p:nvSpPr>
        <p:spPr>
          <a:xfrm>
            <a:off x="2480481" y="1505397"/>
            <a:ext cx="14530146" cy="10091032"/>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Svrha</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Istražiti</a:t>
            </a:r>
            <a:r>
              <a:rPr dirty="0"/>
              <a:t> </a:t>
            </a:r>
            <a:r>
              <a:rPr dirty="0" err="1"/>
              <a:t>kako</a:t>
            </a:r>
            <a:r>
              <a:rPr dirty="0"/>
              <a:t> se </a:t>
            </a:r>
            <a:r>
              <a:rPr dirty="0" err="1"/>
              <a:t>mikroučenje</a:t>
            </a:r>
            <a:r>
              <a:rPr dirty="0"/>
              <a:t> </a:t>
            </a:r>
            <a:r>
              <a:rPr dirty="0" err="1"/>
              <a:t>može</a:t>
            </a:r>
            <a:r>
              <a:rPr dirty="0"/>
              <a:t> </a:t>
            </a:r>
            <a:r>
              <a:rPr dirty="0" err="1"/>
              <a:t>nositi</a:t>
            </a:r>
            <a:r>
              <a:rPr dirty="0"/>
              <a:t> s </a:t>
            </a:r>
            <a:r>
              <a:rPr dirty="0" err="1"/>
              <a:t>izazovima</a:t>
            </a:r>
            <a:r>
              <a:rPr dirty="0"/>
              <a:t> </a:t>
            </a:r>
            <a:r>
              <a:rPr dirty="0" err="1"/>
              <a:t>učenja</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Formiranje</a:t>
            </a:r>
            <a:r>
              <a:rPr dirty="0"/>
              <a:t> </a:t>
            </a:r>
            <a:r>
              <a:rPr dirty="0" err="1"/>
              <a:t>grupe</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Stvorite</a:t>
            </a:r>
            <a:r>
              <a:rPr dirty="0"/>
              <a:t> male </a:t>
            </a:r>
            <a:r>
              <a:rPr dirty="0" err="1"/>
              <a:t>grupe</a:t>
            </a:r>
            <a:r>
              <a:rPr dirty="0"/>
              <a:t> od 3-4 </a:t>
            </a:r>
            <a:r>
              <a:rPr dirty="0" err="1"/>
              <a:t>osobe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rPr dirty="0" err="1"/>
              <a:t>Odaberite</a:t>
            </a:r>
            <a:r>
              <a:rPr dirty="0"/>
              <a:t> </a:t>
            </a:r>
            <a:r>
              <a:rPr dirty="0" err="1"/>
              <a:t>papir</a:t>
            </a:r>
            <a:r>
              <a:rPr dirty="0"/>
              <a:t> s </a:t>
            </a:r>
            <a:r>
              <a:rPr dirty="0" err="1"/>
              <a:t>izazovom</a:t>
            </a:r>
            <a:r>
              <a:rPr dirty="0"/>
              <a:t>!</a:t>
            </a: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Brainstorming</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Razgovarajte</a:t>
            </a:r>
            <a:r>
              <a:rPr dirty="0"/>
              <a:t> o tome </a:t>
            </a:r>
            <a:r>
              <a:rPr dirty="0" err="1"/>
              <a:t>kako</a:t>
            </a:r>
            <a:r>
              <a:rPr dirty="0"/>
              <a:t> bi </a:t>
            </a:r>
            <a:r>
              <a:rPr dirty="0" err="1"/>
              <a:t>mikro</a:t>
            </a:r>
            <a:r>
              <a:rPr dirty="0"/>
              <a:t> </a:t>
            </a:r>
            <a:r>
              <a:rPr dirty="0" err="1"/>
              <a:t>učenje</a:t>
            </a:r>
            <a:r>
              <a:rPr dirty="0"/>
              <a:t> </a:t>
            </a:r>
            <a:r>
              <a:rPr dirty="0" err="1"/>
              <a:t>moglo</a:t>
            </a:r>
            <a:r>
              <a:rPr dirty="0"/>
              <a:t> </a:t>
            </a:r>
            <a:r>
              <a:rPr dirty="0" err="1"/>
              <a:t>pomoći</a:t>
            </a:r>
            <a:r>
              <a:rPr dirty="0"/>
              <a:t> u </a:t>
            </a:r>
            <a:r>
              <a:rPr dirty="0" err="1"/>
              <a:t>rješavanju</a:t>
            </a:r>
            <a:r>
              <a:rPr dirty="0"/>
              <a:t> </a:t>
            </a:r>
            <a:r>
              <a:rPr dirty="0" err="1"/>
              <a:t>dodijeljenog</a:t>
            </a:r>
            <a:r>
              <a:rPr dirty="0"/>
              <a:t> </a:t>
            </a:r>
            <a:r>
              <a:rPr dirty="0" err="1"/>
              <a:t>izazova</a:t>
            </a:r>
            <a:r>
              <a:rPr dirty="0"/>
              <a:t>. </a:t>
            </a:r>
            <a:r>
              <a:rPr dirty="0" err="1"/>
              <a:t>Kreativno</a:t>
            </a:r>
            <a:r>
              <a:rPr dirty="0"/>
              <a:t> </a:t>
            </a:r>
            <a:r>
              <a:rPr dirty="0" err="1"/>
              <a:t>razmišljanje</a:t>
            </a:r>
            <a:r>
              <a:rPr dirty="0"/>
              <a:t> </a:t>
            </a:r>
            <a:r>
              <a:rPr dirty="0" err="1"/>
              <a:t>i</a:t>
            </a:r>
            <a:r>
              <a:rPr dirty="0"/>
              <a:t> </a:t>
            </a:r>
            <a:r>
              <a:rPr dirty="0" err="1"/>
              <a:t>dijeljenje</a:t>
            </a:r>
            <a:r>
              <a:rPr dirty="0"/>
              <a:t> </a:t>
            </a:r>
            <a:r>
              <a:rPr dirty="0" err="1"/>
              <a:t>osobnih</a:t>
            </a:r>
            <a:r>
              <a:rPr dirty="0"/>
              <a:t> </a:t>
            </a:r>
            <a:r>
              <a:rPr dirty="0" err="1"/>
              <a:t>iskustava</a:t>
            </a:r>
            <a:r>
              <a:rPr dirty="0"/>
              <a:t> </a:t>
            </a:r>
            <a:r>
              <a:rPr dirty="0" err="1"/>
              <a:t>ključne</a:t>
            </a:r>
            <a:r>
              <a:rPr dirty="0"/>
              <a:t> </a:t>
            </a:r>
            <a:r>
              <a:rPr dirty="0" err="1"/>
              <a:t>su</a:t>
            </a:r>
            <a:r>
              <a:rPr dirty="0"/>
              <a:t> </a:t>
            </a:r>
            <a:r>
              <a:rPr dirty="0" err="1"/>
              <a:t>točke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Dijeljenje</a:t>
            </a:r>
            <a:r>
              <a:rPr dirty="0"/>
              <a:t> </a:t>
            </a:r>
            <a:r>
              <a:rPr dirty="0" err="1"/>
              <a:t>uvida</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Svaka</a:t>
            </a:r>
            <a:r>
              <a:rPr dirty="0"/>
              <a:t> </a:t>
            </a:r>
            <a:r>
              <a:rPr dirty="0" err="1"/>
              <a:t>grupa</a:t>
            </a:r>
            <a:r>
              <a:rPr dirty="0"/>
              <a:t> </a:t>
            </a:r>
            <a:r>
              <a:rPr dirty="0" err="1"/>
              <a:t>odabire</a:t>
            </a:r>
            <a:r>
              <a:rPr dirty="0"/>
              <a:t> </a:t>
            </a:r>
            <a:r>
              <a:rPr dirty="0" err="1"/>
              <a:t>glasnogovornika</a:t>
            </a:r>
            <a:r>
              <a:rPr dirty="0"/>
              <a:t> </a:t>
            </a:r>
            <a:r>
              <a:rPr dirty="0" err="1"/>
              <a:t>kako</a:t>
            </a:r>
            <a:r>
              <a:rPr dirty="0"/>
              <a:t> bi </a:t>
            </a:r>
            <a:r>
              <a:rPr dirty="0" err="1"/>
              <a:t>podijelila</a:t>
            </a:r>
            <a:r>
              <a:rPr dirty="0"/>
              <a:t> </a:t>
            </a:r>
            <a:r>
              <a:rPr dirty="0" err="1"/>
              <a:t>svoje</a:t>
            </a:r>
            <a:r>
              <a:rPr dirty="0"/>
              <a:t> </a:t>
            </a:r>
            <a:r>
              <a:rPr dirty="0" err="1"/>
              <a:t>uvide</a:t>
            </a:r>
            <a:r>
              <a:rPr dirty="0"/>
              <a:t> s </a:t>
            </a:r>
            <a:r>
              <a:rPr dirty="0" err="1"/>
              <a:t>cijelim</a:t>
            </a:r>
            <a:r>
              <a:rPr dirty="0"/>
              <a:t> </a:t>
            </a:r>
            <a:r>
              <a:rPr dirty="0" err="1"/>
              <a:t>razredom</a:t>
            </a:r>
            <a:r>
              <a:rPr dirty="0"/>
              <a:t>. </a:t>
            </a:r>
            <a:r>
              <a:rPr dirty="0" err="1"/>
              <a:t>Glasnogovornici</a:t>
            </a:r>
            <a:r>
              <a:rPr dirty="0"/>
              <a:t> </a:t>
            </a:r>
            <a:r>
              <a:rPr dirty="0" err="1"/>
              <a:t>ukratko</a:t>
            </a:r>
            <a:r>
              <a:rPr dirty="0"/>
              <a:t> </a:t>
            </a:r>
            <a:r>
              <a:rPr dirty="0" err="1"/>
              <a:t>predstavljaju</a:t>
            </a:r>
            <a:r>
              <a:rPr dirty="0"/>
              <a:t> </a:t>
            </a:r>
            <a:r>
              <a:rPr dirty="0" err="1"/>
              <a:t>ideje</a:t>
            </a:r>
            <a:r>
              <a:rPr dirty="0"/>
              <a:t> </a:t>
            </a:r>
            <a:r>
              <a:rPr dirty="0" err="1"/>
              <a:t>svoje</a:t>
            </a:r>
            <a:r>
              <a:rPr dirty="0"/>
              <a:t> </a:t>
            </a:r>
            <a:r>
              <a:rPr dirty="0" err="1"/>
              <a:t>grupe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700" b="1">
                <a:solidFill>
                  <a:srgbClr val="FFCA08"/>
                </a:solidFill>
                <a:latin typeface="Philosopher"/>
                <a:ea typeface="Philosopher"/>
                <a:cs typeface="Philosopher"/>
                <a:sym typeface="Philosopher"/>
              </a:defRPr>
            </a:pPr>
            <a:r>
              <a:t>Izazov mikroučenja - brainstorming</a:t>
            </a: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412" name="Google Shape;412;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sp>
      <p:sp>
        <p:nvSpPr>
          <p:cNvPr id="413" name="Google Shape;413;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2. dio</a:t>
            </a:r>
          </a:p>
        </p:txBody>
      </p:sp>
      <p:sp>
        <p:nvSpPr>
          <p:cNvPr id="414" name="Google Shape;414;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Načela mikroučenja</a:t>
            </a:r>
          </a:p>
        </p:txBody>
      </p:sp>
      <p:sp>
        <p:nvSpPr>
          <p:cNvPr id="415" name="Google Shape;415;p19"/>
          <p:cNvSpPr txBox="1"/>
          <p:nvPr/>
        </p:nvSpPr>
        <p:spPr>
          <a:xfrm>
            <a:off x="5827536" y="7684502"/>
            <a:ext cx="6632928"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dirty="0" err="1"/>
              <a:t>Poboljšanje</a:t>
            </a:r>
            <a:r>
              <a:rPr dirty="0"/>
              <a:t> </a:t>
            </a:r>
            <a:r>
              <a:rPr dirty="0" err="1"/>
              <a:t>učenja</a:t>
            </a:r>
            <a:r>
              <a:rPr dirty="0"/>
              <a:t> za </a:t>
            </a:r>
            <a:r>
              <a:rPr dirty="0" err="1"/>
              <a:t>niskokvalificirane</a:t>
            </a:r>
            <a:r>
              <a:rPr dirty="0"/>
              <a:t> </a:t>
            </a:r>
            <a:r>
              <a:rPr dirty="0" err="1"/>
              <a:t>odrasle</a:t>
            </a:r>
            <a:r>
              <a:rPr dirty="0"/>
              <a:t> </a:t>
            </a:r>
            <a:r>
              <a:rPr lang="hr-HR" dirty="0"/>
              <a:t>polaznike</a:t>
            </a:r>
            <a:endParaRPr dirty="0"/>
          </a:p>
        </p:txBody>
      </p:sp>
      <p:pic>
        <p:nvPicPr>
          <p:cNvPr id="416" name="Google Shape;416;p19"/>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a:alphaModFix/>
            </a:blip>
            <a:stretch>
              <a:fillRect l="-51652" r="-51686"/>
            </a:stretch>
          </a:blipFill>
          <a:ln>
            <a:noFill/>
          </a:ln>
        </p:spPr>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MODUL 1</a:t>
            </a:r>
          </a:p>
        </p:txBody>
      </p:sp>
      <p:sp>
        <p:nvSpPr>
          <p:cNvPr id="101" name="Google Shape;101;p2"/>
          <p:cNvSpPr txBox="1"/>
          <p:nvPr/>
        </p:nvSpPr>
        <p:spPr>
          <a:xfrm>
            <a:off x="9216520" y="3282298"/>
            <a:ext cx="9197122" cy="1746307"/>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3000">
                <a:solidFill>
                  <a:srgbClr val="000000"/>
                </a:solidFill>
                <a:latin typeface="Roboto"/>
                <a:ea typeface="Roboto"/>
                <a:cs typeface="Roboto"/>
                <a:sym typeface="Roboto"/>
              </a:defRPr>
            </a:pPr>
            <a:r>
              <a:t>Ovaj modul uključuje 14 sati sadržaja za učenje</a:t>
            </a:r>
          </a:p>
        </p:txBody>
      </p:sp>
      <p:sp>
        <p:nvSpPr>
          <p:cNvPr id="102" name="Google Shape;102;p2"/>
          <p:cNvSpPr txBox="1"/>
          <p:nvPr/>
        </p:nvSpPr>
        <p:spPr>
          <a:xfrm>
            <a:off x="9932310" y="4955358"/>
            <a:ext cx="2969007"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rPr dirty="0"/>
              <a:t>6 sati</a:t>
            </a:r>
            <a:r>
              <a:rPr lang="hr-HR" dirty="0"/>
              <a:t> </a:t>
            </a:r>
            <a:r>
              <a:rPr dirty="0" err="1"/>
              <a:t>učenja</a:t>
            </a:r>
            <a:r>
              <a:rPr lang="hr-HR" dirty="0"/>
              <a:t> uživo</a:t>
            </a:r>
            <a:endParaRPr dirty="0"/>
          </a:p>
        </p:txBody>
      </p:sp>
      <p:sp>
        <p:nvSpPr>
          <p:cNvPr id="103" name="Google Shape;103;p2"/>
          <p:cNvSpPr txBox="1"/>
          <p:nvPr/>
        </p:nvSpPr>
        <p:spPr>
          <a:xfrm>
            <a:off x="13793962" y="4955358"/>
            <a:ext cx="4195570"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8 sati samostalnog učenja</a:t>
            </a:r>
          </a:p>
        </p:txBody>
      </p:sp>
      <p:sp>
        <p:nvSpPr>
          <p:cNvPr id="104" name="Google Shape;104;p2"/>
          <p:cNvSpPr txBox="1"/>
          <p:nvPr/>
        </p:nvSpPr>
        <p:spPr>
          <a:xfrm>
            <a:off x="9586659" y="6814812"/>
            <a:ext cx="4122183" cy="2659190"/>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defRPr sz="2400">
                <a:solidFill>
                  <a:srgbClr val="000000"/>
                </a:solidFill>
                <a:latin typeface="Roboto"/>
                <a:ea typeface="Roboto"/>
                <a:cs typeface="Roboto"/>
                <a:sym typeface="Roboto"/>
              </a:defRPr>
            </a:pPr>
            <a:r>
              <a:rPr dirty="0"/>
              <a:t>Ova </a:t>
            </a:r>
            <a:r>
              <a:rPr dirty="0" err="1"/>
              <a:t>prezentacija</a:t>
            </a:r>
            <a:r>
              <a:rPr lang="hr-HR" dirty="0"/>
              <a:t> </a:t>
            </a:r>
            <a:r>
              <a:rPr dirty="0" err="1"/>
              <a:t>obuhvaća</a:t>
            </a:r>
            <a:r>
              <a:rPr dirty="0"/>
              <a:t> 6 sati </a:t>
            </a:r>
            <a:r>
              <a:rPr dirty="0" err="1"/>
              <a:t>učenja</a:t>
            </a:r>
            <a:r>
              <a:rPr dirty="0"/>
              <a:t> </a:t>
            </a:r>
            <a:r>
              <a:rPr lang="hr-HR" dirty="0"/>
              <a:t>uživo</a:t>
            </a:r>
            <a:r>
              <a:rPr dirty="0"/>
              <a:t>.</a:t>
            </a:r>
          </a:p>
          <a:p>
            <a:pPr marL="0" marR="0" lvl="0" indent="0" algn="l" rtl="0">
              <a:lnSpc>
                <a:spcPct val="180000"/>
              </a:lnSpc>
              <a:spcBef>
                <a:spcPts val="0"/>
              </a:spcBef>
              <a:spcAft>
                <a:spcPts val="0"/>
              </a:spcAft>
              <a:buNone/>
              <a:defRPr sz="2400">
                <a:solidFill>
                  <a:srgbClr val="000000"/>
                </a:solidFill>
                <a:latin typeface="Roboto"/>
                <a:ea typeface="Roboto"/>
                <a:cs typeface="Roboto"/>
                <a:sym typeface="Roboto"/>
              </a:defRPr>
            </a:pPr>
            <a:r>
              <a:rPr dirty="0"/>
              <a:t>To je </a:t>
            </a:r>
            <a:r>
              <a:rPr dirty="0" err="1"/>
              <a:t>popraćeno</a:t>
            </a:r>
            <a:r>
              <a:rPr dirty="0"/>
              <a:t> </a:t>
            </a:r>
            <a:r>
              <a:rPr lang="hr-HR" dirty="0"/>
              <a:t>nastavnim planom za edukatore.</a:t>
            </a:r>
            <a:endParaRPr dirty="0"/>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defRPr sz="2400">
                <a:solidFill>
                  <a:srgbClr val="000000"/>
                </a:solidFill>
                <a:latin typeface="Roboto"/>
                <a:ea typeface="Roboto"/>
                <a:cs typeface="Roboto"/>
                <a:sym typeface="Roboto"/>
              </a:defRPr>
            </a:pPr>
            <a:r>
              <a:t>Prođite kroz prezentaciju s resursima za samostalno učenje vlastitim tempom!</a:t>
            </a: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sp>
      <p:pic>
        <p:nvPicPr>
          <p:cNvPr id="108" name="Google Shape;108;p2"/>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422" name="Google Shape;422;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423" name="Google Shape;423;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2. dio</a:t>
            </a:r>
          </a:p>
        </p:txBody>
      </p:sp>
      <p:sp>
        <p:nvSpPr>
          <p:cNvPr id="424" name="Google Shape;424;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5" name="Google Shape;425;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6" name="Google Shape;426;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7" name="Google Shape;427;p20"/>
          <p:cNvSpPr txBox="1"/>
          <p:nvPr/>
        </p:nvSpPr>
        <p:spPr>
          <a:xfrm>
            <a:off x="13914726" y="7374040"/>
            <a:ext cx="4281834"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rPr dirty="0"/>
              <a:t>Principi </a:t>
            </a:r>
            <a:r>
              <a:rPr dirty="0" err="1"/>
              <a:t>dizajna</a:t>
            </a:r>
            <a:r>
              <a:rPr lang="hr-HR" dirty="0"/>
              <a:t> </a:t>
            </a:r>
            <a:r>
              <a:rPr lang="hr-HR" dirty="0" err="1"/>
              <a:t>mikroučenja</a:t>
            </a:r>
            <a:endParaRPr dirty="0"/>
          </a:p>
        </p:txBody>
      </p:sp>
      <p:sp>
        <p:nvSpPr>
          <p:cNvPr id="428" name="Google Shape;428;p20"/>
          <p:cNvSpPr txBox="1"/>
          <p:nvPr/>
        </p:nvSpPr>
        <p:spPr>
          <a:xfrm>
            <a:off x="1566280" y="1791195"/>
            <a:ext cx="8961120"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Objasnite</a:t>
            </a:r>
            <a:r>
              <a:rPr dirty="0"/>
              <a:t> </a:t>
            </a:r>
            <a:r>
              <a:rPr dirty="0" err="1"/>
              <a:t>temeljna</a:t>
            </a:r>
            <a:r>
              <a:rPr dirty="0"/>
              <a:t> </a:t>
            </a:r>
            <a:r>
              <a:rPr dirty="0" err="1"/>
              <a:t>načela</a:t>
            </a:r>
            <a:r>
              <a:rPr dirty="0"/>
              <a:t> </a:t>
            </a:r>
            <a:r>
              <a:rPr dirty="0" err="1"/>
              <a:t>mikroučenja</a:t>
            </a:r>
            <a:endParaRPr dirty="0"/>
          </a:p>
        </p:txBody>
      </p:sp>
      <p:sp>
        <p:nvSpPr>
          <p:cNvPr id="429" name="Google Shape;429;p20"/>
          <p:cNvSpPr txBox="1"/>
          <p:nvPr/>
        </p:nvSpPr>
        <p:spPr>
          <a:xfrm>
            <a:off x="1566280" y="4479144"/>
            <a:ext cx="8961120"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Relevantnost</a:t>
            </a:r>
            <a:r>
              <a:rPr dirty="0"/>
              <a:t> za </a:t>
            </a:r>
            <a:r>
              <a:rPr dirty="0" err="1"/>
              <a:t>niskokvalificirane</a:t>
            </a:r>
            <a:r>
              <a:rPr dirty="0"/>
              <a:t> </a:t>
            </a:r>
            <a:r>
              <a:rPr dirty="0" err="1"/>
              <a:t>odrasle</a:t>
            </a:r>
            <a:r>
              <a:rPr dirty="0"/>
              <a:t> </a:t>
            </a:r>
            <a:r>
              <a:rPr lang="hr-HR" dirty="0"/>
              <a:t>polaznike</a:t>
            </a:r>
            <a:endParaRPr dirty="0"/>
          </a:p>
        </p:txBody>
      </p:sp>
      <p:sp>
        <p:nvSpPr>
          <p:cNvPr id="430" name="Google Shape;430;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pic>
        <p:nvPicPr>
          <p:cNvPr id="431" name="Google Shape;431;p20"/>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1"/>
          <p:cNvSpPr/>
          <p:nvPr/>
        </p:nvSpPr>
        <p:spPr>
          <a:xfrm rot="5400000">
            <a:off x="6643165" y="-3503725"/>
            <a:ext cx="500167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sp>
      <p:sp>
        <p:nvSpPr>
          <p:cNvPr id="441" name="Google Shape;441;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42" name="Google Shape;442;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2100" b="1">
                <a:solidFill>
                  <a:srgbClr val="D9D9D9"/>
                </a:solidFill>
                <a:latin typeface="Arimo"/>
                <a:ea typeface="Arimo"/>
                <a:cs typeface="Arimo"/>
                <a:sym typeface="Arimo"/>
              </a:defRPr>
            </a:pPr>
            <a:r>
              <a:t>Rekapitulacija i zagrijavanje (10 minuta)</a:t>
            </a:r>
          </a:p>
        </p:txBody>
      </p:sp>
      <p:sp>
        <p:nvSpPr>
          <p:cNvPr id="443" name="Google Shape;443;p21"/>
          <p:cNvSpPr txBox="1"/>
          <p:nvPr/>
        </p:nvSpPr>
        <p:spPr>
          <a:xfrm>
            <a:off x="426720" y="4026928"/>
            <a:ext cx="5715000" cy="3988784"/>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b="1">
                <a:solidFill>
                  <a:srgbClr val="000000"/>
                </a:solidFill>
                <a:latin typeface="Philosopher"/>
                <a:ea typeface="Philosopher"/>
                <a:cs typeface="Philosopher"/>
                <a:sym typeface="Philosopher"/>
              </a:defRPr>
            </a:pPr>
            <a:r>
              <a:rPr dirty="0"/>
              <a:t>1. Koji je bio </a:t>
            </a:r>
            <a:r>
              <a:rPr dirty="0" err="1"/>
              <a:t>glavni</a:t>
            </a:r>
            <a:r>
              <a:rPr dirty="0"/>
              <a:t> </a:t>
            </a:r>
            <a:r>
              <a:rPr dirty="0" err="1"/>
              <a:t>fokus</a:t>
            </a:r>
            <a:r>
              <a:rPr dirty="0"/>
              <a:t> 1. </a:t>
            </a:r>
            <a:r>
              <a:rPr dirty="0" err="1"/>
              <a:t>sesije</a:t>
            </a:r>
            <a:r>
              <a:rPr dirty="0"/>
              <a:t>?</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a) </a:t>
            </a:r>
            <a:r>
              <a:rPr dirty="0" err="1"/>
              <a:t>Napredne</a:t>
            </a:r>
            <a:r>
              <a:rPr dirty="0"/>
              <a:t> </a:t>
            </a:r>
            <a:r>
              <a:rPr dirty="0" err="1"/>
              <a:t>tehnike</a:t>
            </a:r>
            <a:r>
              <a:rPr dirty="0"/>
              <a:t> </a:t>
            </a:r>
            <a:r>
              <a:rPr dirty="0" err="1"/>
              <a:t>učenja</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b) </a:t>
            </a:r>
            <a:r>
              <a:rPr dirty="0" err="1"/>
              <a:t>Mikroučenje</a:t>
            </a:r>
            <a:r>
              <a:rPr dirty="0"/>
              <a:t> za </a:t>
            </a:r>
            <a:r>
              <a:rPr dirty="0" err="1"/>
              <a:t>zaposlene</a:t>
            </a:r>
            <a:r>
              <a:rPr dirty="0"/>
              <a:t> </a:t>
            </a:r>
            <a:r>
              <a:rPr dirty="0" err="1"/>
              <a:t>odrasle</a:t>
            </a:r>
            <a:r>
              <a:rPr dirty="0"/>
              <a:t> </a:t>
            </a:r>
            <a:r>
              <a:rPr dirty="0" err="1"/>
              <a:t>osobe</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c) </a:t>
            </a:r>
            <a:r>
              <a:rPr dirty="0" err="1"/>
              <a:t>Tradicionalne</a:t>
            </a:r>
            <a:r>
              <a:rPr dirty="0"/>
              <a:t> </a:t>
            </a:r>
            <a:r>
              <a:rPr dirty="0" err="1"/>
              <a:t>metode</a:t>
            </a:r>
            <a:r>
              <a:rPr dirty="0"/>
              <a:t> </a:t>
            </a:r>
            <a:r>
              <a:rPr dirty="0" err="1"/>
              <a:t>obrazovanja</a:t>
            </a:r>
            <a:endParaRPr dirty="0"/>
          </a:p>
        </p:txBody>
      </p:sp>
      <p:sp>
        <p:nvSpPr>
          <p:cNvPr id="444" name="Google Shape;444;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solidFill>
                  <a:srgbClr val="FFC000"/>
                </a:solidFill>
                <a:latin typeface="Philosopher"/>
                <a:ea typeface="Philosopher"/>
                <a:cs typeface="Philosopher"/>
                <a:sym typeface="Philosopher"/>
              </a:defRPr>
            </a:pPr>
            <a:r>
              <a:t>Kviz: Rekapitulacija uvoda u mikro učenje</a:t>
            </a:r>
          </a:p>
        </p:txBody>
      </p:sp>
      <p:sp>
        <p:nvSpPr>
          <p:cNvPr id="445" name="Google Shape;445;p21"/>
          <p:cNvSpPr txBox="1"/>
          <p:nvPr/>
        </p:nvSpPr>
        <p:spPr>
          <a:xfrm>
            <a:off x="6453498" y="4026448"/>
            <a:ext cx="6143002" cy="3323987"/>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a:solidFill>
                  <a:srgbClr val="000000"/>
                </a:solidFill>
                <a:latin typeface="Philosopher"/>
                <a:ea typeface="Philosopher"/>
                <a:cs typeface="Philosopher"/>
                <a:sym typeface="Philosopher"/>
              </a:defRPr>
            </a:pPr>
            <a:r>
              <a:rPr b="1" dirty="0"/>
              <a:t>2. U </a:t>
            </a:r>
            <a:r>
              <a:rPr b="1" dirty="0" err="1"/>
              <a:t>jednoj</a:t>
            </a:r>
            <a:r>
              <a:rPr b="1" dirty="0"/>
              <a:t> </a:t>
            </a:r>
            <a:r>
              <a:rPr b="1" dirty="0" err="1"/>
              <a:t>frazi</a:t>
            </a:r>
            <a:r>
              <a:rPr b="1" dirty="0"/>
              <a:t> </a:t>
            </a:r>
            <a:r>
              <a:rPr b="1" dirty="0" err="1"/>
              <a:t>opišite</a:t>
            </a:r>
            <a:r>
              <a:rPr b="1" dirty="0"/>
              <a:t> </a:t>
            </a:r>
            <a:r>
              <a:rPr b="1" dirty="0" err="1"/>
              <a:t>mikro</a:t>
            </a:r>
            <a:r>
              <a:rPr b="1" dirty="0"/>
              <a:t> </a:t>
            </a:r>
            <a:r>
              <a:rPr b="1" dirty="0" err="1"/>
              <a:t>učenje</a:t>
            </a:r>
            <a:r>
              <a:rPr dirty="0"/>
              <a:t>.</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a) </a:t>
            </a:r>
            <a:r>
              <a:rPr dirty="0" err="1"/>
              <a:t>Dugo</a:t>
            </a:r>
            <a:r>
              <a:rPr dirty="0"/>
              <a:t> </a:t>
            </a:r>
            <a:r>
              <a:rPr dirty="0" err="1"/>
              <a:t>i</a:t>
            </a:r>
            <a:r>
              <a:rPr dirty="0"/>
              <a:t> </a:t>
            </a:r>
            <a:r>
              <a:rPr dirty="0" err="1"/>
              <a:t>temeljito</a:t>
            </a:r>
            <a:r>
              <a:rPr dirty="0"/>
              <a:t> </a:t>
            </a:r>
            <a:r>
              <a:rPr dirty="0" err="1"/>
              <a:t>učenje</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b) </a:t>
            </a:r>
            <a:r>
              <a:rPr dirty="0" err="1"/>
              <a:t>Fleksibilno</a:t>
            </a:r>
            <a:r>
              <a:rPr dirty="0"/>
              <a:t> </a:t>
            </a:r>
            <a:r>
              <a:rPr dirty="0" err="1"/>
              <a:t>učenje</a:t>
            </a:r>
            <a:r>
              <a:rPr dirty="0"/>
              <a:t> </a:t>
            </a:r>
            <a:r>
              <a:rPr lang="hr-HR" dirty="0"/>
              <a:t>u malim cjelinama</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c) </a:t>
            </a:r>
            <a:r>
              <a:rPr dirty="0" err="1"/>
              <a:t>Dnevne</a:t>
            </a:r>
            <a:r>
              <a:rPr dirty="0"/>
              <a:t> </a:t>
            </a:r>
            <a:r>
              <a:rPr dirty="0" err="1"/>
              <a:t>sesije</a:t>
            </a:r>
            <a:r>
              <a:rPr dirty="0"/>
              <a:t> u </a:t>
            </a:r>
            <a:r>
              <a:rPr dirty="0" err="1"/>
              <a:t>učionici</a:t>
            </a:r>
            <a:endParaRPr dirty="0"/>
          </a:p>
        </p:txBody>
      </p:sp>
      <p:sp>
        <p:nvSpPr>
          <p:cNvPr id="446" name="Google Shape;446;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b="1">
                <a:solidFill>
                  <a:srgbClr val="000000"/>
                </a:solidFill>
                <a:latin typeface="Philosopher"/>
                <a:ea typeface="Philosopher"/>
                <a:cs typeface="Philosopher"/>
                <a:sym typeface="Philosopher"/>
              </a:defRPr>
            </a:pPr>
            <a:r>
              <a:t>3. Što ste istražili u 1. sesiji?</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a) Izmišljeni scenariji</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b) Scenariji iz stvarnog svijeta</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c) Povijesni događaji</a:t>
            </a:r>
          </a:p>
        </p:txBody>
      </p:sp>
      <p:pic>
        <p:nvPicPr>
          <p:cNvPr id="447" name="Google Shape;447;p21"/>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sp>
      <p:grpSp>
        <p:nvGrpSpPr>
          <p:cNvPr id="457" name="Google Shape;457;p22"/>
          <p:cNvGrpSpPr/>
          <p:nvPr/>
        </p:nvGrpSpPr>
        <p:grpSpPr>
          <a:xfrm>
            <a:off x="5902074" y="4909846"/>
            <a:ext cx="4930708" cy="1178603"/>
            <a:chOff x="-1524" y="-1524"/>
            <a:chExt cx="6574278" cy="1571471"/>
          </a:xfrm>
        </p:grpSpPr>
        <p:sp>
          <p:nvSpPr>
            <p:cNvPr id="458" name="Google Shape;458;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sp>
        <p:sp>
          <p:nvSpPr>
            <p:cNvPr id="459" name="Google Shape;459;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22"/>
          <p:cNvGrpSpPr/>
          <p:nvPr/>
        </p:nvGrpSpPr>
        <p:grpSpPr>
          <a:xfrm>
            <a:off x="13181927" y="6689569"/>
            <a:ext cx="4356259" cy="1953483"/>
            <a:chOff x="-1524" y="-1524"/>
            <a:chExt cx="5808345" cy="2604643"/>
          </a:xfrm>
        </p:grpSpPr>
        <p:sp>
          <p:nvSpPr>
            <p:cNvPr id="461" name="Google Shape;461;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sp>
        <p:sp>
          <p:nvSpPr>
            <p:cNvPr id="462" name="Google Shape;462;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22"/>
          <p:cNvSpPr/>
          <p:nvPr/>
        </p:nvSpPr>
        <p:spPr>
          <a:xfrm>
            <a:off x="13239554" y="6751482"/>
            <a:ext cx="4241006" cy="1829658"/>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sp>
      <p:sp>
        <p:nvSpPr>
          <p:cNvPr id="464" name="Google Shape;464;p22"/>
          <p:cNvSpPr/>
          <p:nvPr/>
        </p:nvSpPr>
        <p:spPr>
          <a:xfrm>
            <a:off x="5971270" y="4986007"/>
            <a:ext cx="4792317" cy="1026268"/>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sp>
      <p:sp>
        <p:nvSpPr>
          <p:cNvPr id="465" name="Google Shape;465;p22"/>
          <p:cNvSpPr/>
          <p:nvPr/>
        </p:nvSpPr>
        <p:spPr>
          <a:xfrm>
            <a:off x="572224" y="3192930"/>
            <a:ext cx="4404360" cy="1643063"/>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sp>
      <p:sp>
        <p:nvSpPr>
          <p:cNvPr id="466" name="Google Shape;466;p22"/>
          <p:cNvSpPr txBox="1"/>
          <p:nvPr/>
        </p:nvSpPr>
        <p:spPr>
          <a:xfrm>
            <a:off x="146448" y="310331"/>
            <a:ext cx="526252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rPr lang="hr-HR" dirty="0"/>
              <a:t>M</a:t>
            </a:r>
            <a:r>
              <a:rPr dirty="0" err="1"/>
              <a:t>ikroučenje</a:t>
            </a:r>
            <a:endParaRPr dirty="0"/>
          </a:p>
        </p:txBody>
      </p:sp>
      <p:sp>
        <p:nvSpPr>
          <p:cNvPr id="467" name="Google Shape;467;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Definicija</a:t>
            </a:r>
          </a:p>
        </p:txBody>
      </p:sp>
      <p:sp>
        <p:nvSpPr>
          <p:cNvPr id="468" name="Google Shape;468;p22"/>
          <p:cNvSpPr txBox="1"/>
          <p:nvPr/>
        </p:nvSpPr>
        <p:spPr>
          <a:xfrm>
            <a:off x="7755004" y="3138408"/>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dirty="0"/>
              <a:t> </a:t>
            </a:r>
            <a:r>
              <a:rPr dirty="0" err="1"/>
              <a:t>Značaj</a:t>
            </a:r>
            <a:r>
              <a:rPr dirty="0"/>
              <a:t> </a:t>
            </a:r>
          </a:p>
        </p:txBody>
      </p:sp>
      <p:sp>
        <p:nvSpPr>
          <p:cNvPr id="469" name="Google Shape;469;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470" name="Google Shape;470;p22"/>
          <p:cNvSpPr txBox="1"/>
          <p:nvPr/>
        </p:nvSpPr>
        <p:spPr>
          <a:xfrm>
            <a:off x="644398" y="3307979"/>
            <a:ext cx="4099560" cy="155119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dirty="0" err="1">
                <a:solidFill>
                  <a:srgbClr val="FFFFFF"/>
                </a:solidFill>
              </a:rPr>
              <a:t>Pristup</a:t>
            </a:r>
            <a:r>
              <a:rPr dirty="0">
                <a:solidFill>
                  <a:srgbClr val="FFFFFF"/>
                </a:solidFill>
              </a:rPr>
              <a:t> </a:t>
            </a:r>
            <a:r>
              <a:rPr dirty="0" err="1">
                <a:solidFill>
                  <a:srgbClr val="FFFFFF"/>
                </a:solidFill>
              </a:rPr>
              <a:t>učenju</a:t>
            </a:r>
            <a:r>
              <a:rPr dirty="0">
                <a:solidFill>
                  <a:srgbClr val="FFFFFF"/>
                </a:solidFill>
              </a:rPr>
              <a:t> </a:t>
            </a:r>
            <a:r>
              <a:rPr dirty="0" err="1">
                <a:solidFill>
                  <a:srgbClr val="FFFFFF"/>
                </a:solidFill>
              </a:rPr>
              <a:t>karakteriziran</a:t>
            </a:r>
            <a:r>
              <a:rPr dirty="0">
                <a:solidFill>
                  <a:srgbClr val="FFFFFF"/>
                </a:solidFill>
              </a:rPr>
              <a:t> </a:t>
            </a:r>
            <a:r>
              <a:rPr dirty="0" err="1">
                <a:solidFill>
                  <a:srgbClr val="FFFFFF"/>
                </a:solidFill>
              </a:rPr>
              <a:t>isporukom</a:t>
            </a:r>
            <a:r>
              <a:rPr dirty="0">
                <a:solidFill>
                  <a:srgbClr val="FFFFFF"/>
                </a:solidFill>
              </a:rPr>
              <a:t> </a:t>
            </a:r>
            <a:r>
              <a:rPr dirty="0" err="1">
                <a:solidFill>
                  <a:srgbClr val="FFFFFF"/>
                </a:solidFill>
              </a:rPr>
              <a:t>sadržaja</a:t>
            </a:r>
            <a:r>
              <a:rPr dirty="0">
                <a:solidFill>
                  <a:srgbClr val="FFFFFF"/>
                </a:solidFill>
              </a:rPr>
              <a:t> u </a:t>
            </a:r>
            <a:r>
              <a:rPr b="1" dirty="0" err="1">
                <a:solidFill>
                  <a:srgbClr val="000000"/>
                </a:solidFill>
              </a:rPr>
              <a:t>malim</a:t>
            </a:r>
            <a:r>
              <a:rPr b="1" dirty="0">
                <a:solidFill>
                  <a:srgbClr val="000000"/>
                </a:solidFill>
              </a:rPr>
              <a:t>, </a:t>
            </a:r>
            <a:r>
              <a:rPr b="1" dirty="0" err="1">
                <a:solidFill>
                  <a:srgbClr val="000000"/>
                </a:solidFill>
              </a:rPr>
              <a:t>lako</a:t>
            </a:r>
            <a:r>
              <a:rPr b="1" dirty="0">
                <a:solidFill>
                  <a:srgbClr val="000000"/>
                </a:solidFill>
              </a:rPr>
              <a:t> </a:t>
            </a:r>
            <a:r>
              <a:rPr b="1" dirty="0" err="1">
                <a:solidFill>
                  <a:srgbClr val="000000"/>
                </a:solidFill>
              </a:rPr>
              <a:t>probavljivim</a:t>
            </a:r>
            <a:r>
              <a:rPr b="1" dirty="0">
                <a:solidFill>
                  <a:srgbClr val="000000"/>
                </a:solidFill>
              </a:rPr>
              <a:t> </a:t>
            </a:r>
            <a:r>
              <a:rPr b="1" dirty="0" err="1">
                <a:solidFill>
                  <a:srgbClr val="000000"/>
                </a:solidFill>
              </a:rPr>
              <a:t>jedinicama</a:t>
            </a:r>
            <a:r>
              <a:rPr b="1" dirty="0">
                <a:solidFill>
                  <a:srgbClr val="FFFFFF"/>
                </a:solidFill>
              </a:rPr>
              <a:t> </a:t>
            </a:r>
            <a:r>
              <a:rPr dirty="0" err="1">
                <a:solidFill>
                  <a:srgbClr val="FFFFFF"/>
                </a:solidFill>
              </a:rPr>
              <a:t>ili</a:t>
            </a:r>
            <a:r>
              <a:rPr b="1" dirty="0">
                <a:solidFill>
                  <a:srgbClr val="FFFFFF"/>
                </a:solidFill>
              </a:rPr>
              <a:t> </a:t>
            </a:r>
            <a:r>
              <a:rPr lang="hr-HR" b="1" dirty="0">
                <a:solidFill>
                  <a:srgbClr val="000000"/>
                </a:solidFill>
              </a:rPr>
              <a:t>dijelovima</a:t>
            </a:r>
            <a:r>
              <a:rPr dirty="0">
                <a:solidFill>
                  <a:srgbClr val="FFFFFF"/>
                </a:solidFill>
              </a:rPr>
              <a:t> </a:t>
            </a:r>
            <a:endParaRPr dirty="0"/>
          </a:p>
        </p:txBody>
      </p:sp>
      <p:sp>
        <p:nvSpPr>
          <p:cNvPr id="471" name="Google Shape;471;p22"/>
          <p:cNvSpPr txBox="1"/>
          <p:nvPr/>
        </p:nvSpPr>
        <p:spPr>
          <a:xfrm>
            <a:off x="13330994" y="6853449"/>
            <a:ext cx="4165773" cy="168193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sz="1800" dirty="0" err="1">
                <a:solidFill>
                  <a:srgbClr val="FFFFFF"/>
                </a:solidFill>
              </a:rPr>
              <a:t>Prepoznaje</a:t>
            </a:r>
            <a:r>
              <a:rPr sz="1800" dirty="0">
                <a:solidFill>
                  <a:srgbClr val="FFFFFF"/>
                </a:solidFill>
              </a:rPr>
              <a:t> da se </a:t>
            </a:r>
            <a:r>
              <a:rPr sz="1800" dirty="0" err="1">
                <a:solidFill>
                  <a:srgbClr val="FFFFFF"/>
                </a:solidFill>
              </a:rPr>
              <a:t>ti</a:t>
            </a:r>
            <a:r>
              <a:rPr sz="1800" dirty="0">
                <a:solidFill>
                  <a:srgbClr val="FFFFFF"/>
                </a:solidFill>
              </a:rPr>
              <a:t> </a:t>
            </a:r>
            <a:r>
              <a:rPr lang="hr-HR" sz="1800" dirty="0">
                <a:solidFill>
                  <a:srgbClr val="FFFFFF"/>
                </a:solidFill>
              </a:rPr>
              <a:t>polaznici</a:t>
            </a:r>
            <a:r>
              <a:rPr sz="1800" dirty="0">
                <a:solidFill>
                  <a:srgbClr val="FFFFFF"/>
                </a:solidFill>
              </a:rPr>
              <a:t> </a:t>
            </a:r>
            <a:r>
              <a:rPr sz="1800" dirty="0" err="1">
                <a:solidFill>
                  <a:srgbClr val="FFFFFF"/>
                </a:solidFill>
              </a:rPr>
              <a:t>često</a:t>
            </a:r>
            <a:r>
              <a:rPr sz="1800" dirty="0">
                <a:solidFill>
                  <a:srgbClr val="FFFFFF"/>
                </a:solidFill>
              </a:rPr>
              <a:t> </a:t>
            </a:r>
            <a:r>
              <a:rPr sz="1800" dirty="0" err="1">
                <a:solidFill>
                  <a:srgbClr val="FFFFFF"/>
                </a:solidFill>
              </a:rPr>
              <a:t>suočavaju</a:t>
            </a:r>
            <a:r>
              <a:rPr sz="1800" dirty="0">
                <a:solidFill>
                  <a:srgbClr val="FFFFFF"/>
                </a:solidFill>
              </a:rPr>
              <a:t> s </a:t>
            </a:r>
            <a:r>
              <a:rPr sz="1800" b="1" dirty="0" err="1">
                <a:solidFill>
                  <a:srgbClr val="000000"/>
                </a:solidFill>
              </a:rPr>
              <a:t>vremenskim</a:t>
            </a:r>
            <a:r>
              <a:rPr sz="1800" b="1" dirty="0">
                <a:solidFill>
                  <a:srgbClr val="000000"/>
                </a:solidFill>
              </a:rPr>
              <a:t> </a:t>
            </a:r>
            <a:r>
              <a:rPr sz="1800" b="1" dirty="0" err="1">
                <a:solidFill>
                  <a:srgbClr val="000000"/>
                </a:solidFill>
              </a:rPr>
              <a:t>ograničenjima</a:t>
            </a:r>
            <a:r>
              <a:rPr sz="1800" b="1" dirty="0">
                <a:solidFill>
                  <a:srgbClr val="000000"/>
                </a:solidFill>
              </a:rPr>
              <a:t> </a:t>
            </a:r>
            <a:r>
              <a:rPr sz="1800" dirty="0" err="1">
                <a:solidFill>
                  <a:srgbClr val="FFFFFF"/>
                </a:solidFill>
              </a:rPr>
              <a:t>i</a:t>
            </a:r>
            <a:r>
              <a:rPr sz="1800" dirty="0">
                <a:solidFill>
                  <a:srgbClr val="FFFFFF"/>
                </a:solidFill>
              </a:rPr>
              <a:t> </a:t>
            </a:r>
            <a:r>
              <a:rPr sz="1800" dirty="0" err="1">
                <a:solidFill>
                  <a:srgbClr val="FFFFFF"/>
                </a:solidFill>
              </a:rPr>
              <a:t>zahtijevaju</a:t>
            </a:r>
            <a:r>
              <a:rPr sz="1800" dirty="0">
                <a:solidFill>
                  <a:srgbClr val="FFFFFF"/>
                </a:solidFill>
              </a:rPr>
              <a:t> </a:t>
            </a:r>
            <a:r>
              <a:rPr sz="1800" dirty="0" err="1">
                <a:solidFill>
                  <a:srgbClr val="FFFFFF"/>
                </a:solidFill>
              </a:rPr>
              <a:t>pristup</a:t>
            </a:r>
            <a:r>
              <a:rPr sz="1800" dirty="0">
                <a:solidFill>
                  <a:srgbClr val="FFFFFF"/>
                </a:solidFill>
              </a:rPr>
              <a:t> </a:t>
            </a:r>
            <a:r>
              <a:rPr sz="1800" dirty="0" err="1">
                <a:solidFill>
                  <a:srgbClr val="FFFFFF"/>
                </a:solidFill>
              </a:rPr>
              <a:t>učenju</a:t>
            </a:r>
            <a:r>
              <a:rPr sz="1800" dirty="0">
                <a:solidFill>
                  <a:srgbClr val="FFFFFF"/>
                </a:solidFill>
              </a:rPr>
              <a:t> koji </a:t>
            </a:r>
            <a:r>
              <a:rPr sz="1800" dirty="0" err="1">
                <a:solidFill>
                  <a:srgbClr val="FFFFFF"/>
                </a:solidFill>
              </a:rPr>
              <a:t>poštuje</a:t>
            </a:r>
            <a:r>
              <a:rPr sz="1800" dirty="0">
                <a:solidFill>
                  <a:srgbClr val="FFFFFF"/>
                </a:solidFill>
              </a:rPr>
              <a:t> </a:t>
            </a:r>
            <a:r>
              <a:rPr sz="1800" dirty="0" err="1">
                <a:solidFill>
                  <a:srgbClr val="FFFFFF"/>
                </a:solidFill>
              </a:rPr>
              <a:t>njihove</a:t>
            </a:r>
            <a:r>
              <a:rPr sz="1800" dirty="0">
                <a:solidFill>
                  <a:srgbClr val="FFFFFF"/>
                </a:solidFill>
              </a:rPr>
              <a:t> </a:t>
            </a:r>
            <a:r>
              <a:rPr sz="1800" dirty="0" err="1">
                <a:solidFill>
                  <a:srgbClr val="FFFFFF"/>
                </a:solidFill>
              </a:rPr>
              <a:t>zauzete</a:t>
            </a:r>
            <a:r>
              <a:rPr sz="1800" dirty="0">
                <a:solidFill>
                  <a:srgbClr val="FFFFFF"/>
                </a:solidFill>
              </a:rPr>
              <a:t> </a:t>
            </a:r>
            <a:r>
              <a:rPr sz="1800" dirty="0" err="1">
                <a:solidFill>
                  <a:srgbClr val="FFFFFF"/>
                </a:solidFill>
              </a:rPr>
              <a:t>rasporede</a:t>
            </a:r>
            <a:r>
              <a:rPr sz="1800" dirty="0">
                <a:solidFill>
                  <a:srgbClr val="FFFFFF"/>
                </a:solidFill>
              </a:rPr>
              <a:t> </a:t>
            </a:r>
            <a:r>
              <a:rPr sz="1800" dirty="0" err="1">
                <a:solidFill>
                  <a:srgbClr val="FFFFFF"/>
                </a:solidFill>
              </a:rPr>
              <a:t>i</a:t>
            </a:r>
            <a:r>
              <a:rPr sz="1800" dirty="0">
                <a:solidFill>
                  <a:srgbClr val="FFFFFF"/>
                </a:solidFill>
              </a:rPr>
              <a:t> </a:t>
            </a:r>
            <a:r>
              <a:rPr sz="1800" dirty="0" err="1">
                <a:solidFill>
                  <a:srgbClr val="FFFFFF"/>
                </a:solidFill>
              </a:rPr>
              <a:t>ograničene</a:t>
            </a:r>
            <a:r>
              <a:rPr sz="1800" dirty="0">
                <a:solidFill>
                  <a:srgbClr val="FFFFFF"/>
                </a:solidFill>
              </a:rPr>
              <a:t> </a:t>
            </a:r>
            <a:r>
              <a:rPr sz="1800" dirty="0" err="1">
                <a:solidFill>
                  <a:srgbClr val="FFFFFF"/>
                </a:solidFill>
              </a:rPr>
              <a:t>raspone</a:t>
            </a:r>
            <a:r>
              <a:rPr sz="1800" dirty="0">
                <a:solidFill>
                  <a:srgbClr val="FFFFFF"/>
                </a:solidFill>
              </a:rPr>
              <a:t> </a:t>
            </a:r>
            <a:r>
              <a:rPr sz="1800" dirty="0" err="1">
                <a:solidFill>
                  <a:srgbClr val="FFFFFF"/>
                </a:solidFill>
              </a:rPr>
              <a:t>pažnje</a:t>
            </a:r>
            <a:endParaRPr sz="1800" dirty="0"/>
          </a:p>
        </p:txBody>
      </p:sp>
      <p:sp>
        <p:nvSpPr>
          <p:cNvPr id="472" name="Google Shape;472;p22"/>
          <p:cNvSpPr txBox="1"/>
          <p:nvPr/>
        </p:nvSpPr>
        <p:spPr>
          <a:xfrm>
            <a:off x="5900928" y="4908703"/>
            <a:ext cx="4861512" cy="11633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dirty="0">
                <a:solidFill>
                  <a:srgbClr val="FFFFFF"/>
                </a:solidFill>
              </a:rPr>
              <a:t>L</a:t>
            </a:r>
            <a:r>
              <a:rPr lang="hr-HR" dirty="0">
                <a:solidFill>
                  <a:srgbClr val="FFFFFF"/>
                </a:solidFill>
              </a:rPr>
              <a:t>e</a:t>
            </a:r>
            <a:r>
              <a:rPr dirty="0">
                <a:solidFill>
                  <a:srgbClr val="FFFFFF"/>
                </a:solidFill>
              </a:rPr>
              <a:t>ž</a:t>
            </a:r>
            <a:r>
              <a:rPr lang="hr-HR" dirty="0">
                <a:solidFill>
                  <a:srgbClr val="FFFFFF"/>
                </a:solidFill>
              </a:rPr>
              <a:t>i</a:t>
            </a:r>
            <a:r>
              <a:rPr dirty="0">
                <a:solidFill>
                  <a:srgbClr val="FFFFFF"/>
                </a:solidFill>
              </a:rPr>
              <a:t> u </a:t>
            </a:r>
            <a:r>
              <a:rPr dirty="0" err="1">
                <a:solidFill>
                  <a:srgbClr val="FFFFFF"/>
                </a:solidFill>
              </a:rPr>
              <a:t>svojoj</a:t>
            </a:r>
            <a:r>
              <a:rPr dirty="0">
                <a:solidFill>
                  <a:srgbClr val="FFFFFF"/>
                </a:solidFill>
              </a:rPr>
              <a:t> </a:t>
            </a:r>
            <a:r>
              <a:rPr dirty="0" err="1">
                <a:solidFill>
                  <a:srgbClr val="FFFFFF"/>
                </a:solidFill>
              </a:rPr>
              <a:t>učinkovitosti</a:t>
            </a:r>
            <a:r>
              <a:rPr dirty="0">
                <a:solidFill>
                  <a:srgbClr val="FFFFFF"/>
                </a:solidFill>
              </a:rPr>
              <a:t> </a:t>
            </a:r>
            <a:r>
              <a:rPr b="1" dirty="0">
                <a:solidFill>
                  <a:srgbClr val="FFFFFF"/>
                </a:solidFill>
              </a:rPr>
              <a:t>u </a:t>
            </a:r>
            <a:r>
              <a:rPr b="1" dirty="0" err="1">
                <a:solidFill>
                  <a:srgbClr val="FFFFFF"/>
                </a:solidFill>
              </a:rPr>
              <a:t>rješavanju</a:t>
            </a:r>
            <a:r>
              <a:rPr b="1" dirty="0">
                <a:solidFill>
                  <a:srgbClr val="FFFFFF"/>
                </a:solidFill>
              </a:rPr>
              <a:t> </a:t>
            </a:r>
            <a:r>
              <a:rPr b="1" dirty="0" err="1">
                <a:solidFill>
                  <a:srgbClr val="000000"/>
                </a:solidFill>
              </a:rPr>
              <a:t>specifičnih</a:t>
            </a:r>
            <a:r>
              <a:rPr b="1" dirty="0">
                <a:solidFill>
                  <a:srgbClr val="000000"/>
                </a:solidFill>
              </a:rPr>
              <a:t> </a:t>
            </a:r>
            <a:r>
              <a:rPr b="1" dirty="0" err="1">
                <a:solidFill>
                  <a:srgbClr val="000000"/>
                </a:solidFill>
              </a:rPr>
              <a:t>potreba</a:t>
            </a:r>
            <a:r>
              <a:rPr b="1" dirty="0">
                <a:solidFill>
                  <a:srgbClr val="000000"/>
                </a:solidFill>
              </a:rPr>
              <a:t> </a:t>
            </a:r>
            <a:r>
              <a:rPr dirty="0">
                <a:solidFill>
                  <a:srgbClr val="FFFFFF"/>
                </a:solidFill>
              </a:rPr>
              <a:t> </a:t>
            </a:r>
            <a:r>
              <a:rPr b="1" dirty="0" err="1">
                <a:solidFill>
                  <a:srgbClr val="FFFFFF"/>
                </a:solidFill>
              </a:rPr>
              <a:t>niskokvalificiranih</a:t>
            </a:r>
            <a:r>
              <a:rPr b="1" dirty="0">
                <a:solidFill>
                  <a:srgbClr val="FFFFFF"/>
                </a:solidFill>
              </a:rPr>
              <a:t> </a:t>
            </a:r>
            <a:r>
              <a:rPr b="1" dirty="0" err="1">
                <a:solidFill>
                  <a:srgbClr val="FFFFFF"/>
                </a:solidFill>
              </a:rPr>
              <a:t>odraslih</a:t>
            </a:r>
            <a:r>
              <a:rPr b="1" dirty="0">
                <a:solidFill>
                  <a:srgbClr val="FFFFFF"/>
                </a:solidFill>
              </a:rPr>
              <a:t> </a:t>
            </a:r>
            <a:r>
              <a:rPr lang="hr-HR" b="1" dirty="0" err="1">
                <a:solidFill>
                  <a:srgbClr val="FFFFFF"/>
                </a:solidFill>
              </a:rPr>
              <a:t>poalznika</a:t>
            </a:r>
            <a:endParaRPr dirty="0"/>
          </a:p>
        </p:txBody>
      </p:sp>
      <p:sp>
        <p:nvSpPr>
          <p:cNvPr id="473" name="Google Shape;473;p22"/>
          <p:cNvSpPr txBox="1"/>
          <p:nvPr/>
        </p:nvSpPr>
        <p:spPr>
          <a:xfrm>
            <a:off x="13555424" y="5115331"/>
            <a:ext cx="3032911"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lang="hr-HR" dirty="0"/>
              <a:t>Pažnja</a:t>
            </a:r>
            <a:endParaRPr dirty="0"/>
          </a:p>
        </p:txBody>
      </p:sp>
      <p:sp>
        <p:nvSpPr>
          <p:cNvPr id="474" name="Google Shape;474;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475" name="Google Shape;475;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476" name="Google Shape;476;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sp>
      <p:pic>
        <p:nvPicPr>
          <p:cNvPr id="477" name="Google Shape;477;p22"/>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sp>
      <p:sp>
        <p:nvSpPr>
          <p:cNvPr id="487" name="Google Shape;487;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4">
              <a:alphaModFix/>
            </a:blip>
            <a:stretch>
              <a:fillRect/>
            </a:stretch>
          </a:blipFill>
          <a:ln>
            <a:noFill/>
          </a:ln>
        </p:spPr>
      </p:sp>
      <p:sp>
        <p:nvSpPr>
          <p:cNvPr id="488" name="Google Shape;488;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cxnSp>
        <p:nvCxnSpPr>
          <p:cNvPr id="489" name="Google Shape;489;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0" name="Google Shape;490;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1" name="Google Shape;491;p23"/>
          <p:cNvGrpSpPr/>
          <p:nvPr/>
        </p:nvGrpSpPr>
        <p:grpSpPr>
          <a:xfrm>
            <a:off x="-387873" y="7731725"/>
            <a:ext cx="15143890" cy="1632279"/>
            <a:chOff x="0" y="-9525"/>
            <a:chExt cx="3988514" cy="429901"/>
          </a:xfrm>
        </p:grpSpPr>
        <p:sp>
          <p:nvSpPr>
            <p:cNvPr id="492" name="Google Shape;492;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4" name="Google Shape;494;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6">
              <a:alphaModFix/>
            </a:blip>
            <a:stretch>
              <a:fillRect/>
            </a:stretch>
          </a:blipFill>
          <a:ln>
            <a:noFill/>
          </a:ln>
        </p:spPr>
      </p:sp>
      <p:sp>
        <p:nvSpPr>
          <p:cNvPr id="495" name="Google Shape;495;p23"/>
          <p:cNvSpPr txBox="1"/>
          <p:nvPr/>
        </p:nvSpPr>
        <p:spPr>
          <a:xfrm>
            <a:off x="640421" y="3193003"/>
            <a:ext cx="6917410" cy="2289601"/>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6199" b="1">
                <a:solidFill>
                  <a:srgbClr val="000000"/>
                </a:solidFill>
                <a:latin typeface="Philosopher"/>
                <a:ea typeface="Philosopher"/>
                <a:cs typeface="Philosopher"/>
                <a:sym typeface="Philosopher"/>
              </a:defRPr>
            </a:pPr>
            <a:r>
              <a:rPr dirty="0" err="1"/>
              <a:t>Sadržaj</a:t>
            </a:r>
            <a:r>
              <a:rPr dirty="0"/>
              <a:t> </a:t>
            </a:r>
            <a:r>
              <a:rPr lang="hr-HR" dirty="0"/>
              <a:t>u malim</a:t>
            </a:r>
            <a:r>
              <a:rPr dirty="0"/>
              <a:t> </a:t>
            </a:r>
            <a:r>
              <a:rPr lang="hr-HR" dirty="0"/>
              <a:t>dijelovima</a:t>
            </a:r>
            <a:r>
              <a:rPr dirty="0"/>
              <a:t> </a:t>
            </a:r>
          </a:p>
        </p:txBody>
      </p:sp>
      <p:sp>
        <p:nvSpPr>
          <p:cNvPr id="496" name="Google Shape;496;p23"/>
          <p:cNvSpPr txBox="1"/>
          <p:nvPr/>
        </p:nvSpPr>
        <p:spPr>
          <a:xfrm>
            <a:off x="478338" y="7914361"/>
            <a:ext cx="12802349" cy="132959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latin typeface="Philosopher"/>
                <a:ea typeface="Philosopher"/>
                <a:cs typeface="Philosopher"/>
                <a:sym typeface="Philosopher"/>
              </a:defRPr>
            </a:pPr>
            <a:r>
              <a:rPr dirty="0" err="1">
                <a:solidFill>
                  <a:srgbClr val="000000"/>
                </a:solidFill>
              </a:rPr>
              <a:t>Zamislite</a:t>
            </a:r>
            <a:r>
              <a:rPr dirty="0">
                <a:solidFill>
                  <a:srgbClr val="000000"/>
                </a:solidFill>
              </a:rPr>
              <a:t> to </a:t>
            </a:r>
            <a:r>
              <a:rPr dirty="0" err="1">
                <a:solidFill>
                  <a:srgbClr val="000000"/>
                </a:solidFill>
              </a:rPr>
              <a:t>kao</a:t>
            </a:r>
            <a:r>
              <a:rPr dirty="0">
                <a:solidFill>
                  <a:srgbClr val="000000"/>
                </a:solidFill>
              </a:rPr>
              <a:t> </a:t>
            </a:r>
            <a:r>
              <a:rPr dirty="0" err="1">
                <a:solidFill>
                  <a:srgbClr val="000000"/>
                </a:solidFill>
              </a:rPr>
              <a:t>podjelu</a:t>
            </a:r>
            <a:r>
              <a:rPr dirty="0">
                <a:solidFill>
                  <a:srgbClr val="000000"/>
                </a:solidFill>
              </a:rPr>
              <a:t> </a:t>
            </a:r>
            <a:r>
              <a:rPr dirty="0" err="1">
                <a:solidFill>
                  <a:srgbClr val="944472"/>
                </a:solidFill>
              </a:rPr>
              <a:t>velikog</a:t>
            </a:r>
            <a:r>
              <a:rPr dirty="0">
                <a:solidFill>
                  <a:srgbClr val="944472"/>
                </a:solidFill>
              </a:rPr>
              <a:t> </a:t>
            </a:r>
            <a:r>
              <a:rPr dirty="0" err="1">
                <a:solidFill>
                  <a:srgbClr val="944472"/>
                </a:solidFill>
              </a:rPr>
              <a:t>obroka</a:t>
            </a:r>
            <a:r>
              <a:rPr dirty="0">
                <a:solidFill>
                  <a:srgbClr val="944472"/>
                </a:solidFill>
              </a:rPr>
              <a:t> </a:t>
            </a:r>
            <a:r>
              <a:rPr dirty="0" err="1">
                <a:solidFill>
                  <a:srgbClr val="000000"/>
                </a:solidFill>
              </a:rPr>
              <a:t>na</a:t>
            </a:r>
            <a:r>
              <a:rPr dirty="0">
                <a:solidFill>
                  <a:srgbClr val="000000"/>
                </a:solidFill>
              </a:rPr>
              <a:t> </a:t>
            </a:r>
            <a:r>
              <a:rPr b="1" dirty="0" err="1">
                <a:solidFill>
                  <a:srgbClr val="000000"/>
                </a:solidFill>
              </a:rPr>
              <a:t>porcije</a:t>
            </a:r>
            <a:r>
              <a:rPr b="1" dirty="0">
                <a:solidFill>
                  <a:srgbClr val="000000"/>
                </a:solidFill>
              </a:rPr>
              <a:t> </a:t>
            </a:r>
            <a:r>
              <a:rPr b="1" dirty="0" err="1">
                <a:solidFill>
                  <a:srgbClr val="000000"/>
                </a:solidFill>
              </a:rPr>
              <a:t>veličine</a:t>
            </a:r>
            <a:r>
              <a:rPr b="1" dirty="0">
                <a:solidFill>
                  <a:srgbClr val="000000"/>
                </a:solidFill>
              </a:rPr>
              <a:t> </a:t>
            </a:r>
            <a:r>
              <a:rPr b="1" dirty="0" err="1">
                <a:solidFill>
                  <a:srgbClr val="000000"/>
                </a:solidFill>
              </a:rPr>
              <a:t>zalogaja</a:t>
            </a:r>
            <a:r>
              <a:rPr dirty="0">
                <a:solidFill>
                  <a:srgbClr val="000000"/>
                </a:solidFill>
              </a:rPr>
              <a:t>. </a:t>
            </a:r>
            <a:r>
              <a:rPr dirty="0" err="1">
                <a:solidFill>
                  <a:srgbClr val="000000"/>
                </a:solidFill>
              </a:rPr>
              <a:t>Svaka</a:t>
            </a:r>
            <a:r>
              <a:rPr dirty="0">
                <a:solidFill>
                  <a:srgbClr val="000000"/>
                </a:solidFill>
              </a:rPr>
              <a:t> </a:t>
            </a:r>
            <a:r>
              <a:rPr dirty="0" err="1">
                <a:solidFill>
                  <a:srgbClr val="000000"/>
                </a:solidFill>
              </a:rPr>
              <a:t>porcija</a:t>
            </a:r>
            <a:r>
              <a:rPr dirty="0">
                <a:solidFill>
                  <a:srgbClr val="000000"/>
                </a:solidFill>
              </a:rPr>
              <a:t> je </a:t>
            </a:r>
            <a:r>
              <a:rPr dirty="0" err="1">
                <a:solidFill>
                  <a:srgbClr val="000000"/>
                </a:solidFill>
              </a:rPr>
              <a:t>jednostavna</a:t>
            </a:r>
            <a:r>
              <a:rPr dirty="0">
                <a:solidFill>
                  <a:srgbClr val="000000"/>
                </a:solidFill>
              </a:rPr>
              <a:t> za </a:t>
            </a:r>
            <a:r>
              <a:rPr dirty="0" err="1">
                <a:solidFill>
                  <a:srgbClr val="000000"/>
                </a:solidFill>
              </a:rPr>
              <a:t>konzumaciju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probavu</a:t>
            </a:r>
            <a:r>
              <a:rPr dirty="0">
                <a:solidFill>
                  <a:srgbClr val="000000"/>
                </a:solidFill>
              </a:rPr>
              <a:t>. Na </a:t>
            </a:r>
            <a:r>
              <a:rPr dirty="0" err="1">
                <a:solidFill>
                  <a:srgbClr val="000000"/>
                </a:solidFill>
              </a:rPr>
              <a:t>isti</a:t>
            </a:r>
            <a:r>
              <a:rPr dirty="0">
                <a:solidFill>
                  <a:srgbClr val="000000"/>
                </a:solidFill>
              </a:rPr>
              <a:t> </a:t>
            </a:r>
            <a:r>
              <a:rPr dirty="0" err="1">
                <a:solidFill>
                  <a:srgbClr val="000000"/>
                </a:solidFill>
              </a:rPr>
              <a:t>način</a:t>
            </a:r>
            <a:r>
              <a:rPr dirty="0">
                <a:solidFill>
                  <a:srgbClr val="000000"/>
                </a:solidFill>
              </a:rPr>
              <a:t>, </a:t>
            </a:r>
            <a:r>
              <a:rPr dirty="0" err="1">
                <a:solidFill>
                  <a:srgbClr val="000000"/>
                </a:solidFill>
              </a:rPr>
              <a:t>raščlanjivanje</a:t>
            </a:r>
            <a:r>
              <a:rPr dirty="0">
                <a:solidFill>
                  <a:srgbClr val="000000"/>
                </a:solidFill>
              </a:rPr>
              <a:t> </a:t>
            </a:r>
            <a:r>
              <a:rPr dirty="0" err="1">
                <a:solidFill>
                  <a:srgbClr val="000000"/>
                </a:solidFill>
              </a:rPr>
              <a:t>sadržaja</a:t>
            </a:r>
            <a:r>
              <a:rPr dirty="0">
                <a:solidFill>
                  <a:srgbClr val="000000"/>
                </a:solidFill>
              </a:rPr>
              <a:t> </a:t>
            </a:r>
            <a:r>
              <a:rPr dirty="0" err="1">
                <a:solidFill>
                  <a:srgbClr val="000000"/>
                </a:solidFill>
              </a:rPr>
              <a:t>na</a:t>
            </a:r>
            <a:r>
              <a:rPr dirty="0">
                <a:solidFill>
                  <a:srgbClr val="000000"/>
                </a:solidFill>
              </a:rPr>
              <a:t> </a:t>
            </a:r>
            <a:r>
              <a:rPr dirty="0" err="1">
                <a:solidFill>
                  <a:srgbClr val="000000"/>
                </a:solidFill>
              </a:rPr>
              <a:t>manje</a:t>
            </a:r>
            <a:r>
              <a:rPr dirty="0">
                <a:solidFill>
                  <a:srgbClr val="000000"/>
                </a:solidFill>
              </a:rPr>
              <a:t> </a:t>
            </a:r>
            <a:r>
              <a:rPr dirty="0" err="1">
                <a:solidFill>
                  <a:srgbClr val="000000"/>
                </a:solidFill>
              </a:rPr>
              <a:t>cjeline</a:t>
            </a:r>
            <a:r>
              <a:rPr dirty="0">
                <a:solidFill>
                  <a:srgbClr val="000000"/>
                </a:solidFill>
              </a:rPr>
              <a:t> </a:t>
            </a:r>
            <a:r>
              <a:rPr dirty="0" err="1">
                <a:solidFill>
                  <a:srgbClr val="000000"/>
                </a:solidFill>
              </a:rPr>
              <a:t>pomaže</a:t>
            </a:r>
            <a:r>
              <a:rPr dirty="0">
                <a:solidFill>
                  <a:srgbClr val="000000"/>
                </a:solidFill>
              </a:rPr>
              <a:t> u </a:t>
            </a:r>
            <a:r>
              <a:rPr dirty="0" err="1">
                <a:solidFill>
                  <a:srgbClr val="000000"/>
                </a:solidFill>
              </a:rPr>
              <a:t>boljem</a:t>
            </a:r>
            <a:r>
              <a:rPr dirty="0">
                <a:solidFill>
                  <a:srgbClr val="000000"/>
                </a:solidFill>
              </a:rPr>
              <a:t> </a:t>
            </a:r>
            <a:r>
              <a:rPr dirty="0" err="1">
                <a:solidFill>
                  <a:srgbClr val="000000"/>
                </a:solidFill>
              </a:rPr>
              <a:t>razumijevanju</a:t>
            </a:r>
            <a:r>
              <a:rPr lang="hr-HR" dirty="0">
                <a:solidFill>
                  <a:srgbClr val="000000"/>
                </a:solidFill>
              </a:rPr>
              <a:t>.</a:t>
            </a:r>
            <a:endParaRPr dirty="0"/>
          </a:p>
        </p:txBody>
      </p:sp>
      <p:sp>
        <p:nvSpPr>
          <p:cNvPr id="497" name="Google Shape;497;p23"/>
          <p:cNvSpPr txBox="1"/>
          <p:nvPr/>
        </p:nvSpPr>
        <p:spPr>
          <a:xfrm>
            <a:off x="673884" y="5500687"/>
            <a:ext cx="6510189" cy="35086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rPr dirty="0" err="1"/>
              <a:t>raščlanjivanje</a:t>
            </a:r>
            <a:r>
              <a:rPr dirty="0"/>
              <a:t> </a:t>
            </a:r>
            <a:r>
              <a:rPr dirty="0" err="1"/>
              <a:t>materijala</a:t>
            </a:r>
            <a:r>
              <a:rPr dirty="0"/>
              <a:t> za </a:t>
            </a:r>
            <a:r>
              <a:rPr dirty="0" err="1"/>
              <a:t>učenje</a:t>
            </a:r>
            <a:r>
              <a:rPr dirty="0"/>
              <a:t> </a:t>
            </a:r>
            <a:r>
              <a:rPr dirty="0" err="1"/>
              <a:t>na</a:t>
            </a:r>
            <a:r>
              <a:rPr dirty="0"/>
              <a:t> male</a:t>
            </a:r>
            <a:r>
              <a:rPr lang="hr-HR" dirty="0"/>
              <a:t> </a:t>
            </a:r>
            <a:r>
              <a:rPr dirty="0" err="1"/>
              <a:t>dijelove</a:t>
            </a:r>
            <a:endParaRPr dirty="0"/>
          </a:p>
        </p:txBody>
      </p:sp>
      <p:sp>
        <p:nvSpPr>
          <p:cNvPr id="498" name="Google Shape;498;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499" name="Google Shape;499;p23"/>
          <p:cNvPicPr preferRelativeResize="0"/>
          <p:nvPr/>
        </p:nvPicPr>
        <p:blipFill>
          <a:blip r:embed="rId7">
            <a:alphaModFix/>
          </a:blip>
          <a:stretch>
            <a:fillRect/>
          </a:stretch>
        </p:blipFill>
        <p:spPr>
          <a:xfrm>
            <a:off x="380350" y="422926"/>
            <a:ext cx="2840374" cy="59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grpSp>
        <p:nvGrpSpPr>
          <p:cNvPr id="509" name="Google Shape;509;p24"/>
          <p:cNvGrpSpPr/>
          <p:nvPr/>
        </p:nvGrpSpPr>
        <p:grpSpPr>
          <a:xfrm>
            <a:off x="565167" y="4282881"/>
            <a:ext cx="3490837" cy="1936944"/>
            <a:chOff x="0" y="-9525"/>
            <a:chExt cx="919397" cy="510142"/>
          </a:xfrm>
        </p:grpSpPr>
        <p:sp>
          <p:nvSpPr>
            <p:cNvPr id="510" name="Google Shape;510;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sp>
        <p:sp>
          <p:nvSpPr>
            <p:cNvPr id="511" name="Google Shape;511;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2" name="Google Shape;512;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4">
              <a:alphaModFix/>
            </a:blip>
            <a:stretch>
              <a:fillRect/>
            </a:stretch>
          </a:blipFill>
          <a:ln>
            <a:noFill/>
          </a:ln>
        </p:spPr>
      </p:sp>
      <p:sp>
        <p:nvSpPr>
          <p:cNvPr id="513" name="Google Shape;513;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5">
              <a:alphaModFix/>
            </a:blip>
            <a:stretch>
              <a:fillRect/>
            </a:stretch>
          </a:blipFill>
          <a:ln>
            <a:noFill/>
          </a:ln>
        </p:spPr>
      </p:sp>
      <p:sp>
        <p:nvSpPr>
          <p:cNvPr id="514" name="Google Shape;514;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6">
              <a:alphaModFix/>
            </a:blip>
            <a:stretch>
              <a:fillRect/>
            </a:stretch>
          </a:blipFill>
          <a:ln>
            <a:noFill/>
          </a:ln>
        </p:spPr>
      </p:sp>
      <p:sp>
        <p:nvSpPr>
          <p:cNvPr id="515" name="Google Shape;515;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7">
              <a:alphaModFix/>
            </a:blip>
            <a:stretch>
              <a:fillRect/>
            </a:stretch>
          </a:blipFill>
          <a:ln>
            <a:noFill/>
          </a:ln>
        </p:spPr>
      </p:sp>
      <p:sp>
        <p:nvSpPr>
          <p:cNvPr id="516" name="Google Shape;516;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8">
              <a:alphaModFix/>
            </a:blip>
            <a:stretch>
              <a:fillRect/>
            </a:stretch>
          </a:blipFill>
          <a:ln>
            <a:noFill/>
          </a:ln>
        </p:spPr>
      </p:sp>
      <p:sp>
        <p:nvSpPr>
          <p:cNvPr id="517" name="Google Shape;517;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defRPr sz="8746" b="1">
                <a:solidFill>
                  <a:srgbClr val="000000"/>
                </a:solidFill>
                <a:latin typeface="Philosopher"/>
                <a:ea typeface="Philosopher"/>
                <a:cs typeface="Philosopher"/>
                <a:sym typeface="Philosopher"/>
              </a:defRPr>
            </a:pPr>
            <a:r>
              <a:t>Fokusirani ciljevi</a:t>
            </a:r>
          </a:p>
        </p:txBody>
      </p:sp>
      <p:sp>
        <p:nvSpPr>
          <p:cNvPr id="518" name="Google Shape;518;p24"/>
          <p:cNvSpPr txBox="1"/>
          <p:nvPr/>
        </p:nvSpPr>
        <p:spPr>
          <a:xfrm>
            <a:off x="877005" y="4416545"/>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U </a:t>
            </a:r>
            <a:r>
              <a:rPr dirty="0" err="1"/>
              <a:t>mikro</a:t>
            </a:r>
            <a:r>
              <a:rPr dirty="0"/>
              <a:t> </a:t>
            </a:r>
            <a:r>
              <a:rPr dirty="0" err="1"/>
              <a:t>učenju</a:t>
            </a:r>
            <a:r>
              <a:rPr dirty="0"/>
              <a:t> </a:t>
            </a:r>
            <a:r>
              <a:rPr b="1" dirty="0" err="1"/>
              <a:t>ciljevi</a:t>
            </a:r>
            <a:r>
              <a:rPr dirty="0"/>
              <a:t> </a:t>
            </a:r>
            <a:r>
              <a:rPr dirty="0" err="1"/>
              <a:t>su</a:t>
            </a:r>
            <a:r>
              <a:rPr dirty="0"/>
              <a:t> </a:t>
            </a:r>
            <a:r>
              <a:rPr dirty="0" err="1"/>
              <a:t>poput</a:t>
            </a:r>
            <a:r>
              <a:rPr dirty="0"/>
              <a:t> </a:t>
            </a:r>
            <a:r>
              <a:rPr b="1" dirty="0" err="1"/>
              <a:t>odredišnih</a:t>
            </a:r>
            <a:r>
              <a:rPr b="1" dirty="0"/>
              <a:t> </a:t>
            </a:r>
            <a:r>
              <a:rPr b="1" dirty="0" err="1"/>
              <a:t>točaka</a:t>
            </a:r>
            <a:r>
              <a:rPr b="1" dirty="0"/>
              <a:t> </a:t>
            </a:r>
            <a:r>
              <a:rPr b="1" dirty="0" err="1"/>
              <a:t>na</a:t>
            </a:r>
            <a:r>
              <a:rPr b="1" dirty="0"/>
              <a:t> </a:t>
            </a:r>
            <a:r>
              <a:rPr b="1" dirty="0" err="1"/>
              <a:t>karti</a:t>
            </a:r>
            <a:r>
              <a:rPr dirty="0"/>
              <a:t>!</a:t>
            </a:r>
          </a:p>
        </p:txBody>
      </p:sp>
      <p:sp>
        <p:nvSpPr>
          <p:cNvPr id="519" name="Google Shape;519;p24"/>
          <p:cNvSpPr txBox="1"/>
          <p:nvPr/>
        </p:nvSpPr>
        <p:spPr>
          <a:xfrm>
            <a:off x="1648879" y="6985239"/>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Oni</a:t>
            </a:r>
            <a:r>
              <a:rPr b="1" dirty="0"/>
              <a:t> </a:t>
            </a:r>
            <a:r>
              <a:rPr b="1" dirty="0" err="1"/>
              <a:t>usmjeravaju</a:t>
            </a:r>
            <a:r>
              <a:rPr b="1" dirty="0"/>
              <a:t> </a:t>
            </a:r>
            <a:r>
              <a:rPr dirty="0" err="1"/>
              <a:t>učenike</a:t>
            </a:r>
            <a:r>
              <a:rPr dirty="0"/>
              <a:t> </a:t>
            </a:r>
            <a:r>
              <a:rPr dirty="0" err="1"/>
              <a:t>prema</a:t>
            </a:r>
            <a:r>
              <a:rPr b="1" dirty="0"/>
              <a:t> </a:t>
            </a:r>
            <a:r>
              <a:rPr b="1" dirty="0" err="1"/>
              <a:t>preciznom</a:t>
            </a:r>
            <a:r>
              <a:rPr b="1" dirty="0"/>
              <a:t> </a:t>
            </a:r>
            <a:r>
              <a:rPr b="1" dirty="0" err="1"/>
              <a:t>ishodu</a:t>
            </a:r>
            <a:r>
              <a:rPr b="1" dirty="0"/>
              <a:t> </a:t>
            </a:r>
            <a:r>
              <a:rPr b="1" dirty="0" err="1"/>
              <a:t>učenja</a:t>
            </a:r>
            <a:endParaRPr dirty="0"/>
          </a:p>
        </p:txBody>
      </p:sp>
      <p:sp>
        <p:nvSpPr>
          <p:cNvPr id="520" name="Google Shape;520;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Cilj (može biti)</a:t>
            </a: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"Učenje izrade i upravljanja računom e-pošte." </a:t>
            </a:r>
          </a:p>
        </p:txBody>
      </p:sp>
      <p:sp>
        <p:nvSpPr>
          <p:cNvPr id="521" name="Google Shape;521;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522" name="Google Shape;522;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CILJ</a:t>
            </a: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Poboljšati digitalnu pismenost</a:t>
            </a:r>
          </a:p>
        </p:txBody>
      </p:sp>
      <p:sp>
        <p:nvSpPr>
          <p:cNvPr id="523" name="Google Shape;523;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524" name="Google Shape;524;p24"/>
          <p:cNvPicPr preferRelativeResize="0"/>
          <p:nvPr/>
        </p:nvPicPr>
        <p:blipFill>
          <a:blip r:embed="rId9">
            <a:alphaModFix/>
          </a:blip>
          <a:stretch>
            <a:fillRect/>
          </a:stretch>
        </p:blipFill>
        <p:spPr>
          <a:xfrm>
            <a:off x="565175" y="328551"/>
            <a:ext cx="2840374" cy="59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3">
              <a:alphaModFix/>
            </a:blip>
            <a:stretch>
              <a:fillRect/>
            </a:stretch>
          </a:blipFill>
          <a:ln>
            <a:noFill/>
          </a:ln>
        </p:spPr>
      </p:sp>
      <p:sp>
        <p:nvSpPr>
          <p:cNvPr id="534" name="Google Shape;534;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35" name="Google Shape;535;p25"/>
          <p:cNvSpPr/>
          <p:nvPr/>
        </p:nvSpPr>
        <p:spPr>
          <a:xfrm>
            <a:off x="335181" y="4168591"/>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5">
              <a:alphaModFix/>
            </a:blip>
            <a:stretch>
              <a:fillRect/>
            </a:stretch>
          </a:blipFill>
          <a:ln>
            <a:noFill/>
          </a:ln>
        </p:spPr>
      </p:sp>
      <p:sp>
        <p:nvSpPr>
          <p:cNvPr id="536" name="Google Shape;536;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6">
              <a:alphaModFix/>
            </a:blip>
            <a:stretch>
              <a:fillRect/>
            </a:stretch>
          </a:blipFill>
          <a:ln>
            <a:noFill/>
          </a:ln>
        </p:spPr>
      </p:sp>
      <p:sp>
        <p:nvSpPr>
          <p:cNvPr id="537" name="Google Shape;537;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8235" b="1">
                <a:solidFill>
                  <a:srgbClr val="000000"/>
                </a:solidFill>
                <a:latin typeface="Philosopher"/>
                <a:ea typeface="Philosopher"/>
                <a:cs typeface="Philosopher"/>
                <a:sym typeface="Philosopher"/>
              </a:defRPr>
            </a:pPr>
            <a:r>
              <a:rPr dirty="0" err="1"/>
              <a:t>Pravovremeno</a:t>
            </a:r>
            <a:r>
              <a:rPr dirty="0"/>
              <a:t> </a:t>
            </a:r>
            <a:r>
              <a:rPr dirty="0" err="1"/>
              <a:t>učenje</a:t>
            </a:r>
            <a:r>
              <a:rPr dirty="0"/>
              <a:t> </a:t>
            </a:r>
          </a:p>
        </p:txBody>
      </p:sp>
      <p:sp>
        <p:nvSpPr>
          <p:cNvPr id="538" name="Google Shape;538;p25"/>
          <p:cNvSpPr txBox="1"/>
          <p:nvPr/>
        </p:nvSpPr>
        <p:spPr>
          <a:xfrm>
            <a:off x="408287" y="6779841"/>
            <a:ext cx="4617600" cy="2585323"/>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sz="2000" b="1" dirty="0"/>
              <a:t> </a:t>
            </a:r>
            <a:r>
              <a:rPr sz="2000" b="1" dirty="0" err="1"/>
              <a:t>Niskokvalificirani</a:t>
            </a:r>
            <a:r>
              <a:rPr sz="2000" b="1" dirty="0"/>
              <a:t> </a:t>
            </a:r>
            <a:r>
              <a:rPr sz="2000" b="1" dirty="0" err="1"/>
              <a:t>odrasli</a:t>
            </a:r>
            <a:r>
              <a:rPr sz="2000" b="1" dirty="0"/>
              <a:t> </a:t>
            </a:r>
            <a:r>
              <a:rPr lang="hr-HR" sz="2000" b="1" dirty="0"/>
              <a:t>polaznici</a:t>
            </a:r>
            <a:r>
              <a:rPr sz="2000" b="1" dirty="0"/>
              <a:t> </a:t>
            </a:r>
            <a:r>
              <a:rPr sz="2000" dirty="0" err="1"/>
              <a:t>bor</a:t>
            </a:r>
            <a:r>
              <a:rPr lang="hr-HR" sz="2000" dirty="0"/>
              <a:t>e</a:t>
            </a:r>
            <a:r>
              <a:rPr sz="2000" dirty="0"/>
              <a:t> se s </a:t>
            </a:r>
            <a:r>
              <a:rPr sz="2000" dirty="0" err="1"/>
              <a:t>određenim</a:t>
            </a:r>
            <a:r>
              <a:rPr sz="2000" dirty="0"/>
              <a:t> </a:t>
            </a:r>
            <a:r>
              <a:rPr sz="2000" dirty="0" err="1"/>
              <a:t>zadatkom</a:t>
            </a:r>
            <a:r>
              <a:rPr sz="2000" dirty="0"/>
              <a:t> </a:t>
            </a:r>
            <a:r>
              <a:rPr sz="2000" dirty="0" err="1"/>
              <a:t>na</a:t>
            </a:r>
            <a:r>
              <a:rPr sz="2000" dirty="0"/>
              <a:t> </a:t>
            </a:r>
            <a:r>
              <a:rPr sz="2000" dirty="0" err="1"/>
              <a:t>poslu</a:t>
            </a:r>
            <a:r>
              <a:rPr sz="2000" b="1" dirty="0"/>
              <a:t>, </a:t>
            </a:r>
            <a:r>
              <a:rPr sz="2000" dirty="0" err="1"/>
              <a:t>kao</a:t>
            </a:r>
            <a:r>
              <a:rPr sz="2000" dirty="0"/>
              <a:t> </a:t>
            </a:r>
            <a:r>
              <a:rPr sz="2000" dirty="0" err="1"/>
              <a:t>što</a:t>
            </a:r>
            <a:r>
              <a:rPr sz="2000" b="1" dirty="0"/>
              <a:t> je </a:t>
            </a:r>
            <a:r>
              <a:rPr sz="2000" b="1" dirty="0" err="1"/>
              <a:t>korištenje</a:t>
            </a:r>
            <a:r>
              <a:rPr sz="2000" b="1" dirty="0"/>
              <a:t> </a:t>
            </a:r>
            <a:r>
              <a:rPr sz="2000" b="1" dirty="0" err="1"/>
              <a:t>proračunske</a:t>
            </a:r>
            <a:r>
              <a:rPr sz="2000" b="1" dirty="0"/>
              <a:t> </a:t>
            </a:r>
            <a:r>
              <a:rPr sz="2000" b="1" dirty="0" err="1"/>
              <a:t>tablice</a:t>
            </a:r>
            <a:r>
              <a:rPr sz="2000" b="1" dirty="0"/>
              <a:t>:</a:t>
            </a:r>
            <a:endParaRPr sz="2000" dirty="0"/>
          </a:p>
          <a:p>
            <a:pPr marL="0" marR="0" lvl="0" indent="0" algn="just"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sz="2000" dirty="0">
                <a:solidFill>
                  <a:srgbClr val="000000"/>
                </a:solidFill>
              </a:rPr>
              <a:t>- </a:t>
            </a:r>
            <a:r>
              <a:rPr sz="2000" dirty="0" err="1">
                <a:solidFill>
                  <a:srgbClr val="000000"/>
                </a:solidFill>
              </a:rPr>
              <a:t>Kratki</a:t>
            </a:r>
            <a:r>
              <a:rPr sz="2000" dirty="0">
                <a:solidFill>
                  <a:srgbClr val="000000"/>
                </a:solidFill>
              </a:rPr>
              <a:t> </a:t>
            </a:r>
            <a:r>
              <a:rPr sz="2000" dirty="0" err="1">
                <a:solidFill>
                  <a:srgbClr val="000000"/>
                </a:solidFill>
              </a:rPr>
              <a:t>vodič</a:t>
            </a:r>
            <a:r>
              <a:rPr sz="2000" dirty="0">
                <a:solidFill>
                  <a:srgbClr val="000000"/>
                </a:solidFill>
              </a:rPr>
              <a:t> o </a:t>
            </a:r>
            <a:r>
              <a:rPr sz="2000" dirty="0" err="1">
                <a:solidFill>
                  <a:srgbClr val="FFC000"/>
                </a:solidFill>
              </a:rPr>
              <a:t>osnovama</a:t>
            </a:r>
            <a:r>
              <a:rPr sz="2000" dirty="0">
                <a:solidFill>
                  <a:srgbClr val="FFC000"/>
                </a:solidFill>
              </a:rPr>
              <a:t> </a:t>
            </a:r>
            <a:r>
              <a:rPr sz="2000" dirty="0" err="1">
                <a:solidFill>
                  <a:srgbClr val="FFC000"/>
                </a:solidFill>
              </a:rPr>
              <a:t>proračunskih</a:t>
            </a:r>
            <a:r>
              <a:rPr sz="2000" dirty="0">
                <a:solidFill>
                  <a:srgbClr val="FFC000"/>
                </a:solidFill>
              </a:rPr>
              <a:t> </a:t>
            </a:r>
            <a:r>
              <a:rPr sz="2000" dirty="0" err="1">
                <a:solidFill>
                  <a:srgbClr val="FFC000"/>
                </a:solidFill>
              </a:rPr>
              <a:t>tablica</a:t>
            </a:r>
            <a:r>
              <a:rPr sz="2000" dirty="0">
                <a:solidFill>
                  <a:srgbClr val="000000"/>
                </a:solidFill>
              </a:rPr>
              <a:t> </a:t>
            </a:r>
            <a:r>
              <a:rPr sz="2000" dirty="0" err="1">
                <a:solidFill>
                  <a:srgbClr val="000000"/>
                </a:solidFill>
              </a:rPr>
              <a:t>može</a:t>
            </a:r>
            <a:r>
              <a:rPr sz="2000" dirty="0">
                <a:solidFill>
                  <a:srgbClr val="000000"/>
                </a:solidFill>
              </a:rPr>
              <a:t> se </a:t>
            </a:r>
            <a:r>
              <a:rPr sz="2000" dirty="0" err="1">
                <a:solidFill>
                  <a:srgbClr val="000000"/>
                </a:solidFill>
              </a:rPr>
              <a:t>isporučiti</a:t>
            </a:r>
            <a:r>
              <a:rPr sz="2000" dirty="0">
                <a:solidFill>
                  <a:srgbClr val="000000"/>
                </a:solidFill>
              </a:rPr>
              <a:t> </a:t>
            </a:r>
            <a:r>
              <a:rPr sz="2000" dirty="0" err="1">
                <a:solidFill>
                  <a:srgbClr val="000000"/>
                </a:solidFill>
              </a:rPr>
              <a:t>baš</a:t>
            </a:r>
            <a:r>
              <a:rPr sz="2000" dirty="0">
                <a:solidFill>
                  <a:srgbClr val="000000"/>
                </a:solidFill>
              </a:rPr>
              <a:t> </a:t>
            </a:r>
            <a:r>
              <a:rPr sz="2000" dirty="0" err="1">
                <a:solidFill>
                  <a:srgbClr val="000000"/>
                </a:solidFill>
              </a:rPr>
              <a:t>kad</a:t>
            </a:r>
            <a:r>
              <a:rPr sz="2000" dirty="0">
                <a:solidFill>
                  <a:srgbClr val="000000"/>
                </a:solidFill>
              </a:rPr>
              <a:t> </a:t>
            </a:r>
            <a:r>
              <a:rPr sz="2000" dirty="0" err="1">
                <a:solidFill>
                  <a:srgbClr val="000000"/>
                </a:solidFill>
              </a:rPr>
              <a:t>im</a:t>
            </a:r>
            <a:r>
              <a:rPr sz="2000" dirty="0">
                <a:solidFill>
                  <a:srgbClr val="000000"/>
                </a:solidFill>
              </a:rPr>
              <a:t> je to </a:t>
            </a:r>
            <a:r>
              <a:rPr sz="2000" dirty="0" err="1">
                <a:solidFill>
                  <a:srgbClr val="000000"/>
                </a:solidFill>
              </a:rPr>
              <a:t>potrebno</a:t>
            </a:r>
            <a:endParaRPr sz="2000" dirty="0"/>
          </a:p>
        </p:txBody>
      </p:sp>
      <p:sp>
        <p:nvSpPr>
          <p:cNvPr id="539" name="Google Shape;539;p25"/>
          <p:cNvSpPr txBox="1"/>
          <p:nvPr/>
        </p:nvSpPr>
        <p:spPr>
          <a:xfrm>
            <a:off x="1645157" y="4521127"/>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(Razmislite o tome kao) </a:t>
            </a:r>
            <a:r>
              <a:rPr b="1"/>
              <a:t>Pružanje pravog alata točno kada je to potrebno za rješavanje problema</a:t>
            </a:r>
            <a:endParaRPr/>
          </a:p>
        </p:txBody>
      </p:sp>
      <p:sp>
        <p:nvSpPr>
          <p:cNvPr id="540" name="Google Shape;540;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defRPr sz="1912">
                <a:solidFill>
                  <a:srgbClr val="FFCA08"/>
                </a:solidFill>
                <a:latin typeface="Philosopher"/>
                <a:ea typeface="Philosopher"/>
                <a:cs typeface="Philosopher"/>
                <a:sym typeface="Philosopher"/>
              </a:defRPr>
            </a:pPr>
            <a:r>
              <a:t>dostavljanje pravovremenih informacija kada je učenicima to najpotrebnije</a:t>
            </a:r>
          </a:p>
        </p:txBody>
      </p:sp>
      <p:sp>
        <p:nvSpPr>
          <p:cNvPr id="541" name="Google Shape;541;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FFCA08"/>
                </a:solidFill>
                <a:latin typeface="Philosopher"/>
                <a:ea typeface="Philosopher"/>
                <a:cs typeface="Philosopher"/>
                <a:sym typeface="Philosopher"/>
              </a:defRPr>
            </a:pPr>
            <a:r>
              <a:t>Primjer</a:t>
            </a:r>
          </a:p>
        </p:txBody>
      </p:sp>
      <p:sp>
        <p:nvSpPr>
          <p:cNvPr id="542" name="Google Shape;542;p25"/>
          <p:cNvSpPr txBox="1"/>
          <p:nvPr/>
        </p:nvSpPr>
        <p:spPr>
          <a:xfrm>
            <a:off x="470450" y="5775639"/>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800">
                <a:solidFill>
                  <a:srgbClr val="000000"/>
                </a:solidFill>
                <a:latin typeface="Philosopher"/>
                <a:ea typeface="Philosopher"/>
                <a:cs typeface="Philosopher"/>
                <a:sym typeface="Philosopher"/>
              </a:defRPr>
            </a:pPr>
            <a:r>
              <a:rPr dirty="0" err="1"/>
              <a:t>Ovaj</a:t>
            </a:r>
            <a:r>
              <a:rPr dirty="0"/>
              <a:t> </a:t>
            </a:r>
            <a:r>
              <a:rPr dirty="0" err="1"/>
              <a:t>pristup</a:t>
            </a:r>
            <a:r>
              <a:rPr dirty="0"/>
              <a:t> </a:t>
            </a:r>
            <a:r>
              <a:rPr dirty="0" err="1"/>
              <a:t>osigurava</a:t>
            </a:r>
            <a:r>
              <a:rPr dirty="0"/>
              <a:t> da je </a:t>
            </a:r>
            <a:r>
              <a:rPr dirty="0" err="1"/>
              <a:t>učenje</a:t>
            </a:r>
            <a:r>
              <a:rPr dirty="0"/>
              <a:t> </a:t>
            </a:r>
            <a:r>
              <a:rPr dirty="0" err="1"/>
              <a:t>relevantno</a:t>
            </a:r>
            <a:r>
              <a:rPr dirty="0"/>
              <a:t> </a:t>
            </a:r>
            <a:r>
              <a:rPr dirty="0" err="1"/>
              <a:t>i</a:t>
            </a:r>
            <a:r>
              <a:rPr dirty="0"/>
              <a:t> </a:t>
            </a:r>
            <a:r>
              <a:rPr dirty="0" err="1"/>
              <a:t>odmah</a:t>
            </a:r>
            <a:r>
              <a:rPr dirty="0"/>
              <a:t> </a:t>
            </a:r>
            <a:r>
              <a:rPr dirty="0" err="1"/>
              <a:t>primjenjivo</a:t>
            </a:r>
            <a:endParaRPr dirty="0"/>
          </a:p>
        </p:txBody>
      </p:sp>
      <p:sp>
        <p:nvSpPr>
          <p:cNvPr id="543" name="Google Shape;543;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544" name="Google Shape;544;p25"/>
          <p:cNvPicPr preferRelativeResize="0"/>
          <p:nvPr/>
        </p:nvPicPr>
        <p:blipFill>
          <a:blip r:embed="rId7">
            <a:alphaModFix/>
          </a:blip>
          <a:stretch>
            <a:fillRect/>
          </a:stretch>
        </p:blipFill>
        <p:spPr>
          <a:xfrm>
            <a:off x="470450" y="470126"/>
            <a:ext cx="2840374" cy="59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sp>
      <p:sp>
        <p:nvSpPr>
          <p:cNvPr id="554" name="Google Shape;554;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55" name="Google Shape;555;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5">
              <a:alphaModFix/>
            </a:blip>
            <a:stretch>
              <a:fillRect/>
            </a:stretch>
          </a:blipFill>
          <a:ln>
            <a:noFill/>
          </a:ln>
        </p:spPr>
      </p:sp>
      <p:sp>
        <p:nvSpPr>
          <p:cNvPr id="556" name="Google Shape;556;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6">
              <a:alphaModFix/>
            </a:blip>
            <a:stretch>
              <a:fillRect/>
            </a:stretch>
          </a:blipFill>
          <a:ln>
            <a:noFill/>
          </a:ln>
        </p:spPr>
      </p:sp>
      <p:sp>
        <p:nvSpPr>
          <p:cNvPr id="557" name="Google Shape;557;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sp>
      <p:sp>
        <p:nvSpPr>
          <p:cNvPr id="558" name="Google Shape;558;p26"/>
          <p:cNvSpPr txBox="1"/>
          <p:nvPr/>
        </p:nvSpPr>
        <p:spPr>
          <a:xfrm>
            <a:off x="347636" y="1779326"/>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8735" b="1">
                <a:solidFill>
                  <a:srgbClr val="000000"/>
                </a:solidFill>
                <a:latin typeface="Philosopher"/>
                <a:ea typeface="Philosopher"/>
                <a:cs typeface="Philosopher"/>
                <a:sym typeface="Philosopher"/>
              </a:defRPr>
            </a:pPr>
            <a:r>
              <a:rPr dirty="0" err="1"/>
              <a:t>Personalizacija</a:t>
            </a:r>
            <a:endParaRPr dirty="0"/>
          </a:p>
        </p:txBody>
      </p:sp>
      <p:sp>
        <p:nvSpPr>
          <p:cNvPr id="559" name="Google Shape;559;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200">
                <a:solidFill>
                  <a:srgbClr val="000000"/>
                </a:solidFill>
                <a:latin typeface="Philosopher"/>
                <a:ea typeface="Philosopher"/>
                <a:cs typeface="Philosopher"/>
                <a:sym typeface="Philosopher"/>
              </a:defRPr>
            </a:pPr>
            <a:r>
              <a:t>prilagođavanje sadržaja individualnim potrebama i preferencijama</a:t>
            </a:r>
          </a:p>
        </p:txBody>
      </p:sp>
      <p:sp>
        <p:nvSpPr>
          <p:cNvPr id="560" name="Google Shape;560;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a:solidFill>
                  <a:srgbClr val="000000"/>
                </a:solidFill>
              </a:rPr>
              <a:t>Svaki je učenik </a:t>
            </a:r>
            <a:r>
              <a:rPr>
                <a:solidFill>
                  <a:srgbClr val="FFCA08"/>
                </a:solidFill>
              </a:rPr>
              <a:t>jedinstven</a:t>
            </a:r>
            <a:r>
              <a:rPr>
                <a:solidFill>
                  <a:srgbClr val="000000"/>
                </a:solidFill>
              </a:rPr>
              <a:t> i može imati različite razine prethodnog znanja i stilova učenja</a:t>
            </a:r>
            <a:endParaRP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 </a:t>
            </a:r>
          </a:p>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a:solidFill>
                  <a:srgbClr val="000000"/>
                </a:solidFill>
              </a:rPr>
              <a:t>Personalizacija osigurava da je iskustvo učenja </a:t>
            </a:r>
            <a:r>
              <a:rPr>
                <a:solidFill>
                  <a:srgbClr val="FFCA08"/>
                </a:solidFill>
              </a:rPr>
              <a:t>relevantno</a:t>
            </a:r>
            <a:r>
              <a:rPr>
                <a:solidFill>
                  <a:srgbClr val="000000"/>
                </a:solidFill>
              </a:rPr>
              <a:t> i </a:t>
            </a:r>
            <a:r>
              <a:rPr>
                <a:solidFill>
                  <a:srgbClr val="FFCA08"/>
                </a:solidFill>
              </a:rPr>
              <a:t>privlačno </a:t>
            </a:r>
            <a:r>
              <a:rPr>
                <a:solidFill>
                  <a:srgbClr val="000000"/>
                </a:solidFill>
              </a:rPr>
              <a:t>za svakog učenika</a:t>
            </a:r>
            <a:endParaRPr/>
          </a:p>
        </p:txBody>
      </p:sp>
      <p:sp>
        <p:nvSpPr>
          <p:cNvPr id="561" name="Google Shape;561;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b="1">
                <a:latin typeface="Philosopher"/>
                <a:ea typeface="Philosopher"/>
                <a:cs typeface="Philosopher"/>
                <a:sym typeface="Philosopher"/>
              </a:defRPr>
            </a:pPr>
            <a:r>
              <a:rPr>
                <a:solidFill>
                  <a:srgbClr val="000000"/>
                </a:solidFill>
              </a:rPr>
              <a:t>Na primjer, </a:t>
            </a:r>
            <a:r>
              <a:rPr>
                <a:solidFill>
                  <a:srgbClr val="FFC000"/>
                </a:solidFill>
              </a:rPr>
              <a:t>platforma za mikro učenje</a:t>
            </a:r>
            <a:r>
              <a:rPr>
                <a:solidFill>
                  <a:srgbClr val="000000"/>
                </a:solidFill>
              </a:rPr>
              <a:t> može prilagoditi sadržaj na temelju napretka učenika i ponuditi izbor za istraživanje srodnih tema od interesa</a:t>
            </a:r>
            <a:endParaRPr/>
          </a:p>
        </p:txBody>
      </p:sp>
      <p:sp>
        <p:nvSpPr>
          <p:cNvPr id="562" name="Google Shape;562;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563" name="Google Shape;563;p26"/>
          <p:cNvPicPr preferRelativeResize="0"/>
          <p:nvPr/>
        </p:nvPicPr>
        <p:blipFill>
          <a:blip r:embed="rId8">
            <a:alphaModFix/>
          </a:blip>
          <a:stretch>
            <a:fillRect/>
          </a:stretch>
        </p:blipFill>
        <p:spPr>
          <a:xfrm>
            <a:off x="449550" y="235676"/>
            <a:ext cx="2840374" cy="59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3">
              <a:alphaModFix/>
            </a:blip>
            <a:stretch>
              <a:fillRect/>
            </a:stretch>
          </a:blipFill>
          <a:ln>
            <a:noFill/>
          </a:ln>
        </p:spPr>
      </p:sp>
      <p:sp>
        <p:nvSpPr>
          <p:cNvPr id="573" name="Google Shape;573;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574" name="Google Shape;574;p27"/>
          <p:cNvGrpSpPr/>
          <p:nvPr/>
        </p:nvGrpSpPr>
        <p:grpSpPr>
          <a:xfrm>
            <a:off x="335181" y="4513178"/>
            <a:ext cx="12199825" cy="5433480"/>
            <a:chOff x="0" y="-9525"/>
            <a:chExt cx="3213123" cy="1431040"/>
          </a:xfrm>
        </p:grpSpPr>
        <p:sp>
          <p:nvSpPr>
            <p:cNvPr id="575" name="Google Shape;575;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sp>
        <p:sp>
          <p:nvSpPr>
            <p:cNvPr id="576" name="Google Shape;576;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7" name="Google Shape;577;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5">
              <a:alphaModFix/>
            </a:blip>
            <a:stretch>
              <a:fillRect/>
            </a:stretch>
          </a:blipFill>
          <a:ln>
            <a:noFill/>
          </a:ln>
        </p:spPr>
      </p:sp>
      <p:sp>
        <p:nvSpPr>
          <p:cNvPr id="578" name="Google Shape;578;p27"/>
          <p:cNvSpPr txBox="1"/>
          <p:nvPr/>
        </p:nvSpPr>
        <p:spPr>
          <a:xfrm>
            <a:off x="2951005" y="4589195"/>
            <a:ext cx="9161100" cy="5535939"/>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defRPr sz="3699" b="1">
                <a:solidFill>
                  <a:srgbClr val="FFFFFF"/>
                </a:solidFill>
                <a:latin typeface="Philosopher"/>
                <a:ea typeface="Philosopher"/>
                <a:cs typeface="Philosopher"/>
                <a:sym typeface="Philosopher"/>
              </a:defRPr>
            </a:pPr>
            <a:r>
              <a:rPr sz="3600" dirty="0"/>
              <a:t>Sada </a:t>
            </a:r>
            <a:r>
              <a:rPr sz="3600" dirty="0" err="1"/>
              <a:t>kada</a:t>
            </a:r>
            <a:r>
              <a:rPr sz="3600" dirty="0"/>
              <a:t> </a:t>
            </a:r>
            <a:r>
              <a:rPr sz="3600" dirty="0" err="1"/>
              <a:t>smo</a:t>
            </a:r>
            <a:r>
              <a:rPr sz="3600" dirty="0"/>
              <a:t> se </a:t>
            </a:r>
            <a:r>
              <a:rPr sz="3600" dirty="0" err="1"/>
              <a:t>upustili</a:t>
            </a:r>
            <a:r>
              <a:rPr sz="3600" dirty="0"/>
              <a:t> u </a:t>
            </a:r>
            <a:r>
              <a:rPr sz="3600" dirty="0" err="1"/>
              <a:t>načela</a:t>
            </a:r>
            <a:r>
              <a:rPr sz="3600" dirty="0"/>
              <a:t> </a:t>
            </a:r>
            <a:r>
              <a:rPr sz="3600" dirty="0" err="1"/>
              <a:t>mikro-učenja</a:t>
            </a:r>
            <a:r>
              <a:rPr sz="3600" dirty="0"/>
              <a:t>, </a:t>
            </a:r>
            <a:r>
              <a:rPr sz="3600" dirty="0" err="1"/>
              <a:t>stavimo</a:t>
            </a:r>
            <a:r>
              <a:rPr sz="3600" dirty="0"/>
              <a:t> </a:t>
            </a:r>
            <a:r>
              <a:rPr sz="3600" dirty="0" err="1"/>
              <a:t>teoriju</a:t>
            </a:r>
            <a:r>
              <a:rPr sz="3600" dirty="0"/>
              <a:t> u </a:t>
            </a:r>
            <a:r>
              <a:rPr sz="3600" dirty="0" err="1"/>
              <a:t>praksu</a:t>
            </a:r>
            <a:r>
              <a:rPr sz="3600" dirty="0"/>
              <a:t>!</a:t>
            </a:r>
          </a:p>
          <a:p>
            <a:pPr marL="0" marR="0" lvl="0" indent="0" algn="ctr" rtl="0">
              <a:lnSpc>
                <a:spcPct val="140010"/>
              </a:lnSpc>
              <a:spcBef>
                <a:spcPts val="0"/>
              </a:spcBef>
              <a:spcAft>
                <a:spcPts val="0"/>
              </a:spcAft>
              <a:buNone/>
            </a:pPr>
            <a:endParaRPr sz="3600" b="1" i="0" u="none" strike="noStrike" cap="none" dirty="0">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defRPr sz="3699" b="1">
                <a:latin typeface="Philosopher"/>
                <a:ea typeface="Philosopher"/>
                <a:cs typeface="Philosopher"/>
                <a:sym typeface="Philosopher"/>
              </a:defRPr>
            </a:pPr>
            <a:r>
              <a:rPr sz="3600" dirty="0">
                <a:solidFill>
                  <a:srgbClr val="FFFFFF"/>
                </a:solidFill>
              </a:rPr>
              <a:t>U </a:t>
            </a:r>
            <a:r>
              <a:rPr sz="3600" dirty="0" err="1">
                <a:solidFill>
                  <a:srgbClr val="FFFFFF"/>
                </a:solidFill>
              </a:rPr>
              <a:t>ovoj</a:t>
            </a:r>
            <a:r>
              <a:rPr sz="3600" dirty="0">
                <a:solidFill>
                  <a:srgbClr val="FFFFFF"/>
                </a:solidFill>
              </a:rPr>
              <a:t> </a:t>
            </a:r>
            <a:r>
              <a:rPr sz="3600" dirty="0" err="1">
                <a:solidFill>
                  <a:srgbClr val="FFFFFF"/>
                </a:solidFill>
              </a:rPr>
              <a:t>praktičnoj</a:t>
            </a:r>
            <a:r>
              <a:rPr sz="3600" dirty="0">
                <a:solidFill>
                  <a:srgbClr val="FFFFFF"/>
                </a:solidFill>
              </a:rPr>
              <a:t> </a:t>
            </a:r>
            <a:r>
              <a:rPr sz="3600" dirty="0" err="1">
                <a:solidFill>
                  <a:srgbClr val="FFFFFF"/>
                </a:solidFill>
              </a:rPr>
              <a:t>aktivnosti</a:t>
            </a:r>
            <a:r>
              <a:rPr sz="3600" dirty="0">
                <a:solidFill>
                  <a:srgbClr val="FFFFFF"/>
                </a:solidFill>
              </a:rPr>
              <a:t> </a:t>
            </a:r>
            <a:r>
              <a:rPr sz="3600" dirty="0" err="1">
                <a:solidFill>
                  <a:srgbClr val="FFFFFF"/>
                </a:solidFill>
              </a:rPr>
              <a:t>istražit</a:t>
            </a:r>
            <a:r>
              <a:rPr sz="3600" dirty="0">
                <a:solidFill>
                  <a:srgbClr val="FFFFFF"/>
                </a:solidFill>
              </a:rPr>
              <a:t> </a:t>
            </a:r>
            <a:r>
              <a:rPr sz="3600" dirty="0" err="1">
                <a:solidFill>
                  <a:srgbClr val="FFFFFF"/>
                </a:solidFill>
              </a:rPr>
              <a:t>ćemo</a:t>
            </a:r>
            <a:r>
              <a:rPr sz="3600" dirty="0">
                <a:solidFill>
                  <a:srgbClr val="FFFFFF"/>
                </a:solidFill>
              </a:rPr>
              <a:t> </a:t>
            </a:r>
            <a:r>
              <a:rPr sz="3600" dirty="0" err="1">
                <a:solidFill>
                  <a:srgbClr val="000000"/>
                </a:solidFill>
              </a:rPr>
              <a:t>kako</a:t>
            </a:r>
            <a:r>
              <a:rPr sz="3600" dirty="0">
                <a:solidFill>
                  <a:srgbClr val="000000"/>
                </a:solidFill>
              </a:rPr>
              <a:t> </a:t>
            </a:r>
            <a:r>
              <a:rPr sz="3600" dirty="0" err="1">
                <a:solidFill>
                  <a:srgbClr val="000000"/>
                </a:solidFill>
              </a:rPr>
              <a:t>osmisliti</a:t>
            </a:r>
            <a:r>
              <a:rPr sz="3600" dirty="0">
                <a:solidFill>
                  <a:srgbClr val="000000"/>
                </a:solidFill>
              </a:rPr>
              <a:t> </a:t>
            </a:r>
            <a:r>
              <a:rPr sz="3600" dirty="0" err="1">
                <a:solidFill>
                  <a:srgbClr val="000000"/>
                </a:solidFill>
              </a:rPr>
              <a:t>aktivnosti</a:t>
            </a:r>
            <a:r>
              <a:rPr sz="3600" dirty="0">
                <a:solidFill>
                  <a:srgbClr val="000000"/>
                </a:solidFill>
              </a:rPr>
              <a:t> </a:t>
            </a:r>
            <a:r>
              <a:rPr sz="3600" dirty="0" err="1">
                <a:solidFill>
                  <a:srgbClr val="000000"/>
                </a:solidFill>
              </a:rPr>
              <a:t>mikroučenja</a:t>
            </a:r>
            <a:r>
              <a:rPr sz="3600" dirty="0">
                <a:solidFill>
                  <a:srgbClr val="FFFFFF"/>
                </a:solidFill>
              </a:rPr>
              <a:t> </a:t>
            </a:r>
            <a:r>
              <a:rPr sz="3600" dirty="0" err="1">
                <a:solidFill>
                  <a:srgbClr val="FFFFFF"/>
                </a:solidFill>
              </a:rPr>
              <a:t>prilagođene</a:t>
            </a:r>
            <a:r>
              <a:rPr sz="3600" dirty="0">
                <a:solidFill>
                  <a:srgbClr val="FFFFFF"/>
                </a:solidFill>
              </a:rPr>
              <a:t> </a:t>
            </a:r>
            <a:r>
              <a:rPr sz="3600" dirty="0" err="1">
                <a:solidFill>
                  <a:srgbClr val="000000"/>
                </a:solidFill>
              </a:rPr>
              <a:t>niskokvalificiranim</a:t>
            </a:r>
            <a:r>
              <a:rPr sz="3600" dirty="0">
                <a:solidFill>
                  <a:srgbClr val="FFFFFF"/>
                </a:solidFill>
              </a:rPr>
              <a:t> </a:t>
            </a:r>
            <a:r>
              <a:rPr sz="3600" dirty="0" err="1">
                <a:solidFill>
                  <a:srgbClr val="000000"/>
                </a:solidFill>
              </a:rPr>
              <a:t>odraslim</a:t>
            </a:r>
            <a:r>
              <a:rPr sz="3600" dirty="0">
                <a:solidFill>
                  <a:srgbClr val="000000"/>
                </a:solidFill>
              </a:rPr>
              <a:t> </a:t>
            </a:r>
            <a:r>
              <a:rPr sz="3600" dirty="0" err="1">
                <a:solidFill>
                  <a:srgbClr val="000000"/>
                </a:solidFill>
              </a:rPr>
              <a:t>učenicima</a:t>
            </a:r>
            <a:endParaRPr sz="3600" dirty="0"/>
          </a:p>
        </p:txBody>
      </p:sp>
      <p:pic>
        <p:nvPicPr>
          <p:cNvPr id="579" name="Google Shape;579;p27"/>
          <p:cNvPicPr preferRelativeResize="0"/>
          <p:nvPr/>
        </p:nvPicPr>
        <p:blipFill>
          <a:blip r:embed="rId6">
            <a:alphaModFix/>
          </a:blip>
          <a:stretch>
            <a:fillRect/>
          </a:stretch>
        </p:blipFill>
        <p:spPr>
          <a:xfrm>
            <a:off x="590150" y="392663"/>
            <a:ext cx="2840374" cy="59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589" name="Google Shape;589;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4">
              <a:alphaModFix/>
            </a:blip>
            <a:stretch>
              <a:fillRect/>
            </a:stretch>
          </a:blipFill>
          <a:ln>
            <a:noFill/>
          </a:ln>
        </p:spPr>
      </p:sp>
      <p:sp>
        <p:nvSpPr>
          <p:cNvPr id="590" name="Google Shape;590;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5">
              <a:alphaModFix/>
            </a:blip>
            <a:stretch>
              <a:fillRect/>
            </a:stretch>
          </a:blipFill>
          <a:ln>
            <a:noFill/>
          </a:ln>
        </p:spPr>
      </p:sp>
      <p:sp>
        <p:nvSpPr>
          <p:cNvPr id="591" name="Google Shape;591;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6">
              <a:alphaModFix/>
            </a:blip>
            <a:stretch>
              <a:fillRect/>
            </a:stretch>
          </a:blipFill>
          <a:ln>
            <a:noFill/>
          </a:ln>
        </p:spPr>
      </p:sp>
      <p:sp>
        <p:nvSpPr>
          <p:cNvPr id="592" name="Google Shape;592;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7">
              <a:alphaModFix/>
            </a:blip>
            <a:stretch>
              <a:fillRect/>
            </a:stretch>
          </a:blipFill>
          <a:ln>
            <a:noFill/>
          </a:ln>
        </p:spPr>
      </p:sp>
      <p:sp>
        <p:nvSpPr>
          <p:cNvPr id="593" name="Google Shape;593;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199" b="1">
                <a:solidFill>
                  <a:srgbClr val="EEAE34"/>
                </a:solidFill>
                <a:latin typeface="Philosopher"/>
                <a:ea typeface="Philosopher"/>
                <a:cs typeface="Philosopher"/>
                <a:sym typeface="Philosopher"/>
              </a:defRPr>
            </a:pPr>
            <a:r>
              <a:t>Praktična aktivnost - smjernice</a:t>
            </a:r>
          </a:p>
        </p:txBody>
      </p:sp>
      <p:sp>
        <p:nvSpPr>
          <p:cNvPr id="594" name="Google Shape;594;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defRPr sz="2999" b="1">
                <a:latin typeface="Philosopher"/>
                <a:ea typeface="Philosopher"/>
                <a:cs typeface="Philosopher"/>
                <a:sym typeface="Philosopher"/>
              </a:defRPr>
            </a:pPr>
            <a:r>
              <a:rPr>
                <a:solidFill>
                  <a:srgbClr val="000000"/>
                </a:solidFill>
              </a:rPr>
              <a:t>Pobrinite se da je sadržaj </a:t>
            </a:r>
            <a:r>
              <a:rPr>
                <a:solidFill>
                  <a:srgbClr val="F4B234"/>
                </a:solidFill>
              </a:rPr>
              <a:t>sažet</a:t>
            </a:r>
            <a:r>
              <a:rPr>
                <a:solidFill>
                  <a:srgbClr val="000000"/>
                </a:solidFill>
              </a:rPr>
              <a:t> i </a:t>
            </a:r>
            <a:r>
              <a:rPr>
                <a:solidFill>
                  <a:srgbClr val="F4B234"/>
                </a:solidFill>
              </a:rPr>
              <a:t>lako probavljiv</a:t>
            </a:r>
            <a:endParaRPr/>
          </a:p>
        </p:txBody>
      </p:sp>
      <p:sp>
        <p:nvSpPr>
          <p:cNvPr id="595" name="Google Shape;595;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Definiraju jasne ciljeve učenja za svoju </a:t>
            </a:r>
            <a:r>
              <a:rPr>
                <a:solidFill>
                  <a:srgbClr val="F4B234"/>
                </a:solidFill>
              </a:rPr>
              <a:t>aktivnost</a:t>
            </a:r>
            <a:r>
              <a:rPr>
                <a:solidFill>
                  <a:srgbClr val="000000"/>
                </a:solidFill>
              </a:rPr>
              <a:t> mikro-učenja</a:t>
            </a:r>
            <a:endParaRPr/>
          </a:p>
        </p:txBody>
      </p:sp>
      <p:sp>
        <p:nvSpPr>
          <p:cNvPr id="596" name="Google Shape;596;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Razmotrite vrijeme kada bi materijal za učenje trebao biti </a:t>
            </a:r>
            <a:r>
              <a:rPr>
                <a:solidFill>
                  <a:srgbClr val="EEAE34"/>
                </a:solidFill>
              </a:rPr>
              <a:t>isporučen</a:t>
            </a:r>
            <a:endParaRPr/>
          </a:p>
        </p:txBody>
      </p:sp>
      <p:sp>
        <p:nvSpPr>
          <p:cNvPr id="597" name="Google Shape;597;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Razmislite o tome kako mogu </a:t>
            </a:r>
            <a:r>
              <a:rPr>
                <a:solidFill>
                  <a:srgbClr val="F4B234"/>
                </a:solidFill>
              </a:rPr>
              <a:t>personalizirati </a:t>
            </a:r>
            <a:r>
              <a:rPr>
                <a:solidFill>
                  <a:srgbClr val="000000"/>
                </a:solidFill>
              </a:rPr>
              <a:t>sadržaj kako bi zadovoljio jedinstvene </a:t>
            </a:r>
            <a:r>
              <a:rPr>
                <a:solidFill>
                  <a:srgbClr val="F4B234"/>
                </a:solidFill>
              </a:rPr>
              <a:t>potrebe </a:t>
            </a:r>
            <a:r>
              <a:rPr>
                <a:solidFill>
                  <a:srgbClr val="000000"/>
                </a:solidFill>
              </a:rPr>
              <a:t>i </a:t>
            </a:r>
            <a:r>
              <a:rPr>
                <a:solidFill>
                  <a:srgbClr val="F4B234"/>
                </a:solidFill>
              </a:rPr>
              <a:t>preferencije </a:t>
            </a:r>
            <a:r>
              <a:rPr>
                <a:solidFill>
                  <a:srgbClr val="000000"/>
                </a:solidFill>
              </a:rPr>
              <a:t>svoje ciljne publike</a:t>
            </a:r>
            <a:endParaRPr/>
          </a:p>
        </p:txBody>
      </p:sp>
      <p:grpSp>
        <p:nvGrpSpPr>
          <p:cNvPr id="598" name="Google Shape;598;p28"/>
          <p:cNvGrpSpPr/>
          <p:nvPr/>
        </p:nvGrpSpPr>
        <p:grpSpPr>
          <a:xfrm>
            <a:off x="428927" y="2019205"/>
            <a:ext cx="17430146" cy="1538224"/>
            <a:chOff x="0" y="-9525"/>
            <a:chExt cx="4590656" cy="405129"/>
          </a:xfrm>
        </p:grpSpPr>
        <p:sp>
          <p:nvSpPr>
            <p:cNvPr id="599" name="Google Shape;599;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sp>
        <p:sp>
          <p:nvSpPr>
            <p:cNvPr id="600" name="Google Shape;600;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1" name="Google Shape;601;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800" b="1">
                <a:solidFill>
                  <a:srgbClr val="FFFFFF"/>
                </a:solidFill>
                <a:latin typeface="Philosopher"/>
                <a:ea typeface="Philosopher"/>
                <a:cs typeface="Philosopher"/>
                <a:sym typeface="Philosopher"/>
              </a:defRPr>
            </a:pPr>
            <a:r>
              <a:t>CILJ: Razmotriti i opisati aktivnost mikro-učenja koja uključuje četiri načela o kojima smo razgovarali</a:t>
            </a:r>
          </a:p>
        </p:txBody>
      </p:sp>
      <p:pic>
        <p:nvPicPr>
          <p:cNvPr id="602" name="Google Shape;602;p28"/>
          <p:cNvPicPr preferRelativeResize="0"/>
          <p:nvPr/>
        </p:nvPicPr>
        <p:blipFill>
          <a:blip r:embed="rId8">
            <a:alphaModFix/>
          </a:blip>
          <a:stretch>
            <a:fillRect/>
          </a:stretch>
        </p:blipFill>
        <p:spPr>
          <a:xfrm>
            <a:off x="660050" y="234176"/>
            <a:ext cx="2840374" cy="59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sp>
      <p:sp>
        <p:nvSpPr>
          <p:cNvPr id="608" name="Google Shape;608;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sp>
      <p:sp>
        <p:nvSpPr>
          <p:cNvPr id="609" name="Google Shape;609;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5">
              <a:alphaModFix/>
            </a:blip>
            <a:stretch>
              <a:fillRect/>
            </a:stretch>
          </a:blipFill>
          <a:ln>
            <a:noFill/>
          </a:ln>
        </p:spPr>
      </p:sp>
      <p:sp>
        <p:nvSpPr>
          <p:cNvPr id="610" name="Google Shape;610;p29"/>
          <p:cNvSpPr txBox="1"/>
          <p:nvPr/>
        </p:nvSpPr>
        <p:spPr>
          <a:xfrm>
            <a:off x="1635673" y="3679316"/>
            <a:ext cx="15016654" cy="451251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defRPr sz="4699" b="1">
                <a:latin typeface="Philosopher"/>
                <a:ea typeface="Philosopher"/>
                <a:cs typeface="Philosopher"/>
                <a:sym typeface="Philosopher"/>
              </a:defRPr>
            </a:pPr>
            <a:r>
              <a:rPr dirty="0" err="1">
                <a:solidFill>
                  <a:srgbClr val="000000"/>
                </a:solidFill>
              </a:rPr>
              <a:t>Kako</a:t>
            </a:r>
            <a:r>
              <a:rPr dirty="0">
                <a:solidFill>
                  <a:srgbClr val="000000"/>
                </a:solidFill>
              </a:rPr>
              <a:t> </a:t>
            </a:r>
            <a:r>
              <a:rPr dirty="0" err="1">
                <a:solidFill>
                  <a:srgbClr val="000000"/>
                </a:solidFill>
              </a:rPr>
              <a:t>možete</a:t>
            </a:r>
            <a:r>
              <a:rPr dirty="0">
                <a:solidFill>
                  <a:srgbClr val="000000"/>
                </a:solidFill>
              </a:rPr>
              <a:t> </a:t>
            </a:r>
            <a:r>
              <a:rPr dirty="0" err="1">
                <a:solidFill>
                  <a:srgbClr val="000000"/>
                </a:solidFill>
              </a:rPr>
              <a:t>primijeniti</a:t>
            </a:r>
            <a:r>
              <a:rPr dirty="0">
                <a:solidFill>
                  <a:srgbClr val="000000"/>
                </a:solidFill>
              </a:rPr>
              <a:t> ova </a:t>
            </a:r>
            <a:r>
              <a:rPr dirty="0" err="1">
                <a:solidFill>
                  <a:srgbClr val="000000"/>
                </a:solidFill>
              </a:rPr>
              <a:t>načela</a:t>
            </a:r>
            <a:r>
              <a:rPr dirty="0">
                <a:solidFill>
                  <a:srgbClr val="000000"/>
                </a:solidFill>
              </a:rPr>
              <a:t> </a:t>
            </a:r>
            <a:r>
              <a:rPr dirty="0" err="1">
                <a:solidFill>
                  <a:srgbClr val="000000"/>
                </a:solidFill>
              </a:rPr>
              <a:t>prilikom</a:t>
            </a:r>
            <a:r>
              <a:rPr dirty="0">
                <a:solidFill>
                  <a:srgbClr val="000000"/>
                </a:solidFill>
              </a:rPr>
              <a:t> </a:t>
            </a:r>
            <a:r>
              <a:rPr dirty="0" err="1">
                <a:solidFill>
                  <a:srgbClr val="000000"/>
                </a:solidFill>
              </a:rPr>
              <a:t>osmišljavanja</a:t>
            </a:r>
            <a:r>
              <a:rPr dirty="0">
                <a:solidFill>
                  <a:srgbClr val="000000"/>
                </a:solidFill>
              </a:rPr>
              <a:t> </a:t>
            </a:r>
            <a:r>
              <a:rPr dirty="0" err="1">
                <a:solidFill>
                  <a:srgbClr val="F59F35"/>
                </a:solidFill>
              </a:rPr>
              <a:t>iskustava</a:t>
            </a:r>
            <a:r>
              <a:rPr dirty="0">
                <a:solidFill>
                  <a:srgbClr val="F59F35"/>
                </a:solidFill>
              </a:rPr>
              <a:t> </a:t>
            </a:r>
            <a:r>
              <a:rPr dirty="0" err="1">
                <a:solidFill>
                  <a:srgbClr val="F59F35"/>
                </a:solidFill>
              </a:rPr>
              <a:t>mikroučenja</a:t>
            </a:r>
            <a:r>
              <a:rPr dirty="0">
                <a:solidFill>
                  <a:srgbClr val="000000"/>
                </a:solidFill>
              </a:rPr>
              <a:t> za </a:t>
            </a:r>
            <a:r>
              <a:rPr dirty="0" err="1">
                <a:solidFill>
                  <a:srgbClr val="000000"/>
                </a:solidFill>
              </a:rPr>
              <a:t>niskokvalificirane</a:t>
            </a:r>
            <a:r>
              <a:rPr dirty="0">
                <a:solidFill>
                  <a:srgbClr val="000000"/>
                </a:solidFill>
              </a:rPr>
              <a:t> </a:t>
            </a:r>
            <a:r>
              <a:rPr dirty="0" err="1">
                <a:solidFill>
                  <a:srgbClr val="000000"/>
                </a:solidFill>
              </a:rPr>
              <a:t>odrasle</a:t>
            </a:r>
            <a:r>
              <a:rPr dirty="0">
                <a:solidFill>
                  <a:srgbClr val="000000"/>
                </a:solidFill>
              </a:rPr>
              <a:t> </a:t>
            </a:r>
            <a:r>
              <a:rPr lang="hr-HR" dirty="0">
                <a:solidFill>
                  <a:srgbClr val="000000"/>
                </a:solidFill>
              </a:rPr>
              <a:t>polaznike</a:t>
            </a:r>
            <a:r>
              <a:rPr dirty="0">
                <a:solidFill>
                  <a:srgbClr val="000000"/>
                </a:solidFill>
              </a:rPr>
              <a:t> u </a:t>
            </a:r>
            <a:r>
              <a:rPr dirty="0" err="1">
                <a:solidFill>
                  <a:srgbClr val="000000"/>
                </a:solidFill>
              </a:rPr>
              <a:t>vašim</a:t>
            </a:r>
            <a:r>
              <a:rPr dirty="0">
                <a:solidFill>
                  <a:srgbClr val="000000"/>
                </a:solidFill>
              </a:rPr>
              <a:t> </a:t>
            </a:r>
            <a:r>
              <a:rPr dirty="0" err="1">
                <a:solidFill>
                  <a:srgbClr val="000000"/>
                </a:solidFill>
              </a:rPr>
              <a:t>specifičnim</a:t>
            </a:r>
            <a:r>
              <a:rPr dirty="0">
                <a:solidFill>
                  <a:srgbClr val="000000"/>
                </a:solidFill>
              </a:rPr>
              <a:t> </a:t>
            </a:r>
            <a:r>
              <a:rPr dirty="0" err="1">
                <a:solidFill>
                  <a:srgbClr val="000000"/>
                </a:solidFill>
              </a:rPr>
              <a:t>nastavnim</a:t>
            </a:r>
            <a:r>
              <a:rPr dirty="0">
                <a:solidFill>
                  <a:srgbClr val="000000"/>
                </a:solidFill>
              </a:rPr>
              <a:t> </a:t>
            </a:r>
            <a:r>
              <a:rPr dirty="0" err="1">
                <a:solidFill>
                  <a:srgbClr val="000000"/>
                </a:solidFill>
              </a:rPr>
              <a:t>kontekstima</a:t>
            </a:r>
            <a:r>
              <a:rPr dirty="0">
                <a:solidFill>
                  <a:srgbClr val="000000"/>
                </a:solidFill>
              </a:rPr>
              <a:t>?</a:t>
            </a:r>
            <a:endParaRPr dirty="0"/>
          </a:p>
        </p:txBody>
      </p:sp>
      <p:pic>
        <p:nvPicPr>
          <p:cNvPr id="611" name="Google Shape;611;p29"/>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SADRŽAJ</a:t>
            </a: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a:alphaModFix/>
            </a:blip>
            <a:stretch>
              <a:fillRect l="-57420" r="-57420" b="-38"/>
            </a:stretch>
          </a:blipFill>
          <a:ln>
            <a:noFill/>
          </a:ln>
        </p:spPr>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1. dio: Uvod u mikroučenje</a:t>
            </a:r>
            <a:r>
              <a:t> </a:t>
            </a: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2. dio: Načela mikroučenja</a:t>
            </a:r>
            <a:r>
              <a:t> </a:t>
            </a: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3. dio: Osmišljavanje aktivnosti mikroučenja</a:t>
            </a:r>
            <a:r>
              <a:t> </a:t>
            </a: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4. dio: Poticanje angažmana i motivacije</a:t>
            </a:r>
            <a:r>
              <a:t> </a:t>
            </a:r>
          </a:p>
        </p:txBody>
      </p:sp>
      <p:sp>
        <p:nvSpPr>
          <p:cNvPr id="127" name="Google Shape;127;p3"/>
          <p:cNvSpPr txBox="1"/>
          <p:nvPr/>
        </p:nvSpPr>
        <p:spPr>
          <a:xfrm>
            <a:off x="10036701" y="7145205"/>
            <a:ext cx="7777122" cy="472758"/>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dirty="0"/>
              <a:t>5</a:t>
            </a:r>
            <a:r>
              <a:rPr lang="hr-HR" b="1" dirty="0"/>
              <a:t>. dio</a:t>
            </a:r>
            <a:r>
              <a:rPr b="1" dirty="0"/>
              <a:t>: </a:t>
            </a:r>
            <a:r>
              <a:rPr b="1" dirty="0" err="1"/>
              <a:t>Strategije</a:t>
            </a:r>
            <a:r>
              <a:rPr b="1" dirty="0"/>
              <a:t> </a:t>
            </a:r>
            <a:r>
              <a:rPr b="1" dirty="0" err="1"/>
              <a:t>provedbe</a:t>
            </a:r>
            <a:r>
              <a:rPr b="1" dirty="0"/>
              <a:t> </a:t>
            </a:r>
            <a:r>
              <a:rPr b="1" dirty="0" err="1"/>
              <a:t>mikroučenja</a:t>
            </a:r>
            <a:r>
              <a:rPr dirty="0"/>
              <a:t> </a:t>
            </a: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b="1">
                <a:solidFill>
                  <a:srgbClr val="000000"/>
                </a:solidFill>
                <a:latin typeface="Philosopher"/>
                <a:ea typeface="Philosopher"/>
                <a:cs typeface="Philosopher"/>
                <a:sym typeface="Philosopher"/>
              </a:defRPr>
            </a:pPr>
            <a:r>
              <a:t>6. dio: Studije slučaja i najbolje prakse</a:t>
            </a:r>
          </a:p>
        </p:txBody>
      </p:sp>
      <p:pic>
        <p:nvPicPr>
          <p:cNvPr id="129" name="Google Shape;129;p3"/>
          <p:cNvPicPr preferRelativeResize="0"/>
          <p:nvPr/>
        </p:nvPicPr>
        <p:blipFill>
          <a:blip r:embed="rId5">
            <a:alphaModFix/>
          </a:blip>
          <a:stretch>
            <a:fillRect/>
          </a:stretch>
        </p:blipFill>
        <p:spPr>
          <a:xfrm>
            <a:off x="14973450" y="9498751"/>
            <a:ext cx="2840374" cy="59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617" name="Google Shape;617;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sp>
      <p:sp>
        <p:nvSpPr>
          <p:cNvPr id="618" name="Google Shape;618;p30"/>
          <p:cNvSpPr txBox="1"/>
          <p:nvPr/>
        </p:nvSpPr>
        <p:spPr>
          <a:xfrm>
            <a:off x="8257671" y="2550105"/>
            <a:ext cx="177264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lang="hr-HR" dirty="0"/>
              <a:t>3. dio</a:t>
            </a:r>
            <a:endParaRPr dirty="0"/>
          </a:p>
        </p:txBody>
      </p:sp>
      <p:sp>
        <p:nvSpPr>
          <p:cNvPr id="619" name="Google Shape;619;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 Osmišljavanje aktivnosti mikroučenja</a:t>
            </a:r>
            <a:r>
              <a:t> </a:t>
            </a:r>
          </a:p>
        </p:txBody>
      </p:sp>
      <p:pic>
        <p:nvPicPr>
          <p:cNvPr id="620" name="Google Shape;620;p30"/>
          <p:cNvPicPr preferRelativeResize="0"/>
          <p:nvPr/>
        </p:nvPicPr>
        <p:blipFill>
          <a:blip r:embed="rId4">
            <a:alphaModFix/>
          </a:blip>
          <a:stretch>
            <a:fillRect/>
          </a:stretch>
        </p:blipFill>
        <p:spPr>
          <a:xfrm>
            <a:off x="529325" y="9058351"/>
            <a:ext cx="2840374" cy="59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626" name="Google Shape;626;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627" name="Google Shape;627;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Dio, 3. </a:t>
            </a:r>
          </a:p>
        </p:txBody>
      </p:sp>
      <p:sp>
        <p:nvSpPr>
          <p:cNvPr id="628" name="Google Shape;628;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29" name="Google Shape;629;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0" name="Google Shape;630;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1" name="Google Shape;631;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Naučite kako kreirati zanimljiv sadržaj za mikro učenje</a:t>
            </a:r>
          </a:p>
        </p:txBody>
      </p:sp>
      <p:sp>
        <p:nvSpPr>
          <p:cNvPr id="632" name="Google Shape;632;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Naglasite multimedijske i interaktivne elemente</a:t>
            </a:r>
          </a:p>
        </p:txBody>
      </p:sp>
      <p:sp>
        <p:nvSpPr>
          <p:cNvPr id="633" name="Google Shape;633;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Vodič za izradu učinkovitih procjena mikroučenja</a:t>
            </a:r>
          </a:p>
        </p:txBody>
      </p:sp>
      <p:sp>
        <p:nvSpPr>
          <p:cNvPr id="634" name="Google Shape;634;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 Osmišljavanje aktivnosti mikroučenja</a:t>
            </a:r>
            <a:r>
              <a:t> </a:t>
            </a:r>
          </a:p>
        </p:txBody>
      </p:sp>
      <p:pic>
        <p:nvPicPr>
          <p:cNvPr id="635" name="Google Shape;635;p31"/>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txBox="1"/>
          <p:nvPr/>
        </p:nvSpPr>
        <p:spPr>
          <a:xfrm>
            <a:off x="1998507" y="4117308"/>
            <a:ext cx="2657633" cy="1199944"/>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rPr dirty="0" err="1"/>
              <a:t>Sadržaj</a:t>
            </a:r>
            <a:r>
              <a:rPr dirty="0"/>
              <a:t> </a:t>
            </a:r>
            <a:r>
              <a:rPr dirty="0" err="1"/>
              <a:t>veličine</a:t>
            </a:r>
            <a:r>
              <a:rPr dirty="0"/>
              <a:t> </a:t>
            </a:r>
            <a:r>
              <a:rPr lang="hr-HR" dirty="0"/>
              <a:t>zalogaja</a:t>
            </a:r>
            <a:endParaRPr dirty="0"/>
          </a:p>
        </p:txBody>
      </p:sp>
      <p:sp>
        <p:nvSpPr>
          <p:cNvPr id="646" name="Google Shape;646;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sp>
      <p:sp>
        <p:nvSpPr>
          <p:cNvPr id="648" name="Google Shape;648;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Fokusirani ciljevi</a:t>
            </a:r>
          </a:p>
        </p:txBody>
      </p:sp>
      <p:sp>
        <p:nvSpPr>
          <p:cNvPr id="649" name="Google Shape;649;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Pravovremeno učenje</a:t>
            </a:r>
          </a:p>
        </p:txBody>
      </p:sp>
      <p:sp>
        <p:nvSpPr>
          <p:cNvPr id="651" name="Google Shape;651;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Personalizacija</a:t>
            </a:r>
          </a:p>
        </p:txBody>
      </p:sp>
      <p:sp>
        <p:nvSpPr>
          <p:cNvPr id="653" name="Google Shape;653;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t>U drugom dijelu raspravljali smo o četiri temeljna načela:</a:t>
            </a:r>
          </a:p>
        </p:txBody>
      </p:sp>
      <p:sp>
        <p:nvSpPr>
          <p:cNvPr id="654" name="Google Shape;654;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Jasni i specifični ciljevi učenja</a:t>
            </a:r>
          </a:p>
        </p:txBody>
      </p:sp>
      <p:sp>
        <p:nvSpPr>
          <p:cNvPr id="655" name="Google Shape;655;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sp>
      <p:sp>
        <p:nvSpPr>
          <p:cNvPr id="656" name="Google Shape;656;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Pravovremena dostava informacija</a:t>
            </a:r>
          </a:p>
        </p:txBody>
      </p:sp>
      <p:sp>
        <p:nvSpPr>
          <p:cNvPr id="657" name="Google Shape;657;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sp>
      <p:sp>
        <p:nvSpPr>
          <p:cNvPr id="658" name="Google Shape;658;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Prilagođavanje sadržaja individualnim potrebama</a:t>
            </a:r>
          </a:p>
        </p:txBody>
      </p:sp>
      <p:sp>
        <p:nvSpPr>
          <p:cNvPr id="659" name="Google Shape;659;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txBody>
          <a:bodyPr/>
          <a:lstStyle/>
          <a:p>
            <a:endParaRPr lang="hr-HR" dirty="0"/>
          </a:p>
        </p:txBody>
      </p:sp>
      <p:sp>
        <p:nvSpPr>
          <p:cNvPr id="660" name="Google Shape;660;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Isporuka sadržaja u malim, probavljivim komadima</a:t>
            </a:r>
          </a:p>
        </p:txBody>
      </p:sp>
      <p:sp>
        <p:nvSpPr>
          <p:cNvPr id="661" name="Google Shape;661;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sp>
      <p:sp>
        <p:nvSpPr>
          <p:cNvPr id="662" name="Google Shape;662;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663" name="Google Shape;663;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8">
              <a:alphaModFix/>
            </a:blip>
            <a:stretch>
              <a:fillRect l="-20723" r="-20723" b="-10179"/>
            </a:stretch>
          </a:blipFill>
          <a:ln>
            <a:noFill/>
          </a:ln>
        </p:spPr>
      </p:sp>
      <p:sp>
        <p:nvSpPr>
          <p:cNvPr id="664" name="Google Shape;664;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2. dio</a:t>
            </a:r>
          </a:p>
        </p:txBody>
      </p:sp>
      <p:sp>
        <p:nvSpPr>
          <p:cNvPr id="665" name="Google Shape;665;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Načela mikroučenja</a:t>
            </a:r>
          </a:p>
        </p:txBody>
      </p:sp>
      <p:pic>
        <p:nvPicPr>
          <p:cNvPr id="666" name="Google Shape;666;p32"/>
          <p:cNvPicPr preferRelativeResize="0"/>
          <p:nvPr/>
        </p:nvPicPr>
        <p:blipFill>
          <a:blip r:embed="rId9">
            <a:alphaModFix/>
          </a:blip>
          <a:stretch>
            <a:fillRect/>
          </a:stretch>
        </p:blipFill>
        <p:spPr>
          <a:xfrm>
            <a:off x="550975" y="9247076"/>
            <a:ext cx="2840374" cy="59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3"/>
          <p:cNvSpPr/>
          <p:nvPr/>
        </p:nvSpPr>
        <p:spPr>
          <a:xfrm>
            <a:off x="2138290" y="4274519"/>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sp>
      <p:sp>
        <p:nvSpPr>
          <p:cNvPr id="678" name="Google Shape;678;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sp>
      <p:sp>
        <p:nvSpPr>
          <p:cNvPr id="680" name="Google Shape;680;p33"/>
          <p:cNvSpPr/>
          <p:nvPr/>
        </p:nvSpPr>
        <p:spPr>
          <a:xfrm>
            <a:off x="11824429" y="4274519"/>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sp>
      <p:sp>
        <p:nvSpPr>
          <p:cNvPr id="682" name="Google Shape;682;p33"/>
          <p:cNvSpPr txBox="1"/>
          <p:nvPr/>
        </p:nvSpPr>
        <p:spPr>
          <a:xfrm>
            <a:off x="2353248"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t>Pričanje priče</a:t>
            </a:r>
          </a:p>
        </p:txBody>
      </p:sp>
      <p:sp>
        <p:nvSpPr>
          <p:cNvPr id="683" name="Google Shape;683;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1</a:t>
            </a:r>
          </a:p>
        </p:txBody>
      </p:sp>
      <p:sp>
        <p:nvSpPr>
          <p:cNvPr id="684" name="Google Shape;684;p33"/>
          <p:cNvSpPr txBox="1"/>
          <p:nvPr/>
        </p:nvSpPr>
        <p:spPr>
          <a:xfrm>
            <a:off x="7191459"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t>Vizualni efekti </a:t>
            </a:r>
          </a:p>
        </p:txBody>
      </p:sp>
      <p:sp>
        <p:nvSpPr>
          <p:cNvPr id="685" name="Google Shape;685;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2</a:t>
            </a:r>
          </a:p>
        </p:txBody>
      </p:sp>
      <p:sp>
        <p:nvSpPr>
          <p:cNvPr id="687" name="Google Shape;687;p33"/>
          <p:cNvSpPr txBox="1"/>
          <p:nvPr/>
        </p:nvSpPr>
        <p:spPr>
          <a:xfrm>
            <a:off x="11881579" y="5713679"/>
            <a:ext cx="41995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rPr sz="2400" dirty="0" err="1"/>
              <a:t>Scenariji</a:t>
            </a:r>
            <a:r>
              <a:rPr sz="2400" dirty="0"/>
              <a:t> </a:t>
            </a:r>
            <a:r>
              <a:rPr sz="2400" dirty="0" err="1"/>
              <a:t>iz</a:t>
            </a:r>
            <a:r>
              <a:rPr sz="2400" dirty="0"/>
              <a:t> </a:t>
            </a:r>
            <a:r>
              <a:rPr sz="2400" dirty="0" err="1"/>
              <a:t>stvarnog</a:t>
            </a:r>
            <a:r>
              <a:rPr sz="2400" dirty="0"/>
              <a:t> </a:t>
            </a:r>
            <a:r>
              <a:rPr sz="2400" dirty="0" err="1"/>
              <a:t>života</a:t>
            </a:r>
            <a:endParaRPr sz="2400" dirty="0"/>
          </a:p>
        </p:txBody>
      </p:sp>
      <p:sp>
        <p:nvSpPr>
          <p:cNvPr id="688" name="Google Shape;688;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sp>
        <p:nvSpPr>
          <p:cNvPr id="690" name="Google Shape;690;p33"/>
          <p:cNvSpPr txBox="1"/>
          <p:nvPr/>
        </p:nvSpPr>
        <p:spPr>
          <a:xfrm>
            <a:off x="2125441" y="6763383"/>
            <a:ext cx="4290504" cy="320585"/>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defRPr sz="2068">
                <a:solidFill>
                  <a:srgbClr val="000000"/>
                </a:solidFill>
                <a:latin typeface="Philosopher"/>
                <a:ea typeface="Philosopher"/>
                <a:cs typeface="Philosopher"/>
                <a:sym typeface="Philosopher"/>
              </a:defRPr>
            </a:pPr>
            <a:r>
              <a:t>Moćan način za uključivanje učenika</a:t>
            </a:r>
          </a:p>
        </p:txBody>
      </p:sp>
      <p:sp>
        <p:nvSpPr>
          <p:cNvPr id="691" name="Google Shape;691;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t>Infografika, dijagrami, jednostavne animacije</a:t>
            </a:r>
          </a:p>
        </p:txBody>
      </p:sp>
      <p:sp>
        <p:nvSpPr>
          <p:cNvPr id="692" name="Google Shape;692;p33"/>
          <p:cNvSpPr txBox="1"/>
          <p:nvPr/>
        </p:nvSpPr>
        <p:spPr>
          <a:xfrm>
            <a:off x="11814904" y="6490288"/>
            <a:ext cx="4302935" cy="8863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rPr sz="1600" dirty="0" err="1"/>
              <a:t>Učinkovit</a:t>
            </a:r>
            <a:r>
              <a:rPr sz="1600" dirty="0"/>
              <a:t> </a:t>
            </a:r>
            <a:r>
              <a:rPr sz="1600" dirty="0" err="1"/>
              <a:t>način</a:t>
            </a:r>
            <a:r>
              <a:rPr sz="1600" dirty="0"/>
              <a:t> da se </a:t>
            </a:r>
            <a:r>
              <a:rPr sz="1600" dirty="0" err="1"/>
              <a:t>učenicima</a:t>
            </a:r>
            <a:r>
              <a:rPr sz="1600" dirty="0"/>
              <a:t> </a:t>
            </a:r>
            <a:r>
              <a:rPr sz="1600" dirty="0" err="1"/>
              <a:t>pomogne</a:t>
            </a:r>
            <a:r>
              <a:rPr sz="1600" dirty="0"/>
              <a:t> </a:t>
            </a:r>
            <a:r>
              <a:rPr sz="1600" dirty="0" err="1"/>
              <a:t>primijeniti</a:t>
            </a:r>
            <a:r>
              <a:rPr sz="1600" dirty="0"/>
              <a:t> ono </a:t>
            </a:r>
            <a:r>
              <a:rPr sz="1600" dirty="0" err="1"/>
              <a:t>što</a:t>
            </a:r>
            <a:r>
              <a:rPr sz="1600" dirty="0"/>
              <a:t> </a:t>
            </a:r>
            <a:r>
              <a:rPr sz="1600" dirty="0" err="1"/>
              <a:t>su</a:t>
            </a:r>
            <a:r>
              <a:rPr sz="1600" dirty="0"/>
              <a:t> </a:t>
            </a:r>
            <a:r>
              <a:rPr sz="1600" dirty="0" err="1"/>
              <a:t>naučili</a:t>
            </a:r>
            <a:r>
              <a:rPr sz="1600" dirty="0"/>
              <a:t> u </a:t>
            </a:r>
            <a:r>
              <a:rPr sz="1600" dirty="0" err="1"/>
              <a:t>praktičnim</a:t>
            </a:r>
            <a:r>
              <a:rPr sz="1600" dirty="0"/>
              <a:t> </a:t>
            </a:r>
            <a:r>
              <a:rPr sz="1600" dirty="0" err="1"/>
              <a:t>situacijama</a:t>
            </a:r>
            <a:endParaRPr sz="1600" dirty="0"/>
          </a:p>
        </p:txBody>
      </p:sp>
      <p:sp>
        <p:nvSpPr>
          <p:cNvPr id="693" name="Google Shape;693;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6">
              <a:alphaModFix/>
            </a:blip>
            <a:stretch>
              <a:fillRect l="-14765" r="-20796" b="-4987"/>
            </a:stretch>
          </a:blipFill>
          <a:ln>
            <a:noFill/>
          </a:ln>
        </p:spPr>
      </p:sp>
      <p:sp>
        <p:nvSpPr>
          <p:cNvPr id="694" name="Google Shape;694;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5799" b="1">
                <a:solidFill>
                  <a:srgbClr val="000000"/>
                </a:solidFill>
                <a:latin typeface="Philosopher"/>
                <a:ea typeface="Philosopher"/>
                <a:cs typeface="Philosopher"/>
                <a:sym typeface="Philosopher"/>
              </a:defRPr>
            </a:pPr>
            <a:r>
              <a:t>Tehnike za istinsko uključivanje mikroučenja</a:t>
            </a:r>
          </a:p>
        </p:txBody>
      </p:sp>
      <p:sp>
        <p:nvSpPr>
          <p:cNvPr id="695" name="Google Shape;695;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pic>
        <p:nvPicPr>
          <p:cNvPr id="696" name="Google Shape;696;p33"/>
          <p:cNvPicPr preferRelativeResize="0"/>
          <p:nvPr/>
        </p:nvPicPr>
        <p:blipFill>
          <a:blip r:embed="rId7">
            <a:alphaModFix/>
          </a:blip>
          <a:stretch>
            <a:fillRect/>
          </a:stretch>
        </p:blipFill>
        <p:spPr>
          <a:xfrm>
            <a:off x="576525" y="9199926"/>
            <a:ext cx="2840374" cy="59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sp>
      <p:sp>
        <p:nvSpPr>
          <p:cNvPr id="707" name="Google Shape;707;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txBox="1"/>
          <p:nvPr/>
        </p:nvSpPr>
        <p:spPr>
          <a:xfrm>
            <a:off x="12433688" y="2844583"/>
            <a:ext cx="3879192" cy="861774"/>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sz="4000" dirty="0" err="1"/>
              <a:t>Pričanje</a:t>
            </a:r>
            <a:r>
              <a:rPr sz="4000" dirty="0"/>
              <a:t> </a:t>
            </a:r>
            <a:r>
              <a:rPr sz="4000" dirty="0" err="1"/>
              <a:t>priče</a:t>
            </a:r>
            <a:endParaRPr sz="4000" dirty="0"/>
          </a:p>
        </p:txBody>
      </p:sp>
      <p:sp>
        <p:nvSpPr>
          <p:cNvPr id="709" name="Google Shape;709;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1</a:t>
            </a:r>
          </a:p>
        </p:txBody>
      </p:sp>
      <p:sp>
        <p:nvSpPr>
          <p:cNvPr id="710" name="Google Shape;710;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defRPr sz="2400" b="1">
                <a:solidFill>
                  <a:srgbClr val="F59F35"/>
                </a:solidFill>
                <a:latin typeface="Philosopher"/>
                <a:ea typeface="Philosopher"/>
                <a:cs typeface="Philosopher"/>
                <a:sym typeface="Philosopher"/>
              </a:defRPr>
            </a:pPr>
            <a:r>
              <a:t>Korištenje stvarne priče o nekome tko prevladava izazove digitalne pismenosti može duboko rezonirati s niskokvalificiranim odraslim učenicima </a:t>
            </a:r>
          </a:p>
        </p:txBody>
      </p:sp>
      <p:sp>
        <p:nvSpPr>
          <p:cNvPr id="711" name="Google Shape;711;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a:solidFill>
                  <a:srgbClr val="000000"/>
                </a:solidFill>
                <a:latin typeface="Philosopher"/>
                <a:ea typeface="Philosopher"/>
                <a:cs typeface="Philosopher"/>
                <a:sym typeface="Philosopher"/>
              </a:defRPr>
            </a:pPr>
            <a:r>
              <a:t>Moćan način za uključivanje učenika</a:t>
            </a:r>
          </a:p>
        </p:txBody>
      </p:sp>
      <p:sp>
        <p:nvSpPr>
          <p:cNvPr id="712" name="Google Shape;712;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713" name="Google Shape;713;p34"/>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sp>
      <p:sp>
        <p:nvSpPr>
          <p:cNvPr id="724" name="Google Shape;724;p35"/>
          <p:cNvSpPr txBox="1"/>
          <p:nvPr/>
        </p:nvSpPr>
        <p:spPr>
          <a:xfrm>
            <a:off x="3181730" y="3431160"/>
            <a:ext cx="4502180" cy="1033937"/>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dirty="0" err="1"/>
              <a:t>Vizualni</a:t>
            </a:r>
            <a:r>
              <a:rPr dirty="0"/>
              <a:t> </a:t>
            </a:r>
            <a:r>
              <a:rPr dirty="0" err="1"/>
              <a:t>efekti</a:t>
            </a:r>
            <a:r>
              <a:rPr dirty="0"/>
              <a:t> </a:t>
            </a:r>
          </a:p>
        </p:txBody>
      </p:sp>
      <p:sp>
        <p:nvSpPr>
          <p:cNvPr id="725" name="Google Shape;725;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2</a:t>
            </a:r>
          </a:p>
        </p:txBody>
      </p:sp>
      <p:sp>
        <p:nvSpPr>
          <p:cNvPr id="727" name="Google Shape;727;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defRPr sz="2400" b="1">
                <a:solidFill>
                  <a:srgbClr val="F59F35"/>
                </a:solidFill>
                <a:latin typeface="Philosopher"/>
                <a:ea typeface="Philosopher"/>
                <a:cs typeface="Philosopher"/>
                <a:sym typeface="Philosopher"/>
              </a:defRPr>
            </a:pPr>
            <a:r>
              <a:t>Vizualni sadržaji mogu pojednostaviti složene koncepte i pružiti brzu vizualnu referencu, što je posebno vrijedno za učenike s ograničenim prethodnim znanjem</a:t>
            </a:r>
          </a:p>
        </p:txBody>
      </p:sp>
      <p:sp>
        <p:nvSpPr>
          <p:cNvPr id="728" name="Google Shape;728;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defRPr sz="2499">
                <a:solidFill>
                  <a:srgbClr val="000000"/>
                </a:solidFill>
                <a:latin typeface="Philosopher"/>
                <a:ea typeface="Philosopher"/>
                <a:cs typeface="Philosopher"/>
                <a:sym typeface="Philosopher"/>
              </a:defRPr>
            </a:pPr>
            <a:r>
              <a:t>Infografika, dijagrami, jednostavne animacije</a:t>
            </a:r>
          </a:p>
        </p:txBody>
      </p:sp>
      <p:sp>
        <p:nvSpPr>
          <p:cNvPr id="729" name="Google Shape;729;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730" name="Google Shape;730;p35"/>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sp>
      <p:sp>
        <p:nvSpPr>
          <p:cNvPr id="741" name="Google Shape;741;p36"/>
          <p:cNvSpPr txBox="1"/>
          <p:nvPr/>
        </p:nvSpPr>
        <p:spPr>
          <a:xfrm>
            <a:off x="8768877" y="2582670"/>
            <a:ext cx="7298438" cy="68942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sz="3200" dirty="0" err="1"/>
              <a:t>Scenariji</a:t>
            </a:r>
            <a:r>
              <a:rPr sz="3200" dirty="0"/>
              <a:t> </a:t>
            </a:r>
            <a:r>
              <a:rPr sz="3200" dirty="0" err="1"/>
              <a:t>iz</a:t>
            </a:r>
            <a:r>
              <a:rPr sz="3200" dirty="0"/>
              <a:t> </a:t>
            </a:r>
            <a:r>
              <a:rPr sz="3200" dirty="0" err="1"/>
              <a:t>stvarnog</a:t>
            </a:r>
            <a:r>
              <a:rPr sz="3200" dirty="0"/>
              <a:t> </a:t>
            </a:r>
            <a:r>
              <a:rPr sz="3200" dirty="0" err="1"/>
              <a:t>života</a:t>
            </a:r>
            <a:endParaRPr sz="3200" dirty="0"/>
          </a:p>
        </p:txBody>
      </p:sp>
      <p:sp>
        <p:nvSpPr>
          <p:cNvPr id="742" name="Google Shape;742;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sp>
        <p:nvSpPr>
          <p:cNvPr id="744" name="Google Shape;744;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defRPr sz="2699" b="1">
                <a:solidFill>
                  <a:srgbClr val="F59F35"/>
                </a:solidFill>
                <a:latin typeface="Philosopher"/>
                <a:ea typeface="Philosopher"/>
                <a:cs typeface="Philosopher"/>
                <a:sym typeface="Philosopher"/>
              </a:defRPr>
            </a:pPr>
            <a:r>
              <a:t>Scenarij koji uključuje svakodnevno budžetiranje ili rješavanje uobičajenih izazova na radnom mjestu može osnažiti niskokvalificirane odrasle osobe  praktičnim vještinama</a:t>
            </a:r>
          </a:p>
        </p:txBody>
      </p:sp>
      <p:sp>
        <p:nvSpPr>
          <p:cNvPr id="745" name="Google Shape;745;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defRPr sz="2499">
                <a:solidFill>
                  <a:srgbClr val="000000"/>
                </a:solidFill>
                <a:latin typeface="Philosopher"/>
                <a:ea typeface="Philosopher"/>
                <a:cs typeface="Philosopher"/>
                <a:sym typeface="Philosopher"/>
              </a:defRPr>
            </a:pPr>
            <a:r>
              <a:t>Učinkovit način da se učenicima pomogne primijeniti ono što su naučili u praktičnim situacijama</a:t>
            </a:r>
          </a:p>
        </p:txBody>
      </p:sp>
      <p:sp>
        <p:nvSpPr>
          <p:cNvPr id="746" name="Google Shape;746;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747" name="Google Shape;747;p36"/>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7"/>
          <p:cNvSpPr/>
          <p:nvPr/>
        </p:nvSpPr>
        <p:spPr>
          <a:xfrm>
            <a:off x="736097" y="5286868"/>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sp>
      <p:sp>
        <p:nvSpPr>
          <p:cNvPr id="758" name="Google Shape;758;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sp>
      <p:sp>
        <p:nvSpPr>
          <p:cNvPr id="760" name="Google Shape;760;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defRPr sz="8000" b="1">
                <a:solidFill>
                  <a:srgbClr val="F59F35"/>
                </a:solidFill>
                <a:latin typeface="Philosopher"/>
                <a:ea typeface="Philosopher"/>
                <a:cs typeface="Philosopher"/>
                <a:sym typeface="Philosopher"/>
              </a:defRPr>
            </a:pPr>
            <a:r>
              <a:t>Primjeri</a:t>
            </a:r>
          </a:p>
        </p:txBody>
      </p:sp>
      <p:sp>
        <p:nvSpPr>
          <p:cNvPr id="762" name="Google Shape;762;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sp>
      <p:sp>
        <p:nvSpPr>
          <p:cNvPr id="763" name="Google Shape;763;p37"/>
          <p:cNvSpPr txBox="1"/>
          <p:nvPr/>
        </p:nvSpPr>
        <p:spPr>
          <a:xfrm>
            <a:off x="1028700" y="5694483"/>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defRPr sz="8352" b="1">
                <a:solidFill>
                  <a:srgbClr val="F59F35"/>
                </a:solidFill>
                <a:latin typeface="Philosopher"/>
                <a:ea typeface="Philosopher"/>
                <a:cs typeface="Philosopher"/>
                <a:sym typeface="Philosopher"/>
              </a:defRPr>
            </a:pPr>
            <a:r>
              <a:t>1</a:t>
            </a:r>
          </a:p>
        </p:txBody>
      </p:sp>
      <p:sp>
        <p:nvSpPr>
          <p:cNvPr id="764" name="Google Shape;764;p37"/>
          <p:cNvSpPr txBox="1"/>
          <p:nvPr/>
        </p:nvSpPr>
        <p:spPr>
          <a:xfrm>
            <a:off x="1028700" y="7055629"/>
            <a:ext cx="4584125" cy="260686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sz="2000" dirty="0" err="1">
                <a:solidFill>
                  <a:srgbClr val="000000"/>
                </a:solidFill>
              </a:rPr>
              <a:t>Zamislite</a:t>
            </a:r>
            <a:r>
              <a:rPr sz="2000" dirty="0">
                <a:solidFill>
                  <a:srgbClr val="000000"/>
                </a:solidFill>
              </a:rPr>
              <a:t> </a:t>
            </a:r>
            <a:r>
              <a:rPr sz="2000" dirty="0" err="1">
                <a:solidFill>
                  <a:srgbClr val="000000"/>
                </a:solidFill>
              </a:rPr>
              <a:t>modul</a:t>
            </a:r>
            <a:r>
              <a:rPr sz="2000" dirty="0">
                <a:solidFill>
                  <a:srgbClr val="000000"/>
                </a:solidFill>
              </a:rPr>
              <a:t> za </a:t>
            </a:r>
            <a:r>
              <a:rPr sz="2000" dirty="0" err="1">
                <a:solidFill>
                  <a:srgbClr val="000000"/>
                </a:solidFill>
              </a:rPr>
              <a:t>mikro</a:t>
            </a:r>
            <a:r>
              <a:rPr sz="2000" dirty="0">
                <a:solidFill>
                  <a:srgbClr val="000000"/>
                </a:solidFill>
              </a:rPr>
              <a:t> </a:t>
            </a:r>
            <a:r>
              <a:rPr sz="2000" dirty="0" err="1">
                <a:solidFill>
                  <a:srgbClr val="000000"/>
                </a:solidFill>
              </a:rPr>
              <a:t>učenje</a:t>
            </a:r>
            <a:r>
              <a:rPr sz="2000" dirty="0">
                <a:solidFill>
                  <a:srgbClr val="000000"/>
                </a:solidFill>
              </a:rPr>
              <a:t> o </a:t>
            </a:r>
            <a:r>
              <a:rPr sz="2000" dirty="0" err="1">
                <a:solidFill>
                  <a:srgbClr val="000000"/>
                </a:solidFill>
              </a:rPr>
              <a:t>komunikaciji</a:t>
            </a:r>
            <a:r>
              <a:rPr sz="2000" dirty="0">
                <a:solidFill>
                  <a:srgbClr val="000000"/>
                </a:solidFill>
              </a:rPr>
              <a:t> </a:t>
            </a:r>
            <a:r>
              <a:rPr sz="2000" dirty="0" err="1">
                <a:solidFill>
                  <a:srgbClr val="000000"/>
                </a:solidFill>
              </a:rPr>
              <a:t>putem</a:t>
            </a:r>
            <a:r>
              <a:rPr sz="2000" dirty="0">
                <a:solidFill>
                  <a:srgbClr val="000000"/>
                </a:solidFill>
              </a:rPr>
              <a:t> e-</a:t>
            </a:r>
            <a:r>
              <a:rPr sz="2000" dirty="0" err="1">
                <a:solidFill>
                  <a:srgbClr val="000000"/>
                </a:solidFill>
              </a:rPr>
              <a:t>pošte</a:t>
            </a:r>
            <a:r>
              <a:rPr sz="2000" dirty="0">
                <a:solidFill>
                  <a:srgbClr val="000000"/>
                </a:solidFill>
              </a:rPr>
              <a:t>. </a:t>
            </a:r>
            <a:r>
              <a:rPr sz="2000" dirty="0" err="1">
                <a:solidFill>
                  <a:srgbClr val="000000"/>
                </a:solidFill>
              </a:rPr>
              <a:t>Upotrijebite</a:t>
            </a:r>
            <a:r>
              <a:rPr sz="2000" dirty="0">
                <a:solidFill>
                  <a:srgbClr val="000000"/>
                </a:solidFill>
              </a:rPr>
              <a:t> </a:t>
            </a:r>
            <a:r>
              <a:rPr sz="2000" dirty="0" err="1">
                <a:solidFill>
                  <a:srgbClr val="F59F35"/>
                </a:solidFill>
              </a:rPr>
              <a:t>kratku</a:t>
            </a:r>
            <a:r>
              <a:rPr sz="2000" dirty="0">
                <a:solidFill>
                  <a:srgbClr val="F59F35"/>
                </a:solidFill>
              </a:rPr>
              <a:t> </a:t>
            </a:r>
            <a:r>
              <a:rPr sz="2000" dirty="0" err="1">
                <a:solidFill>
                  <a:srgbClr val="F59F35"/>
                </a:solidFill>
              </a:rPr>
              <a:t>priču</a:t>
            </a:r>
            <a:r>
              <a:rPr sz="2000" dirty="0">
                <a:solidFill>
                  <a:srgbClr val="F59F35"/>
                </a:solidFill>
              </a:rPr>
              <a:t> s </a:t>
            </a:r>
            <a:r>
              <a:rPr sz="2000" dirty="0" err="1">
                <a:solidFill>
                  <a:srgbClr val="F59F35"/>
                </a:solidFill>
              </a:rPr>
              <a:t>kojom</a:t>
            </a:r>
            <a:r>
              <a:rPr sz="2000" dirty="0">
                <a:solidFill>
                  <a:srgbClr val="F59F35"/>
                </a:solidFill>
              </a:rPr>
              <a:t> se </a:t>
            </a:r>
            <a:r>
              <a:rPr sz="2000" dirty="0" err="1">
                <a:solidFill>
                  <a:srgbClr val="F59F35"/>
                </a:solidFill>
              </a:rPr>
              <a:t>možete</a:t>
            </a:r>
            <a:r>
              <a:rPr sz="2000" dirty="0">
                <a:solidFill>
                  <a:srgbClr val="F59F35"/>
                </a:solidFill>
              </a:rPr>
              <a:t> </a:t>
            </a:r>
            <a:r>
              <a:rPr sz="2000" dirty="0" err="1">
                <a:solidFill>
                  <a:srgbClr val="F59F35"/>
                </a:solidFill>
              </a:rPr>
              <a:t>povezati</a:t>
            </a:r>
            <a:r>
              <a:rPr sz="2000" dirty="0">
                <a:solidFill>
                  <a:srgbClr val="F59F35"/>
                </a:solidFill>
              </a:rPr>
              <a:t> </a:t>
            </a:r>
            <a:r>
              <a:rPr sz="2000" dirty="0" err="1">
                <a:solidFill>
                  <a:srgbClr val="F59F35"/>
                </a:solidFill>
              </a:rPr>
              <a:t>kako</a:t>
            </a:r>
            <a:r>
              <a:rPr sz="2000" dirty="0">
                <a:solidFill>
                  <a:srgbClr val="F59F35"/>
                </a:solidFill>
              </a:rPr>
              <a:t> </a:t>
            </a:r>
            <a:r>
              <a:rPr sz="2000" dirty="0" err="1">
                <a:solidFill>
                  <a:srgbClr val="F59F35"/>
                </a:solidFill>
              </a:rPr>
              <a:t>biste</a:t>
            </a:r>
            <a:r>
              <a:rPr sz="2000" dirty="0">
                <a:solidFill>
                  <a:srgbClr val="F59F35"/>
                </a:solidFill>
              </a:rPr>
              <a:t> </a:t>
            </a:r>
            <a:r>
              <a:rPr sz="2000" dirty="0" err="1">
                <a:solidFill>
                  <a:srgbClr val="F59F35"/>
                </a:solidFill>
              </a:rPr>
              <a:t>ilustrirali</a:t>
            </a:r>
            <a:r>
              <a:rPr sz="2000" dirty="0">
                <a:solidFill>
                  <a:srgbClr val="F59F35"/>
                </a:solidFill>
              </a:rPr>
              <a:t> </a:t>
            </a:r>
            <a:r>
              <a:rPr sz="2000" dirty="0" err="1">
                <a:solidFill>
                  <a:srgbClr val="F59F35"/>
                </a:solidFill>
              </a:rPr>
              <a:t>što</a:t>
            </a:r>
            <a:r>
              <a:rPr sz="2000" dirty="0">
                <a:solidFill>
                  <a:srgbClr val="F59F35"/>
                </a:solidFill>
              </a:rPr>
              <a:t> je </a:t>
            </a:r>
            <a:r>
              <a:rPr sz="2000" dirty="0" err="1">
                <a:solidFill>
                  <a:srgbClr val="F59F35"/>
                </a:solidFill>
              </a:rPr>
              <a:t>potrebno</a:t>
            </a:r>
            <a:r>
              <a:rPr sz="2000" dirty="0">
                <a:solidFill>
                  <a:srgbClr val="F59F35"/>
                </a:solidFill>
              </a:rPr>
              <a:t>, </a:t>
            </a:r>
            <a:r>
              <a:rPr sz="2000" dirty="0">
                <a:solidFill>
                  <a:srgbClr val="000000"/>
                </a:solidFill>
              </a:rPr>
              <a:t>a </a:t>
            </a:r>
            <a:r>
              <a:rPr sz="2000" dirty="0" err="1">
                <a:solidFill>
                  <a:srgbClr val="000000"/>
                </a:solidFill>
              </a:rPr>
              <a:t>što</a:t>
            </a:r>
            <a:r>
              <a:rPr sz="2000" dirty="0">
                <a:solidFill>
                  <a:srgbClr val="000000"/>
                </a:solidFill>
              </a:rPr>
              <a:t> ne za </a:t>
            </a:r>
            <a:r>
              <a:rPr sz="2000" dirty="0" err="1">
                <a:solidFill>
                  <a:srgbClr val="000000"/>
                </a:solidFill>
              </a:rPr>
              <a:t>profesionalno</a:t>
            </a:r>
            <a:r>
              <a:rPr sz="2000" dirty="0">
                <a:solidFill>
                  <a:srgbClr val="000000"/>
                </a:solidFill>
              </a:rPr>
              <a:t> </a:t>
            </a:r>
            <a:r>
              <a:rPr sz="2000" dirty="0" err="1">
                <a:solidFill>
                  <a:srgbClr val="000000"/>
                </a:solidFill>
              </a:rPr>
              <a:t>pisanje</a:t>
            </a:r>
            <a:r>
              <a:rPr sz="2000" dirty="0">
                <a:solidFill>
                  <a:srgbClr val="000000"/>
                </a:solidFill>
              </a:rPr>
              <a:t> e-</a:t>
            </a:r>
            <a:r>
              <a:rPr sz="2000" dirty="0" err="1">
                <a:solidFill>
                  <a:srgbClr val="000000"/>
                </a:solidFill>
              </a:rPr>
              <a:t>pošte</a:t>
            </a:r>
            <a:endParaRPr sz="2000" dirty="0"/>
          </a:p>
          <a:p>
            <a:pPr marL="0" marR="0" lvl="0" indent="0" algn="just" rtl="0">
              <a:lnSpc>
                <a:spcPct val="14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p:txBody>
      </p:sp>
      <p:sp>
        <p:nvSpPr>
          <p:cNvPr id="765" name="Google Shape;765;p37"/>
          <p:cNvSpPr txBox="1"/>
          <p:nvPr/>
        </p:nvSpPr>
        <p:spPr>
          <a:xfrm>
            <a:off x="6851938" y="7055629"/>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a:solidFill>
                  <a:srgbClr val="000000"/>
                </a:solidFill>
              </a:rPr>
              <a:t>U modulu digitalne pismenosti uključite </a:t>
            </a:r>
            <a:r>
              <a:rPr>
                <a:solidFill>
                  <a:srgbClr val="F59F35"/>
                </a:solidFill>
              </a:rPr>
              <a:t>vizualne detaljne vodiče</a:t>
            </a:r>
            <a:r>
              <a:rPr>
                <a:solidFill>
                  <a:srgbClr val="000000"/>
                </a:solidFill>
              </a:rPr>
              <a:t> za uobičajene zadatke kao što je postavljanje računa e-pošte</a:t>
            </a:r>
            <a:endParaRPr/>
          </a:p>
        </p:txBody>
      </p:sp>
      <p:sp>
        <p:nvSpPr>
          <p:cNvPr id="766" name="Google Shape;766;p37"/>
          <p:cNvSpPr txBox="1"/>
          <p:nvPr/>
        </p:nvSpPr>
        <p:spPr>
          <a:xfrm>
            <a:off x="12458773"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a:solidFill>
                  <a:srgbClr val="000000"/>
                </a:solidFill>
              </a:rPr>
              <a:t>Za modul vještina na radnom mjestu, predstavite </a:t>
            </a:r>
            <a:r>
              <a:rPr>
                <a:solidFill>
                  <a:srgbClr val="F59F35"/>
                </a:solidFill>
              </a:rPr>
              <a:t>scenarij iz stvarnog života</a:t>
            </a:r>
            <a:r>
              <a:rPr>
                <a:solidFill>
                  <a:srgbClr val="000000"/>
                </a:solidFill>
              </a:rPr>
              <a:t> u kojem učenici moraju primijeniti vještine rješavanja problema kako bi prevladali uobičajeni izazov na radnom mjestu</a:t>
            </a:r>
            <a:endParaRPr/>
          </a:p>
        </p:txBody>
      </p:sp>
      <p:sp>
        <p:nvSpPr>
          <p:cNvPr id="767" name="Google Shape;767;p37"/>
          <p:cNvSpPr txBox="1"/>
          <p:nvPr/>
        </p:nvSpPr>
        <p:spPr>
          <a:xfrm>
            <a:off x="12458773" y="5847264"/>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defRPr sz="8352" b="1">
                <a:solidFill>
                  <a:srgbClr val="F59F35"/>
                </a:solidFill>
                <a:latin typeface="Philosopher"/>
                <a:ea typeface="Philosopher"/>
                <a:cs typeface="Philosopher"/>
                <a:sym typeface="Philosopher"/>
              </a:defRPr>
            </a:pPr>
            <a:r>
              <a:t>3</a:t>
            </a:r>
          </a:p>
        </p:txBody>
      </p:sp>
      <p:sp>
        <p:nvSpPr>
          <p:cNvPr id="768" name="Google Shape;768;p37"/>
          <p:cNvSpPr txBox="1"/>
          <p:nvPr/>
        </p:nvSpPr>
        <p:spPr>
          <a:xfrm>
            <a:off x="6851938" y="5713874"/>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defRPr sz="8349" b="1">
                <a:solidFill>
                  <a:srgbClr val="F59F35"/>
                </a:solidFill>
                <a:latin typeface="Philosopher"/>
                <a:ea typeface="Philosopher"/>
                <a:cs typeface="Philosopher"/>
                <a:sym typeface="Philosopher"/>
              </a:defRPr>
            </a:pPr>
            <a:r>
              <a:t>2</a:t>
            </a:r>
          </a:p>
        </p:txBody>
      </p:sp>
      <p:sp>
        <p:nvSpPr>
          <p:cNvPr id="769" name="Google Shape;769;p37"/>
          <p:cNvSpPr/>
          <p:nvPr/>
        </p:nvSpPr>
        <p:spPr>
          <a:xfrm>
            <a:off x="882236" y="3714114"/>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9">
              <a:alphaModFix amt="5000"/>
            </a:blip>
            <a:stretch>
              <a:fillRect/>
            </a:stretch>
          </a:blipFill>
          <a:ln>
            <a:noFill/>
          </a:ln>
        </p:spPr>
      </p:sp>
      <p:pic>
        <p:nvPicPr>
          <p:cNvPr id="770" name="Google Shape;770;p37"/>
          <p:cNvPicPr preferRelativeResize="0"/>
          <p:nvPr/>
        </p:nvPicPr>
        <p:blipFill>
          <a:blip r:embed="rId10">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776" name="Google Shape;776;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sp>
      <p:sp>
        <p:nvSpPr>
          <p:cNvPr id="777" name="Google Shape;777;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78" name="Google Shape;778;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sp>
      <p:sp>
        <p:nvSpPr>
          <p:cNvPr id="779" name="Google Shape;779;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0" name="Google Shape;780;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1" name="Google Shape;781;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2" name="Google Shape;782;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83" name="Google Shape;783;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sp>
      <p:sp>
        <p:nvSpPr>
          <p:cNvPr id="784" name="Google Shape;784;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sp>
      <p:sp>
        <p:nvSpPr>
          <p:cNvPr id="785" name="Google Shape;785;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6" name="Google Shape;786;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7" name="Google Shape;787;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8" name="Google Shape;788;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9" name="Google Shape;789;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0" name="Google Shape;790;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91" name="Google Shape;791;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grpSp>
        <p:nvGrpSpPr>
          <p:cNvPr id="792" name="Google Shape;792;p38"/>
          <p:cNvGrpSpPr/>
          <p:nvPr/>
        </p:nvGrpSpPr>
        <p:grpSpPr>
          <a:xfrm rot="10800000">
            <a:off x="-258630" y="2263606"/>
            <a:ext cx="9441086" cy="4722365"/>
            <a:chOff x="0" y="0"/>
            <a:chExt cx="12588115" cy="6296487"/>
          </a:xfrm>
        </p:grpSpPr>
        <p:sp>
          <p:nvSpPr>
            <p:cNvPr id="793" name="Google Shape;793;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sp>
        <p:sp>
          <p:nvSpPr>
            <p:cNvPr id="794" name="Google Shape;794;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sp>
        <p:sp>
          <p:nvSpPr>
            <p:cNvPr id="795" name="Google Shape;795;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796" name="Google Shape;796;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797" name="Google Shape;797;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8" name="Google Shape;798;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9" name="Google Shape;799;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0" name="Google Shape;800;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801" name="Google Shape;801;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2" name="Google Shape;802;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sp>
        <p:sp>
          <p:nvSpPr>
            <p:cNvPr id="803" name="Google Shape;803;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4" name="Google Shape;804;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5" name="Google Shape;805;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6" name="Google Shape;806;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7" name="Google Shape;807;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8" name="Google Shape;808;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sp>
        <p:sp>
          <p:nvSpPr>
            <p:cNvPr id="809" name="Google Shape;809;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0" name="Google Shape;810;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1" name="Google Shape;811;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2" name="Google Shape;812;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sp>
      </p:grpSp>
      <p:grpSp>
        <p:nvGrpSpPr>
          <p:cNvPr id="813" name="Google Shape;813;p38"/>
          <p:cNvGrpSpPr/>
          <p:nvPr/>
        </p:nvGrpSpPr>
        <p:grpSpPr>
          <a:xfrm>
            <a:off x="3586281" y="7801427"/>
            <a:ext cx="723695" cy="740657"/>
            <a:chOff x="0" y="-19050"/>
            <a:chExt cx="812800" cy="83185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6" name="Google Shape;816;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sp>
      <p:sp>
        <p:nvSpPr>
          <p:cNvPr id="817" name="Google Shape;817;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grpSp>
        <p:nvGrpSpPr>
          <p:cNvPr id="818" name="Google Shape;818;p38"/>
          <p:cNvGrpSpPr/>
          <p:nvPr/>
        </p:nvGrpSpPr>
        <p:grpSpPr>
          <a:xfrm>
            <a:off x="7672938" y="7801427"/>
            <a:ext cx="723695" cy="740657"/>
            <a:chOff x="0" y="-19050"/>
            <a:chExt cx="812800" cy="831850"/>
          </a:xfrm>
        </p:grpSpPr>
        <p:sp>
          <p:nvSpPr>
            <p:cNvPr id="819" name="Google Shape;81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1" name="Google Shape;821;p38"/>
          <p:cNvGrpSpPr/>
          <p:nvPr/>
        </p:nvGrpSpPr>
        <p:grpSpPr>
          <a:xfrm>
            <a:off x="11740771" y="7801427"/>
            <a:ext cx="723695" cy="740657"/>
            <a:chOff x="0" y="-19050"/>
            <a:chExt cx="812800" cy="831850"/>
          </a:xfrm>
        </p:grpSpPr>
        <p:sp>
          <p:nvSpPr>
            <p:cNvPr id="822" name="Google Shape;82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4" name="Google Shape;824;p38"/>
          <p:cNvGrpSpPr/>
          <p:nvPr/>
        </p:nvGrpSpPr>
        <p:grpSpPr>
          <a:xfrm>
            <a:off x="1565106" y="1305980"/>
            <a:ext cx="723695" cy="740657"/>
            <a:chOff x="0" y="-19050"/>
            <a:chExt cx="812800" cy="831850"/>
          </a:xfrm>
        </p:grpSpPr>
        <p:sp>
          <p:nvSpPr>
            <p:cNvPr id="825" name="Google Shape;82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7" name="Google Shape;827;p38"/>
          <p:cNvGrpSpPr/>
          <p:nvPr/>
        </p:nvGrpSpPr>
        <p:grpSpPr>
          <a:xfrm>
            <a:off x="5595290" y="1305980"/>
            <a:ext cx="723695" cy="740657"/>
            <a:chOff x="0" y="-19050"/>
            <a:chExt cx="812800" cy="831850"/>
          </a:xfrm>
        </p:grpSpPr>
        <p:sp>
          <p:nvSpPr>
            <p:cNvPr id="828" name="Google Shape;828;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0" name="Google Shape;830;p38"/>
          <p:cNvGrpSpPr/>
          <p:nvPr/>
        </p:nvGrpSpPr>
        <p:grpSpPr>
          <a:xfrm>
            <a:off x="9643867" y="1305980"/>
            <a:ext cx="723695" cy="740657"/>
            <a:chOff x="0" y="-19050"/>
            <a:chExt cx="812800" cy="831850"/>
          </a:xfrm>
        </p:grpSpPr>
        <p:sp>
          <p:nvSpPr>
            <p:cNvPr id="831" name="Google Shape;831;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3" name="Google Shape;833;p38"/>
          <p:cNvGrpSpPr/>
          <p:nvPr/>
        </p:nvGrpSpPr>
        <p:grpSpPr>
          <a:xfrm>
            <a:off x="13691787" y="1305980"/>
            <a:ext cx="723695" cy="740657"/>
            <a:chOff x="0" y="-19050"/>
            <a:chExt cx="812800" cy="831850"/>
          </a:xfrm>
        </p:grpSpPr>
        <p:sp>
          <p:nvSpPr>
            <p:cNvPr id="834" name="Google Shape;83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6" name="Google Shape;836;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7" name="Google Shape;837;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8" name="Google Shape;838;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sp>
      <p:sp>
        <p:nvSpPr>
          <p:cNvPr id="839" name="Google Shape;839;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0" name="Google Shape;840;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1" name="Google Shape;841;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2" name="Google Shape;842;p38"/>
          <p:cNvSpPr txBox="1"/>
          <p:nvPr/>
        </p:nvSpPr>
        <p:spPr>
          <a:xfrm>
            <a:off x="989782" y="356409"/>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Odaberite</a:t>
            </a:r>
            <a:r>
              <a:rPr dirty="0"/>
              <a:t> </a:t>
            </a:r>
            <a:r>
              <a:rPr dirty="0" err="1"/>
              <a:t>vještinu</a:t>
            </a:r>
            <a:endParaRPr dirty="0"/>
          </a:p>
        </p:txBody>
      </p:sp>
      <p:sp>
        <p:nvSpPr>
          <p:cNvPr id="843" name="Google Shape;843;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1</a:t>
            </a:r>
          </a:p>
        </p:txBody>
      </p:sp>
      <p:sp>
        <p:nvSpPr>
          <p:cNvPr id="844" name="Google Shape;844;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7</a:t>
            </a:r>
          </a:p>
        </p:txBody>
      </p:sp>
      <p:sp>
        <p:nvSpPr>
          <p:cNvPr id="845" name="Google Shape;845;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6</a:t>
            </a:r>
          </a:p>
        </p:txBody>
      </p:sp>
      <p:sp>
        <p:nvSpPr>
          <p:cNvPr id="846" name="Google Shape;846;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5</a:t>
            </a:r>
          </a:p>
        </p:txBody>
      </p:sp>
      <p:sp>
        <p:nvSpPr>
          <p:cNvPr id="847" name="Google Shape;847;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4</a:t>
            </a:r>
          </a:p>
        </p:txBody>
      </p:sp>
      <p:sp>
        <p:nvSpPr>
          <p:cNvPr id="848" name="Google Shape;848;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3</a:t>
            </a:r>
          </a:p>
        </p:txBody>
      </p:sp>
      <p:sp>
        <p:nvSpPr>
          <p:cNvPr id="849" name="Google Shape;849;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2</a:t>
            </a:r>
          </a:p>
        </p:txBody>
      </p:sp>
      <p:sp>
        <p:nvSpPr>
          <p:cNvPr id="850" name="Google Shape;850;p38"/>
          <p:cNvSpPr txBox="1"/>
          <p:nvPr/>
        </p:nvSpPr>
        <p:spPr>
          <a:xfrm>
            <a:off x="2965344" y="9021467"/>
            <a:ext cx="2057537"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Brainstorming</a:t>
            </a:r>
            <a:endParaRPr dirty="0"/>
          </a:p>
        </p:txBody>
      </p:sp>
      <p:sp>
        <p:nvSpPr>
          <p:cNvPr id="851" name="Google Shape;851;p38"/>
          <p:cNvSpPr txBox="1"/>
          <p:nvPr/>
        </p:nvSpPr>
        <p:spPr>
          <a:xfrm>
            <a:off x="5488031" y="608567"/>
            <a:ext cx="9382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Dizajn</a:t>
            </a:r>
          </a:p>
        </p:txBody>
      </p:sp>
      <p:sp>
        <p:nvSpPr>
          <p:cNvPr id="852" name="Google Shape;852;p38"/>
          <p:cNvSpPr txBox="1"/>
          <p:nvPr/>
        </p:nvSpPr>
        <p:spPr>
          <a:xfrm>
            <a:off x="7582869" y="9067800"/>
            <a:ext cx="1155567"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Kreiraj</a:t>
            </a:r>
          </a:p>
        </p:txBody>
      </p:sp>
      <p:sp>
        <p:nvSpPr>
          <p:cNvPr id="853" name="Google Shape;853;p38"/>
          <p:cNvSpPr txBox="1"/>
          <p:nvPr/>
        </p:nvSpPr>
        <p:spPr>
          <a:xfrm>
            <a:off x="8945540" y="579641"/>
            <a:ext cx="2097176"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Vizualni</a:t>
            </a:r>
            <a:r>
              <a:rPr dirty="0"/>
              <a:t> </a:t>
            </a:r>
            <a:r>
              <a:rPr dirty="0" err="1"/>
              <a:t>efekti</a:t>
            </a:r>
            <a:endParaRPr dirty="0"/>
          </a:p>
        </p:txBody>
      </p:sp>
      <p:sp>
        <p:nvSpPr>
          <p:cNvPr id="854" name="Google Shape;854;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Upravljanje vremenom </a:t>
            </a:r>
          </a:p>
        </p:txBody>
      </p:sp>
      <p:sp>
        <p:nvSpPr>
          <p:cNvPr id="855" name="Google Shape;855;p38"/>
          <p:cNvSpPr txBox="1"/>
          <p:nvPr/>
        </p:nvSpPr>
        <p:spPr>
          <a:xfrm>
            <a:off x="13106251" y="608567"/>
            <a:ext cx="1719709"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Dijeljenje</a:t>
            </a:r>
            <a:endParaRPr dirty="0"/>
          </a:p>
        </p:txBody>
      </p:sp>
      <p:sp>
        <p:nvSpPr>
          <p:cNvPr id="856" name="Google Shape;856;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sp>
      <p:sp>
        <p:nvSpPr>
          <p:cNvPr id="857" name="Google Shape;857;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defRPr sz="3297" b="1">
                <a:solidFill>
                  <a:srgbClr val="F59F35"/>
                </a:solidFill>
                <a:latin typeface="Philosopher"/>
                <a:ea typeface="Philosopher"/>
                <a:cs typeface="Philosopher"/>
                <a:sym typeface="Philosopher"/>
              </a:defRPr>
            </a:pPr>
            <a:r>
              <a:t>Praktična aktivnost: stvaranje sadržaja </a:t>
            </a:r>
          </a:p>
        </p:txBody>
      </p:sp>
      <p:sp>
        <p:nvSpPr>
          <p:cNvPr id="858" name="Google Shape;858;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859" name="Google Shape;859;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sp>
        <p:nvSpPr>
          <p:cNvPr id="860" name="Google Shape;860;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sp>
      <p:sp>
        <p:nvSpPr>
          <p:cNvPr id="861" name="Google Shape;861;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pic>
        <p:nvPicPr>
          <p:cNvPr id="862" name="Google Shape;862;p38"/>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39"/>
          <p:cNvSpPr txBox="1"/>
          <p:nvPr/>
        </p:nvSpPr>
        <p:spPr>
          <a:xfrm>
            <a:off x="695725" y="785825"/>
            <a:ext cx="8875978"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499" b="1">
                <a:solidFill>
                  <a:srgbClr val="F59F35"/>
                </a:solidFill>
                <a:latin typeface="Philosopher"/>
                <a:ea typeface="Philosopher"/>
                <a:cs typeface="Philosopher"/>
                <a:sym typeface="Philosopher"/>
              </a:defRPr>
            </a:pPr>
            <a:r>
              <a:rPr dirty="0" err="1"/>
              <a:t>Praktična</a:t>
            </a:r>
            <a:r>
              <a:rPr dirty="0"/>
              <a:t> </a:t>
            </a:r>
            <a:r>
              <a:rPr dirty="0" err="1"/>
              <a:t>aktivnost</a:t>
            </a:r>
            <a:r>
              <a:rPr dirty="0"/>
              <a:t>: </a:t>
            </a:r>
            <a:r>
              <a:rPr dirty="0" err="1"/>
              <a:t>stvaranje</a:t>
            </a:r>
            <a:r>
              <a:rPr dirty="0"/>
              <a:t> </a:t>
            </a:r>
            <a:r>
              <a:rPr dirty="0" err="1"/>
              <a:t>sadržaja</a:t>
            </a:r>
            <a:r>
              <a:rPr dirty="0"/>
              <a:t> </a:t>
            </a:r>
          </a:p>
        </p:txBody>
      </p:sp>
      <p:sp>
        <p:nvSpPr>
          <p:cNvPr id="872" name="Google Shape;872;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873" name="Google Shape;873;p39"/>
          <p:cNvSpPr txBox="1"/>
          <p:nvPr/>
        </p:nvSpPr>
        <p:spPr>
          <a:xfrm>
            <a:off x="1629183" y="2271580"/>
            <a:ext cx="16279439"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Odaberite</a:t>
            </a:r>
            <a:r>
              <a:rPr dirty="0"/>
              <a:t> </a:t>
            </a:r>
            <a:r>
              <a:rPr dirty="0" err="1"/>
              <a:t>praktičnu</a:t>
            </a:r>
            <a:r>
              <a:rPr dirty="0"/>
              <a:t> </a:t>
            </a:r>
            <a:r>
              <a:rPr dirty="0" err="1"/>
              <a:t>vještinu</a:t>
            </a:r>
            <a:r>
              <a:rPr dirty="0"/>
              <a:t> </a:t>
            </a:r>
            <a:r>
              <a:rPr dirty="0" err="1"/>
              <a:t>relevantnu</a:t>
            </a:r>
            <a:r>
              <a:rPr dirty="0"/>
              <a:t> za </a:t>
            </a:r>
            <a:r>
              <a:rPr dirty="0" err="1"/>
              <a:t>niskokvalificirane</a:t>
            </a:r>
            <a:r>
              <a:rPr dirty="0"/>
              <a:t> </a:t>
            </a:r>
            <a:r>
              <a:rPr dirty="0" err="1"/>
              <a:t>odrasle</a:t>
            </a:r>
            <a:r>
              <a:rPr dirty="0"/>
              <a:t> </a:t>
            </a:r>
            <a:r>
              <a:rPr lang="hr-HR" dirty="0"/>
              <a:t>polaznike</a:t>
            </a:r>
            <a:r>
              <a:rPr dirty="0"/>
              <a:t>. To </a:t>
            </a:r>
            <a:r>
              <a:rPr dirty="0" err="1"/>
              <a:t>može</a:t>
            </a:r>
            <a:r>
              <a:rPr dirty="0"/>
              <a:t> </a:t>
            </a:r>
            <a:r>
              <a:rPr dirty="0" err="1"/>
              <a:t>biti</a:t>
            </a:r>
            <a:r>
              <a:rPr dirty="0"/>
              <a:t> </a:t>
            </a:r>
            <a:r>
              <a:rPr dirty="0" err="1"/>
              <a:t>nešto</a:t>
            </a:r>
            <a:r>
              <a:rPr dirty="0"/>
              <a:t> </a:t>
            </a:r>
            <a:r>
              <a:rPr dirty="0" err="1"/>
              <a:t>povezano</a:t>
            </a:r>
            <a:r>
              <a:rPr dirty="0"/>
              <a:t> s </a:t>
            </a:r>
            <a:r>
              <a:rPr dirty="0" err="1"/>
              <a:t>digitalnom</a:t>
            </a:r>
            <a:r>
              <a:rPr dirty="0"/>
              <a:t> </a:t>
            </a:r>
            <a:r>
              <a:rPr dirty="0" err="1"/>
              <a:t>pismenošću</a:t>
            </a:r>
            <a:r>
              <a:rPr dirty="0"/>
              <a:t>, </a:t>
            </a:r>
            <a:r>
              <a:rPr dirty="0" err="1"/>
              <a:t>vještinama</a:t>
            </a:r>
            <a:r>
              <a:rPr dirty="0"/>
              <a:t> </a:t>
            </a:r>
            <a:r>
              <a:rPr dirty="0" err="1"/>
              <a:t>na</a:t>
            </a:r>
            <a:r>
              <a:rPr dirty="0"/>
              <a:t> </a:t>
            </a:r>
            <a:r>
              <a:rPr dirty="0" err="1"/>
              <a:t>radnom</a:t>
            </a:r>
            <a:r>
              <a:rPr dirty="0"/>
              <a:t> </a:t>
            </a:r>
            <a:r>
              <a:rPr dirty="0" err="1"/>
              <a:t>mjestu</a:t>
            </a:r>
            <a:r>
              <a:rPr dirty="0"/>
              <a:t> </a:t>
            </a:r>
            <a:r>
              <a:rPr dirty="0" err="1"/>
              <a:t>ili</a:t>
            </a:r>
            <a:r>
              <a:rPr dirty="0"/>
              <a:t> </a:t>
            </a:r>
            <a:r>
              <a:rPr dirty="0" err="1"/>
              <a:t>bilo</a:t>
            </a:r>
            <a:r>
              <a:rPr dirty="0"/>
              <a:t> </a:t>
            </a:r>
            <a:r>
              <a:rPr dirty="0" err="1"/>
              <a:t>kojim</a:t>
            </a:r>
            <a:r>
              <a:rPr dirty="0"/>
              <a:t> </a:t>
            </a:r>
            <a:r>
              <a:rPr dirty="0" err="1"/>
              <a:t>drugim</a:t>
            </a:r>
            <a:r>
              <a:rPr dirty="0"/>
              <a:t> </a:t>
            </a:r>
            <a:r>
              <a:rPr dirty="0" err="1"/>
              <a:t>područjem</a:t>
            </a:r>
            <a:r>
              <a:rPr dirty="0"/>
              <a:t> </a:t>
            </a:r>
            <a:r>
              <a:rPr dirty="0" err="1"/>
              <a:t>koje</a:t>
            </a:r>
            <a:r>
              <a:rPr dirty="0"/>
              <a:t> vas </a:t>
            </a:r>
            <a:r>
              <a:rPr dirty="0" err="1"/>
              <a:t>zanima</a:t>
            </a:r>
            <a:endParaRPr dirty="0"/>
          </a:p>
        </p:txBody>
      </p:sp>
      <p:grpSp>
        <p:nvGrpSpPr>
          <p:cNvPr id="874" name="Google Shape;874;p39"/>
          <p:cNvGrpSpPr/>
          <p:nvPr/>
        </p:nvGrpSpPr>
        <p:grpSpPr>
          <a:xfrm>
            <a:off x="695725" y="2235979"/>
            <a:ext cx="723695" cy="740657"/>
            <a:chOff x="0" y="-19050"/>
            <a:chExt cx="812800" cy="831850"/>
          </a:xfrm>
        </p:grpSpPr>
        <p:sp>
          <p:nvSpPr>
            <p:cNvPr id="875" name="Google Shape;875;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7" name="Google Shape;877;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1</a:t>
            </a:r>
          </a:p>
        </p:txBody>
      </p:sp>
      <p:grpSp>
        <p:nvGrpSpPr>
          <p:cNvPr id="878" name="Google Shape;878;p39"/>
          <p:cNvGrpSpPr/>
          <p:nvPr/>
        </p:nvGrpSpPr>
        <p:grpSpPr>
          <a:xfrm>
            <a:off x="686721" y="4074099"/>
            <a:ext cx="723695" cy="740657"/>
            <a:chOff x="0" y="-19050"/>
            <a:chExt cx="812800" cy="831850"/>
          </a:xfrm>
        </p:grpSpPr>
        <p:sp>
          <p:nvSpPr>
            <p:cNvPr id="879" name="Google Shape;879;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1" name="Google Shape;881;p39"/>
          <p:cNvSpPr txBox="1"/>
          <p:nvPr/>
        </p:nvSpPr>
        <p:spPr>
          <a:xfrm>
            <a:off x="1638708" y="4090855"/>
            <a:ext cx="15868267"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Razmislite</a:t>
            </a:r>
            <a:r>
              <a:rPr dirty="0"/>
              <a:t> o tome </a:t>
            </a:r>
            <a:r>
              <a:rPr dirty="0" err="1"/>
              <a:t>kako</a:t>
            </a:r>
            <a:r>
              <a:rPr dirty="0"/>
              <a:t> </a:t>
            </a:r>
            <a:r>
              <a:rPr dirty="0" err="1"/>
              <a:t>možete</a:t>
            </a:r>
            <a:r>
              <a:rPr dirty="0"/>
              <a:t> </a:t>
            </a:r>
            <a:r>
              <a:rPr dirty="0" err="1"/>
              <a:t>naučiti</a:t>
            </a:r>
            <a:r>
              <a:rPr dirty="0"/>
              <a:t> </a:t>
            </a:r>
            <a:r>
              <a:rPr dirty="0" err="1"/>
              <a:t>ovu</a:t>
            </a:r>
            <a:r>
              <a:rPr dirty="0"/>
              <a:t> </a:t>
            </a:r>
            <a:r>
              <a:rPr dirty="0" err="1"/>
              <a:t>vještinu</a:t>
            </a:r>
            <a:r>
              <a:rPr dirty="0"/>
              <a:t> u </a:t>
            </a:r>
            <a:r>
              <a:rPr dirty="0" err="1"/>
              <a:t>formatu</a:t>
            </a:r>
            <a:r>
              <a:rPr dirty="0"/>
              <a:t> </a:t>
            </a:r>
            <a:r>
              <a:rPr dirty="0" err="1"/>
              <a:t>mikroučenja</a:t>
            </a:r>
            <a:r>
              <a:rPr dirty="0"/>
              <a:t>. </a:t>
            </a:r>
            <a:r>
              <a:rPr dirty="0" err="1"/>
              <a:t>Razmotrite</a:t>
            </a:r>
            <a:r>
              <a:rPr dirty="0"/>
              <a:t> </a:t>
            </a:r>
            <a:r>
              <a:rPr dirty="0" err="1"/>
              <a:t>načela</a:t>
            </a:r>
            <a:r>
              <a:rPr dirty="0"/>
              <a:t> o </a:t>
            </a:r>
            <a:r>
              <a:rPr dirty="0" err="1"/>
              <a:t>kojima</a:t>
            </a:r>
            <a:r>
              <a:rPr dirty="0"/>
              <a:t> </a:t>
            </a:r>
            <a:r>
              <a:rPr dirty="0" err="1"/>
              <a:t>smo</a:t>
            </a:r>
            <a:r>
              <a:rPr dirty="0"/>
              <a:t> </a:t>
            </a:r>
            <a:r>
              <a:rPr dirty="0" err="1"/>
              <a:t>razgovarali</a:t>
            </a:r>
            <a:r>
              <a:rPr dirty="0"/>
              <a:t>, </a:t>
            </a:r>
            <a:r>
              <a:rPr dirty="0" err="1"/>
              <a:t>kao</a:t>
            </a:r>
            <a:r>
              <a:rPr dirty="0"/>
              <a:t> </a:t>
            </a:r>
            <a:r>
              <a:rPr dirty="0" err="1"/>
              <a:t>što</a:t>
            </a:r>
            <a:r>
              <a:rPr dirty="0"/>
              <a:t> </a:t>
            </a:r>
            <a:r>
              <a:rPr dirty="0" err="1"/>
              <a:t>su</a:t>
            </a:r>
            <a:r>
              <a:rPr dirty="0"/>
              <a:t> </a:t>
            </a:r>
            <a:r>
              <a:rPr dirty="0" err="1"/>
              <a:t>sadržaj</a:t>
            </a:r>
            <a:r>
              <a:rPr dirty="0"/>
              <a:t> </a:t>
            </a:r>
            <a:r>
              <a:rPr dirty="0" err="1"/>
              <a:t>veličine</a:t>
            </a:r>
            <a:r>
              <a:rPr dirty="0"/>
              <a:t> </a:t>
            </a:r>
            <a:r>
              <a:rPr lang="hr-HR" dirty="0"/>
              <a:t>zalogaja</a:t>
            </a:r>
            <a:r>
              <a:rPr dirty="0"/>
              <a:t>, </a:t>
            </a:r>
            <a:r>
              <a:rPr dirty="0" err="1"/>
              <a:t>jasni</a:t>
            </a:r>
            <a:r>
              <a:rPr dirty="0"/>
              <a:t> </a:t>
            </a:r>
            <a:r>
              <a:rPr dirty="0" err="1"/>
              <a:t>ciljevi</a:t>
            </a:r>
            <a:r>
              <a:rPr dirty="0"/>
              <a:t>, </a:t>
            </a:r>
            <a:r>
              <a:rPr dirty="0" err="1"/>
              <a:t>učenje</a:t>
            </a:r>
            <a:r>
              <a:rPr dirty="0"/>
              <a:t> u </a:t>
            </a:r>
            <a:r>
              <a:rPr dirty="0" err="1"/>
              <a:t>pravo</a:t>
            </a:r>
            <a:r>
              <a:rPr dirty="0"/>
              <a:t> </a:t>
            </a:r>
            <a:r>
              <a:rPr dirty="0" err="1"/>
              <a:t>vrijeme</a:t>
            </a:r>
            <a:r>
              <a:rPr dirty="0"/>
              <a:t> </a:t>
            </a:r>
            <a:r>
              <a:rPr dirty="0" err="1"/>
              <a:t>i</a:t>
            </a:r>
            <a:r>
              <a:rPr dirty="0"/>
              <a:t> </a:t>
            </a:r>
            <a:r>
              <a:rPr dirty="0" err="1"/>
              <a:t>personalizacija</a:t>
            </a:r>
            <a:endParaRPr dirty="0"/>
          </a:p>
        </p:txBody>
      </p:sp>
      <p:sp>
        <p:nvSpPr>
          <p:cNvPr id="882" name="Google Shape;882;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2</a:t>
            </a:r>
          </a:p>
        </p:txBody>
      </p:sp>
      <p:sp>
        <p:nvSpPr>
          <p:cNvPr id="883" name="Google Shape;883;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Izradite okvirni prikaz svoje aktivnosti mikroučenja. Odlučite kako ćete predstaviti sadržaj koristeći se zanimljivim tehnikama poput pripovijedanja, vizuala ili scenarija iz stvarnog života. Razmislite o vremenu i redoslijedu svog sadržaja</a:t>
            </a:r>
          </a:p>
        </p:txBody>
      </p:sp>
      <p:grpSp>
        <p:nvGrpSpPr>
          <p:cNvPr id="884" name="Google Shape;884;p39"/>
          <p:cNvGrpSpPr/>
          <p:nvPr/>
        </p:nvGrpSpPr>
        <p:grpSpPr>
          <a:xfrm>
            <a:off x="695725" y="5912218"/>
            <a:ext cx="723695" cy="740657"/>
            <a:chOff x="0" y="-19050"/>
            <a:chExt cx="812800" cy="831850"/>
          </a:xfrm>
        </p:grpSpPr>
        <p:sp>
          <p:nvSpPr>
            <p:cNvPr id="885" name="Google Shape;885;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7" name="Google Shape;887;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3</a:t>
            </a:r>
          </a:p>
        </p:txBody>
      </p:sp>
      <p:grpSp>
        <p:nvGrpSpPr>
          <p:cNvPr id="888" name="Google Shape;888;p39"/>
          <p:cNvGrpSpPr/>
          <p:nvPr/>
        </p:nvGrpSpPr>
        <p:grpSpPr>
          <a:xfrm>
            <a:off x="686721" y="7750338"/>
            <a:ext cx="723695" cy="740657"/>
            <a:chOff x="0" y="-19050"/>
            <a:chExt cx="812800" cy="831850"/>
          </a:xfrm>
        </p:grpSpPr>
        <p:sp>
          <p:nvSpPr>
            <p:cNvPr id="889" name="Google Shape;889;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1" name="Google Shape;891;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4</a:t>
            </a:r>
          </a:p>
        </p:txBody>
      </p:sp>
      <p:sp>
        <p:nvSpPr>
          <p:cNvPr id="892" name="Google Shape;892;p39"/>
          <p:cNvSpPr txBox="1"/>
          <p:nvPr/>
        </p:nvSpPr>
        <p:spPr>
          <a:xfrm>
            <a:off x="1638708" y="7748516"/>
            <a:ext cx="15868267"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Počnite</a:t>
            </a:r>
            <a:r>
              <a:rPr dirty="0"/>
              <a:t> </a:t>
            </a:r>
            <a:r>
              <a:rPr dirty="0" err="1"/>
              <a:t>kreirati</a:t>
            </a:r>
            <a:r>
              <a:rPr dirty="0"/>
              <a:t> </a:t>
            </a:r>
            <a:r>
              <a:rPr dirty="0" err="1"/>
              <a:t>svoju</a:t>
            </a:r>
            <a:r>
              <a:rPr dirty="0"/>
              <a:t> </a:t>
            </a:r>
            <a:r>
              <a:rPr dirty="0" err="1"/>
              <a:t>aktivnost</a:t>
            </a:r>
            <a:r>
              <a:rPr dirty="0"/>
              <a:t> </a:t>
            </a:r>
            <a:r>
              <a:rPr dirty="0" err="1"/>
              <a:t>mikroučenja</a:t>
            </a:r>
            <a:r>
              <a:rPr dirty="0"/>
              <a:t>. </a:t>
            </a:r>
            <a:r>
              <a:rPr dirty="0" err="1"/>
              <a:t>Možete</a:t>
            </a:r>
            <a:r>
              <a:rPr dirty="0"/>
              <a:t> </a:t>
            </a:r>
            <a:r>
              <a:rPr dirty="0" err="1"/>
              <a:t>upotrijebiti</a:t>
            </a:r>
            <a:r>
              <a:rPr dirty="0"/>
              <a:t> </a:t>
            </a:r>
            <a:r>
              <a:rPr dirty="0" err="1"/>
              <a:t>jednostavan</a:t>
            </a:r>
            <a:r>
              <a:rPr dirty="0"/>
              <a:t> format, </a:t>
            </a:r>
            <a:r>
              <a:rPr dirty="0" err="1"/>
              <a:t>kao</a:t>
            </a:r>
            <a:r>
              <a:rPr dirty="0"/>
              <a:t> </a:t>
            </a:r>
            <a:r>
              <a:rPr dirty="0" err="1"/>
              <a:t>što</a:t>
            </a:r>
            <a:r>
              <a:rPr dirty="0"/>
              <a:t> je </a:t>
            </a:r>
            <a:r>
              <a:rPr dirty="0" err="1"/>
              <a:t>kratki</a:t>
            </a:r>
            <a:r>
              <a:rPr dirty="0"/>
              <a:t> </a:t>
            </a:r>
            <a:r>
              <a:rPr dirty="0" err="1"/>
              <a:t>videozapis</a:t>
            </a:r>
            <a:r>
              <a:rPr dirty="0"/>
              <a:t>, </a:t>
            </a:r>
            <a:r>
              <a:rPr dirty="0" err="1"/>
              <a:t>infografika</a:t>
            </a:r>
            <a:r>
              <a:rPr dirty="0"/>
              <a:t> </a:t>
            </a:r>
            <a:r>
              <a:rPr dirty="0" err="1"/>
              <a:t>ili</a:t>
            </a:r>
            <a:r>
              <a:rPr dirty="0"/>
              <a:t> </a:t>
            </a:r>
            <a:r>
              <a:rPr dirty="0" err="1"/>
              <a:t>niz</a:t>
            </a:r>
            <a:r>
              <a:rPr dirty="0"/>
              <a:t> </a:t>
            </a:r>
            <a:r>
              <a:rPr dirty="0" err="1"/>
              <a:t>interaktivnih</a:t>
            </a:r>
            <a:r>
              <a:rPr dirty="0"/>
              <a:t> </a:t>
            </a:r>
            <a:r>
              <a:rPr dirty="0" err="1"/>
              <a:t>slajdova</a:t>
            </a:r>
            <a:r>
              <a:rPr dirty="0"/>
              <a:t>. Ne </a:t>
            </a:r>
            <a:r>
              <a:rPr dirty="0" err="1"/>
              <a:t>zaboravite</a:t>
            </a:r>
            <a:r>
              <a:rPr dirty="0"/>
              <a:t> </a:t>
            </a:r>
            <a:r>
              <a:rPr dirty="0" err="1"/>
              <a:t>biti</a:t>
            </a:r>
            <a:r>
              <a:rPr dirty="0"/>
              <a:t> </a:t>
            </a:r>
            <a:r>
              <a:rPr dirty="0" err="1"/>
              <a:t>sažeti</a:t>
            </a:r>
            <a:r>
              <a:rPr dirty="0"/>
              <a:t> </a:t>
            </a:r>
            <a:r>
              <a:rPr dirty="0" err="1"/>
              <a:t>i</a:t>
            </a:r>
            <a:r>
              <a:rPr dirty="0"/>
              <a:t> </a:t>
            </a:r>
            <a:r>
              <a:rPr lang="hr-HR" dirty="0"/>
              <a:t>zanimljivi.</a:t>
            </a:r>
            <a:endParaRPr dirty="0"/>
          </a:p>
        </p:txBody>
      </p:sp>
      <p:pic>
        <p:nvPicPr>
          <p:cNvPr id="893" name="Google Shape;893;p39"/>
          <p:cNvPicPr preferRelativeResize="0"/>
          <p:nvPr/>
        </p:nvPicPr>
        <p:blipFill>
          <a:blip r:embed="rId4">
            <a:alphaModFix/>
          </a:blip>
          <a:stretch>
            <a:fillRect/>
          </a:stretch>
        </p:blipFill>
        <p:spPr>
          <a:xfrm>
            <a:off x="576525" y="9310026"/>
            <a:ext cx="2840374" cy="59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1. dio</a:t>
            </a: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Uvod u mikroučenje</a:t>
            </a:r>
          </a:p>
        </p:txBody>
      </p:sp>
      <p:pic>
        <p:nvPicPr>
          <p:cNvPr id="138" name="Google Shape;138;p4"/>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0"/>
          <p:cNvSpPr txBox="1"/>
          <p:nvPr/>
        </p:nvSpPr>
        <p:spPr>
          <a:xfrm>
            <a:off x="695724" y="785825"/>
            <a:ext cx="844827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499" b="1">
                <a:solidFill>
                  <a:srgbClr val="F59F35"/>
                </a:solidFill>
                <a:latin typeface="Philosopher"/>
                <a:ea typeface="Philosopher"/>
                <a:cs typeface="Philosopher"/>
                <a:sym typeface="Philosopher"/>
              </a:defRPr>
            </a:pPr>
            <a:r>
              <a:rPr dirty="0" err="1"/>
              <a:t>Praktična</a:t>
            </a:r>
            <a:r>
              <a:rPr dirty="0"/>
              <a:t> </a:t>
            </a:r>
            <a:r>
              <a:rPr dirty="0" err="1"/>
              <a:t>aktivnost</a:t>
            </a:r>
            <a:r>
              <a:rPr dirty="0"/>
              <a:t>: </a:t>
            </a:r>
            <a:r>
              <a:rPr dirty="0" err="1"/>
              <a:t>stvaranje</a:t>
            </a:r>
            <a:r>
              <a:rPr dirty="0"/>
              <a:t> </a:t>
            </a:r>
            <a:r>
              <a:rPr dirty="0" err="1"/>
              <a:t>sadržaja</a:t>
            </a:r>
            <a:r>
              <a:rPr dirty="0"/>
              <a:t> </a:t>
            </a:r>
          </a:p>
        </p:txBody>
      </p:sp>
      <p:sp>
        <p:nvSpPr>
          <p:cNvPr id="903" name="Google Shape;903;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grpSp>
        <p:nvGrpSpPr>
          <p:cNvPr id="904" name="Google Shape;904;p40"/>
          <p:cNvGrpSpPr/>
          <p:nvPr/>
        </p:nvGrpSpPr>
        <p:grpSpPr>
          <a:xfrm>
            <a:off x="767386" y="2581349"/>
            <a:ext cx="723695" cy="740657"/>
            <a:chOff x="0" y="-19050"/>
            <a:chExt cx="812800" cy="831850"/>
          </a:xfrm>
        </p:grpSpPr>
        <p:sp>
          <p:nvSpPr>
            <p:cNvPr id="905" name="Google Shape;905;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7" name="Google Shape;907;p40"/>
          <p:cNvGrpSpPr/>
          <p:nvPr/>
        </p:nvGrpSpPr>
        <p:grpSpPr>
          <a:xfrm>
            <a:off x="767386" y="4590918"/>
            <a:ext cx="723695" cy="740657"/>
            <a:chOff x="0" y="-19050"/>
            <a:chExt cx="812800" cy="831850"/>
          </a:xfrm>
        </p:grpSpPr>
        <p:sp>
          <p:nvSpPr>
            <p:cNvPr id="908" name="Google Shape;908;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0" name="Google Shape;910;p40"/>
          <p:cNvGrpSpPr/>
          <p:nvPr/>
        </p:nvGrpSpPr>
        <p:grpSpPr>
          <a:xfrm>
            <a:off x="767386" y="6714788"/>
            <a:ext cx="723695" cy="740657"/>
            <a:chOff x="0" y="-19050"/>
            <a:chExt cx="812800" cy="831850"/>
          </a:xfrm>
        </p:grpSpPr>
        <p:sp>
          <p:nvSpPr>
            <p:cNvPr id="911" name="Google Shape;911;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3" name="Google Shape;913;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5</a:t>
            </a:r>
          </a:p>
        </p:txBody>
      </p:sp>
      <p:sp>
        <p:nvSpPr>
          <p:cNvPr id="914" name="Google Shape;914;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7</a:t>
            </a:r>
          </a:p>
        </p:txBody>
      </p:sp>
      <p:sp>
        <p:nvSpPr>
          <p:cNvPr id="915" name="Google Shape;915;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6</a:t>
            </a:r>
          </a:p>
        </p:txBody>
      </p:sp>
      <p:sp>
        <p:nvSpPr>
          <p:cNvPr id="916" name="Google Shape;916;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Vizualni</a:t>
            </a:r>
            <a:r>
              <a:rPr dirty="0"/>
              <a:t> </a:t>
            </a:r>
            <a:r>
              <a:rPr dirty="0" err="1"/>
              <a:t>ili</a:t>
            </a:r>
            <a:r>
              <a:rPr dirty="0"/>
              <a:t> </a:t>
            </a:r>
            <a:r>
              <a:rPr dirty="0" err="1"/>
              <a:t>kratki</a:t>
            </a:r>
            <a:r>
              <a:rPr dirty="0"/>
              <a:t> </a:t>
            </a:r>
            <a:r>
              <a:rPr dirty="0" err="1"/>
              <a:t>videozapisi</a:t>
            </a:r>
            <a:r>
              <a:rPr dirty="0"/>
              <a:t> </a:t>
            </a:r>
            <a:r>
              <a:rPr dirty="0" err="1"/>
              <a:t>mogu</a:t>
            </a:r>
            <a:r>
              <a:rPr dirty="0"/>
              <a:t> </a:t>
            </a:r>
            <a:r>
              <a:rPr dirty="0" err="1"/>
              <a:t>biti</a:t>
            </a:r>
            <a:r>
              <a:rPr dirty="0"/>
              <a:t> </a:t>
            </a:r>
            <a:r>
              <a:rPr dirty="0" err="1"/>
              <a:t>posebno</a:t>
            </a:r>
            <a:r>
              <a:rPr dirty="0"/>
              <a:t> </a:t>
            </a:r>
            <a:r>
              <a:rPr dirty="0" err="1"/>
              <a:t>učinkoviti</a:t>
            </a:r>
            <a:r>
              <a:rPr dirty="0"/>
              <a:t> u </a:t>
            </a:r>
            <a:r>
              <a:rPr dirty="0" err="1"/>
              <a:t>privlačenju</a:t>
            </a:r>
            <a:r>
              <a:rPr dirty="0"/>
              <a:t> </a:t>
            </a:r>
            <a:r>
              <a:rPr dirty="0" err="1"/>
              <a:t>pažnje</a:t>
            </a:r>
            <a:r>
              <a:rPr dirty="0"/>
              <a:t> </a:t>
            </a:r>
            <a:r>
              <a:rPr dirty="0" err="1"/>
              <a:t>učenika</a:t>
            </a:r>
            <a:r>
              <a:rPr dirty="0"/>
              <a:t>. </a:t>
            </a:r>
            <a:r>
              <a:rPr dirty="0" err="1"/>
              <a:t>Razmislite</a:t>
            </a:r>
            <a:r>
              <a:rPr dirty="0"/>
              <a:t> o tome </a:t>
            </a:r>
            <a:r>
              <a:rPr dirty="0" err="1"/>
              <a:t>kako</a:t>
            </a:r>
            <a:r>
              <a:rPr dirty="0"/>
              <a:t> </a:t>
            </a:r>
            <a:r>
              <a:rPr dirty="0" err="1"/>
              <a:t>možete</a:t>
            </a:r>
            <a:r>
              <a:rPr dirty="0"/>
              <a:t> </a:t>
            </a:r>
            <a:r>
              <a:rPr dirty="0" err="1"/>
              <a:t>uključiti</a:t>
            </a:r>
            <a:r>
              <a:rPr dirty="0"/>
              <a:t> </a:t>
            </a:r>
            <a:r>
              <a:rPr dirty="0" err="1"/>
              <a:t>ove</a:t>
            </a:r>
            <a:r>
              <a:rPr dirty="0"/>
              <a:t> </a:t>
            </a:r>
            <a:r>
              <a:rPr dirty="0" err="1"/>
              <a:t>elemente</a:t>
            </a:r>
            <a:r>
              <a:rPr dirty="0"/>
              <a:t> u </a:t>
            </a:r>
            <a:r>
              <a:rPr dirty="0" err="1"/>
              <a:t>svoju</a:t>
            </a:r>
            <a:r>
              <a:rPr dirty="0"/>
              <a:t> </a:t>
            </a:r>
            <a:r>
              <a:rPr dirty="0" err="1"/>
              <a:t>aktivnost</a:t>
            </a:r>
            <a:endParaRPr dirty="0"/>
          </a:p>
        </p:txBody>
      </p:sp>
      <p:sp>
        <p:nvSpPr>
          <p:cNvPr id="917" name="Google Shape;917;p40"/>
          <p:cNvSpPr txBox="1"/>
          <p:nvPr/>
        </p:nvSpPr>
        <p:spPr>
          <a:xfrm>
            <a:off x="294968" y="4817431"/>
            <a:ext cx="9637230"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Pratite</a:t>
            </a:r>
            <a:r>
              <a:rPr dirty="0"/>
              <a:t> </a:t>
            </a:r>
            <a:r>
              <a:rPr dirty="0" err="1"/>
              <a:t>vrijeme</a:t>
            </a:r>
            <a:r>
              <a:rPr dirty="0"/>
              <a:t>; </a:t>
            </a:r>
            <a:r>
              <a:rPr dirty="0" err="1"/>
              <a:t>imate</a:t>
            </a:r>
            <a:r>
              <a:rPr dirty="0"/>
              <a:t> 8 </a:t>
            </a:r>
            <a:r>
              <a:rPr dirty="0" err="1"/>
              <a:t>minuta</a:t>
            </a:r>
            <a:r>
              <a:rPr dirty="0"/>
              <a:t> za </a:t>
            </a:r>
            <a:r>
              <a:rPr dirty="0" err="1"/>
              <a:t>ovu</a:t>
            </a:r>
            <a:r>
              <a:rPr dirty="0"/>
              <a:t> </a:t>
            </a:r>
            <a:r>
              <a:rPr dirty="0" err="1"/>
              <a:t>aktivnost</a:t>
            </a:r>
            <a:endParaRPr dirty="0"/>
          </a:p>
        </p:txBody>
      </p:sp>
      <p:sp>
        <p:nvSpPr>
          <p:cNvPr id="918" name="Google Shape;918;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Nakon što kreirate svoju aktivnost mikroučenja, podijelite je sa svojim partnerom. Objasnite kako ste primijenili tehnike angažmana o kojima smo razgovarali i kako se vaša aktivnost odnosi na odabranu vještinu</a:t>
            </a:r>
          </a:p>
        </p:txBody>
      </p:sp>
      <p:pic>
        <p:nvPicPr>
          <p:cNvPr id="919" name="Google Shape;919;p40"/>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a:off x="1919862" y="5535168"/>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33" name="Google Shape;933;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4">
              <a:alphaModFix amt="14000"/>
            </a:blip>
            <a:stretch>
              <a:fillRect/>
            </a:stretch>
          </a:blipFill>
          <a:ln>
            <a:noFill/>
          </a:ln>
        </p:spPr>
      </p:sp>
      <p:sp>
        <p:nvSpPr>
          <p:cNvPr id="934" name="Google Shape;934;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5">
              <a:alphaModFix amt="34000"/>
            </a:blip>
            <a:stretch>
              <a:fillRect/>
            </a:stretch>
          </a:blipFill>
          <a:ln>
            <a:noFill/>
          </a:ln>
        </p:spPr>
      </p:sp>
      <p:sp>
        <p:nvSpPr>
          <p:cNvPr id="935" name="Google Shape;935;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6">
              <a:alphaModFix amt="16000"/>
            </a:blip>
            <a:stretch>
              <a:fillRect/>
            </a:stretch>
          </a:blipFill>
          <a:ln>
            <a:noFill/>
          </a:ln>
        </p:spPr>
      </p:sp>
      <p:sp>
        <p:nvSpPr>
          <p:cNvPr id="936" name="Google Shape;936;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7">
              <a:alphaModFix amt="15000"/>
            </a:blip>
            <a:stretch>
              <a:fillRect/>
            </a:stretch>
          </a:blipFill>
          <a:ln>
            <a:noFill/>
          </a:ln>
        </p:spPr>
      </p:sp>
      <p:sp>
        <p:nvSpPr>
          <p:cNvPr id="937" name="Google Shape;937;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Pojačajte učenje</a:t>
            </a:r>
          </a:p>
        </p:txBody>
      </p:sp>
      <p:sp>
        <p:nvSpPr>
          <p:cNvPr id="938" name="Google Shape;938;p41"/>
          <p:cNvSpPr txBox="1"/>
          <p:nvPr/>
        </p:nvSpPr>
        <p:spPr>
          <a:xfrm>
            <a:off x="2161413"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Prepoznajte nedostatke</a:t>
            </a:r>
          </a:p>
        </p:txBody>
      </p:sp>
      <p:sp>
        <p:nvSpPr>
          <p:cNvPr id="939" name="Google Shape;939;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Napredak mjerenja</a:t>
            </a:r>
          </a:p>
        </p:txBody>
      </p:sp>
      <p:sp>
        <p:nvSpPr>
          <p:cNvPr id="940" name="Google Shape;940;p41"/>
          <p:cNvSpPr txBox="1"/>
          <p:nvPr/>
        </p:nvSpPr>
        <p:spPr>
          <a:xfrm>
            <a:off x="9703200"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Poboljšajte zadržavanje</a:t>
            </a:r>
          </a:p>
        </p:txBody>
      </p:sp>
      <p:sp>
        <p:nvSpPr>
          <p:cNvPr id="941" name="Google Shape;941;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Procjene pomažu ojačati ono što su učenici upravo proučavali. Oni pružaju priliku učenicima da se prisjete i primijene ono što su naučili u kontroliranom okruženju</a:t>
            </a:r>
          </a:p>
        </p:txBody>
      </p:sp>
      <p:sp>
        <p:nvSpPr>
          <p:cNvPr id="942" name="Google Shape;942;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Procjene također mjere napredak učenika. Omogućuju vam da procijenite koliko dobro učenici apsorbiraju sadržaj i napreduju prema svojim ciljevima učenja</a:t>
            </a:r>
          </a:p>
        </p:txBody>
      </p:sp>
      <p:sp>
        <p:nvSpPr>
          <p:cNvPr id="943" name="Google Shape;943;p41"/>
          <p:cNvSpPr txBox="1"/>
          <p:nvPr/>
        </p:nvSpPr>
        <p:spPr>
          <a:xfrm>
            <a:off x="2161413" y="7127765"/>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Analizom rezultata procjene možete identificirati područja u kojima učenici mogu imati poteškoća, omogućujući vam da pružite dodatnu podršku ili prilagodite svoj sadržaj mikro-učenja</a:t>
            </a:r>
          </a:p>
        </p:txBody>
      </p:sp>
      <p:sp>
        <p:nvSpPr>
          <p:cNvPr id="944" name="Google Shape;944;p41"/>
          <p:cNvSpPr txBox="1"/>
          <p:nvPr/>
        </p:nvSpPr>
        <p:spPr>
          <a:xfrm>
            <a:off x="9910266" y="7127765"/>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Dobro osmišljene procjene doprinose boljem zadržavanju informacija. Potiču aktivan angažman s materijalom</a:t>
            </a:r>
          </a:p>
        </p:txBody>
      </p:sp>
      <p:sp>
        <p:nvSpPr>
          <p:cNvPr id="945" name="Google Shape;945;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F59F35"/>
                </a:solidFill>
                <a:latin typeface="Philosopher"/>
                <a:ea typeface="Philosopher"/>
                <a:cs typeface="Philosopher"/>
                <a:sym typeface="Philosopher"/>
              </a:defRPr>
            </a:pPr>
            <a:r>
              <a:t>Važnost procjene</a:t>
            </a:r>
          </a:p>
        </p:txBody>
      </p:sp>
      <p:pic>
        <p:nvPicPr>
          <p:cNvPr id="946" name="Google Shape;946;p41"/>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56" name="Google Shape;956;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4">
              <a:alphaModFix amt="31999"/>
            </a:blip>
            <a:stretch>
              <a:fillRect/>
            </a:stretch>
          </a:blipFill>
          <a:ln>
            <a:noFill/>
          </a:ln>
        </p:spPr>
      </p:sp>
      <p:sp>
        <p:nvSpPr>
          <p:cNvPr id="957" name="Google Shape;957;p42"/>
          <p:cNvSpPr/>
          <p:nvPr/>
        </p:nvSpPr>
        <p:spPr>
          <a:xfrm flipH="1">
            <a:off x="7007200"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5">
              <a:alphaModFix amt="14000"/>
            </a:blip>
            <a:stretch>
              <a:fillRect/>
            </a:stretch>
          </a:blipFill>
          <a:ln>
            <a:noFill/>
          </a:ln>
        </p:spPr>
      </p:sp>
      <p:sp>
        <p:nvSpPr>
          <p:cNvPr id="958" name="Google Shape;958;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6">
              <a:alphaModFix amt="28000"/>
            </a:blip>
            <a:stretch>
              <a:fillRect/>
            </a:stretch>
          </a:blipFill>
          <a:ln>
            <a:noFill/>
          </a:ln>
        </p:spPr>
      </p:sp>
      <p:sp>
        <p:nvSpPr>
          <p:cNvPr id="959" name="Google Shape;959;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7">
              <a:alphaModFix amt="51000"/>
            </a:blip>
            <a:stretch>
              <a:fillRect/>
            </a:stretch>
          </a:blipFill>
          <a:ln>
            <a:noFill/>
          </a:ln>
        </p:spPr>
      </p:sp>
      <p:sp>
        <p:nvSpPr>
          <p:cNvPr id="960" name="Google Shape;960;p42"/>
          <p:cNvSpPr txBox="1"/>
          <p:nvPr/>
        </p:nvSpPr>
        <p:spPr>
          <a:xfrm>
            <a:off x="12999300" y="5118879"/>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360" b="1">
                <a:solidFill>
                  <a:srgbClr val="000000"/>
                </a:solidFill>
                <a:latin typeface="Philosopher"/>
                <a:ea typeface="Philosopher"/>
                <a:cs typeface="Philosopher"/>
                <a:sym typeface="Philosopher"/>
              </a:defRPr>
            </a:pPr>
            <a:r>
              <a:t>Postavljanje otvorenih refleksivnih pitanja može potaknuti kritičko razmišljanje i samoprocjenu</a:t>
            </a:r>
          </a:p>
        </p:txBody>
      </p:sp>
      <p:sp>
        <p:nvSpPr>
          <p:cNvPr id="961" name="Google Shape;961;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499" b="1">
                <a:solidFill>
                  <a:srgbClr val="F59F35"/>
                </a:solidFill>
                <a:latin typeface="Philosopher"/>
                <a:ea typeface="Philosopher"/>
                <a:cs typeface="Philosopher"/>
                <a:sym typeface="Philosopher"/>
              </a:defRPr>
            </a:pPr>
            <a:r>
              <a:t>Vrste</a:t>
            </a:r>
          </a:p>
        </p:txBody>
      </p:sp>
      <p:sp>
        <p:nvSpPr>
          <p:cNvPr id="962" name="Google Shape;962;p42"/>
          <p:cNvSpPr txBox="1"/>
          <p:nvPr/>
        </p:nvSpPr>
        <p:spPr>
          <a:xfrm>
            <a:off x="2481623" y="3281749"/>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Kvizovi</a:t>
            </a:r>
          </a:p>
        </p:txBody>
      </p:sp>
      <p:sp>
        <p:nvSpPr>
          <p:cNvPr id="963" name="Google Shape;963;p42"/>
          <p:cNvSpPr txBox="1"/>
          <p:nvPr/>
        </p:nvSpPr>
        <p:spPr>
          <a:xfrm>
            <a:off x="7340724" y="2975330"/>
            <a:ext cx="3606552" cy="1514475"/>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Kratka </a:t>
            </a:r>
          </a:p>
          <a:p>
            <a:pPr marL="0" marR="0" lvl="0" indent="0" algn="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Zadaci</a:t>
            </a:r>
          </a:p>
        </p:txBody>
      </p:sp>
      <p:sp>
        <p:nvSpPr>
          <p:cNvPr id="964" name="Google Shape;964;p42"/>
          <p:cNvSpPr txBox="1"/>
          <p:nvPr/>
        </p:nvSpPr>
        <p:spPr>
          <a:xfrm>
            <a:off x="12962249" y="3221385"/>
            <a:ext cx="5378671" cy="1846403"/>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rPr lang="hr-HR" dirty="0"/>
              <a:t>Pitanja za promišljanje</a:t>
            </a:r>
            <a:endParaRPr dirty="0"/>
          </a:p>
        </p:txBody>
      </p:sp>
      <p:sp>
        <p:nvSpPr>
          <p:cNvPr id="965" name="Google Shape;965;p42"/>
          <p:cNvSpPr txBox="1"/>
          <p:nvPr/>
        </p:nvSpPr>
        <p:spPr>
          <a:xfrm>
            <a:off x="387049" y="5118879"/>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defRPr sz="2362" b="1">
                <a:solidFill>
                  <a:srgbClr val="000000"/>
                </a:solidFill>
                <a:latin typeface="Philosopher"/>
                <a:ea typeface="Philosopher"/>
                <a:cs typeface="Philosopher"/>
                <a:sym typeface="Philosopher"/>
              </a:defRPr>
            </a:pPr>
            <a:r>
              <a:t>Kratki kvizovi s višestrukim izborom ili istinitim/lažnim pitanjima učinkoviti su za procjenu zadržavanja znanja</a:t>
            </a:r>
          </a:p>
        </p:txBody>
      </p:sp>
      <p:sp>
        <p:nvSpPr>
          <p:cNvPr id="966" name="Google Shape;966;p42"/>
          <p:cNvSpPr txBox="1"/>
          <p:nvPr/>
        </p:nvSpPr>
        <p:spPr>
          <a:xfrm>
            <a:off x="6488850" y="5133975"/>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360" b="1">
                <a:solidFill>
                  <a:srgbClr val="000000"/>
                </a:solidFill>
                <a:latin typeface="Philosopher"/>
                <a:ea typeface="Philosopher"/>
                <a:cs typeface="Philosopher"/>
                <a:sym typeface="Philosopher"/>
              </a:defRPr>
            </a:pPr>
            <a:r>
              <a:t>Zadaci koji zahtijevaju od učenika da primijene ono što su naučili u stvarnim scenarijima mogu biti vrlo učinkoviti</a:t>
            </a:r>
          </a:p>
        </p:txBody>
      </p:sp>
      <p:sp>
        <p:nvSpPr>
          <p:cNvPr id="967" name="Google Shape;967;p42"/>
          <p:cNvSpPr txBox="1"/>
          <p:nvPr/>
        </p:nvSpPr>
        <p:spPr>
          <a:xfrm>
            <a:off x="609774" y="6929437"/>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t>Mogu se integrirati u module za mikro učenje kako bi se provjerilo razumijevanje</a:t>
            </a:r>
          </a:p>
        </p:txBody>
      </p:sp>
      <p:sp>
        <p:nvSpPr>
          <p:cNvPr id="968" name="Google Shape;968;p42"/>
          <p:cNvSpPr txBox="1"/>
          <p:nvPr/>
        </p:nvSpPr>
        <p:spPr>
          <a:xfrm>
            <a:off x="6488850" y="6929437"/>
            <a:ext cx="5310300"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dirty="0"/>
              <a:t>Na </a:t>
            </a:r>
            <a:r>
              <a:rPr dirty="0" err="1"/>
              <a:t>primjer</a:t>
            </a:r>
            <a:r>
              <a:rPr dirty="0"/>
              <a:t>, </a:t>
            </a:r>
            <a:r>
              <a:rPr dirty="0" err="1"/>
              <a:t>možete</a:t>
            </a:r>
            <a:r>
              <a:rPr dirty="0"/>
              <a:t> </a:t>
            </a:r>
            <a:r>
              <a:rPr dirty="0" err="1"/>
              <a:t>zatražiti</a:t>
            </a:r>
            <a:r>
              <a:rPr dirty="0"/>
              <a:t> od </a:t>
            </a:r>
            <a:r>
              <a:rPr dirty="0" err="1"/>
              <a:t>učenika</a:t>
            </a:r>
            <a:r>
              <a:rPr dirty="0"/>
              <a:t> da </a:t>
            </a:r>
            <a:r>
              <a:rPr dirty="0" err="1"/>
              <a:t>sastave</a:t>
            </a:r>
            <a:r>
              <a:rPr dirty="0"/>
              <a:t> </a:t>
            </a:r>
            <a:r>
              <a:rPr lang="hr-HR" dirty="0"/>
              <a:t>email</a:t>
            </a:r>
            <a:r>
              <a:rPr dirty="0"/>
              <a:t> </a:t>
            </a:r>
            <a:r>
              <a:rPr dirty="0" err="1"/>
              <a:t>na</a:t>
            </a:r>
            <a:r>
              <a:rPr dirty="0"/>
              <a:t> </a:t>
            </a:r>
            <a:r>
              <a:rPr dirty="0" err="1"/>
              <a:t>temelju</a:t>
            </a:r>
            <a:r>
              <a:rPr dirty="0"/>
              <a:t> </a:t>
            </a:r>
            <a:r>
              <a:rPr dirty="0" err="1"/>
              <a:t>mikrolekcije</a:t>
            </a:r>
            <a:r>
              <a:rPr dirty="0"/>
              <a:t> </a:t>
            </a:r>
            <a:r>
              <a:rPr dirty="0" err="1"/>
              <a:t>pisanja</a:t>
            </a:r>
            <a:r>
              <a:rPr dirty="0"/>
              <a:t> e-</a:t>
            </a:r>
            <a:r>
              <a:rPr dirty="0" err="1"/>
              <a:t>pošte</a:t>
            </a:r>
            <a:endParaRPr dirty="0"/>
          </a:p>
        </p:txBody>
      </p:sp>
      <p:sp>
        <p:nvSpPr>
          <p:cNvPr id="969" name="Google Shape;969;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t>Na primjer, možete potaknuti učenike da razmisle o tome kako mogu primijeniti novostečenu vještinu u svom svakodnevnom životu</a:t>
            </a:r>
          </a:p>
        </p:txBody>
      </p:sp>
      <p:pic>
        <p:nvPicPr>
          <p:cNvPr id="970" name="Google Shape;970;p42"/>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sp>
      <p:sp>
        <p:nvSpPr>
          <p:cNvPr id="980" name="Google Shape;980;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sp>
      <p:sp>
        <p:nvSpPr>
          <p:cNvPr id="981" name="Google Shape;981;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sp>
      <p:sp>
        <p:nvSpPr>
          <p:cNvPr id="982" name="Google Shape;982;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sp>
      <p:sp>
        <p:nvSpPr>
          <p:cNvPr id="983" name="Google Shape;983;p43"/>
          <p:cNvSpPr txBox="1"/>
          <p:nvPr/>
        </p:nvSpPr>
        <p:spPr>
          <a:xfrm>
            <a:off x="3007178" y="3749105"/>
            <a:ext cx="12273645" cy="183794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defRPr sz="4799" b="1">
                <a:latin typeface="Philosopher"/>
                <a:ea typeface="Philosopher"/>
                <a:cs typeface="Philosopher"/>
                <a:sym typeface="Philosopher"/>
              </a:defRPr>
            </a:pPr>
            <a:r>
              <a:rPr>
                <a:solidFill>
                  <a:srgbClr val="000000"/>
                </a:solidFill>
              </a:rPr>
              <a:t>Zapamtite, mikroučenje je</a:t>
            </a:r>
            <a:r>
              <a:rPr>
                <a:solidFill>
                  <a:srgbClr val="F59F35"/>
                </a:solidFill>
              </a:rPr>
              <a:t> </a:t>
            </a:r>
            <a:r>
              <a:rPr>
                <a:solidFill>
                  <a:srgbClr val="FFFFFF"/>
                </a:solidFill>
              </a:rPr>
              <a:t>učinkovito</a:t>
            </a:r>
            <a:r>
              <a:rPr>
                <a:solidFill>
                  <a:srgbClr val="F59F35"/>
                </a:solidFill>
              </a:rPr>
              <a:t> </a:t>
            </a:r>
            <a:r>
              <a:rPr>
                <a:solidFill>
                  <a:srgbClr val="000000"/>
                </a:solidFill>
              </a:rPr>
              <a:t>i </a:t>
            </a:r>
            <a:r>
              <a:rPr>
                <a:solidFill>
                  <a:srgbClr val="FBF9FF"/>
                </a:solidFill>
              </a:rPr>
              <a:t>djelotvorno isporučivanje sadržaja</a:t>
            </a:r>
            <a:r>
              <a:rPr>
                <a:solidFill>
                  <a:srgbClr val="000000"/>
                </a:solidFill>
              </a:rPr>
              <a:t>!</a:t>
            </a:r>
            <a:endParaRPr/>
          </a:p>
        </p:txBody>
      </p:sp>
      <p:sp>
        <p:nvSpPr>
          <p:cNvPr id="984" name="Google Shape;984;p43"/>
          <p:cNvSpPr txBox="1"/>
          <p:nvPr/>
        </p:nvSpPr>
        <p:spPr>
          <a:xfrm>
            <a:off x="4743230" y="7648494"/>
            <a:ext cx="10964718" cy="1883208"/>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a:solidFill>
                  <a:srgbClr val="000000"/>
                </a:solidFill>
                <a:latin typeface="Philosopher"/>
                <a:ea typeface="Philosopher"/>
                <a:cs typeface="Philosopher"/>
                <a:sym typeface="Philosopher"/>
              </a:defRPr>
            </a:pPr>
            <a:r>
              <a:rPr dirty="0" err="1"/>
              <a:t>Nastavite</a:t>
            </a:r>
            <a:r>
              <a:rPr dirty="0"/>
              <a:t> </a:t>
            </a:r>
            <a:r>
              <a:rPr dirty="0" err="1"/>
              <a:t>prakticirati</a:t>
            </a:r>
            <a:r>
              <a:rPr dirty="0"/>
              <a:t> ova </a:t>
            </a:r>
            <a:r>
              <a:rPr dirty="0" err="1"/>
              <a:t>načela</a:t>
            </a:r>
            <a:r>
              <a:rPr dirty="0"/>
              <a:t> </a:t>
            </a:r>
            <a:r>
              <a:rPr dirty="0" err="1"/>
              <a:t>dok</a:t>
            </a:r>
            <a:r>
              <a:rPr dirty="0"/>
              <a:t> </a:t>
            </a:r>
            <a:r>
              <a:rPr dirty="0" err="1"/>
              <a:t>dizajnirate</a:t>
            </a:r>
            <a:r>
              <a:rPr dirty="0"/>
              <a:t> </a:t>
            </a:r>
            <a:r>
              <a:rPr dirty="0" err="1"/>
              <a:t>zanimljive</a:t>
            </a:r>
            <a:r>
              <a:rPr dirty="0"/>
              <a:t> </a:t>
            </a:r>
          </a:p>
          <a:p>
            <a:pPr marL="0" marR="0" lvl="0" indent="0" algn="ctr" rtl="0">
              <a:lnSpc>
                <a:spcPct val="120005"/>
              </a:lnSpc>
              <a:spcBef>
                <a:spcPts val="0"/>
              </a:spcBef>
              <a:spcAft>
                <a:spcPts val="0"/>
              </a:spcAft>
              <a:buNone/>
              <a:defRPr sz="3399">
                <a:solidFill>
                  <a:srgbClr val="000000"/>
                </a:solidFill>
                <a:latin typeface="Philosopher"/>
                <a:ea typeface="Philosopher"/>
                <a:cs typeface="Philosopher"/>
                <a:sym typeface="Philosopher"/>
              </a:defRPr>
            </a:pPr>
            <a:r>
              <a:rPr dirty="0" err="1"/>
              <a:t>mikroučenje</a:t>
            </a:r>
            <a:r>
              <a:rPr dirty="0"/>
              <a:t> za </a:t>
            </a:r>
            <a:r>
              <a:rPr dirty="0" err="1"/>
              <a:t>niskokvalificirane</a:t>
            </a:r>
            <a:r>
              <a:rPr dirty="0"/>
              <a:t> </a:t>
            </a:r>
            <a:r>
              <a:rPr dirty="0" err="1"/>
              <a:t>odrasle</a:t>
            </a:r>
            <a:r>
              <a:rPr dirty="0"/>
              <a:t> </a:t>
            </a:r>
            <a:r>
              <a:rPr dirty="0" err="1"/>
              <a:t>učenike</a:t>
            </a:r>
            <a:endParaRPr dirty="0"/>
          </a:p>
        </p:txBody>
      </p:sp>
      <p:pic>
        <p:nvPicPr>
          <p:cNvPr id="985" name="Google Shape;985;p43"/>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991" name="Google Shape;991;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992" name="Google Shape;992;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Četvrti dio</a:t>
            </a:r>
          </a:p>
        </p:txBody>
      </p:sp>
      <p:sp>
        <p:nvSpPr>
          <p:cNvPr id="993" name="Google Shape;993;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Poticanje angažmana i motivacije</a:t>
            </a:r>
            <a:r>
              <a:t> </a:t>
            </a:r>
          </a:p>
        </p:txBody>
      </p:sp>
      <p:pic>
        <p:nvPicPr>
          <p:cNvPr id="994" name="Google Shape;994;p44"/>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000" name="Google Shape;1000;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001" name="Google Shape;1001;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Četvrti dio</a:t>
            </a:r>
          </a:p>
        </p:txBody>
      </p:sp>
      <p:sp>
        <p:nvSpPr>
          <p:cNvPr id="1002" name="Google Shape;1002;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3" name="Google Shape;1003;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4" name="Google Shape;1004;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5" name="Google Shape;1005;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Objasnite temeljna načela mikro-učenja</a:t>
            </a:r>
          </a:p>
        </p:txBody>
      </p:sp>
      <p:sp>
        <p:nvSpPr>
          <p:cNvPr id="1006" name="Google Shape;1006;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 za niskokvalificirane odrasle učenike</a:t>
            </a:r>
          </a:p>
        </p:txBody>
      </p:sp>
      <p:sp>
        <p:nvSpPr>
          <p:cNvPr id="1007" name="Google Shape;1007;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sp>
        <p:nvSpPr>
          <p:cNvPr id="1008" name="Google Shape;1008;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Poticanje angažmana i motivacije</a:t>
            </a:r>
            <a:r>
              <a:t> </a:t>
            </a:r>
          </a:p>
        </p:txBody>
      </p:sp>
      <p:pic>
        <p:nvPicPr>
          <p:cNvPr id="1009" name="Google Shape;1009;p45"/>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sp>
      <p:sp>
        <p:nvSpPr>
          <p:cNvPr id="1020" name="Google Shape;1020;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21" name="Google Shape;1021;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22" name="Google Shape;1022;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5">
              <a:alphaModFix amt="24000"/>
            </a:blip>
            <a:stretch>
              <a:fillRect/>
            </a:stretch>
          </a:blipFill>
          <a:ln>
            <a:noFill/>
          </a:ln>
        </p:spPr>
      </p:sp>
      <p:sp>
        <p:nvSpPr>
          <p:cNvPr id="1028" name="Google Shape;1028;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6">
              <a:alphaModFix amt="24000"/>
            </a:blip>
            <a:stretch>
              <a:fillRect/>
            </a:stretch>
          </a:blipFill>
          <a:ln>
            <a:noFill/>
          </a:ln>
        </p:spPr>
      </p:sp>
      <p:sp>
        <p:nvSpPr>
          <p:cNvPr id="1029" name="Google Shape;1029;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7">
              <a:alphaModFix amt="24000"/>
            </a:blip>
            <a:stretch>
              <a:fillRect/>
            </a:stretch>
          </a:blipFill>
          <a:ln>
            <a:noFill/>
          </a:ln>
        </p:spPr>
      </p:sp>
      <p:sp>
        <p:nvSpPr>
          <p:cNvPr id="1030" name="Google Shape;1030;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8">
              <a:alphaModFix amt="24000"/>
            </a:blip>
            <a:stretch>
              <a:fillRect/>
            </a:stretch>
          </a:blipFill>
          <a:ln>
            <a:noFill/>
          </a:ln>
        </p:spPr>
      </p:sp>
      <p:sp>
        <p:nvSpPr>
          <p:cNvPr id="1031" name="Google Shape;1031;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9">
              <a:alphaModFix amt="24000"/>
            </a:blip>
            <a:stretch>
              <a:fillRect/>
            </a:stretch>
          </a:blipFill>
          <a:ln>
            <a:noFill/>
          </a:ln>
        </p:spPr>
      </p:sp>
      <p:sp>
        <p:nvSpPr>
          <p:cNvPr id="1032" name="Google Shape;1032;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0">
              <a:alphaModFix amt="24000"/>
            </a:blip>
            <a:stretch>
              <a:fillRect/>
            </a:stretch>
          </a:blipFill>
          <a:ln>
            <a:noFill/>
          </a:ln>
        </p:spPr>
      </p:sp>
      <p:sp>
        <p:nvSpPr>
          <p:cNvPr id="1033" name="Google Shape;1033;p46"/>
          <p:cNvSpPr txBox="1"/>
          <p:nvPr/>
        </p:nvSpPr>
        <p:spPr>
          <a:xfrm>
            <a:off x="2502798" y="2190150"/>
            <a:ext cx="8986195" cy="775597"/>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rPr dirty="0"/>
              <a:t>U </a:t>
            </a:r>
            <a:r>
              <a:rPr dirty="0" err="1"/>
              <a:t>trećem</a:t>
            </a:r>
            <a:r>
              <a:rPr dirty="0"/>
              <a:t> </a:t>
            </a:r>
            <a:r>
              <a:rPr dirty="0" err="1"/>
              <a:t>dijelu</a:t>
            </a:r>
            <a:r>
              <a:rPr dirty="0"/>
              <a:t> </a:t>
            </a:r>
            <a:r>
              <a:rPr dirty="0" err="1"/>
              <a:t>raspravljali</a:t>
            </a:r>
            <a:r>
              <a:rPr dirty="0"/>
              <a:t> </a:t>
            </a:r>
            <a:r>
              <a:rPr dirty="0" err="1"/>
              <a:t>smo</a:t>
            </a:r>
            <a:r>
              <a:rPr dirty="0"/>
              <a:t>:</a:t>
            </a:r>
          </a:p>
        </p:txBody>
      </p:sp>
      <p:sp>
        <p:nvSpPr>
          <p:cNvPr id="1034" name="Google Shape;1034;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Dio, 3. </a:t>
            </a:r>
          </a:p>
        </p:txBody>
      </p:sp>
      <p:sp>
        <p:nvSpPr>
          <p:cNvPr id="1035" name="Google Shape;1035;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Osmišljavanje aktivnosti mikroučenja</a:t>
            </a:r>
          </a:p>
        </p:txBody>
      </p:sp>
      <p:sp>
        <p:nvSpPr>
          <p:cNvPr id="1036" name="Google Shape;1036;p46"/>
          <p:cNvSpPr txBox="1"/>
          <p:nvPr/>
        </p:nvSpPr>
        <p:spPr>
          <a:xfrm>
            <a:off x="255128" y="4435249"/>
            <a:ext cx="2380989" cy="3060190"/>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defRPr sz="2400" b="1">
                <a:solidFill>
                  <a:srgbClr val="000000"/>
                </a:solidFill>
                <a:latin typeface="Philosopher"/>
                <a:ea typeface="Philosopher"/>
                <a:cs typeface="Philosopher"/>
                <a:sym typeface="Philosopher"/>
              </a:defRPr>
            </a:pPr>
            <a:r>
              <a:t>Važnost mikro-učenja u pružanju pristupačnog sadržaja veličine zalogaja za učenike</a:t>
            </a:r>
          </a:p>
        </p:txBody>
      </p:sp>
      <p:sp>
        <p:nvSpPr>
          <p:cNvPr id="1037" name="Google Shape;1037;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defRPr sz="2400" b="1">
                <a:solidFill>
                  <a:srgbClr val="000000"/>
                </a:solidFill>
                <a:latin typeface="Philosopher"/>
                <a:ea typeface="Philosopher"/>
                <a:cs typeface="Philosopher"/>
                <a:sym typeface="Philosopher"/>
              </a:defRPr>
            </a:pPr>
            <a:r>
              <a:t>Različite metode pružanja mikro-učenja, uključujući videozapise, kvizove, infografike i još mnogo toga</a:t>
            </a:r>
          </a:p>
        </p:txBody>
      </p:sp>
      <p:sp>
        <p:nvSpPr>
          <p:cNvPr id="1038" name="Google Shape;1038;p46"/>
          <p:cNvSpPr txBox="1"/>
          <p:nvPr/>
        </p:nvSpPr>
        <p:spPr>
          <a:xfrm>
            <a:off x="6284247" y="5172605"/>
            <a:ext cx="2595212" cy="20916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Strategije za integraciju mikro-učenja u duže tečajeve ili nastavne planove i programe</a:t>
            </a:r>
          </a:p>
        </p:txBody>
      </p:sp>
      <p:sp>
        <p:nvSpPr>
          <p:cNvPr id="1039" name="Google Shape;1039;p46"/>
          <p:cNvSpPr txBox="1"/>
          <p:nvPr/>
        </p:nvSpPr>
        <p:spPr>
          <a:xfrm>
            <a:off x="12556163" y="4431612"/>
            <a:ext cx="2443270" cy="3355086"/>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defRPr sz="2400" b="1">
                <a:solidFill>
                  <a:srgbClr val="000000"/>
                </a:solidFill>
                <a:latin typeface="Philosopher"/>
                <a:ea typeface="Philosopher"/>
                <a:cs typeface="Philosopher"/>
                <a:sym typeface="Philosopher"/>
              </a:defRPr>
            </a:pPr>
            <a:r>
              <a:t>Potencijalne prednosti uključivanja elemenata igrifikacije i socijalnog učenja kako bi se poboljšao angažman</a:t>
            </a:r>
          </a:p>
        </p:txBody>
      </p:sp>
      <p:sp>
        <p:nvSpPr>
          <p:cNvPr id="1040" name="Google Shape;1040;p46"/>
          <p:cNvSpPr txBox="1"/>
          <p:nvPr/>
        </p:nvSpPr>
        <p:spPr>
          <a:xfrm>
            <a:off x="15589795" y="4324377"/>
            <a:ext cx="2501894" cy="334860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defRPr sz="2400" b="1">
                <a:solidFill>
                  <a:srgbClr val="000000"/>
                </a:solidFill>
                <a:latin typeface="Philosopher"/>
                <a:ea typeface="Philosopher"/>
                <a:cs typeface="Philosopher"/>
                <a:sym typeface="Philosopher"/>
              </a:defRPr>
            </a:pPr>
            <a:r>
              <a:t>Savjeti za poticanje kontinuiranog učenja, kao što su postavljanje ciljeva i održavanje dosljednog rasporeda</a:t>
            </a:r>
          </a:p>
        </p:txBody>
      </p:sp>
      <p:sp>
        <p:nvSpPr>
          <p:cNvPr id="1041" name="Google Shape;1041;p46"/>
          <p:cNvSpPr txBox="1"/>
          <p:nvPr/>
        </p:nvSpPr>
        <p:spPr>
          <a:xfrm>
            <a:off x="9422519" y="4791657"/>
            <a:ext cx="2500232" cy="2625471"/>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Usklađivanje mikro-učenja s ciljevima kurikuluma i ciljevima učenja kako bi se osigurala relevantnost</a:t>
            </a:r>
          </a:p>
        </p:txBody>
      </p:sp>
      <p:pic>
        <p:nvPicPr>
          <p:cNvPr id="1042" name="Google Shape;1042;p46"/>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47"/>
          <p:cNvSpPr/>
          <p:nvPr/>
        </p:nvSpPr>
        <p:spPr>
          <a:xfrm rot="5400000">
            <a:off x="3332268" y="1660383"/>
            <a:ext cx="3695406"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sp>
      <p:sp>
        <p:nvSpPr>
          <p:cNvPr id="1054" name="Google Shape;1054;p47"/>
          <p:cNvSpPr txBox="1"/>
          <p:nvPr/>
        </p:nvSpPr>
        <p:spPr>
          <a:xfrm>
            <a:off x="2070161" y="3685898"/>
            <a:ext cx="6219622" cy="3102388"/>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rPr dirty="0"/>
              <a:t>Koja je </a:t>
            </a:r>
            <a:r>
              <a:rPr dirty="0" err="1"/>
              <a:t>glavna</a:t>
            </a:r>
            <a:r>
              <a:rPr dirty="0"/>
              <a:t> </a:t>
            </a:r>
            <a:r>
              <a:rPr dirty="0" err="1"/>
              <a:t>svrha</a:t>
            </a:r>
            <a:r>
              <a:rPr dirty="0"/>
              <a:t> </a:t>
            </a:r>
            <a:r>
              <a:rPr dirty="0" err="1"/>
              <a:t>mikro-učenja</a:t>
            </a:r>
            <a:r>
              <a:rPr dirty="0"/>
              <a:t>?</a:t>
            </a:r>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Detaljan</a:t>
            </a:r>
            <a:r>
              <a:rPr dirty="0">
                <a:solidFill>
                  <a:srgbClr val="000000"/>
                </a:solidFill>
              </a:rPr>
              <a:t>, </a:t>
            </a:r>
            <a:r>
              <a:rPr dirty="0" err="1">
                <a:solidFill>
                  <a:srgbClr val="000000"/>
                </a:solidFill>
              </a:rPr>
              <a:t>dugotrajan</a:t>
            </a:r>
            <a:r>
              <a:rPr dirty="0">
                <a:solidFill>
                  <a:srgbClr val="000000"/>
                </a:solidFill>
              </a:rPr>
              <a:t> </a:t>
            </a:r>
            <a:r>
              <a:rPr dirty="0" err="1">
                <a:solidFill>
                  <a:srgbClr val="000000"/>
                </a:solidFill>
              </a:rPr>
              <a:t>sadržaj</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EEAE34"/>
                </a:solidFill>
              </a:rPr>
              <a:t> </a:t>
            </a:r>
            <a:r>
              <a:rPr dirty="0" err="1">
                <a:solidFill>
                  <a:srgbClr val="000000"/>
                </a:solidFill>
              </a:rPr>
              <a:t>Dostupan</a:t>
            </a:r>
            <a:r>
              <a:rPr dirty="0">
                <a:solidFill>
                  <a:srgbClr val="000000"/>
                </a:solidFill>
              </a:rPr>
              <a:t> </a:t>
            </a:r>
            <a:r>
              <a:rPr dirty="0" err="1">
                <a:solidFill>
                  <a:srgbClr val="000000"/>
                </a:solidFill>
              </a:rPr>
              <a:t>sadržaj</a:t>
            </a:r>
            <a:r>
              <a:rPr dirty="0">
                <a:solidFill>
                  <a:srgbClr val="F59F35"/>
                </a:solidFill>
              </a:rPr>
              <a:t> </a:t>
            </a:r>
            <a:r>
              <a:rPr dirty="0" err="1">
                <a:solidFill>
                  <a:srgbClr val="F59F35"/>
                </a:solidFill>
              </a:rPr>
              <a:t>veličine</a:t>
            </a:r>
            <a:r>
              <a:rPr dirty="0">
                <a:solidFill>
                  <a:srgbClr val="F59F35"/>
                </a:solidFill>
              </a:rPr>
              <a:t> </a:t>
            </a:r>
            <a:r>
              <a:rPr lang="hr-HR" dirty="0">
                <a:solidFill>
                  <a:srgbClr val="F59F35"/>
                </a:solidFill>
              </a:rPr>
              <a:t>zalogaja</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Složene</a:t>
            </a:r>
            <a:r>
              <a:rPr dirty="0">
                <a:solidFill>
                  <a:srgbClr val="000000"/>
                </a:solidFill>
              </a:rPr>
              <a:t> </a:t>
            </a:r>
            <a:r>
              <a:rPr dirty="0" err="1">
                <a:solidFill>
                  <a:srgbClr val="000000"/>
                </a:solidFill>
              </a:rPr>
              <a:t>procjene</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Sveobuhvatni</a:t>
            </a:r>
            <a:r>
              <a:rPr dirty="0">
                <a:solidFill>
                  <a:srgbClr val="000000"/>
                </a:solidFill>
              </a:rPr>
              <a:t> </a:t>
            </a:r>
            <a:r>
              <a:rPr dirty="0" err="1">
                <a:solidFill>
                  <a:srgbClr val="000000"/>
                </a:solidFill>
              </a:rPr>
              <a:t>materijali</a:t>
            </a:r>
            <a:r>
              <a:rPr dirty="0">
                <a:solidFill>
                  <a:srgbClr val="000000"/>
                </a:solidFill>
              </a:rPr>
              <a:t> za </a:t>
            </a:r>
            <a:r>
              <a:rPr dirty="0" err="1">
                <a:solidFill>
                  <a:srgbClr val="000000"/>
                </a:solidFill>
              </a:rPr>
              <a:t>tečaj</a:t>
            </a:r>
            <a:endParaRPr dirty="0"/>
          </a:p>
        </p:txBody>
      </p:sp>
      <p:sp>
        <p:nvSpPr>
          <p:cNvPr id="1055" name="Google Shape;1055;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Kako se može isporučiti mikro-učenje?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Samo putem tekstualnih materijala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 </a:t>
            </a:r>
            <a:r>
              <a:rPr>
                <a:solidFill>
                  <a:srgbClr val="000000"/>
                </a:solidFill>
              </a:rPr>
              <a:t>putem različitih formata, uključujući videozapise, kvizove i infografike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Isključivo kroz duge članke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Predavanja uživo</a:t>
            </a:r>
            <a:endParaRPr/>
          </a:p>
        </p:txBody>
      </p:sp>
      <p:sp>
        <p:nvSpPr>
          <p:cNvPr id="1056" name="Google Shape;1056;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57" name="Google Shape;1057;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058" name="Google Shape;1058;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Osmišljavanje aktivnosti mikroučenja</a:t>
            </a:r>
          </a:p>
        </p:txBody>
      </p:sp>
      <p:sp>
        <p:nvSpPr>
          <p:cNvPr id="1059" name="Google Shape;1059;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60" name="Google Shape;1060;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Dio, 3. </a:t>
            </a:r>
          </a:p>
        </p:txBody>
      </p:sp>
      <p:sp>
        <p:nvSpPr>
          <p:cNvPr id="1061" name="Google Shape;1061;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1062" name="Google Shape;1062;p47"/>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sp>
      <p:sp>
        <p:nvSpPr>
          <p:cNvPr id="1075" name="Google Shape;1075;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sp>
        <p:nvSpPr>
          <p:cNvPr id="1076" name="Google Shape;1076;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077" name="Google Shape;1077;p48"/>
          <p:cNvSpPr txBox="1"/>
          <p:nvPr/>
        </p:nvSpPr>
        <p:spPr>
          <a:xfrm>
            <a:off x="637351" y="2973752"/>
            <a:ext cx="5947462" cy="33489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Koja je jedna strategija za integraciju mikro-učenja u duže tečajeve?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Izbjegavajte integraciju i držite ih odvojeno</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Zanemariti ciljeve kurikuluma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 </a:t>
            </a:r>
            <a:r>
              <a:rPr>
                <a:solidFill>
                  <a:srgbClr val="000000"/>
                </a:solidFill>
              </a:rPr>
              <a:t>Usklađivanje mikro-učenja s ciljevima kurikuluma i ciljevima učenja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Primjena mikro-učenja za nepovezane teme</a:t>
            </a:r>
            <a:endParaRPr/>
          </a:p>
        </p:txBody>
      </p:sp>
      <p:sp>
        <p:nvSpPr>
          <p:cNvPr id="1078" name="Google Shape;1078;p48"/>
          <p:cNvSpPr txBox="1"/>
          <p:nvPr/>
        </p:nvSpPr>
        <p:spPr>
          <a:xfrm>
            <a:off x="9398302" y="999076"/>
            <a:ext cx="5856368" cy="306362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Koji je bitan element za poboljšanje sudjelovanja u mikro učenju?</a:t>
            </a:r>
          </a:p>
          <a:p>
            <a:pPr marL="0" marR="0" lvl="0" indent="0" algn="l"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 </a:t>
            </a: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Dugotrajni zadaci</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Ekstrinzična motivacija</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Gamifikacija i socijalno učenje</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Izolacija od vršnjaka</a:t>
            </a:r>
            <a:endParaRPr/>
          </a:p>
        </p:txBody>
      </p:sp>
      <p:sp>
        <p:nvSpPr>
          <p:cNvPr id="1079" name="Google Shape;1079;p48"/>
          <p:cNvSpPr txBox="1"/>
          <p:nvPr/>
        </p:nvSpPr>
        <p:spPr>
          <a:xfrm>
            <a:off x="7935772" y="5909310"/>
            <a:ext cx="6696229" cy="36194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rPr sz="2400" dirty="0" err="1"/>
              <a:t>Kako</a:t>
            </a:r>
            <a:r>
              <a:rPr sz="2400" dirty="0"/>
              <a:t> </a:t>
            </a:r>
            <a:r>
              <a:rPr sz="2400" dirty="0" err="1"/>
              <a:t>možete</a:t>
            </a:r>
            <a:r>
              <a:rPr sz="2400" dirty="0"/>
              <a:t> </a:t>
            </a:r>
            <a:r>
              <a:rPr sz="2400" dirty="0" err="1"/>
              <a:t>potaknuti</a:t>
            </a:r>
            <a:r>
              <a:rPr sz="2400" dirty="0"/>
              <a:t> </a:t>
            </a:r>
            <a:r>
              <a:rPr sz="2400" dirty="0" err="1"/>
              <a:t>kontinuirano</a:t>
            </a:r>
            <a:r>
              <a:rPr sz="2400" dirty="0"/>
              <a:t> </a:t>
            </a:r>
            <a:r>
              <a:rPr sz="2400" dirty="0" err="1"/>
              <a:t>učenje</a:t>
            </a:r>
            <a:r>
              <a:rPr sz="2400" dirty="0"/>
              <a:t> </a:t>
            </a:r>
            <a:r>
              <a:rPr sz="2400" dirty="0" err="1"/>
              <a:t>pomoću</a:t>
            </a:r>
            <a:r>
              <a:rPr sz="2400" dirty="0"/>
              <a:t> </a:t>
            </a:r>
            <a:r>
              <a:rPr sz="2400" dirty="0" err="1"/>
              <a:t>mikro-učenja</a:t>
            </a:r>
            <a:r>
              <a:rPr sz="2400" dirty="0"/>
              <a:t>?</a:t>
            </a:r>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a)</a:t>
            </a:r>
            <a:r>
              <a:rPr sz="2400" dirty="0">
                <a:solidFill>
                  <a:srgbClr val="000000"/>
                </a:solidFill>
              </a:rPr>
              <a:t> </a:t>
            </a:r>
            <a:r>
              <a:rPr sz="2400" dirty="0" err="1">
                <a:solidFill>
                  <a:srgbClr val="000000"/>
                </a:solidFill>
              </a:rPr>
              <a:t>Održavati</a:t>
            </a:r>
            <a:r>
              <a:rPr sz="2400" dirty="0">
                <a:solidFill>
                  <a:srgbClr val="000000"/>
                </a:solidFill>
              </a:rPr>
              <a:t> </a:t>
            </a:r>
            <a:r>
              <a:rPr sz="2400" dirty="0" err="1">
                <a:solidFill>
                  <a:srgbClr val="000000"/>
                </a:solidFill>
              </a:rPr>
              <a:t>nepravilan</a:t>
            </a:r>
            <a:r>
              <a:rPr sz="2400" dirty="0">
                <a:solidFill>
                  <a:srgbClr val="000000"/>
                </a:solidFill>
              </a:rPr>
              <a:t> </a:t>
            </a:r>
            <a:r>
              <a:rPr sz="2400" dirty="0" err="1">
                <a:solidFill>
                  <a:srgbClr val="000000"/>
                </a:solidFill>
              </a:rPr>
              <a:t>raspored</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b)</a:t>
            </a:r>
            <a:r>
              <a:rPr sz="2400" dirty="0">
                <a:solidFill>
                  <a:srgbClr val="000000"/>
                </a:solidFill>
              </a:rPr>
              <a:t> </a:t>
            </a:r>
            <a:r>
              <a:rPr sz="2400" dirty="0" err="1">
                <a:solidFill>
                  <a:srgbClr val="000000"/>
                </a:solidFill>
              </a:rPr>
              <a:t>Postaviti</a:t>
            </a:r>
            <a:r>
              <a:rPr sz="2400" dirty="0">
                <a:solidFill>
                  <a:srgbClr val="000000"/>
                </a:solidFill>
              </a:rPr>
              <a:t> </a:t>
            </a:r>
            <a:r>
              <a:rPr sz="2400" dirty="0" err="1">
                <a:solidFill>
                  <a:srgbClr val="000000"/>
                </a:solidFill>
              </a:rPr>
              <a:t>ciljeve</a:t>
            </a:r>
            <a:r>
              <a:rPr sz="2400" dirty="0">
                <a:solidFill>
                  <a:srgbClr val="000000"/>
                </a:solidFill>
              </a:rPr>
              <a:t> </a:t>
            </a:r>
            <a:r>
              <a:rPr sz="2400" dirty="0" err="1">
                <a:solidFill>
                  <a:srgbClr val="000000"/>
                </a:solidFill>
              </a:rPr>
              <a:t>i</a:t>
            </a:r>
            <a:r>
              <a:rPr sz="2400" dirty="0">
                <a:solidFill>
                  <a:srgbClr val="000000"/>
                </a:solidFill>
              </a:rPr>
              <a:t> </a:t>
            </a:r>
            <a:r>
              <a:rPr sz="2400" dirty="0" err="1">
                <a:solidFill>
                  <a:srgbClr val="000000"/>
                </a:solidFill>
              </a:rPr>
              <a:t>održavati</a:t>
            </a:r>
            <a:r>
              <a:rPr sz="2400" dirty="0">
                <a:solidFill>
                  <a:srgbClr val="000000"/>
                </a:solidFill>
              </a:rPr>
              <a:t> </a:t>
            </a:r>
            <a:r>
              <a:rPr sz="2400" dirty="0" err="1">
                <a:solidFill>
                  <a:srgbClr val="000000"/>
                </a:solidFill>
              </a:rPr>
              <a:t>dosljedan</a:t>
            </a:r>
            <a:r>
              <a:rPr sz="2400" dirty="0">
                <a:solidFill>
                  <a:srgbClr val="000000"/>
                </a:solidFill>
              </a:rPr>
              <a:t> </a:t>
            </a:r>
            <a:r>
              <a:rPr sz="2400" dirty="0" err="1">
                <a:solidFill>
                  <a:srgbClr val="000000"/>
                </a:solidFill>
              </a:rPr>
              <a:t>raspored</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c) </a:t>
            </a:r>
            <a:r>
              <a:rPr sz="2400" dirty="0" err="1">
                <a:solidFill>
                  <a:srgbClr val="000000"/>
                </a:solidFill>
              </a:rPr>
              <a:t>Zanemariti</a:t>
            </a:r>
            <a:r>
              <a:rPr sz="2400" dirty="0">
                <a:solidFill>
                  <a:srgbClr val="000000"/>
                </a:solidFill>
              </a:rPr>
              <a:t> </a:t>
            </a:r>
            <a:r>
              <a:rPr sz="2400" dirty="0" err="1">
                <a:solidFill>
                  <a:srgbClr val="000000"/>
                </a:solidFill>
              </a:rPr>
              <a:t>napredak</a:t>
            </a:r>
            <a:r>
              <a:rPr sz="2400" dirty="0">
                <a:solidFill>
                  <a:srgbClr val="000000"/>
                </a:solidFill>
              </a:rPr>
              <a:t> </a:t>
            </a:r>
            <a:r>
              <a:rPr sz="2400" dirty="0" err="1">
                <a:solidFill>
                  <a:srgbClr val="000000"/>
                </a:solidFill>
              </a:rPr>
              <a:t>učenika</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d) </a:t>
            </a:r>
            <a:r>
              <a:rPr sz="2400" dirty="0" err="1">
                <a:solidFill>
                  <a:srgbClr val="000000"/>
                </a:solidFill>
              </a:rPr>
              <a:t>Koristite</a:t>
            </a:r>
            <a:r>
              <a:rPr sz="2400" dirty="0">
                <a:solidFill>
                  <a:srgbClr val="000000"/>
                </a:solidFill>
              </a:rPr>
              <a:t> </a:t>
            </a:r>
            <a:r>
              <a:rPr sz="2400" dirty="0" err="1">
                <a:solidFill>
                  <a:srgbClr val="000000"/>
                </a:solidFill>
              </a:rPr>
              <a:t>duge</a:t>
            </a:r>
            <a:r>
              <a:rPr sz="2400" dirty="0">
                <a:solidFill>
                  <a:srgbClr val="000000"/>
                </a:solidFill>
              </a:rPr>
              <a:t>, </a:t>
            </a:r>
            <a:r>
              <a:rPr sz="2400" dirty="0" err="1">
                <a:solidFill>
                  <a:srgbClr val="000000"/>
                </a:solidFill>
              </a:rPr>
              <a:t>rijetke</a:t>
            </a:r>
            <a:r>
              <a:rPr sz="2400" dirty="0">
                <a:solidFill>
                  <a:srgbClr val="000000"/>
                </a:solidFill>
              </a:rPr>
              <a:t> </a:t>
            </a:r>
            <a:r>
              <a:rPr sz="2400" dirty="0" err="1">
                <a:solidFill>
                  <a:srgbClr val="000000"/>
                </a:solidFill>
              </a:rPr>
              <a:t>materijale</a:t>
            </a:r>
            <a:r>
              <a:rPr sz="2400" dirty="0">
                <a:solidFill>
                  <a:srgbClr val="000000"/>
                </a:solidFill>
              </a:rPr>
              <a:t> za </a:t>
            </a:r>
            <a:r>
              <a:rPr sz="2400" dirty="0" err="1">
                <a:solidFill>
                  <a:srgbClr val="000000"/>
                </a:solidFill>
              </a:rPr>
              <a:t>učenje</a:t>
            </a:r>
            <a:endParaRPr sz="2400" dirty="0"/>
          </a:p>
        </p:txBody>
      </p:sp>
      <p:pic>
        <p:nvPicPr>
          <p:cNvPr id="1080" name="Google Shape;1080;p48"/>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090" name="Google Shape;1090;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091" name="Google Shape;1091;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5">
              <a:alphaModFix/>
            </a:blip>
            <a:stretch>
              <a:fillRect/>
            </a:stretch>
          </a:blipFill>
          <a:ln>
            <a:noFill/>
          </a:ln>
        </p:spPr>
      </p:sp>
      <p:sp>
        <p:nvSpPr>
          <p:cNvPr id="1092" name="Google Shape;1092;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6">
              <a:alphaModFix/>
            </a:blip>
            <a:stretch>
              <a:fillRect/>
            </a:stretch>
          </a:blipFill>
          <a:ln>
            <a:noFill/>
          </a:ln>
        </p:spPr>
      </p:sp>
      <p:sp>
        <p:nvSpPr>
          <p:cNvPr id="1093" name="Google Shape;1093;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7">
              <a:alphaModFix/>
            </a:blip>
            <a:stretch>
              <a:fillRect/>
            </a:stretch>
          </a:blipFill>
          <a:ln>
            <a:noFill/>
          </a:ln>
        </p:spPr>
      </p:sp>
      <p:sp>
        <p:nvSpPr>
          <p:cNvPr id="1094" name="Google Shape;1094;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8">
              <a:alphaModFix/>
            </a:blip>
            <a:stretch>
              <a:fillRect/>
            </a:stretch>
          </a:blipFill>
          <a:ln>
            <a:noFill/>
          </a:ln>
        </p:spPr>
      </p:sp>
      <p:sp>
        <p:nvSpPr>
          <p:cNvPr id="1095" name="Google Shape;1095;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9">
              <a:alphaModFix/>
            </a:blip>
            <a:stretch>
              <a:fillRect/>
            </a:stretch>
          </a:blipFill>
          <a:ln>
            <a:noFill/>
          </a:ln>
        </p:spPr>
      </p:sp>
      <p:sp>
        <p:nvSpPr>
          <p:cNvPr id="1096" name="Google Shape;1096;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0">
              <a:alphaModFix/>
            </a:blip>
            <a:stretch>
              <a:fillRect/>
            </a:stretch>
          </a:blipFill>
          <a:ln>
            <a:noFill/>
          </a:ln>
        </p:spPr>
      </p:sp>
      <p:sp>
        <p:nvSpPr>
          <p:cNvPr id="1097" name="Google Shape;1097;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sp>
        <p:nvSpPr>
          <p:cNvPr id="1098" name="Google Shape;1098;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Motiviranje niskokvalificiranih odraslih učenika u mikro-učenju može biti izazovno zbog:</a:t>
            </a:r>
          </a:p>
        </p:txBody>
      </p:sp>
      <p:sp>
        <p:nvSpPr>
          <p:cNvPr id="1099" name="Google Shape;1099;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Nedostatak samopouzdanja </a:t>
            </a:r>
          </a:p>
        </p:txBody>
      </p:sp>
      <p:sp>
        <p:nvSpPr>
          <p:cNvPr id="1100" name="Google Shape;1100;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Ograničena digitalna pismenost</a:t>
            </a:r>
          </a:p>
        </p:txBody>
      </p:sp>
      <p:sp>
        <p:nvSpPr>
          <p:cNvPr id="1101" name="Google Shape;1101;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Povećajte njihovo samopoštovanje</a:t>
            </a:r>
          </a:p>
        </p:txBody>
      </p:sp>
      <p:sp>
        <p:nvSpPr>
          <p:cNvPr id="1102" name="Google Shape;1102;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Pružanje jednostavnih alata i podrške</a:t>
            </a:r>
          </a:p>
        </p:txBody>
      </p:sp>
      <p:pic>
        <p:nvPicPr>
          <p:cNvPr id="1103" name="Google Shape;1103;p49"/>
          <p:cNvPicPr preferRelativeResize="0"/>
          <p:nvPr/>
        </p:nvPicPr>
        <p:blipFill>
          <a:blip r:embed="rId11">
            <a:alphaModFix/>
          </a:blip>
          <a:stretch>
            <a:fillRect/>
          </a:stretch>
        </p:blipFill>
        <p:spPr>
          <a:xfrm>
            <a:off x="482125" y="392663"/>
            <a:ext cx="2840374" cy="59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4" name="Google Shape;144;p5"/>
          <p:cNvSpPr txBox="1"/>
          <p:nvPr/>
        </p:nvSpPr>
        <p:spPr>
          <a:xfrm>
            <a:off x="6445045" y="1605396"/>
            <a:ext cx="3299208"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dirty="0"/>
              <a:t>DOBRO</a:t>
            </a:r>
            <a:r>
              <a:rPr lang="hr-HR" dirty="0"/>
              <a:t> </a:t>
            </a:r>
            <a:r>
              <a:rPr dirty="0"/>
              <a:t>DOŠLI!</a:t>
            </a:r>
            <a:r>
              <a:rPr lang="hr-HR" dirty="0"/>
              <a:t> </a:t>
            </a:r>
            <a:endParaRPr dirty="0"/>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sp>
      <p:sp>
        <p:nvSpPr>
          <p:cNvPr id="146" name="Google Shape;146;p5"/>
          <p:cNvSpPr txBox="1"/>
          <p:nvPr/>
        </p:nvSpPr>
        <p:spPr>
          <a:xfrm>
            <a:off x="1103429" y="1885565"/>
            <a:ext cx="8497772" cy="4487382"/>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lang="hr-HR" dirty="0"/>
              <a:t>Drago nam je što </a:t>
            </a:r>
            <a:r>
              <a:rPr dirty="0" err="1"/>
              <a:t>možemo</a:t>
            </a:r>
            <a:r>
              <a:rPr dirty="0"/>
              <a:t> </a:t>
            </a:r>
            <a:r>
              <a:rPr dirty="0" err="1"/>
              <a:t>započeti</a:t>
            </a:r>
            <a:r>
              <a:rPr dirty="0"/>
              <a:t> </a:t>
            </a:r>
            <a:r>
              <a:rPr dirty="0" err="1"/>
              <a:t>naše</a:t>
            </a:r>
            <a:r>
              <a:rPr dirty="0"/>
              <a:t> </a:t>
            </a:r>
            <a:r>
              <a:rPr dirty="0" err="1"/>
              <a:t>putovanje</a:t>
            </a:r>
            <a:r>
              <a:rPr dirty="0"/>
              <a:t> u </a:t>
            </a:r>
            <a:r>
              <a:rPr dirty="0" err="1"/>
              <a:t>svijet</a:t>
            </a:r>
            <a:r>
              <a:rPr dirty="0"/>
              <a:t> </a:t>
            </a:r>
            <a:r>
              <a:rPr dirty="0" err="1"/>
              <a:t>mikroučenja</a:t>
            </a:r>
            <a:r>
              <a:rPr dirty="0"/>
              <a:t> </a:t>
            </a:r>
            <a:r>
              <a:rPr dirty="0" err="1"/>
              <a:t>i</a:t>
            </a:r>
            <a:r>
              <a:rPr dirty="0"/>
              <a:t> </a:t>
            </a:r>
            <a:r>
              <a:rPr dirty="0" err="1"/>
              <a:t>kako</a:t>
            </a:r>
            <a:r>
              <a:rPr dirty="0"/>
              <a:t> ono </a:t>
            </a:r>
            <a:r>
              <a:rPr dirty="0" err="1"/>
              <a:t>može</a:t>
            </a:r>
            <a:r>
              <a:rPr dirty="0"/>
              <a:t> </a:t>
            </a:r>
            <a:r>
              <a:rPr dirty="0" err="1"/>
              <a:t>napraviti</a:t>
            </a:r>
            <a:r>
              <a:rPr dirty="0"/>
              <a:t> </a:t>
            </a:r>
            <a:r>
              <a:rPr dirty="0" err="1"/>
              <a:t>veliku</a:t>
            </a:r>
            <a:r>
              <a:rPr dirty="0"/>
              <a:t> </a:t>
            </a:r>
            <a:r>
              <a:rPr dirty="0" err="1"/>
              <a:t>razliku</a:t>
            </a:r>
            <a:r>
              <a:rPr dirty="0"/>
              <a:t> u </a:t>
            </a:r>
            <a:r>
              <a:rPr dirty="0" err="1"/>
              <a:t>obrazovanju</a:t>
            </a:r>
            <a:r>
              <a:rPr dirty="0"/>
              <a:t> </a:t>
            </a:r>
            <a:r>
              <a:rPr dirty="0" err="1"/>
              <a:t>odraslih</a:t>
            </a:r>
            <a:r>
              <a:rPr dirty="0"/>
              <a:t>. </a:t>
            </a:r>
            <a:r>
              <a:rPr dirty="0" err="1"/>
              <a:t>Mikroučenje</a:t>
            </a:r>
            <a:r>
              <a:rPr dirty="0"/>
              <a:t> </a:t>
            </a:r>
            <a:r>
              <a:rPr dirty="0" err="1"/>
              <a:t>može</a:t>
            </a:r>
            <a:r>
              <a:rPr dirty="0"/>
              <a:t> </a:t>
            </a:r>
            <a:r>
              <a:rPr dirty="0" err="1"/>
              <a:t>biti</a:t>
            </a:r>
            <a:r>
              <a:rPr dirty="0"/>
              <a:t> </a:t>
            </a:r>
            <a:r>
              <a:rPr dirty="0" err="1"/>
              <a:t>pojam</a:t>
            </a:r>
            <a:r>
              <a:rPr dirty="0"/>
              <a:t> s </a:t>
            </a:r>
            <a:r>
              <a:rPr dirty="0" err="1"/>
              <a:t>kojim</a:t>
            </a:r>
            <a:r>
              <a:rPr dirty="0"/>
              <a:t> </a:t>
            </a:r>
            <a:r>
              <a:rPr dirty="0" err="1"/>
              <a:t>još</a:t>
            </a:r>
            <a:r>
              <a:rPr dirty="0"/>
              <a:t> </a:t>
            </a:r>
            <a:r>
              <a:rPr dirty="0" err="1"/>
              <a:t>niste</a:t>
            </a:r>
            <a:r>
              <a:rPr dirty="0"/>
              <a:t> </a:t>
            </a:r>
            <a:r>
              <a:rPr dirty="0" err="1"/>
              <a:t>upoznati</a:t>
            </a:r>
            <a:r>
              <a:rPr dirty="0"/>
              <a:t>, </a:t>
            </a:r>
            <a:r>
              <a:rPr dirty="0" err="1"/>
              <a:t>ali</a:t>
            </a:r>
            <a:r>
              <a:rPr dirty="0"/>
              <a:t> do </a:t>
            </a:r>
            <a:r>
              <a:rPr dirty="0" err="1"/>
              <a:t>kraja</a:t>
            </a:r>
            <a:r>
              <a:rPr dirty="0"/>
              <a:t> </a:t>
            </a:r>
            <a:endParaRPr lang="hr-HR" dirty="0"/>
          </a:p>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dirty="0" err="1"/>
              <a:t>našeg</a:t>
            </a:r>
            <a:r>
              <a:rPr dirty="0"/>
              <a:t> </a:t>
            </a:r>
            <a:r>
              <a:rPr dirty="0" err="1"/>
              <a:t>zajedničkog</a:t>
            </a:r>
            <a:r>
              <a:rPr dirty="0"/>
              <a:t> </a:t>
            </a:r>
            <a:r>
              <a:rPr dirty="0" err="1"/>
              <a:t>vremen</a:t>
            </a:r>
            <a:r>
              <a:rPr lang="hr-HR" dirty="0"/>
              <a:t>a, uvjerit ćete se u</a:t>
            </a:r>
          </a:p>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dirty="0" err="1"/>
              <a:t>njegovu</a:t>
            </a:r>
            <a:r>
              <a:rPr dirty="0"/>
              <a:t> </a:t>
            </a:r>
            <a:r>
              <a:rPr dirty="0" err="1"/>
              <a:t>moć</a:t>
            </a:r>
            <a:r>
              <a:rPr dirty="0"/>
              <a:t> </a:t>
            </a:r>
            <a:r>
              <a:rPr dirty="0" err="1"/>
              <a:t>i</a:t>
            </a:r>
            <a:r>
              <a:rPr dirty="0"/>
              <a:t> </a:t>
            </a:r>
            <a:r>
              <a:rPr dirty="0" err="1"/>
              <a:t>potencijal</a:t>
            </a:r>
            <a:r>
              <a:rPr dirty="0"/>
              <a:t>.</a:t>
            </a: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8" r="-6249"/>
            </a:stretch>
          </a:blipFill>
          <a:ln>
            <a:noFill/>
          </a:ln>
        </p:spPr>
      </p:sp>
      <p:pic>
        <p:nvPicPr>
          <p:cNvPr id="148" name="Google Shape;148;p5"/>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13" name="Google Shape;1113;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114" name="Google Shape;1114;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5">
              <a:alphaModFix/>
            </a:blip>
            <a:stretch>
              <a:fillRect/>
            </a:stretch>
          </a:blipFill>
          <a:ln>
            <a:noFill/>
          </a:ln>
        </p:spPr>
      </p:sp>
      <p:sp>
        <p:nvSpPr>
          <p:cNvPr id="1115" name="Google Shape;1115;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6">
              <a:alphaModFix/>
            </a:blip>
            <a:stretch>
              <a:fillRect/>
            </a:stretch>
          </a:blipFill>
          <a:ln>
            <a:noFill/>
          </a:ln>
        </p:spPr>
      </p:sp>
      <p:sp>
        <p:nvSpPr>
          <p:cNvPr id="1116" name="Google Shape;1116;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7" name="Google Shape;1117;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8" name="Google Shape;1118;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9" name="Google Shape;1119;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8">
              <a:alphaModFix/>
            </a:blip>
            <a:stretch>
              <a:fillRect/>
            </a:stretch>
          </a:blipFill>
          <a:ln>
            <a:noFill/>
          </a:ln>
        </p:spPr>
      </p:sp>
      <p:sp>
        <p:nvSpPr>
          <p:cNvPr id="1120" name="Google Shape;1120;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9">
              <a:alphaModFix/>
            </a:blip>
            <a:stretch>
              <a:fillRect/>
            </a:stretch>
          </a:blipFill>
          <a:ln>
            <a:noFill/>
          </a:ln>
        </p:spPr>
      </p:sp>
      <p:sp>
        <p:nvSpPr>
          <p:cNvPr id="1121" name="Google Shape;1121;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0">
              <a:alphaModFix/>
            </a:blip>
            <a:stretch>
              <a:fillRect/>
            </a:stretch>
          </a:blipFill>
          <a:ln>
            <a:noFill/>
          </a:ln>
        </p:spPr>
      </p:sp>
      <p:sp>
        <p:nvSpPr>
          <p:cNvPr id="1122" name="Google Shape;1122;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1">
              <a:alphaModFix/>
            </a:blip>
            <a:stretch>
              <a:fillRect/>
            </a:stretch>
          </a:blipFill>
          <a:ln>
            <a:noFill/>
          </a:ln>
        </p:spPr>
      </p:sp>
      <p:sp>
        <p:nvSpPr>
          <p:cNvPr id="1123" name="Google Shape;1123;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Vremenska ograničenja</a:t>
            </a:r>
          </a:p>
        </p:txBody>
      </p:sp>
      <p:sp>
        <p:nvSpPr>
          <p:cNvPr id="1124" name="Google Shape;1124;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Dizajnirajte sadržaj za rješavanje temeljnih vještina</a:t>
            </a:r>
          </a:p>
        </p:txBody>
      </p:sp>
      <p:sp>
        <p:nvSpPr>
          <p:cNvPr id="1125" name="Google Shape;1125;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Pokažite neposrednu praktičnost učenja</a:t>
            </a:r>
          </a:p>
        </p:txBody>
      </p:sp>
      <p:sp>
        <p:nvSpPr>
          <p:cNvPr id="1126" name="Google Shape;1126;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Ponudite fleksibilne mogućnosti učenja</a:t>
            </a:r>
          </a:p>
        </p:txBody>
      </p:sp>
      <p:sp>
        <p:nvSpPr>
          <p:cNvPr id="1127" name="Google Shape;1127;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Razlike u osnovnim vještinama</a:t>
            </a:r>
          </a:p>
        </p:txBody>
      </p:sp>
      <p:sp>
        <p:nvSpPr>
          <p:cNvPr id="1128" name="Google Shape;1128;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a:t>
            </a:r>
          </a:p>
        </p:txBody>
      </p:sp>
      <p:sp>
        <p:nvSpPr>
          <p:cNvPr id="1129" name="Google Shape;1129;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pic>
        <p:nvPicPr>
          <p:cNvPr id="1130" name="Google Shape;1130;p50"/>
          <p:cNvPicPr preferRelativeResize="0"/>
          <p:nvPr/>
        </p:nvPicPr>
        <p:blipFill>
          <a:blip r:embed="rId12">
            <a:alphaModFix/>
          </a:blip>
          <a:stretch>
            <a:fillRect/>
          </a:stretch>
        </p:blipFill>
        <p:spPr>
          <a:xfrm>
            <a:off x="686600" y="450413"/>
            <a:ext cx="2840374" cy="594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40" name="Google Shape;1140;p51"/>
          <p:cNvSpPr/>
          <p:nvPr/>
        </p:nvSpPr>
        <p:spPr>
          <a:xfrm flipH="1">
            <a:off x="836869" y="4424286"/>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4">
              <a:alphaModFix amt="19999"/>
            </a:blip>
            <a:stretch>
              <a:fillRect/>
            </a:stretch>
          </a:blipFill>
          <a:ln>
            <a:noFill/>
          </a:ln>
        </p:spPr>
      </p:sp>
      <p:sp>
        <p:nvSpPr>
          <p:cNvPr id="1141" name="Google Shape;1141;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5">
              <a:alphaModFix amt="23000"/>
            </a:blip>
            <a:stretch>
              <a:fillRect/>
            </a:stretch>
          </a:blipFill>
          <a:ln>
            <a:noFill/>
          </a:ln>
        </p:spPr>
      </p:sp>
      <p:sp>
        <p:nvSpPr>
          <p:cNvPr id="1142" name="Google Shape;1142;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6">
              <a:alphaModFix amt="23000"/>
            </a:blip>
            <a:stretch>
              <a:fillRect/>
            </a:stretch>
          </a:blipFill>
          <a:ln>
            <a:noFill/>
          </a:ln>
        </p:spPr>
      </p:sp>
      <p:sp>
        <p:nvSpPr>
          <p:cNvPr id="1143" name="Google Shape;1143;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7">
              <a:alphaModFix amt="23000"/>
            </a:blip>
            <a:stretch>
              <a:fillRect/>
            </a:stretch>
          </a:blipFill>
          <a:ln>
            <a:noFill/>
          </a:ln>
        </p:spPr>
      </p:sp>
      <p:sp>
        <p:nvSpPr>
          <p:cNvPr id="1144" name="Google Shape;1144;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8">
              <a:alphaModFix amt="23000"/>
            </a:blip>
            <a:stretch>
              <a:fillRect/>
            </a:stretch>
          </a:blipFill>
          <a:ln>
            <a:noFill/>
          </a:ln>
        </p:spPr>
      </p:sp>
      <p:sp>
        <p:nvSpPr>
          <p:cNvPr id="1145" name="Google Shape;1145;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sp>
        <p:nvSpPr>
          <p:cNvPr id="1146" name="Google Shape;1146;p51"/>
          <p:cNvSpPr txBox="1"/>
          <p:nvPr/>
        </p:nvSpPr>
        <p:spPr>
          <a:xfrm>
            <a:off x="9310320" y="3680778"/>
            <a:ext cx="7626236"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FF843D"/>
                </a:solidFill>
                <a:latin typeface="Philosopher"/>
                <a:ea typeface="Philosopher"/>
                <a:cs typeface="Philosopher"/>
                <a:sym typeface="Philosopher"/>
              </a:defRPr>
            </a:pPr>
            <a:r>
              <a:rPr dirty="0" err="1"/>
              <a:t>Ekstrinzična</a:t>
            </a:r>
            <a:r>
              <a:rPr dirty="0"/>
              <a:t> </a:t>
            </a:r>
            <a:r>
              <a:rPr dirty="0" err="1"/>
              <a:t>motivacija</a:t>
            </a:r>
            <a:endParaRPr dirty="0"/>
          </a:p>
        </p:txBody>
      </p:sp>
      <p:sp>
        <p:nvSpPr>
          <p:cNvPr id="1147" name="Google Shape;1147;p51"/>
          <p:cNvSpPr txBox="1"/>
          <p:nvPr/>
        </p:nvSpPr>
        <p:spPr>
          <a:xfrm>
            <a:off x="452440" y="6172879"/>
            <a:ext cx="6879779"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B050"/>
                </a:solidFill>
                <a:latin typeface="Philosopher"/>
                <a:ea typeface="Philosopher"/>
                <a:cs typeface="Philosopher"/>
                <a:sym typeface="Philosopher"/>
              </a:defRPr>
            </a:pPr>
            <a:r>
              <a:rPr dirty="0" err="1"/>
              <a:t>Intrinzična</a:t>
            </a:r>
            <a:r>
              <a:rPr dirty="0"/>
              <a:t> </a:t>
            </a:r>
            <a:r>
              <a:rPr dirty="0" err="1"/>
              <a:t>motivacija</a:t>
            </a:r>
            <a:endParaRPr dirty="0"/>
          </a:p>
        </p:txBody>
      </p:sp>
      <p:sp>
        <p:nvSpPr>
          <p:cNvPr id="1148" name="Google Shape;1148;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Unutarnji</a:t>
            </a:r>
            <a:r>
              <a:t> </a:t>
            </a:r>
            <a:r>
              <a:rPr b="1"/>
              <a:t>nagon za uključivanjem </a:t>
            </a:r>
            <a:r>
              <a:t>u </a:t>
            </a:r>
            <a:r>
              <a:rPr b="1"/>
              <a:t>aktivnost </a:t>
            </a:r>
            <a:r>
              <a:t>radi</a:t>
            </a:r>
            <a:r>
              <a:rPr b="1"/>
              <a:t> osobnog zadovoljstva</a:t>
            </a:r>
            <a:r>
              <a:t>, a ne </a:t>
            </a:r>
            <a:r>
              <a:rPr b="1"/>
              <a:t>vanjskih nagrada</a:t>
            </a:r>
            <a:endParaRPr/>
          </a:p>
        </p:txBody>
      </p:sp>
      <p:sp>
        <p:nvSpPr>
          <p:cNvPr id="1149" name="Google Shape;1149;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Uključiti se </a:t>
            </a:r>
            <a:r>
              <a:t>u</a:t>
            </a:r>
            <a:r>
              <a:rPr b="1"/>
              <a:t> aktivnost ili zadatak </a:t>
            </a:r>
            <a:r>
              <a:t> </a:t>
            </a:r>
            <a:r>
              <a:rPr b="1"/>
              <a:t>iz razloga koji nisu povezani sa samim zadatkom. </a:t>
            </a:r>
            <a:r>
              <a:t>To obično uključuje</a:t>
            </a:r>
            <a:r>
              <a:rPr b="1"/>
              <a:t> traženje nagrada, priznanja </a:t>
            </a:r>
            <a:r>
              <a:t>ili</a:t>
            </a:r>
            <a:r>
              <a:rPr b="1"/>
              <a:t> izbjegavanje kazne </a:t>
            </a:r>
            <a:r>
              <a:t>kao</a:t>
            </a:r>
            <a:r>
              <a:rPr b="1"/>
              <a:t> primarnih pokretačkih čimbenika</a:t>
            </a:r>
            <a:endParaRPr/>
          </a:p>
        </p:txBody>
      </p:sp>
      <p:pic>
        <p:nvPicPr>
          <p:cNvPr id="1150" name="Google Shape;1150;p51"/>
          <p:cNvPicPr preferRelativeResize="0"/>
          <p:nvPr/>
        </p:nvPicPr>
        <p:blipFill>
          <a:blip r:embed="rId9">
            <a:alphaModFix/>
          </a:blip>
          <a:stretch>
            <a:fillRect/>
          </a:stretch>
        </p:blipFill>
        <p:spPr>
          <a:xfrm>
            <a:off x="686600" y="392663"/>
            <a:ext cx="2840374" cy="594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60" name="Google Shape;1160;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sp>
      <p:sp>
        <p:nvSpPr>
          <p:cNvPr id="1161" name="Google Shape;1161;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5">
              <a:alphaModFix/>
            </a:blip>
            <a:stretch>
              <a:fillRect/>
            </a:stretch>
          </a:blipFill>
          <a:ln>
            <a:noFill/>
          </a:ln>
        </p:spPr>
      </p:sp>
      <p:sp>
        <p:nvSpPr>
          <p:cNvPr id="1162" name="Google Shape;1162;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6">
              <a:alphaModFix/>
            </a:blip>
            <a:stretch>
              <a:fillRect/>
            </a:stretch>
          </a:blipFill>
          <a:ln>
            <a:noFill/>
          </a:ln>
        </p:spPr>
      </p:sp>
      <p:sp>
        <p:nvSpPr>
          <p:cNvPr id="1163" name="Google Shape;1163;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sp>
      <p:sp>
        <p:nvSpPr>
          <p:cNvPr id="1164" name="Google Shape;1164;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8">
              <a:alphaModFix amt="10999"/>
            </a:blip>
            <a:stretch>
              <a:fillRect/>
            </a:stretch>
          </a:blipFill>
          <a:ln>
            <a:noFill/>
          </a:ln>
        </p:spPr>
      </p:sp>
      <p:sp>
        <p:nvSpPr>
          <p:cNvPr id="1165" name="Google Shape;1165;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Gamifikacija i društveno učenje</a:t>
            </a:r>
          </a:p>
        </p:txBody>
      </p:sp>
      <p:sp>
        <p:nvSpPr>
          <p:cNvPr id="1166" name="Google Shape;1166;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defRPr sz="5899" b="1">
                <a:solidFill>
                  <a:srgbClr val="F59F35"/>
                </a:solidFill>
                <a:latin typeface="Philosopher"/>
                <a:ea typeface="Philosopher"/>
                <a:cs typeface="Philosopher"/>
                <a:sym typeface="Philosopher"/>
              </a:defRPr>
            </a:pPr>
            <a:r>
              <a:t>Elementi gamifikacije</a:t>
            </a:r>
          </a:p>
        </p:txBody>
      </p:sp>
      <p:sp>
        <p:nvSpPr>
          <p:cNvPr id="1167" name="Google Shape;1167;p52"/>
          <p:cNvSpPr txBox="1"/>
          <p:nvPr/>
        </p:nvSpPr>
        <p:spPr>
          <a:xfrm>
            <a:off x="2937271" y="8683394"/>
            <a:ext cx="1386633"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Bodovi</a:t>
            </a:r>
            <a:endParaRPr dirty="0"/>
          </a:p>
        </p:txBody>
      </p:sp>
      <p:sp>
        <p:nvSpPr>
          <p:cNvPr id="1168" name="Google Shape;1168;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2899">
                <a:solidFill>
                  <a:srgbClr val="000000"/>
                </a:solidFill>
                <a:latin typeface="Philosopher"/>
                <a:ea typeface="Philosopher"/>
                <a:cs typeface="Philosopher"/>
                <a:sym typeface="Philosopher"/>
              </a:defRPr>
            </a:pPr>
            <a:r>
              <a:t>Značajke posuđene iz igara i dodane situacijama koje nisu igre kako bi se </a:t>
            </a:r>
            <a:r>
              <a:rPr b="1"/>
              <a:t>povećala angažiranost</a:t>
            </a:r>
            <a:r>
              <a:t> i </a:t>
            </a:r>
            <a:r>
              <a:rPr b="1"/>
              <a:t>motivacija</a:t>
            </a:r>
            <a:endParaRPr/>
          </a:p>
        </p:txBody>
      </p:sp>
      <p:sp>
        <p:nvSpPr>
          <p:cNvPr id="1169" name="Google Shape;1169;p52"/>
          <p:cNvSpPr txBox="1"/>
          <p:nvPr/>
        </p:nvSpPr>
        <p:spPr>
          <a:xfrm>
            <a:off x="1028700" y="5827327"/>
            <a:ext cx="354330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Navedeno</a:t>
            </a:r>
            <a:r>
              <a:rPr dirty="0"/>
              <a:t> </a:t>
            </a:r>
            <a:r>
              <a:rPr dirty="0" err="1"/>
              <a:t>može</a:t>
            </a:r>
            <a:r>
              <a:rPr dirty="0"/>
              <a:t> </a:t>
            </a:r>
            <a:r>
              <a:rPr dirty="0" err="1"/>
              <a:t>uključivati</a:t>
            </a:r>
            <a:r>
              <a:rPr dirty="0"/>
              <a:t>:</a:t>
            </a:r>
          </a:p>
        </p:txBody>
      </p:sp>
      <p:sp>
        <p:nvSpPr>
          <p:cNvPr id="1170" name="Google Shape;1170;p52"/>
          <p:cNvSpPr txBox="1"/>
          <p:nvPr/>
        </p:nvSpPr>
        <p:spPr>
          <a:xfrm>
            <a:off x="6748135" y="8683394"/>
            <a:ext cx="1386633"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ZNAČKE</a:t>
            </a:r>
          </a:p>
        </p:txBody>
      </p:sp>
      <p:sp>
        <p:nvSpPr>
          <p:cNvPr id="1171" name="Google Shape;1171;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Rang-liste</a:t>
            </a:r>
          </a:p>
        </p:txBody>
      </p:sp>
      <p:sp>
        <p:nvSpPr>
          <p:cNvPr id="1172" name="Google Shape;1172;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Izazovi</a:t>
            </a:r>
          </a:p>
        </p:txBody>
      </p:sp>
      <p:pic>
        <p:nvPicPr>
          <p:cNvPr id="1173" name="Google Shape;1173;p52"/>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3">
              <a:alphaModFix/>
            </a:blip>
            <a:stretch>
              <a:fillRect l="-14765" r="-20796" b="-4987"/>
            </a:stretch>
          </a:blipFill>
          <a:ln>
            <a:noFill/>
          </a:ln>
        </p:spPr>
      </p:sp>
      <p:sp>
        <p:nvSpPr>
          <p:cNvPr id="1183" name="Google Shape;1183;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sp>
      <p:sp>
        <p:nvSpPr>
          <p:cNvPr id="1185" name="Google Shape;1185;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5">
              <a:alphaModFix/>
            </a:blip>
            <a:stretch>
              <a:fillRect/>
            </a:stretch>
          </a:blipFill>
          <a:ln>
            <a:noFill/>
          </a:ln>
        </p:spPr>
      </p:sp>
      <p:sp>
        <p:nvSpPr>
          <p:cNvPr id="1186" name="Google Shape;1186;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6">
              <a:alphaModFix/>
            </a:blip>
            <a:stretch>
              <a:fillRect/>
            </a:stretch>
          </a:blipFill>
          <a:ln>
            <a:noFill/>
          </a:ln>
        </p:spPr>
      </p:sp>
      <p:sp>
        <p:nvSpPr>
          <p:cNvPr id="1187" name="Google Shape;1187;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7">
              <a:alphaModFix/>
            </a:blip>
            <a:stretch>
              <a:fillRect/>
            </a:stretch>
          </a:blipFill>
          <a:ln>
            <a:noFill/>
          </a:ln>
        </p:spPr>
      </p:sp>
      <p:sp>
        <p:nvSpPr>
          <p:cNvPr id="1188" name="Google Shape;1188;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8">
              <a:alphaModFix/>
            </a:blip>
            <a:stretch>
              <a:fillRect/>
            </a:stretch>
          </a:blipFill>
          <a:ln>
            <a:noFill/>
          </a:ln>
        </p:spPr>
      </p:sp>
      <p:sp>
        <p:nvSpPr>
          <p:cNvPr id="1190" name="Google Shape;1190;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9">
              <a:alphaModFix/>
            </a:blip>
            <a:stretch>
              <a:fillRect/>
            </a:stretch>
          </a:blipFill>
          <a:ln>
            <a:noFill/>
          </a:ln>
        </p:spPr>
      </p:sp>
      <p:sp>
        <p:nvSpPr>
          <p:cNvPr id="1193" name="Google Shape;1193;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0">
              <a:alphaModFix/>
            </a:blip>
            <a:stretch>
              <a:fillRect/>
            </a:stretch>
          </a:blipFill>
          <a:ln>
            <a:noFill/>
          </a:ln>
        </p:spPr>
      </p:sp>
      <p:sp>
        <p:nvSpPr>
          <p:cNvPr id="1194" name="Google Shape;1194;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1">
              <a:alphaModFix/>
            </a:blip>
            <a:stretch>
              <a:fillRect/>
            </a:stretch>
          </a:blipFill>
          <a:ln>
            <a:noFill/>
          </a:ln>
        </p:spPr>
      </p:sp>
      <p:sp>
        <p:nvSpPr>
          <p:cNvPr id="1196" name="Google Shape;1196;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2">
              <a:alphaModFix/>
            </a:blip>
            <a:stretch>
              <a:fillRect/>
            </a:stretch>
          </a:blipFill>
          <a:ln>
            <a:noFill/>
          </a:ln>
        </p:spPr>
      </p:sp>
      <p:sp>
        <p:nvSpPr>
          <p:cNvPr id="1197" name="Google Shape;1197;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5900" b="1">
                <a:solidFill>
                  <a:srgbClr val="F59F35"/>
                </a:solidFill>
                <a:latin typeface="Philosopher"/>
                <a:ea typeface="Philosopher"/>
                <a:cs typeface="Philosopher"/>
                <a:sym typeface="Philosopher"/>
              </a:defRPr>
            </a:pPr>
            <a:r>
              <a:t>Društveno učenje</a:t>
            </a:r>
          </a:p>
        </p:txBody>
      </p:sp>
      <p:sp>
        <p:nvSpPr>
          <p:cNvPr id="1198" name="Google Shape;1198;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2900">
                <a:solidFill>
                  <a:srgbClr val="000000"/>
                </a:solidFill>
                <a:latin typeface="Philosopher"/>
                <a:ea typeface="Philosopher"/>
                <a:cs typeface="Philosopher"/>
                <a:sym typeface="Philosopher"/>
              </a:defRPr>
            </a:pPr>
            <a:r>
              <a:t>Pristup učenju koji </a:t>
            </a:r>
            <a:r>
              <a:rPr b="1"/>
              <a:t>se odvija kroz interakcije </a:t>
            </a:r>
            <a:r>
              <a:t>i</a:t>
            </a:r>
            <a:r>
              <a:rPr b="1"/>
              <a:t> suradnju s drugima </a:t>
            </a:r>
            <a:endParaRPr/>
          </a:p>
        </p:txBody>
      </p:sp>
      <p:sp>
        <p:nvSpPr>
          <p:cNvPr id="1199" name="Google Shape;1199;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a:solidFill>
                  <a:srgbClr val="000000"/>
                </a:solidFill>
                <a:latin typeface="Philosopher"/>
                <a:ea typeface="Philosopher"/>
                <a:cs typeface="Philosopher"/>
                <a:sym typeface="Philosopher"/>
              </a:defRPr>
            </a:pPr>
            <a:r>
              <a:t>Uključuje </a:t>
            </a:r>
            <a:r>
              <a:rPr b="1"/>
              <a:t>stjecanje</a:t>
            </a:r>
            <a:endParaRPr/>
          </a:p>
        </p:txBody>
      </p:sp>
      <p:sp>
        <p:nvSpPr>
          <p:cNvPr id="1200" name="Google Shape;1200;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050" b="1">
                <a:solidFill>
                  <a:srgbClr val="F59F35"/>
                </a:solidFill>
                <a:latin typeface="Philosopher"/>
                <a:ea typeface="Philosopher"/>
                <a:cs typeface="Philosopher"/>
                <a:sym typeface="Philosopher"/>
              </a:defRPr>
            </a:pPr>
            <a:r>
              <a:rPr dirty="0" err="1"/>
              <a:t>Znanje</a:t>
            </a:r>
            <a:endParaRPr dirty="0"/>
          </a:p>
        </p:txBody>
      </p:sp>
      <p:sp>
        <p:nvSpPr>
          <p:cNvPr id="1201" name="Google Shape;1201;p53"/>
          <p:cNvSpPr txBox="1"/>
          <p:nvPr/>
        </p:nvSpPr>
        <p:spPr>
          <a:xfrm>
            <a:off x="760106" y="5033043"/>
            <a:ext cx="2115442" cy="746230"/>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defRPr sz="4041" b="1">
                <a:solidFill>
                  <a:srgbClr val="F59F35"/>
                </a:solidFill>
                <a:latin typeface="Philosopher"/>
                <a:ea typeface="Philosopher"/>
                <a:cs typeface="Philosopher"/>
                <a:sym typeface="Philosopher"/>
              </a:defRPr>
            </a:pPr>
            <a:r>
              <a:rPr dirty="0" err="1"/>
              <a:t>Vještine</a:t>
            </a:r>
            <a:r>
              <a:rPr dirty="0"/>
              <a:t> </a:t>
            </a:r>
          </a:p>
        </p:txBody>
      </p:sp>
      <p:sp>
        <p:nvSpPr>
          <p:cNvPr id="1202" name="Google Shape;1202;p53"/>
          <p:cNvSpPr txBox="1"/>
          <p:nvPr/>
        </p:nvSpPr>
        <p:spPr>
          <a:xfrm>
            <a:off x="556183" y="8406829"/>
            <a:ext cx="2541462" cy="74591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039" b="1">
                <a:solidFill>
                  <a:srgbClr val="F59F35"/>
                </a:solidFill>
                <a:latin typeface="Philosopher"/>
                <a:ea typeface="Philosopher"/>
                <a:cs typeface="Philosopher"/>
                <a:sym typeface="Philosopher"/>
              </a:defRPr>
            </a:pPr>
            <a:r>
              <a:rPr dirty="0" err="1"/>
              <a:t>Zapažanja</a:t>
            </a:r>
            <a:endParaRPr dirty="0"/>
          </a:p>
        </p:txBody>
      </p:sp>
      <p:sp>
        <p:nvSpPr>
          <p:cNvPr id="1203" name="Google Shape;1203;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do %1 </a:t>
            </a:r>
          </a:p>
        </p:txBody>
      </p:sp>
      <p:sp>
        <p:nvSpPr>
          <p:cNvPr id="1204" name="Google Shape;1204;p53"/>
          <p:cNvSpPr txBox="1"/>
          <p:nvPr/>
        </p:nvSpPr>
        <p:spPr>
          <a:xfrm>
            <a:off x="11608954" y="4150610"/>
            <a:ext cx="2180788"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Ocjenjivanje</a:t>
            </a:r>
            <a:endParaRPr dirty="0"/>
          </a:p>
        </p:txBody>
      </p:sp>
      <p:sp>
        <p:nvSpPr>
          <p:cNvPr id="1205" name="Google Shape;1205;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unutar društvenog ili grupnog konteksta</a:t>
            </a:r>
          </a:p>
        </p:txBody>
      </p:sp>
      <p:sp>
        <p:nvSpPr>
          <p:cNvPr id="1206" name="Google Shape;1206;p53"/>
          <p:cNvSpPr txBox="1"/>
          <p:nvPr/>
        </p:nvSpPr>
        <p:spPr>
          <a:xfrm>
            <a:off x="11527483" y="7255764"/>
            <a:ext cx="207053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Povratne</a:t>
            </a:r>
            <a:r>
              <a:rPr dirty="0"/>
              <a:t> </a:t>
            </a:r>
            <a:r>
              <a:rPr dirty="0" err="1"/>
              <a:t>informacije</a:t>
            </a:r>
            <a:endParaRPr dirty="0"/>
          </a:p>
        </p:txBody>
      </p:sp>
      <p:sp>
        <p:nvSpPr>
          <p:cNvPr id="1207" name="Google Shape;1207;p53"/>
          <p:cNvSpPr txBox="1"/>
          <p:nvPr/>
        </p:nvSpPr>
        <p:spPr>
          <a:xfrm>
            <a:off x="11905411" y="9173708"/>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Diskusija</a:t>
            </a:r>
            <a:endParaRPr dirty="0"/>
          </a:p>
        </p:txBody>
      </p:sp>
      <p:sp>
        <p:nvSpPr>
          <p:cNvPr id="1208" name="Google Shape;1208;p53"/>
          <p:cNvSpPr txBox="1"/>
          <p:nvPr/>
        </p:nvSpPr>
        <p:spPr>
          <a:xfrm>
            <a:off x="11218324" y="5582303"/>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Zajednički</a:t>
            </a:r>
            <a:r>
              <a:rPr dirty="0"/>
              <a:t> </a:t>
            </a:r>
            <a:r>
              <a:rPr dirty="0" err="1"/>
              <a:t>doživljaji</a:t>
            </a:r>
            <a:endParaRPr dirty="0"/>
          </a:p>
        </p:txBody>
      </p:sp>
      <p:pic>
        <p:nvPicPr>
          <p:cNvPr id="1209" name="Google Shape;1209;p53"/>
          <p:cNvPicPr preferRelativeResize="0"/>
          <p:nvPr/>
        </p:nvPicPr>
        <p:blipFill>
          <a:blip r:embed="rId13">
            <a:alphaModFix/>
          </a:blip>
          <a:stretch>
            <a:fillRect/>
          </a:stretch>
        </p:blipFill>
        <p:spPr>
          <a:xfrm>
            <a:off x="14988475" y="9188351"/>
            <a:ext cx="2840374" cy="594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a:alphaModFix amt="72000"/>
            </a:blip>
            <a:stretch>
              <a:fillRect l="-41527" r="-42367" b="-1096"/>
            </a:stretch>
          </a:blipFill>
          <a:ln>
            <a:noFill/>
          </a:ln>
        </p:spPr>
      </p:sp>
      <p:sp>
        <p:nvSpPr>
          <p:cNvPr id="1219" name="Google Shape;1219;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20" name="Google Shape;1220;p54"/>
          <p:cNvSpPr txBox="1"/>
          <p:nvPr/>
        </p:nvSpPr>
        <p:spPr>
          <a:xfrm>
            <a:off x="1020607" y="575566"/>
            <a:ext cx="7797503" cy="2522422"/>
          </a:xfrm>
          <a:prstGeom prst="rect">
            <a:avLst/>
          </a:prstGeom>
          <a:noFill/>
          <a:ln>
            <a:noFill/>
          </a:ln>
        </p:spPr>
        <p:txBody>
          <a:bodyPr spcFirstLastPara="1" wrap="square" lIns="0" tIns="0" rIns="0" bIns="0" anchor="t" anchorCtr="0">
            <a:spAutoFit/>
          </a:bodyPr>
          <a:lstStyle/>
          <a:p>
            <a:pPr marL="0" marR="0" lvl="0" indent="0" algn="ctr" rtl="0">
              <a:lnSpc>
                <a:spcPct val="149050"/>
              </a:lnSpc>
              <a:spcBef>
                <a:spcPts val="0"/>
              </a:spcBef>
              <a:spcAft>
                <a:spcPts val="0"/>
              </a:spcAft>
              <a:buNone/>
              <a:defRPr sz="4000" b="1">
                <a:solidFill>
                  <a:srgbClr val="F59F35"/>
                </a:solidFill>
                <a:latin typeface="Philosopher"/>
                <a:ea typeface="Philosopher"/>
                <a:cs typeface="Philosopher"/>
                <a:sym typeface="Philosopher"/>
              </a:defRPr>
            </a:pPr>
            <a:r>
              <a:rPr dirty="0" err="1"/>
              <a:t>Aktivnost</a:t>
            </a:r>
            <a:r>
              <a:rPr dirty="0"/>
              <a:t>: Gamification Brainstorm</a:t>
            </a:r>
            <a:r>
              <a:rPr lang="hr-HR" dirty="0" err="1"/>
              <a:t>ing</a:t>
            </a:r>
            <a:endParaRPr dirty="0"/>
          </a:p>
          <a:p>
            <a:pPr marL="0" marR="0" lvl="0" indent="0" algn="ctr" rtl="0">
              <a:lnSpc>
                <a:spcPct val="149017"/>
              </a:lnSpc>
              <a:spcBef>
                <a:spcPts val="0"/>
              </a:spcBef>
              <a:spcAft>
                <a:spcPts val="0"/>
              </a:spcAft>
              <a:buNone/>
              <a:defRPr sz="3001">
                <a:solidFill>
                  <a:srgbClr val="000000"/>
                </a:solidFill>
                <a:latin typeface="Philosopher"/>
                <a:ea typeface="Philosopher"/>
                <a:cs typeface="Philosopher"/>
                <a:sym typeface="Philosopher"/>
              </a:defRPr>
            </a:pPr>
            <a:r>
              <a:rPr dirty="0" err="1"/>
              <a:t>Učiniti</a:t>
            </a:r>
            <a:r>
              <a:rPr dirty="0"/>
              <a:t> </a:t>
            </a:r>
            <a:r>
              <a:rPr dirty="0" err="1"/>
              <a:t>učenje</a:t>
            </a:r>
            <a:r>
              <a:rPr dirty="0"/>
              <a:t> </a:t>
            </a:r>
            <a:r>
              <a:rPr dirty="0" err="1"/>
              <a:t>zabavnim</a:t>
            </a:r>
            <a:r>
              <a:rPr dirty="0"/>
              <a:t> </a:t>
            </a:r>
            <a:r>
              <a:rPr dirty="0" err="1"/>
              <a:t>i</a:t>
            </a:r>
            <a:r>
              <a:rPr dirty="0"/>
              <a:t> </a:t>
            </a:r>
            <a:r>
              <a:rPr lang="hr-HR" dirty="0"/>
              <a:t>zanimljivim</a:t>
            </a:r>
            <a:endParaRPr dirty="0"/>
          </a:p>
        </p:txBody>
      </p:sp>
      <p:sp>
        <p:nvSpPr>
          <p:cNvPr id="1221" name="Google Shape;1221;p54"/>
          <p:cNvSpPr txBox="1"/>
          <p:nvPr/>
        </p:nvSpPr>
        <p:spPr>
          <a:xfrm>
            <a:off x="41390" y="3072326"/>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Podijelite</a:t>
            </a:r>
            <a:r>
              <a:rPr dirty="0"/>
              <a:t> se u male </a:t>
            </a:r>
            <a:r>
              <a:rPr dirty="0" err="1"/>
              <a:t>grupe</a:t>
            </a:r>
            <a:r>
              <a:rPr dirty="0"/>
              <a:t> od 3-4 </a:t>
            </a:r>
            <a:r>
              <a:rPr dirty="0" err="1"/>
              <a:t>osobe</a:t>
            </a:r>
            <a:endParaRPr dirty="0"/>
          </a:p>
        </p:txBody>
      </p:sp>
      <p:sp>
        <p:nvSpPr>
          <p:cNvPr id="1222" name="Google Shape;1222;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Imate 8 minuta za sesiju brainstorminga i 2 minute za svaku grupu da podijele svoje ideje</a:t>
            </a:r>
          </a:p>
        </p:txBody>
      </p:sp>
      <p:sp>
        <p:nvSpPr>
          <p:cNvPr id="1223" name="Google Shape;1223;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Naš je zadatak osmisliti ideje za igrifikaciju za scenarij mikro-učenja</a:t>
            </a:r>
          </a:p>
        </p:txBody>
      </p:sp>
      <p:sp>
        <p:nvSpPr>
          <p:cNvPr id="1224" name="Google Shape;1224;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Razmišljajte kreativno i zamislite kako možete učiniti učenje zabavnim i zanimljivim kroz igrifikaciju</a:t>
            </a:r>
          </a:p>
        </p:txBody>
      </p:sp>
      <p:sp>
        <p:nvSpPr>
          <p:cNvPr id="1225" name="Google Shape;1225;p54"/>
          <p:cNvSpPr txBox="1"/>
          <p:nvPr/>
        </p:nvSpPr>
        <p:spPr>
          <a:xfrm>
            <a:off x="3063769" y="8153892"/>
            <a:ext cx="3711178" cy="1514004"/>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099" b="1">
                <a:solidFill>
                  <a:srgbClr val="F59F35"/>
                </a:solidFill>
                <a:latin typeface="Philosopher"/>
                <a:ea typeface="Philosopher"/>
                <a:cs typeface="Philosopher"/>
                <a:sym typeface="Philosopher"/>
              </a:defRPr>
            </a:pPr>
            <a:r>
              <a:rPr dirty="0" err="1"/>
              <a:t>Sprem</a:t>
            </a:r>
            <a:r>
              <a:rPr lang="hr-HR" dirty="0"/>
              <a:t>ni</a:t>
            </a:r>
            <a:r>
              <a:rPr dirty="0"/>
              <a:t>? </a:t>
            </a:r>
            <a:r>
              <a:rPr dirty="0" err="1"/>
              <a:t>Kreni</a:t>
            </a:r>
            <a:r>
              <a:rPr lang="hr-HR" dirty="0"/>
              <a:t>te</a:t>
            </a:r>
            <a:r>
              <a:rPr dirty="0"/>
              <a:t>!</a:t>
            </a:r>
          </a:p>
        </p:txBody>
      </p:sp>
      <p:grpSp>
        <p:nvGrpSpPr>
          <p:cNvPr id="1226" name="Google Shape;1226;p54"/>
          <p:cNvGrpSpPr/>
          <p:nvPr/>
        </p:nvGrpSpPr>
        <p:grpSpPr>
          <a:xfrm>
            <a:off x="475620" y="3004497"/>
            <a:ext cx="493620" cy="505189"/>
            <a:chOff x="0" y="-19050"/>
            <a:chExt cx="812800" cy="831850"/>
          </a:xfrm>
        </p:grpSpPr>
        <p:sp>
          <p:nvSpPr>
            <p:cNvPr id="1227" name="Google Shape;122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29" name="Google Shape;1229;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1</a:t>
            </a:r>
          </a:p>
        </p:txBody>
      </p:sp>
      <p:grpSp>
        <p:nvGrpSpPr>
          <p:cNvPr id="1230" name="Google Shape;1230;p54"/>
          <p:cNvGrpSpPr/>
          <p:nvPr/>
        </p:nvGrpSpPr>
        <p:grpSpPr>
          <a:xfrm>
            <a:off x="452424" y="4183180"/>
            <a:ext cx="493620" cy="505189"/>
            <a:chOff x="0" y="-19050"/>
            <a:chExt cx="812800" cy="831850"/>
          </a:xfrm>
        </p:grpSpPr>
        <p:sp>
          <p:nvSpPr>
            <p:cNvPr id="1231" name="Google Shape;123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3" name="Google Shape;1233;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2</a:t>
            </a:r>
          </a:p>
        </p:txBody>
      </p:sp>
      <p:grpSp>
        <p:nvGrpSpPr>
          <p:cNvPr id="1234" name="Google Shape;1234;p54"/>
          <p:cNvGrpSpPr/>
          <p:nvPr/>
        </p:nvGrpSpPr>
        <p:grpSpPr>
          <a:xfrm>
            <a:off x="435370" y="5486425"/>
            <a:ext cx="493620" cy="505189"/>
            <a:chOff x="0" y="-19050"/>
            <a:chExt cx="812800" cy="831850"/>
          </a:xfrm>
        </p:grpSpPr>
        <p:sp>
          <p:nvSpPr>
            <p:cNvPr id="1235" name="Google Shape;1235;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7" name="Google Shape;1237;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3</a:t>
            </a:r>
          </a:p>
        </p:txBody>
      </p:sp>
      <p:grpSp>
        <p:nvGrpSpPr>
          <p:cNvPr id="1238" name="Google Shape;1238;p54"/>
          <p:cNvGrpSpPr/>
          <p:nvPr/>
        </p:nvGrpSpPr>
        <p:grpSpPr>
          <a:xfrm>
            <a:off x="435370" y="6904913"/>
            <a:ext cx="493620" cy="505189"/>
            <a:chOff x="0" y="-19050"/>
            <a:chExt cx="812800" cy="831850"/>
          </a:xfrm>
        </p:grpSpPr>
        <p:sp>
          <p:nvSpPr>
            <p:cNvPr id="1239" name="Google Shape;123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1" name="Google Shape;1241;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4</a:t>
            </a:r>
          </a:p>
        </p:txBody>
      </p:sp>
      <p:pic>
        <p:nvPicPr>
          <p:cNvPr id="1242" name="Google Shape;1242;p54"/>
          <p:cNvPicPr preferRelativeResize="0"/>
          <p:nvPr/>
        </p:nvPicPr>
        <p:blipFill>
          <a:blip r:embed="rId5">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sp>
      <p:sp>
        <p:nvSpPr>
          <p:cNvPr id="1252" name="Google Shape;1252;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sp>
      <p:sp>
        <p:nvSpPr>
          <p:cNvPr id="1253" name="Google Shape;1253;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254" name="Google Shape;1254;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defRPr sz="3499" b="1">
                <a:solidFill>
                  <a:srgbClr val="000000"/>
                </a:solidFill>
                <a:latin typeface="Philosopher"/>
                <a:ea typeface="Philosopher"/>
                <a:cs typeface="Philosopher"/>
                <a:sym typeface="Philosopher"/>
              </a:defRPr>
            </a:pPr>
            <a:r>
              <a:t>• Što ste naučili iz ove aktivnosti? Kako se ove ideje o igrifikaciji mogu primijeniti za poboljšanje mikro-učenja?</a:t>
            </a:r>
          </a:p>
        </p:txBody>
      </p:sp>
      <p:sp>
        <p:nvSpPr>
          <p:cNvPr id="1255" name="Google Shape;1255;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5699" b="1">
                <a:solidFill>
                  <a:srgbClr val="FCD001"/>
                </a:solidFill>
                <a:latin typeface="Philosopher"/>
                <a:ea typeface="Philosopher"/>
                <a:cs typeface="Philosopher"/>
                <a:sym typeface="Philosopher"/>
              </a:defRPr>
            </a:pPr>
            <a:r>
              <a:t>Diskusija</a:t>
            </a:r>
          </a:p>
        </p:txBody>
      </p:sp>
      <p:sp>
        <p:nvSpPr>
          <p:cNvPr id="1256" name="Google Shape;1256;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defRPr sz="2201" b="1">
                <a:solidFill>
                  <a:srgbClr val="FCD001"/>
                </a:solidFill>
                <a:latin typeface="Philosopher"/>
                <a:ea typeface="Philosopher"/>
                <a:cs typeface="Philosopher"/>
                <a:sym typeface="Philosopher"/>
              </a:defRPr>
            </a:pPr>
            <a:r>
              <a:t>Aktivnost: Gamification Brainstorm</a:t>
            </a:r>
          </a:p>
        </p:txBody>
      </p:sp>
      <p:pic>
        <p:nvPicPr>
          <p:cNvPr id="1257" name="Google Shape;1257;p55"/>
          <p:cNvPicPr preferRelativeResize="0"/>
          <p:nvPr/>
        </p:nvPicPr>
        <p:blipFill>
          <a:blip r:embed="rId5">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67" name="Google Shape;1267;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4">
              <a:alphaModFix amt="9999"/>
            </a:blip>
            <a:stretch>
              <a:fillRect/>
            </a:stretch>
          </a:blipFill>
          <a:ln>
            <a:noFill/>
          </a:ln>
        </p:spPr>
      </p:sp>
      <p:sp>
        <p:nvSpPr>
          <p:cNvPr id="1268" name="Google Shape;1268;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5">
              <a:alphaModFix amt="49000"/>
            </a:blip>
            <a:stretch>
              <a:fillRect l="-1058" t="-13448" r="-3140" b="-22473"/>
            </a:stretch>
          </a:blipFill>
          <a:ln>
            <a:noFill/>
          </a:ln>
        </p:spPr>
      </p:sp>
      <p:sp>
        <p:nvSpPr>
          <p:cNvPr id="1269" name="Google Shape;1269;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sp>
      <p:sp>
        <p:nvSpPr>
          <p:cNvPr id="1270" name="Google Shape;1270;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6">
              <a:alphaModFix/>
            </a:blip>
            <a:stretch>
              <a:fillRect/>
            </a:stretch>
          </a:blipFill>
          <a:ln>
            <a:noFill/>
          </a:ln>
        </p:spPr>
      </p:sp>
      <p:sp>
        <p:nvSpPr>
          <p:cNvPr id="1271" name="Google Shape;1271;p56"/>
          <p:cNvSpPr txBox="1"/>
          <p:nvPr/>
        </p:nvSpPr>
        <p:spPr>
          <a:xfrm>
            <a:off x="7017901" y="4111096"/>
            <a:ext cx="10174392"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FFFFF"/>
                </a:solidFill>
                <a:latin typeface="Philosopher"/>
                <a:ea typeface="Philosopher"/>
                <a:cs typeface="Philosopher"/>
                <a:sym typeface="Philosopher"/>
              </a:defRPr>
            </a:pPr>
            <a:r>
              <a:t>Kako učenje možemo učiniti redovitim dijelom naših života? </a:t>
            </a:r>
          </a:p>
        </p:txBody>
      </p:sp>
      <p:sp>
        <p:nvSpPr>
          <p:cNvPr id="1272" name="Google Shape;1272;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580" b="1">
                <a:solidFill>
                  <a:srgbClr val="231F20"/>
                </a:solidFill>
                <a:latin typeface="Philosopher"/>
                <a:ea typeface="Philosopher"/>
                <a:cs typeface="Philosopher"/>
                <a:sym typeface="Philosopher"/>
              </a:defRPr>
            </a:pPr>
            <a:r>
              <a:t>Stvaranje navike mikroučenja</a:t>
            </a:r>
          </a:p>
        </p:txBody>
      </p:sp>
      <p:sp>
        <p:nvSpPr>
          <p:cNvPr id="1273" name="Google Shape;1273;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defRPr sz="4243" b="1">
                <a:solidFill>
                  <a:srgbClr val="F59F35"/>
                </a:solidFill>
                <a:latin typeface="Philosopher"/>
                <a:ea typeface="Philosopher"/>
                <a:cs typeface="Philosopher"/>
                <a:sym typeface="Philosopher"/>
              </a:defRPr>
            </a:pPr>
            <a:r>
              <a:t>Razgovarajmo o nekim strategijama!</a:t>
            </a:r>
          </a:p>
        </p:txBody>
      </p:sp>
      <p:pic>
        <p:nvPicPr>
          <p:cNvPr id="1274" name="Google Shape;1274;p56"/>
          <p:cNvPicPr preferRelativeResize="0"/>
          <p:nvPr/>
        </p:nvPicPr>
        <p:blipFill>
          <a:blip r:embed="rId7">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84" name="Google Shape;1284;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4">
              <a:alphaModFix/>
            </a:blip>
            <a:stretch>
              <a:fillRect/>
            </a:stretch>
          </a:blipFill>
          <a:ln>
            <a:noFill/>
          </a:ln>
        </p:spPr>
      </p:sp>
      <p:sp>
        <p:nvSpPr>
          <p:cNvPr id="1285" name="Google Shape;1285;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5">
              <a:alphaModFix amt="19999"/>
            </a:blip>
            <a:stretch>
              <a:fillRect/>
            </a:stretch>
          </a:blipFill>
          <a:ln>
            <a:noFill/>
          </a:ln>
        </p:spPr>
      </p:sp>
      <p:sp>
        <p:nvSpPr>
          <p:cNvPr id="1286" name="Google Shape;1286;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6">
              <a:alphaModFix amt="19999"/>
            </a:blip>
            <a:stretch>
              <a:fillRect/>
            </a:stretch>
          </a:blipFill>
          <a:ln>
            <a:noFill/>
          </a:ln>
        </p:spPr>
      </p:sp>
      <p:sp>
        <p:nvSpPr>
          <p:cNvPr id="1287" name="Google Shape;1287;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7">
              <a:alphaModFix amt="19999"/>
            </a:blip>
            <a:stretch>
              <a:fillRect/>
            </a:stretch>
          </a:blipFill>
          <a:ln>
            <a:noFill/>
          </a:ln>
        </p:spPr>
      </p:sp>
      <p:sp>
        <p:nvSpPr>
          <p:cNvPr id="1288" name="Google Shape;1288;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8">
              <a:alphaModFix amt="19999"/>
            </a:blip>
            <a:stretch>
              <a:fillRect/>
            </a:stretch>
          </a:blipFill>
          <a:ln>
            <a:noFill/>
          </a:ln>
        </p:spPr>
      </p:sp>
      <p:sp>
        <p:nvSpPr>
          <p:cNvPr id="1289" name="Google Shape;1289;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9">
              <a:alphaModFix amt="19999"/>
            </a:blip>
            <a:stretch>
              <a:fillRect/>
            </a:stretch>
          </a:blipFill>
          <a:ln>
            <a:noFill/>
          </a:ln>
        </p:spPr>
      </p:sp>
      <p:sp>
        <p:nvSpPr>
          <p:cNvPr id="1290" name="Google Shape;1290;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Poticanje kontinuiranog učenja</a:t>
            </a:r>
          </a:p>
        </p:txBody>
      </p:sp>
      <p:sp>
        <p:nvSpPr>
          <p:cNvPr id="1291" name="Google Shape;1291;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4700" b="1">
                <a:solidFill>
                  <a:srgbClr val="F59F35"/>
                </a:solidFill>
                <a:latin typeface="Philosopher"/>
                <a:ea typeface="Philosopher"/>
                <a:cs typeface="Philosopher"/>
                <a:sym typeface="Philosopher"/>
              </a:defRPr>
            </a:pPr>
            <a:r>
              <a:t>Stvaranje navike mikroučenja</a:t>
            </a:r>
          </a:p>
        </p:txBody>
      </p:sp>
      <p:sp>
        <p:nvSpPr>
          <p:cNvPr id="1292" name="Google Shape;1292;p57"/>
          <p:cNvSpPr txBox="1"/>
          <p:nvPr/>
        </p:nvSpPr>
        <p:spPr>
          <a:xfrm>
            <a:off x="333641" y="4280425"/>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Postavite</a:t>
            </a:r>
            <a:r>
              <a:rPr dirty="0"/>
              <a:t> </a:t>
            </a:r>
            <a:r>
              <a:rPr dirty="0" err="1"/>
              <a:t>specifične</a:t>
            </a:r>
            <a:r>
              <a:rPr dirty="0"/>
              <a:t> </a:t>
            </a:r>
            <a:r>
              <a:rPr dirty="0" err="1"/>
              <a:t>ciljeve</a:t>
            </a:r>
            <a:r>
              <a:rPr dirty="0"/>
              <a:t> </a:t>
            </a:r>
          </a:p>
        </p:txBody>
      </p:sp>
      <p:sp>
        <p:nvSpPr>
          <p:cNvPr id="1293" name="Google Shape;1293;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Dosljedan raspored</a:t>
            </a:r>
          </a:p>
        </p:txBody>
      </p:sp>
      <p:sp>
        <p:nvSpPr>
          <p:cNvPr id="1294" name="Google Shape;1294;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Kratko i često</a:t>
            </a:r>
          </a:p>
        </p:txBody>
      </p:sp>
      <p:sp>
        <p:nvSpPr>
          <p:cNvPr id="1295" name="Google Shape;1295;p57"/>
          <p:cNvSpPr txBox="1"/>
          <p:nvPr/>
        </p:nvSpPr>
        <p:spPr>
          <a:xfrm>
            <a:off x="10579619" y="8024813"/>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Uključivanje</a:t>
            </a:r>
            <a:r>
              <a:rPr dirty="0"/>
              <a:t> </a:t>
            </a:r>
            <a:r>
              <a:rPr dirty="0" err="1"/>
              <a:t>mikroučenja</a:t>
            </a:r>
            <a:r>
              <a:rPr dirty="0"/>
              <a:t> u </a:t>
            </a:r>
            <a:r>
              <a:rPr dirty="0" err="1"/>
              <a:t>svakodnevne</a:t>
            </a:r>
            <a:r>
              <a:rPr dirty="0"/>
              <a:t> </a:t>
            </a:r>
            <a:r>
              <a:rPr dirty="0" err="1"/>
              <a:t>zadatke</a:t>
            </a:r>
            <a:endParaRPr dirty="0"/>
          </a:p>
        </p:txBody>
      </p:sp>
      <p:sp>
        <p:nvSpPr>
          <p:cNvPr id="1296" name="Google Shape;1296;p57"/>
          <p:cNvSpPr txBox="1"/>
          <p:nvPr/>
        </p:nvSpPr>
        <p:spPr>
          <a:xfrm>
            <a:off x="14841201" y="4143234"/>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Praćenje</a:t>
            </a:r>
            <a:r>
              <a:rPr dirty="0"/>
              <a:t> </a:t>
            </a:r>
            <a:r>
              <a:rPr dirty="0" err="1"/>
              <a:t>napretka</a:t>
            </a:r>
            <a:r>
              <a:rPr dirty="0"/>
              <a:t> ELO-a</a:t>
            </a:r>
          </a:p>
        </p:txBody>
      </p:sp>
      <p:sp>
        <p:nvSpPr>
          <p:cNvPr id="1297" name="Google Shape;1297;p57"/>
          <p:cNvSpPr txBox="1"/>
          <p:nvPr/>
        </p:nvSpPr>
        <p:spPr>
          <a:xfrm>
            <a:off x="682322" y="524721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Definirajte jasne, ostvarive ciljeve učenja kako biste ostali usredotočeni</a:t>
            </a:r>
          </a:p>
        </p:txBody>
      </p:sp>
      <p:sp>
        <p:nvSpPr>
          <p:cNvPr id="1298" name="Google Shape;1298;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Uspostaviti redovito, dosljedno vrijeme za sesije mikro-učenja</a:t>
            </a:r>
          </a:p>
        </p:txBody>
      </p:sp>
      <p:sp>
        <p:nvSpPr>
          <p:cNvPr id="1299" name="Google Shape;1299;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Održavajte sesije kratkim i čestim, idealno svakodnevno ili nekoliko puta tjedno</a:t>
            </a:r>
          </a:p>
        </p:txBody>
      </p:sp>
      <p:sp>
        <p:nvSpPr>
          <p:cNvPr id="1300" name="Google Shape;1300;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Uključite mikro učenje u svoju dnevnu rutinu, primjerice tijekom pauza ili prije spavanja</a:t>
            </a:r>
          </a:p>
        </p:txBody>
      </p:sp>
      <p:sp>
        <p:nvSpPr>
          <p:cNvPr id="1301" name="Google Shape;1301;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defRPr sz="2400">
                <a:solidFill>
                  <a:srgbClr val="000000"/>
                </a:solidFill>
                <a:latin typeface="Philosopher"/>
                <a:ea typeface="Philosopher"/>
                <a:cs typeface="Philosopher"/>
                <a:sym typeface="Philosopher"/>
              </a:defRPr>
            </a:pPr>
            <a:r>
              <a:t>Pratite svoj napredak i slavite mala postignuća kako biste ojačali naviku</a:t>
            </a:r>
          </a:p>
        </p:txBody>
      </p:sp>
      <p:pic>
        <p:nvPicPr>
          <p:cNvPr id="1302" name="Google Shape;1302;p57"/>
          <p:cNvPicPr preferRelativeResize="0"/>
          <p:nvPr/>
        </p:nvPicPr>
        <p:blipFill>
          <a:blip r:embed="rId10">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08" name="Google Shape;1308;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09" name="Google Shape;1309;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Peti dio</a:t>
            </a:r>
          </a:p>
        </p:txBody>
      </p:sp>
      <p:sp>
        <p:nvSpPr>
          <p:cNvPr id="1310" name="Google Shape;1310;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Strategije provedbe mikroučenja </a:t>
            </a:r>
          </a:p>
        </p:txBody>
      </p:sp>
      <p:pic>
        <p:nvPicPr>
          <p:cNvPr id="1311" name="Google Shape;1311;p58"/>
          <p:cNvPicPr preferRelativeResize="0"/>
          <p:nvPr/>
        </p:nvPicPr>
        <p:blipFill>
          <a:blip r:embed="rId4">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317" name="Google Shape;1317;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318" name="Google Shape;1318;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Peti dio</a:t>
            </a:r>
          </a:p>
        </p:txBody>
      </p:sp>
      <p:sp>
        <p:nvSpPr>
          <p:cNvPr id="1319" name="Google Shape;1319;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0" name="Google Shape;1320;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1" name="Google Shape;1321;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2" name="Google Shape;1322;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Objasnite temeljna načela mikro-učenja</a:t>
            </a:r>
          </a:p>
        </p:txBody>
      </p:sp>
      <p:sp>
        <p:nvSpPr>
          <p:cNvPr id="1323" name="Google Shape;1323;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 za niskokvalificirane odrasle učenike</a:t>
            </a:r>
          </a:p>
        </p:txBody>
      </p:sp>
      <p:sp>
        <p:nvSpPr>
          <p:cNvPr id="1324" name="Google Shape;1324;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sp>
        <p:nvSpPr>
          <p:cNvPr id="1325" name="Google Shape;1325;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250" b="1">
                <a:solidFill>
                  <a:srgbClr val="000000"/>
                </a:solidFill>
                <a:latin typeface="Philosopher"/>
                <a:ea typeface="Philosopher"/>
                <a:cs typeface="Philosopher"/>
                <a:sym typeface="Philosopher"/>
              </a:defRPr>
            </a:pPr>
            <a:r>
              <a:t>Strategije provedbe mikroučenja </a:t>
            </a:r>
          </a:p>
        </p:txBody>
      </p:sp>
      <p:pic>
        <p:nvPicPr>
          <p:cNvPr id="1326" name="Google Shape;1326;p59"/>
          <p:cNvPicPr preferRelativeResize="0"/>
          <p:nvPr/>
        </p:nvPicPr>
        <p:blipFill>
          <a:blip r:embed="rId4">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200">
                <a:solidFill>
                  <a:srgbClr val="FFFFFF"/>
                </a:solidFill>
                <a:latin typeface="Philosopher"/>
                <a:ea typeface="Philosopher"/>
                <a:cs typeface="Philosopher"/>
                <a:sym typeface="Philosopher"/>
              </a:defRPr>
            </a:pPr>
            <a:r>
              <a:t>Tradicionalne postavke učenja</a:t>
            </a: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4" name="Google Shape;174;p6"/>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38" name="Google Shape;1338;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39" name="Google Shape;1339;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340" name="Google Shape;1340;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515" b="1">
                <a:solidFill>
                  <a:srgbClr val="000000"/>
                </a:solidFill>
                <a:latin typeface="Philosopher"/>
                <a:ea typeface="Philosopher"/>
                <a:cs typeface="Philosopher"/>
                <a:sym typeface="Philosopher"/>
              </a:defRPr>
            </a:pPr>
            <a:r>
              <a:t>Poticanje angažmana i motivacije</a:t>
            </a:r>
          </a:p>
        </p:txBody>
      </p:sp>
      <p:sp>
        <p:nvSpPr>
          <p:cNvPr id="1341" name="Google Shape;1341;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4">
              <a:alphaModFix/>
            </a:blip>
            <a:stretch>
              <a:fillRect l="-23107" r="-34611" b="-10179"/>
            </a:stretch>
          </a:blipFill>
          <a:ln>
            <a:noFill/>
          </a:ln>
        </p:spPr>
      </p:sp>
      <p:sp>
        <p:nvSpPr>
          <p:cNvPr id="1342" name="Google Shape;1342;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defRPr sz="1621" b="1">
                <a:solidFill>
                  <a:srgbClr val="000000"/>
                </a:solidFill>
                <a:latin typeface="Philosopher"/>
                <a:ea typeface="Philosopher"/>
                <a:cs typeface="Philosopher"/>
                <a:sym typeface="Philosopher"/>
              </a:defRPr>
            </a:pPr>
            <a:r>
              <a:t>Četvrti dio</a:t>
            </a:r>
          </a:p>
        </p:txBody>
      </p:sp>
      <p:sp>
        <p:nvSpPr>
          <p:cNvPr id="1343" name="Google Shape;1343;p60"/>
          <p:cNvSpPr txBox="1"/>
          <p:nvPr/>
        </p:nvSpPr>
        <p:spPr>
          <a:xfrm>
            <a:off x="1341309" y="3599938"/>
            <a:ext cx="7640507" cy="4166269"/>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rPr dirty="0" err="1"/>
              <a:t>Koje</a:t>
            </a:r>
            <a:r>
              <a:rPr dirty="0"/>
              <a:t> </a:t>
            </a:r>
            <a:r>
              <a:rPr dirty="0" err="1"/>
              <a:t>su</a:t>
            </a:r>
            <a:r>
              <a:rPr dirty="0"/>
              <a:t> </a:t>
            </a:r>
            <a:r>
              <a:rPr dirty="0" err="1"/>
              <a:t>neke</a:t>
            </a:r>
            <a:r>
              <a:rPr dirty="0"/>
              <a:t> </a:t>
            </a:r>
            <a:r>
              <a:rPr dirty="0" err="1"/>
              <a:t>strategije</a:t>
            </a:r>
            <a:r>
              <a:rPr dirty="0"/>
              <a:t> za </a:t>
            </a:r>
            <a:r>
              <a:rPr dirty="0" err="1"/>
              <a:t>integraciju</a:t>
            </a:r>
            <a:r>
              <a:rPr dirty="0"/>
              <a:t> </a:t>
            </a:r>
            <a:r>
              <a:rPr dirty="0" err="1"/>
              <a:t>mikro-učenja</a:t>
            </a:r>
            <a:r>
              <a:rPr dirty="0"/>
              <a:t> u </a:t>
            </a:r>
            <a:r>
              <a:rPr dirty="0" err="1"/>
              <a:t>duže</a:t>
            </a:r>
            <a:r>
              <a:rPr dirty="0"/>
              <a:t> </a:t>
            </a:r>
            <a:r>
              <a:rPr dirty="0" err="1"/>
              <a:t>tečajeve</a:t>
            </a:r>
            <a:r>
              <a:rPr dirty="0"/>
              <a:t>?</a:t>
            </a:r>
          </a:p>
          <a:p>
            <a:pPr marL="0" marR="0" lvl="0" indent="0" algn="l"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 </a:t>
            </a:r>
            <a:r>
              <a:rPr dirty="0" err="1">
                <a:solidFill>
                  <a:srgbClr val="000000"/>
                </a:solidFill>
              </a:rPr>
              <a:t>Izbjegavajte</a:t>
            </a:r>
            <a:r>
              <a:rPr dirty="0">
                <a:solidFill>
                  <a:srgbClr val="000000"/>
                </a:solidFill>
              </a:rPr>
              <a:t> </a:t>
            </a:r>
            <a:r>
              <a:rPr dirty="0" err="1">
                <a:solidFill>
                  <a:srgbClr val="000000"/>
                </a:solidFill>
              </a:rPr>
              <a:t>integraciju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držite</a:t>
            </a:r>
            <a:r>
              <a:rPr dirty="0">
                <a:solidFill>
                  <a:srgbClr val="000000"/>
                </a:solidFill>
              </a:rPr>
              <a:t> </a:t>
            </a:r>
            <a:r>
              <a:rPr dirty="0" err="1">
                <a:solidFill>
                  <a:srgbClr val="000000"/>
                </a:solidFill>
              </a:rPr>
              <a:t>ih</a:t>
            </a:r>
            <a:r>
              <a:rPr dirty="0">
                <a:solidFill>
                  <a:srgbClr val="000000"/>
                </a:solidFill>
              </a:rPr>
              <a:t> </a:t>
            </a:r>
            <a:r>
              <a:rPr dirty="0" err="1">
                <a:solidFill>
                  <a:srgbClr val="000000"/>
                </a:solidFill>
              </a:rPr>
              <a:t>odvojeno</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Mikro-učenje</a:t>
            </a:r>
            <a:r>
              <a:rPr dirty="0">
                <a:solidFill>
                  <a:srgbClr val="000000"/>
                </a:solidFill>
              </a:rPr>
              <a:t> </a:t>
            </a:r>
            <a:r>
              <a:rPr dirty="0" err="1">
                <a:solidFill>
                  <a:srgbClr val="000000"/>
                </a:solidFill>
              </a:rPr>
              <a:t>uskladiti</a:t>
            </a:r>
            <a:r>
              <a:rPr dirty="0">
                <a:solidFill>
                  <a:srgbClr val="000000"/>
                </a:solidFill>
              </a:rPr>
              <a:t> s </a:t>
            </a:r>
            <a:r>
              <a:rPr dirty="0" err="1">
                <a:solidFill>
                  <a:srgbClr val="000000"/>
                </a:solidFill>
              </a:rPr>
              <a:t>ciljevima</a:t>
            </a:r>
            <a:r>
              <a:rPr dirty="0">
                <a:solidFill>
                  <a:srgbClr val="000000"/>
                </a:solidFill>
              </a:rPr>
              <a:t> </a:t>
            </a:r>
            <a:r>
              <a:rPr dirty="0" err="1">
                <a:solidFill>
                  <a:srgbClr val="000000"/>
                </a:solidFill>
              </a:rPr>
              <a:t>kurikuluma</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ciljevima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Primjena</a:t>
            </a:r>
            <a:r>
              <a:rPr dirty="0">
                <a:solidFill>
                  <a:srgbClr val="000000"/>
                </a:solidFill>
              </a:rPr>
              <a:t> </a:t>
            </a:r>
            <a:r>
              <a:rPr dirty="0" err="1">
                <a:solidFill>
                  <a:srgbClr val="000000"/>
                </a:solidFill>
              </a:rPr>
              <a:t>mikro-učenja</a:t>
            </a:r>
            <a:r>
              <a:rPr dirty="0">
                <a:solidFill>
                  <a:srgbClr val="000000"/>
                </a:solidFill>
              </a:rPr>
              <a:t> za </a:t>
            </a:r>
            <a:r>
              <a:rPr dirty="0" err="1">
                <a:solidFill>
                  <a:srgbClr val="000000"/>
                </a:solidFill>
              </a:rPr>
              <a:t>nepovezane</a:t>
            </a:r>
            <a:r>
              <a:rPr dirty="0">
                <a:solidFill>
                  <a:srgbClr val="000000"/>
                </a:solidFill>
              </a:rPr>
              <a:t> </a:t>
            </a:r>
            <a:r>
              <a:rPr dirty="0" err="1">
                <a:solidFill>
                  <a:srgbClr val="000000"/>
                </a:solidFill>
              </a:rPr>
              <a:t>teme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 </a:t>
            </a:r>
            <a:r>
              <a:rPr dirty="0" err="1">
                <a:solidFill>
                  <a:srgbClr val="000000"/>
                </a:solidFill>
              </a:rPr>
              <a:t>Zanemariti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kurikuluma</a:t>
            </a:r>
            <a:endParaRPr dirty="0"/>
          </a:p>
        </p:txBody>
      </p:sp>
      <p:sp>
        <p:nvSpPr>
          <p:cNvPr id="1344" name="Google Shape;1344;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t>U kontekstu mikro-učenja, što je intrinzična motivacija?</a:t>
            </a: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Motivacija potaknuta vanjskim nagradama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Motivacija iznutra, vođena osobnim interesom ili zadovoljstvom</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Vrsta gamifikacijskog elementa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Nedostatak motivacije</a:t>
            </a:r>
            <a:endParaRPr/>
          </a:p>
        </p:txBody>
      </p:sp>
      <p:sp>
        <p:nvSpPr>
          <p:cNvPr id="1345" name="Google Shape;1345;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1346" name="Google Shape;1346;p60"/>
          <p:cNvPicPr preferRelativeResize="0"/>
          <p:nvPr/>
        </p:nvPicPr>
        <p:blipFill>
          <a:blip r:embed="rId6">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1"/>
          <p:cNvSpPr/>
          <p:nvPr/>
        </p:nvSpPr>
        <p:spPr>
          <a:xfrm rot="5400000">
            <a:off x="2611969" y="3155376"/>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58" name="Google Shape;1358;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1"/>
          <p:cNvSpPr txBox="1"/>
          <p:nvPr/>
        </p:nvSpPr>
        <p:spPr>
          <a:xfrm>
            <a:off x="1261640" y="4864281"/>
            <a:ext cx="7051171" cy="288264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Koja je </a:t>
            </a:r>
            <a:r>
              <a:rPr dirty="0" err="1"/>
              <a:t>jedna</a:t>
            </a:r>
            <a:r>
              <a:rPr dirty="0"/>
              <a:t> od </a:t>
            </a:r>
            <a:r>
              <a:rPr dirty="0" err="1"/>
              <a:t>prednosti</a:t>
            </a:r>
            <a:r>
              <a:rPr dirty="0"/>
              <a:t> </a:t>
            </a:r>
            <a:r>
              <a:rPr dirty="0" err="1"/>
              <a:t>uključivanja</a:t>
            </a:r>
            <a:r>
              <a:rPr dirty="0"/>
              <a:t> </a:t>
            </a:r>
            <a:r>
              <a:rPr dirty="0" err="1"/>
              <a:t>elemenata</a:t>
            </a:r>
            <a:r>
              <a:rPr dirty="0"/>
              <a:t> </a:t>
            </a:r>
            <a:r>
              <a:rPr dirty="0" err="1"/>
              <a:t>igrifikacije</a:t>
            </a:r>
            <a:r>
              <a:rPr dirty="0"/>
              <a:t> </a:t>
            </a:r>
            <a:r>
              <a:rPr dirty="0" err="1"/>
              <a:t>kao</a:t>
            </a:r>
            <a:r>
              <a:rPr dirty="0"/>
              <a:t> </a:t>
            </a:r>
            <a:r>
              <a:rPr dirty="0" err="1"/>
              <a:t>što</a:t>
            </a:r>
            <a:r>
              <a:rPr dirty="0"/>
              <a:t> </a:t>
            </a:r>
            <a:r>
              <a:rPr dirty="0" err="1"/>
              <a:t>su</a:t>
            </a:r>
            <a:r>
              <a:rPr dirty="0"/>
              <a:t> </a:t>
            </a:r>
            <a:r>
              <a:rPr dirty="0" err="1"/>
              <a:t>značke</a:t>
            </a:r>
            <a:r>
              <a:rPr dirty="0"/>
              <a:t> </a:t>
            </a:r>
            <a:r>
              <a:rPr dirty="0" err="1"/>
              <a:t>i</a:t>
            </a:r>
            <a:r>
              <a:rPr dirty="0"/>
              <a:t> </a:t>
            </a:r>
            <a:r>
              <a:rPr dirty="0" err="1"/>
              <a:t>bodovi</a:t>
            </a:r>
            <a:r>
              <a:rPr dirty="0"/>
              <a:t> u </a:t>
            </a:r>
            <a:r>
              <a:rPr dirty="0" err="1"/>
              <a:t>mikro-učenje</a:t>
            </a:r>
            <a:r>
              <a:rPr dirty="0"/>
              <a:t>?</a:t>
            </a:r>
          </a:p>
          <a:p>
            <a:pPr marL="0" marR="0" lvl="0" indent="0" algn="just"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Stvaranje</a:t>
            </a:r>
            <a:r>
              <a:rPr dirty="0">
                <a:solidFill>
                  <a:srgbClr val="000000"/>
                </a:solidFill>
              </a:rPr>
              <a:t> </a:t>
            </a:r>
            <a:r>
              <a:rPr dirty="0" err="1">
                <a:solidFill>
                  <a:srgbClr val="000000"/>
                </a:solidFill>
              </a:rPr>
              <a:t>dosadnog</a:t>
            </a:r>
            <a:r>
              <a:rPr dirty="0">
                <a:solidFill>
                  <a:srgbClr val="000000"/>
                </a:solidFill>
              </a:rPr>
              <a:t> </a:t>
            </a:r>
            <a:r>
              <a:rPr dirty="0" err="1">
                <a:solidFill>
                  <a:srgbClr val="000000"/>
                </a:solidFill>
              </a:rPr>
              <a:t>iskustva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Poticanje</a:t>
            </a:r>
            <a:r>
              <a:rPr dirty="0">
                <a:solidFill>
                  <a:srgbClr val="000000"/>
                </a:solidFill>
              </a:rPr>
              <a:t> </a:t>
            </a:r>
            <a:r>
              <a:rPr dirty="0" err="1">
                <a:solidFill>
                  <a:srgbClr val="000000"/>
                </a:solidFill>
              </a:rPr>
              <a:t>odvojenosti</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 </a:t>
            </a:r>
            <a:r>
              <a:rPr dirty="0" err="1">
                <a:solidFill>
                  <a:srgbClr val="000000"/>
                </a:solidFill>
              </a:rPr>
              <a:t>Učiniti</a:t>
            </a:r>
            <a:r>
              <a:rPr dirty="0">
                <a:solidFill>
                  <a:srgbClr val="000000"/>
                </a:solidFill>
              </a:rPr>
              <a:t> </a:t>
            </a:r>
            <a:r>
              <a:rPr dirty="0" err="1">
                <a:solidFill>
                  <a:srgbClr val="000000"/>
                </a:solidFill>
              </a:rPr>
              <a:t>učenje</a:t>
            </a:r>
            <a:r>
              <a:rPr dirty="0">
                <a:solidFill>
                  <a:srgbClr val="000000"/>
                </a:solidFill>
              </a:rPr>
              <a:t> </a:t>
            </a:r>
            <a:r>
              <a:rPr dirty="0" err="1">
                <a:solidFill>
                  <a:srgbClr val="000000"/>
                </a:solidFill>
              </a:rPr>
              <a:t>zabavnijim</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zanimljivijim</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Usporavanje</a:t>
            </a:r>
            <a:r>
              <a:rPr dirty="0">
                <a:solidFill>
                  <a:srgbClr val="000000"/>
                </a:solidFill>
              </a:rPr>
              <a:t> </a:t>
            </a:r>
            <a:r>
              <a:rPr dirty="0" err="1">
                <a:solidFill>
                  <a:srgbClr val="000000"/>
                </a:solidFill>
              </a:rPr>
              <a:t>procesa</a:t>
            </a:r>
            <a:r>
              <a:rPr dirty="0">
                <a:solidFill>
                  <a:srgbClr val="000000"/>
                </a:solidFill>
              </a:rPr>
              <a:t> </a:t>
            </a:r>
            <a:r>
              <a:rPr dirty="0" err="1">
                <a:solidFill>
                  <a:srgbClr val="000000"/>
                </a:solidFill>
              </a:rPr>
              <a:t>učenja</a:t>
            </a:r>
            <a:endParaRPr dirty="0"/>
          </a:p>
        </p:txBody>
      </p:sp>
      <p:sp>
        <p:nvSpPr>
          <p:cNvPr id="1360" name="Google Shape;1360;p61"/>
          <p:cNvSpPr txBox="1"/>
          <p:nvPr/>
        </p:nvSpPr>
        <p:spPr>
          <a:xfrm>
            <a:off x="10672492" y="5967343"/>
            <a:ext cx="7615508" cy="356405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Kako</a:t>
            </a:r>
            <a:r>
              <a:rPr dirty="0"/>
              <a:t> </a:t>
            </a:r>
            <a:r>
              <a:rPr dirty="0" err="1"/>
              <a:t>možete</a:t>
            </a:r>
            <a:r>
              <a:rPr dirty="0"/>
              <a:t> </a:t>
            </a:r>
            <a:r>
              <a:rPr dirty="0" err="1"/>
              <a:t>potaknuti</a:t>
            </a:r>
            <a:r>
              <a:rPr dirty="0"/>
              <a:t> </a:t>
            </a:r>
            <a:r>
              <a:rPr dirty="0" err="1"/>
              <a:t>kontinuirano</a:t>
            </a:r>
            <a:r>
              <a:rPr dirty="0"/>
              <a:t> </a:t>
            </a:r>
            <a:r>
              <a:rPr dirty="0" err="1"/>
              <a:t>učenje</a:t>
            </a:r>
            <a:r>
              <a:rPr dirty="0"/>
              <a:t> </a:t>
            </a:r>
            <a:r>
              <a:rPr dirty="0" err="1"/>
              <a:t>pomoću</a:t>
            </a:r>
            <a:r>
              <a:rPr dirty="0"/>
              <a:t> </a:t>
            </a:r>
            <a:r>
              <a:rPr dirty="0" err="1"/>
              <a:t>mikro-učenja</a:t>
            </a:r>
            <a:r>
              <a:rPr dirty="0"/>
              <a:t>?</a:t>
            </a:r>
          </a:p>
          <a:p>
            <a:pPr marL="0" marR="0" lvl="0" indent="0" algn="l" rtl="0">
              <a:lnSpc>
                <a:spcPct val="144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Održavati</a:t>
            </a:r>
            <a:r>
              <a:rPr dirty="0">
                <a:solidFill>
                  <a:srgbClr val="000000"/>
                </a:solidFill>
              </a:rPr>
              <a:t> </a:t>
            </a:r>
            <a:r>
              <a:rPr dirty="0" err="1">
                <a:solidFill>
                  <a:srgbClr val="000000"/>
                </a:solidFill>
              </a:rPr>
              <a:t>nepravilan</a:t>
            </a:r>
            <a:r>
              <a:rPr dirty="0">
                <a:solidFill>
                  <a:srgbClr val="000000"/>
                </a:solidFill>
              </a:rPr>
              <a:t> </a:t>
            </a:r>
            <a:r>
              <a:rPr dirty="0" err="1">
                <a:solidFill>
                  <a:srgbClr val="000000"/>
                </a:solidFill>
              </a:rPr>
              <a:t>raspored</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Postaviti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održavati</a:t>
            </a:r>
            <a:r>
              <a:rPr dirty="0">
                <a:solidFill>
                  <a:srgbClr val="000000"/>
                </a:solidFill>
              </a:rPr>
              <a:t> </a:t>
            </a:r>
            <a:r>
              <a:rPr dirty="0" err="1">
                <a:solidFill>
                  <a:srgbClr val="000000"/>
                </a:solidFill>
              </a:rPr>
              <a:t>dosljedan</a:t>
            </a:r>
            <a:r>
              <a:rPr dirty="0">
                <a:solidFill>
                  <a:srgbClr val="000000"/>
                </a:solidFill>
              </a:rPr>
              <a:t> </a:t>
            </a:r>
            <a:r>
              <a:rPr dirty="0" err="1">
                <a:solidFill>
                  <a:srgbClr val="000000"/>
                </a:solidFill>
              </a:rPr>
              <a:t>raspored</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Postavite</a:t>
            </a:r>
            <a:r>
              <a:rPr dirty="0">
                <a:solidFill>
                  <a:srgbClr val="000000"/>
                </a:solidFill>
              </a:rPr>
              <a:t> </a:t>
            </a:r>
            <a:r>
              <a:rPr dirty="0" err="1">
                <a:solidFill>
                  <a:srgbClr val="000000"/>
                </a:solidFill>
              </a:rPr>
              <a:t>nerealna</a:t>
            </a:r>
            <a:r>
              <a:rPr dirty="0">
                <a:solidFill>
                  <a:srgbClr val="000000"/>
                </a:solidFill>
              </a:rPr>
              <a:t> </a:t>
            </a:r>
            <a:r>
              <a:rPr dirty="0" err="1">
                <a:solidFill>
                  <a:srgbClr val="000000"/>
                </a:solidFill>
              </a:rPr>
              <a:t>očekivanja</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d) </a:t>
            </a:r>
            <a:r>
              <a:rPr dirty="0" err="1">
                <a:solidFill>
                  <a:srgbClr val="000000"/>
                </a:solidFill>
              </a:rPr>
              <a:t>Koristite</a:t>
            </a:r>
            <a:r>
              <a:rPr dirty="0">
                <a:solidFill>
                  <a:srgbClr val="000000"/>
                </a:solidFill>
              </a:rPr>
              <a:t> </a:t>
            </a:r>
            <a:r>
              <a:rPr dirty="0" err="1">
                <a:solidFill>
                  <a:srgbClr val="000000"/>
                </a:solidFill>
              </a:rPr>
              <a:t>dugotrajne</a:t>
            </a:r>
            <a:r>
              <a:rPr dirty="0">
                <a:solidFill>
                  <a:srgbClr val="000000"/>
                </a:solidFill>
              </a:rPr>
              <a:t>, </a:t>
            </a:r>
            <a:r>
              <a:rPr dirty="0" err="1">
                <a:solidFill>
                  <a:srgbClr val="000000"/>
                </a:solidFill>
              </a:rPr>
              <a:t>rijetke</a:t>
            </a:r>
            <a:r>
              <a:rPr dirty="0">
                <a:solidFill>
                  <a:srgbClr val="000000"/>
                </a:solidFill>
              </a:rPr>
              <a:t> </a:t>
            </a:r>
            <a:r>
              <a:rPr dirty="0" err="1">
                <a:solidFill>
                  <a:srgbClr val="000000"/>
                </a:solidFill>
              </a:rPr>
              <a:t>materijale</a:t>
            </a:r>
            <a:r>
              <a:rPr dirty="0">
                <a:solidFill>
                  <a:srgbClr val="000000"/>
                </a:solidFill>
              </a:rPr>
              <a:t> za </a:t>
            </a:r>
            <a:r>
              <a:rPr dirty="0" err="1">
                <a:solidFill>
                  <a:srgbClr val="000000"/>
                </a:solidFill>
              </a:rPr>
              <a:t>učenje</a:t>
            </a:r>
            <a:endParaRPr dirty="0"/>
          </a:p>
        </p:txBody>
      </p:sp>
      <p:sp>
        <p:nvSpPr>
          <p:cNvPr id="1361" name="Google Shape;1361;p61"/>
          <p:cNvSpPr txBox="1"/>
          <p:nvPr/>
        </p:nvSpPr>
        <p:spPr>
          <a:xfrm>
            <a:off x="8687051" y="633796"/>
            <a:ext cx="7148784" cy="4062779"/>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defRPr sz="2400" b="1">
                <a:solidFill>
                  <a:srgbClr val="000000"/>
                </a:solidFill>
                <a:latin typeface="Philosopher"/>
                <a:ea typeface="Philosopher"/>
                <a:cs typeface="Philosopher"/>
                <a:sym typeface="Philosopher"/>
              </a:defRPr>
            </a:pPr>
            <a:r>
              <a:rPr dirty="0"/>
              <a:t>U </a:t>
            </a:r>
            <a:r>
              <a:rPr dirty="0" err="1"/>
              <a:t>kontekstu</a:t>
            </a:r>
            <a:r>
              <a:rPr dirty="0"/>
              <a:t> </a:t>
            </a:r>
            <a:r>
              <a:rPr dirty="0" err="1"/>
              <a:t>sesije</a:t>
            </a:r>
            <a:r>
              <a:rPr dirty="0"/>
              <a:t>, </a:t>
            </a:r>
            <a:r>
              <a:rPr dirty="0" err="1"/>
              <a:t>što</a:t>
            </a:r>
            <a:r>
              <a:rPr dirty="0"/>
              <a:t> </a:t>
            </a:r>
            <a:r>
              <a:rPr dirty="0" err="1"/>
              <a:t>su</a:t>
            </a:r>
            <a:r>
              <a:rPr dirty="0"/>
              <a:t> </a:t>
            </a:r>
            <a:r>
              <a:rPr dirty="0" err="1"/>
              <a:t>sudionici</a:t>
            </a:r>
            <a:r>
              <a:rPr dirty="0"/>
              <a:t> </a:t>
            </a:r>
            <a:r>
              <a:rPr dirty="0" err="1"/>
              <a:t>pozvani</a:t>
            </a:r>
            <a:r>
              <a:rPr dirty="0"/>
              <a:t> </a:t>
            </a:r>
            <a:r>
              <a:rPr dirty="0" err="1"/>
              <a:t>podijeliti</a:t>
            </a:r>
            <a:r>
              <a:rPr dirty="0"/>
              <a:t> </a:t>
            </a:r>
            <a:r>
              <a:rPr dirty="0" err="1"/>
              <a:t>tijekom</a:t>
            </a:r>
            <a:r>
              <a:rPr dirty="0"/>
              <a:t> </a:t>
            </a:r>
            <a:r>
              <a:rPr dirty="0" err="1"/>
              <a:t>dijela</a:t>
            </a:r>
            <a:r>
              <a:rPr dirty="0"/>
              <a:t> </a:t>
            </a:r>
            <a:r>
              <a:rPr dirty="0" err="1"/>
              <a:t>dijeljenja</a:t>
            </a:r>
            <a:r>
              <a:rPr dirty="0"/>
              <a:t> </a:t>
            </a:r>
            <a:r>
              <a:rPr dirty="0" err="1"/>
              <a:t>navika</a:t>
            </a:r>
            <a:r>
              <a:rPr dirty="0"/>
              <a:t>?</a:t>
            </a:r>
          </a:p>
          <a:p>
            <a:pPr marL="0" marR="0" lvl="0" indent="0" algn="l"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Njihovi</a:t>
            </a:r>
            <a:r>
              <a:rPr dirty="0">
                <a:solidFill>
                  <a:srgbClr val="000000"/>
                </a:solidFill>
              </a:rPr>
              <a:t> </a:t>
            </a:r>
            <a:r>
              <a:rPr dirty="0" err="1">
                <a:solidFill>
                  <a:srgbClr val="000000"/>
                </a:solidFill>
              </a:rPr>
              <a:t>omiljeni</a:t>
            </a:r>
            <a:r>
              <a:rPr dirty="0">
                <a:solidFill>
                  <a:srgbClr val="000000"/>
                </a:solidFill>
              </a:rPr>
              <a:t> </a:t>
            </a:r>
            <a:r>
              <a:rPr dirty="0" err="1">
                <a:solidFill>
                  <a:srgbClr val="000000"/>
                </a:solidFill>
              </a:rPr>
              <a:t>filmovi</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knjige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Nove</a:t>
            </a:r>
            <a:r>
              <a:rPr dirty="0">
                <a:solidFill>
                  <a:srgbClr val="000000"/>
                </a:solidFill>
              </a:rPr>
              <a:t> </a:t>
            </a:r>
            <a:r>
              <a:rPr dirty="0" err="1">
                <a:solidFill>
                  <a:srgbClr val="000000"/>
                </a:solidFill>
              </a:rPr>
              <a:t>navike</a:t>
            </a:r>
            <a:r>
              <a:rPr dirty="0">
                <a:solidFill>
                  <a:srgbClr val="000000"/>
                </a:solidFill>
              </a:rPr>
              <a:t> </a:t>
            </a:r>
            <a:r>
              <a:rPr dirty="0" err="1">
                <a:solidFill>
                  <a:srgbClr val="000000"/>
                </a:solidFill>
              </a:rPr>
              <a:t>koje</a:t>
            </a:r>
            <a:r>
              <a:rPr dirty="0">
                <a:solidFill>
                  <a:srgbClr val="000000"/>
                </a:solidFill>
              </a:rPr>
              <a:t> </a:t>
            </a:r>
            <a:r>
              <a:rPr dirty="0" err="1">
                <a:solidFill>
                  <a:srgbClr val="000000"/>
                </a:solidFill>
              </a:rPr>
              <a:t>su</a:t>
            </a:r>
            <a:r>
              <a:rPr dirty="0">
                <a:solidFill>
                  <a:srgbClr val="000000"/>
                </a:solidFill>
              </a:rPr>
              <a:t> </a:t>
            </a:r>
            <a:r>
              <a:rPr dirty="0" err="1">
                <a:solidFill>
                  <a:srgbClr val="000000"/>
                </a:solidFill>
              </a:rPr>
              <a:t>pokušali</a:t>
            </a:r>
            <a:r>
              <a:rPr dirty="0">
                <a:solidFill>
                  <a:srgbClr val="000000"/>
                </a:solidFill>
              </a:rPr>
              <a:t> </a:t>
            </a:r>
            <a:r>
              <a:rPr dirty="0" err="1">
                <a:solidFill>
                  <a:srgbClr val="000000"/>
                </a:solidFill>
              </a:rPr>
              <a:t>uspostaviti</a:t>
            </a:r>
            <a:r>
              <a:rPr dirty="0">
                <a:solidFill>
                  <a:srgbClr val="000000"/>
                </a:solidFill>
              </a:rPr>
              <a:t> od </a:t>
            </a:r>
            <a:r>
              <a:rPr dirty="0" err="1">
                <a:solidFill>
                  <a:srgbClr val="000000"/>
                </a:solidFill>
              </a:rPr>
              <a:t>posljednje</a:t>
            </a:r>
            <a:r>
              <a:rPr dirty="0">
                <a:solidFill>
                  <a:srgbClr val="000000"/>
                </a:solidFill>
              </a:rPr>
              <a:t> </a:t>
            </a:r>
            <a:r>
              <a:rPr dirty="0" err="1">
                <a:solidFill>
                  <a:srgbClr val="000000"/>
                </a:solidFill>
              </a:rPr>
              <a:t>sesije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Njihova</a:t>
            </a:r>
            <a:r>
              <a:rPr dirty="0">
                <a:solidFill>
                  <a:srgbClr val="000000"/>
                </a:solidFill>
              </a:rPr>
              <a:t> </a:t>
            </a:r>
            <a:r>
              <a:rPr dirty="0" err="1">
                <a:solidFill>
                  <a:srgbClr val="000000"/>
                </a:solidFill>
              </a:rPr>
              <a:t>iskustva</a:t>
            </a:r>
            <a:r>
              <a:rPr dirty="0">
                <a:solidFill>
                  <a:srgbClr val="000000"/>
                </a:solidFill>
              </a:rPr>
              <a:t> s </a:t>
            </a:r>
            <a:r>
              <a:rPr dirty="0" err="1">
                <a:solidFill>
                  <a:srgbClr val="000000"/>
                </a:solidFill>
              </a:rPr>
              <a:t>putovanja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Njihova</a:t>
            </a:r>
            <a:r>
              <a:rPr dirty="0">
                <a:solidFill>
                  <a:srgbClr val="000000"/>
                </a:solidFill>
              </a:rPr>
              <a:t> </a:t>
            </a:r>
            <a:r>
              <a:rPr dirty="0" err="1">
                <a:solidFill>
                  <a:srgbClr val="000000"/>
                </a:solidFill>
              </a:rPr>
              <a:t>omiljena</a:t>
            </a:r>
            <a:r>
              <a:rPr dirty="0">
                <a:solidFill>
                  <a:srgbClr val="000000"/>
                </a:solidFill>
              </a:rPr>
              <a:t> </a:t>
            </a:r>
            <a:r>
              <a:rPr dirty="0" err="1">
                <a:solidFill>
                  <a:srgbClr val="000000"/>
                </a:solidFill>
              </a:rPr>
              <a:t>hrana</a:t>
            </a:r>
            <a:endParaRPr dirty="0"/>
          </a:p>
        </p:txBody>
      </p:sp>
      <p:sp>
        <p:nvSpPr>
          <p:cNvPr id="1362" name="Google Shape;1362;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63" name="Google Shape;1363;p61"/>
          <p:cNvSpPr txBox="1"/>
          <p:nvPr/>
        </p:nvSpPr>
        <p:spPr>
          <a:xfrm>
            <a:off x="1572584" y="557680"/>
            <a:ext cx="210401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Poticanje angažmana i motivacije</a:t>
            </a:r>
          </a:p>
        </p:txBody>
      </p:sp>
      <p:sp>
        <p:nvSpPr>
          <p:cNvPr id="1364" name="Google Shape;1364;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4">
              <a:alphaModFix/>
            </a:blip>
            <a:stretch>
              <a:fillRect l="-23470" r="-36729" b="-10179"/>
            </a:stretch>
          </a:blipFill>
          <a:ln>
            <a:noFill/>
          </a:ln>
        </p:spPr>
      </p:sp>
      <p:sp>
        <p:nvSpPr>
          <p:cNvPr id="1365" name="Google Shape;1365;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defRPr sz="1621" b="1">
                <a:solidFill>
                  <a:srgbClr val="000000"/>
                </a:solidFill>
                <a:latin typeface="Philosopher"/>
                <a:ea typeface="Philosopher"/>
                <a:cs typeface="Philosopher"/>
                <a:sym typeface="Philosopher"/>
              </a:defRPr>
            </a:pPr>
            <a:r>
              <a:t>Četvrti dio</a:t>
            </a:r>
          </a:p>
        </p:txBody>
      </p:sp>
      <p:sp>
        <p:nvSpPr>
          <p:cNvPr id="1366" name="Google Shape;1366;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367" name="Google Shape;1367;p61"/>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hr-HR" dirty="0"/>
          </a:p>
        </p:txBody>
      </p:sp>
      <p:pic>
        <p:nvPicPr>
          <p:cNvPr id="1368" name="Google Shape;1368;p61"/>
          <p:cNvPicPr preferRelativeResize="0"/>
          <p:nvPr/>
        </p:nvPicPr>
        <p:blipFill>
          <a:blip r:embed="rId6">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3">
              <a:alphaModFix/>
            </a:blip>
            <a:stretch>
              <a:fillRect t="-8648" b="-8649"/>
            </a:stretch>
          </a:blipFill>
          <a:ln>
            <a:noFill/>
          </a:ln>
        </p:spPr>
      </p:sp>
      <p:sp>
        <p:nvSpPr>
          <p:cNvPr id="1378" name="Google Shape;1378;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sp>
      <p:sp>
        <p:nvSpPr>
          <p:cNvPr id="1379" name="Google Shape;1379;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380" name="Google Shape;1380;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5">
              <a:alphaModFix/>
            </a:blip>
            <a:stretch>
              <a:fillRect/>
            </a:stretch>
          </a:blipFill>
          <a:ln>
            <a:noFill/>
          </a:ln>
        </p:spPr>
      </p:sp>
      <p:sp>
        <p:nvSpPr>
          <p:cNvPr id="1381" name="Google Shape;1381;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5">
              <a:alphaModFix/>
            </a:blip>
            <a:stretch>
              <a:fillRect/>
            </a:stretch>
          </a:blipFill>
          <a:ln>
            <a:noFill/>
          </a:ln>
        </p:spPr>
      </p:sp>
      <p:sp>
        <p:nvSpPr>
          <p:cNvPr id="1382" name="Google Shape;1382;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sp>
      <p:sp>
        <p:nvSpPr>
          <p:cNvPr id="1383" name="Google Shape;1383;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6">
              <a:alphaModFix/>
            </a:blip>
            <a:stretch>
              <a:fillRect/>
            </a:stretch>
          </a:blipFill>
          <a:ln>
            <a:noFill/>
          </a:ln>
        </p:spPr>
      </p:sp>
      <p:sp>
        <p:nvSpPr>
          <p:cNvPr id="1384" name="Google Shape;1384;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500" b="1">
                <a:solidFill>
                  <a:srgbClr val="000000"/>
                </a:solidFill>
                <a:latin typeface="Philosopher"/>
                <a:ea typeface="Philosopher"/>
                <a:cs typeface="Philosopher"/>
                <a:sym typeface="Philosopher"/>
              </a:defRPr>
            </a:pPr>
            <a:r>
              <a:t>Integriranje mikroučenja</a:t>
            </a:r>
          </a:p>
        </p:txBody>
      </p:sp>
      <p:sp>
        <p:nvSpPr>
          <p:cNvPr id="1385" name="Google Shape;1385;p62"/>
          <p:cNvSpPr txBox="1"/>
          <p:nvPr/>
        </p:nvSpPr>
        <p:spPr>
          <a:xfrm>
            <a:off x="160666" y="7323003"/>
            <a:ext cx="13289863" cy="132959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defRPr sz="2400">
                <a:solidFill>
                  <a:srgbClr val="F59F35"/>
                </a:solidFill>
                <a:latin typeface="Philosopher"/>
                <a:ea typeface="Philosopher"/>
                <a:cs typeface="Philosopher"/>
                <a:sym typeface="Philosopher"/>
              </a:defRPr>
            </a:pPr>
            <a:r>
              <a:rPr dirty="0" err="1"/>
              <a:t>Mikro</a:t>
            </a:r>
            <a:r>
              <a:rPr dirty="0"/>
              <a:t> </a:t>
            </a:r>
            <a:r>
              <a:rPr dirty="0" err="1"/>
              <a:t>učenje</a:t>
            </a:r>
            <a:r>
              <a:rPr dirty="0"/>
              <a:t> </a:t>
            </a:r>
            <a:r>
              <a:rPr dirty="0" err="1"/>
              <a:t>omogućuje</a:t>
            </a:r>
            <a:r>
              <a:rPr dirty="0"/>
              <a:t> </a:t>
            </a:r>
            <a:r>
              <a:rPr dirty="0" err="1"/>
              <a:t>učenicima</a:t>
            </a:r>
            <a:r>
              <a:rPr dirty="0"/>
              <a:t> </a:t>
            </a:r>
            <a:r>
              <a:rPr dirty="0" err="1"/>
              <a:t>pristup</a:t>
            </a:r>
            <a:r>
              <a:rPr dirty="0"/>
              <a:t> </a:t>
            </a:r>
            <a:r>
              <a:rPr dirty="0" err="1"/>
              <a:t>obrazovnom</a:t>
            </a:r>
            <a:r>
              <a:rPr dirty="0"/>
              <a:t> </a:t>
            </a:r>
            <a:r>
              <a:rPr dirty="0" err="1"/>
              <a:t>sadržaju</a:t>
            </a:r>
            <a:r>
              <a:rPr dirty="0"/>
              <a:t> u </a:t>
            </a:r>
            <a:r>
              <a:rPr dirty="0" err="1"/>
              <a:t>dijelovima</a:t>
            </a:r>
            <a:r>
              <a:rPr dirty="0"/>
              <a:t> </a:t>
            </a:r>
            <a:r>
              <a:rPr dirty="0" err="1"/>
              <a:t>veličine</a:t>
            </a:r>
            <a:r>
              <a:rPr dirty="0"/>
              <a:t> </a:t>
            </a:r>
            <a:r>
              <a:rPr lang="hr-HR" dirty="0"/>
              <a:t>zalogaja</a:t>
            </a:r>
            <a:r>
              <a:rPr dirty="0"/>
              <a:t> </a:t>
            </a:r>
            <a:r>
              <a:rPr dirty="0" err="1"/>
              <a:t>kojima</a:t>
            </a:r>
            <a:r>
              <a:rPr dirty="0"/>
              <a:t> se </a:t>
            </a:r>
            <a:r>
              <a:rPr dirty="0" err="1"/>
              <a:t>može</a:t>
            </a:r>
            <a:r>
              <a:rPr dirty="0"/>
              <a:t> </a:t>
            </a:r>
            <a:r>
              <a:rPr dirty="0" err="1"/>
              <a:t>upravljati</a:t>
            </a:r>
            <a:r>
              <a:rPr dirty="0"/>
              <a:t> </a:t>
            </a:r>
          </a:p>
        </p:txBody>
      </p:sp>
      <p:sp>
        <p:nvSpPr>
          <p:cNvPr id="1386" name="Google Shape;1386;p62"/>
          <p:cNvSpPr txBox="1"/>
          <p:nvPr/>
        </p:nvSpPr>
        <p:spPr>
          <a:xfrm>
            <a:off x="11303751" y="5569239"/>
            <a:ext cx="3861921"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dirty="0" err="1"/>
              <a:t>Fleksibilnost</a:t>
            </a:r>
            <a:endParaRPr dirty="0"/>
          </a:p>
        </p:txBody>
      </p:sp>
      <p:sp>
        <p:nvSpPr>
          <p:cNvPr id="1387" name="Google Shape;1387;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defRPr sz="2599" b="1">
                <a:solidFill>
                  <a:srgbClr val="1E100E"/>
                </a:solidFill>
                <a:latin typeface="Philosopher"/>
                <a:ea typeface="Philosopher"/>
                <a:cs typeface="Philosopher"/>
                <a:sym typeface="Philosopher"/>
              </a:defRPr>
            </a:pPr>
            <a:r>
              <a:t>Ova fleksibilnost prilagođava se različitim stilovima učenja i zauzetim rasporedima, što učenicima olakšava učenje vlastitim tempom</a:t>
            </a:r>
          </a:p>
        </p:txBody>
      </p:sp>
      <p:pic>
        <p:nvPicPr>
          <p:cNvPr id="1388" name="Google Shape;1388;p62"/>
          <p:cNvPicPr preferRelativeResize="0"/>
          <p:nvPr/>
        </p:nvPicPr>
        <p:blipFill>
          <a:blip r:embed="rId7">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grpSp>
        <p:nvGrpSpPr>
          <p:cNvPr id="1397" name="Google Shape;1397;p63"/>
          <p:cNvGrpSpPr/>
          <p:nvPr/>
        </p:nvGrpSpPr>
        <p:grpSpPr>
          <a:xfrm>
            <a:off x="8750043" y="3460514"/>
            <a:ext cx="9537957" cy="5849548"/>
            <a:chOff x="0" y="-9525"/>
            <a:chExt cx="2512055" cy="1540622"/>
          </a:xfrm>
        </p:grpSpPr>
        <p:sp>
          <p:nvSpPr>
            <p:cNvPr id="1398" name="Google Shape;1398;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sp>
        <p:sp>
          <p:nvSpPr>
            <p:cNvPr id="1399" name="Google Shape;1399;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0" name="Google Shape;1400;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3">
              <a:alphaModFix amt="16000"/>
            </a:blip>
            <a:stretch>
              <a:fillRect/>
            </a:stretch>
          </a:blipFill>
          <a:ln>
            <a:noFill/>
          </a:ln>
        </p:spPr>
      </p:sp>
      <p:sp>
        <p:nvSpPr>
          <p:cNvPr id="1401" name="Google Shape;1401;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02" name="Google Shape;1402;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5">
              <a:alphaModFix/>
            </a:blip>
            <a:stretch>
              <a:fillRect l="-1475" t="-609" r="-1475"/>
            </a:stretch>
          </a:blipFill>
          <a:ln>
            <a:noFill/>
          </a:ln>
        </p:spPr>
      </p:sp>
      <p:sp>
        <p:nvSpPr>
          <p:cNvPr id="1403" name="Google Shape;1403;p63"/>
          <p:cNvSpPr txBox="1"/>
          <p:nvPr/>
        </p:nvSpPr>
        <p:spPr>
          <a:xfrm rot="-1271530">
            <a:off x="3077736" y="3346618"/>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835" b="1">
                <a:solidFill>
                  <a:srgbClr val="000000"/>
                </a:solidFill>
                <a:latin typeface="Philosopher"/>
                <a:ea typeface="Philosopher"/>
                <a:cs typeface="Philosopher"/>
                <a:sym typeface="Philosopher"/>
              </a:defRPr>
            </a:pPr>
            <a:r>
              <a:t>Integriranje mikroučenja</a:t>
            </a:r>
          </a:p>
        </p:txBody>
      </p:sp>
      <p:sp>
        <p:nvSpPr>
          <p:cNvPr id="1404" name="Google Shape;1404;p63"/>
          <p:cNvSpPr txBox="1"/>
          <p:nvPr/>
        </p:nvSpPr>
        <p:spPr>
          <a:xfrm>
            <a:off x="10152086" y="4136877"/>
            <a:ext cx="7377032" cy="3196590"/>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defRPr sz="2999">
                <a:solidFill>
                  <a:srgbClr val="F59F35"/>
                </a:solidFill>
                <a:latin typeface="Philosopher"/>
                <a:ea typeface="Philosopher"/>
                <a:cs typeface="Philosopher"/>
                <a:sym typeface="Philosopher"/>
              </a:defRPr>
            </a:pPr>
            <a:r>
              <a:rPr dirty="0"/>
              <a:t>S </a:t>
            </a:r>
            <a:r>
              <a:rPr dirty="0" err="1"/>
              <a:t>porastom</a:t>
            </a:r>
            <a:r>
              <a:rPr dirty="0"/>
              <a:t> </a:t>
            </a:r>
            <a:r>
              <a:rPr dirty="0" err="1"/>
              <a:t>digitalnih</a:t>
            </a:r>
            <a:r>
              <a:rPr dirty="0"/>
              <a:t> </a:t>
            </a:r>
            <a:r>
              <a:rPr dirty="0" err="1"/>
              <a:t>platformi</a:t>
            </a:r>
            <a:r>
              <a:rPr dirty="0"/>
              <a:t> </a:t>
            </a:r>
            <a:r>
              <a:rPr dirty="0" err="1"/>
              <a:t>i</a:t>
            </a:r>
            <a:r>
              <a:rPr dirty="0"/>
              <a:t> </a:t>
            </a:r>
            <a:r>
              <a:rPr dirty="0" err="1"/>
              <a:t>mobilnih</a:t>
            </a:r>
            <a:r>
              <a:rPr dirty="0"/>
              <a:t> </a:t>
            </a:r>
            <a:r>
              <a:rPr dirty="0" err="1"/>
              <a:t>uređaja</a:t>
            </a:r>
            <a:r>
              <a:rPr dirty="0"/>
              <a:t>, </a:t>
            </a:r>
            <a:r>
              <a:rPr b="1" dirty="0" err="1"/>
              <a:t>materijali</a:t>
            </a:r>
            <a:r>
              <a:rPr b="1" dirty="0"/>
              <a:t> za </a:t>
            </a:r>
            <a:r>
              <a:rPr b="1" dirty="0" err="1"/>
              <a:t>mikro</a:t>
            </a:r>
            <a:r>
              <a:rPr b="1" dirty="0"/>
              <a:t> </a:t>
            </a:r>
            <a:r>
              <a:rPr b="1" dirty="0" err="1"/>
              <a:t>učenje</a:t>
            </a:r>
            <a:r>
              <a:rPr b="1" dirty="0"/>
              <a:t> </a:t>
            </a:r>
            <a:r>
              <a:rPr dirty="0"/>
              <a:t> </a:t>
            </a:r>
            <a:r>
              <a:rPr b="1" dirty="0" err="1"/>
              <a:t>dostupni</a:t>
            </a:r>
            <a:r>
              <a:rPr b="1" dirty="0"/>
              <a:t> </a:t>
            </a:r>
            <a:r>
              <a:rPr b="1" dirty="0" err="1"/>
              <a:t>su</a:t>
            </a:r>
            <a:r>
              <a:rPr b="1" dirty="0"/>
              <a:t> </a:t>
            </a:r>
            <a:r>
              <a:rPr b="1" dirty="0" err="1"/>
              <a:t>bilo</a:t>
            </a:r>
            <a:r>
              <a:rPr dirty="0"/>
              <a:t> </a:t>
            </a:r>
            <a:r>
              <a:rPr dirty="0" err="1"/>
              <a:t>kada</a:t>
            </a:r>
            <a:r>
              <a:rPr dirty="0"/>
              <a:t> </a:t>
            </a:r>
            <a:r>
              <a:rPr dirty="0" err="1"/>
              <a:t>i</a:t>
            </a:r>
            <a:r>
              <a:rPr dirty="0"/>
              <a:t> </a:t>
            </a:r>
            <a:r>
              <a:rPr dirty="0" err="1"/>
              <a:t>bilo</a:t>
            </a:r>
            <a:r>
              <a:rPr dirty="0"/>
              <a:t> </a:t>
            </a:r>
            <a:r>
              <a:rPr dirty="0" err="1"/>
              <a:t>gdje</a:t>
            </a:r>
            <a:r>
              <a:rPr dirty="0"/>
              <a:t>. Ova </a:t>
            </a:r>
            <a:r>
              <a:rPr b="1" dirty="0" err="1"/>
              <a:t>pristupačnost</a:t>
            </a:r>
            <a:r>
              <a:rPr dirty="0"/>
              <a:t> </a:t>
            </a:r>
            <a:r>
              <a:rPr dirty="0" err="1"/>
              <a:t>izjednačava</a:t>
            </a:r>
            <a:r>
              <a:rPr dirty="0"/>
              <a:t> </a:t>
            </a:r>
            <a:r>
              <a:rPr dirty="0" err="1"/>
              <a:t>uvjete</a:t>
            </a:r>
            <a:r>
              <a:rPr dirty="0"/>
              <a:t> za </a:t>
            </a:r>
            <a:r>
              <a:rPr dirty="0" err="1"/>
              <a:t>učenike</a:t>
            </a:r>
            <a:r>
              <a:rPr dirty="0"/>
              <a:t>, </a:t>
            </a:r>
            <a:r>
              <a:rPr dirty="0" err="1"/>
              <a:t>osiguravajući</a:t>
            </a:r>
            <a:r>
              <a:rPr dirty="0"/>
              <a:t> </a:t>
            </a:r>
            <a:r>
              <a:rPr dirty="0" err="1"/>
              <a:t>im</a:t>
            </a:r>
            <a:r>
              <a:rPr dirty="0"/>
              <a:t> </a:t>
            </a:r>
            <a:r>
              <a:rPr dirty="0" err="1"/>
              <a:t>pristup</a:t>
            </a:r>
            <a:r>
              <a:rPr dirty="0"/>
              <a:t> </a:t>
            </a:r>
            <a:r>
              <a:rPr b="1" dirty="0" err="1"/>
              <a:t>kvalitetnom</a:t>
            </a:r>
            <a:r>
              <a:rPr b="1" dirty="0"/>
              <a:t> </a:t>
            </a:r>
            <a:r>
              <a:rPr b="1" dirty="0" err="1"/>
              <a:t>sadržaju</a:t>
            </a:r>
            <a:r>
              <a:rPr dirty="0"/>
              <a:t> </a:t>
            </a:r>
            <a:r>
              <a:rPr dirty="0" err="1"/>
              <a:t>kada</a:t>
            </a:r>
            <a:r>
              <a:rPr dirty="0"/>
              <a:t> </a:t>
            </a:r>
            <a:r>
              <a:rPr dirty="0" err="1"/>
              <a:t>im</a:t>
            </a:r>
            <a:r>
              <a:rPr dirty="0"/>
              <a:t> je </a:t>
            </a:r>
            <a:r>
              <a:rPr dirty="0" err="1"/>
              <a:t>najpotrebniji</a:t>
            </a:r>
            <a:endParaRPr dirty="0"/>
          </a:p>
        </p:txBody>
      </p:sp>
      <p:pic>
        <p:nvPicPr>
          <p:cNvPr id="1405" name="Google Shape;1405;p63"/>
          <p:cNvPicPr preferRelativeResize="0"/>
          <p:nvPr/>
        </p:nvPicPr>
        <p:blipFill>
          <a:blip r:embed="rId6">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15" name="Google Shape;1415;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8" name="Google Shape;1418;p64"/>
          <p:cNvGrpSpPr/>
          <p:nvPr/>
        </p:nvGrpSpPr>
        <p:grpSpPr>
          <a:xfrm>
            <a:off x="2952453" y="3129251"/>
            <a:ext cx="636090" cy="650998"/>
            <a:chOff x="0" y="-19050"/>
            <a:chExt cx="812800" cy="831850"/>
          </a:xfrm>
        </p:grpSpPr>
        <p:sp>
          <p:nvSpPr>
            <p:cNvPr id="1419" name="Google Shape;1419;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1" name="Google Shape;1421;p64"/>
          <p:cNvGrpSpPr/>
          <p:nvPr/>
        </p:nvGrpSpPr>
        <p:grpSpPr>
          <a:xfrm>
            <a:off x="8806403" y="3041258"/>
            <a:ext cx="661867" cy="677380"/>
            <a:chOff x="0" y="-19050"/>
            <a:chExt cx="812800" cy="831850"/>
          </a:xfrm>
        </p:grpSpPr>
        <p:sp>
          <p:nvSpPr>
            <p:cNvPr id="1422" name="Google Shape;1422;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4" name="Google Shape;1424;p64"/>
          <p:cNvGrpSpPr/>
          <p:nvPr/>
        </p:nvGrpSpPr>
        <p:grpSpPr>
          <a:xfrm>
            <a:off x="14823744" y="3079639"/>
            <a:ext cx="624365" cy="638999"/>
            <a:chOff x="0" y="-19050"/>
            <a:chExt cx="812800" cy="831850"/>
          </a:xfrm>
        </p:grpSpPr>
        <p:sp>
          <p:nvSpPr>
            <p:cNvPr id="1425" name="Google Shape;1425;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7" name="Google Shape;1427;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mt="18999"/>
            </a:blip>
            <a:stretch>
              <a:fillRect/>
            </a:stretch>
          </a:blipFill>
          <a:ln>
            <a:noFill/>
          </a:ln>
        </p:spPr>
      </p:sp>
      <p:sp>
        <p:nvSpPr>
          <p:cNvPr id="1428" name="Google Shape;1428;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5">
              <a:alphaModFix amt="18999"/>
            </a:blip>
            <a:stretch>
              <a:fillRect/>
            </a:stretch>
          </a:blipFill>
          <a:ln>
            <a:noFill/>
          </a:ln>
        </p:spPr>
      </p:sp>
      <p:sp>
        <p:nvSpPr>
          <p:cNvPr id="1429" name="Google Shape;1429;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Petlja za procjenu i povratne informacije </a:t>
            </a:r>
          </a:p>
        </p:txBody>
      </p:sp>
      <p:sp>
        <p:nvSpPr>
          <p:cNvPr id="1430" name="Google Shape;1430;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Pravovremeno učenje </a:t>
            </a:r>
          </a:p>
        </p:txBody>
      </p:sp>
      <p:sp>
        <p:nvSpPr>
          <p:cNvPr id="1431" name="Google Shape;1431;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59F35"/>
                </a:solidFill>
                <a:latin typeface="Philosopher"/>
                <a:ea typeface="Philosopher"/>
                <a:cs typeface="Philosopher"/>
                <a:sym typeface="Philosopher"/>
              </a:defRPr>
            </a:pPr>
            <a:r>
              <a:t>Integracija mikro-učenja: strategije integracije </a:t>
            </a:r>
          </a:p>
        </p:txBody>
      </p:sp>
      <p:sp>
        <p:nvSpPr>
          <p:cNvPr id="1432" name="Google Shape;1432;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Modularna integracija </a:t>
            </a:r>
          </a:p>
        </p:txBody>
      </p:sp>
      <p:sp>
        <p:nvSpPr>
          <p:cNvPr id="1433" name="Google Shape;1433;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2</a:t>
            </a:r>
          </a:p>
        </p:txBody>
      </p:sp>
      <p:sp>
        <p:nvSpPr>
          <p:cNvPr id="1434" name="Google Shape;1434;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defRPr sz="2501" b="1">
                <a:solidFill>
                  <a:srgbClr val="000000"/>
                </a:solidFill>
                <a:latin typeface="Philosopher"/>
                <a:ea typeface="Philosopher"/>
                <a:cs typeface="Philosopher"/>
                <a:sym typeface="Philosopher"/>
              </a:defRPr>
            </a:pPr>
            <a:r>
              <a:t>3</a:t>
            </a:r>
          </a:p>
        </p:txBody>
      </p:sp>
      <p:sp>
        <p:nvSpPr>
          <p:cNvPr id="1435" name="Google Shape;1435;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1</a:t>
            </a:r>
          </a:p>
        </p:txBody>
      </p:sp>
      <p:sp>
        <p:nvSpPr>
          <p:cNvPr id="1436" name="Google Shape;1436;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6">
              <a:alphaModFix amt="18999"/>
            </a:blip>
            <a:stretch>
              <a:fillRect/>
            </a:stretch>
          </a:blipFill>
          <a:ln>
            <a:noFill/>
          </a:ln>
        </p:spPr>
        <p:txBody>
          <a:bodyPr/>
          <a:lstStyle/>
          <a:p>
            <a:endParaRPr lang="hr-HR" dirty="0"/>
          </a:p>
        </p:txBody>
      </p:sp>
      <p:pic>
        <p:nvPicPr>
          <p:cNvPr id="1437" name="Google Shape;1437;p64"/>
          <p:cNvPicPr preferRelativeResize="0"/>
          <p:nvPr/>
        </p:nvPicPr>
        <p:blipFill>
          <a:blip r:embed="rId7">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47" name="Google Shape;1447;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Podijelite svoj kurikulum na manje module </a:t>
            </a:r>
          </a:p>
        </p:txBody>
      </p:sp>
      <p:sp>
        <p:nvSpPr>
          <p:cNvPr id="1449" name="Google Shape;1449;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4">
              <a:alphaModFix amt="18999"/>
            </a:blip>
            <a:stretch>
              <a:fillRect/>
            </a:stretch>
          </a:blipFill>
          <a:ln>
            <a:noFill/>
          </a:ln>
        </p:spPr>
      </p:sp>
      <p:sp>
        <p:nvSpPr>
          <p:cNvPr id="1450" name="Google Shape;1450;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5">
              <a:alphaModFix/>
            </a:blip>
            <a:stretch>
              <a:fillRect/>
            </a:stretch>
          </a:blipFill>
          <a:ln>
            <a:noFill/>
          </a:ln>
        </p:spPr>
      </p:sp>
      <p:sp>
        <p:nvSpPr>
          <p:cNvPr id="1451" name="Google Shape;1451;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6">
              <a:alphaModFix/>
            </a:blip>
            <a:stretch>
              <a:fillRect/>
            </a:stretch>
          </a:blipFill>
          <a:ln>
            <a:noFill/>
          </a:ln>
        </p:spPr>
      </p:sp>
      <p:sp>
        <p:nvSpPr>
          <p:cNvPr id="1452" name="Google Shape;1452;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453" name="Google Shape;1453;p65"/>
          <p:cNvSpPr txBox="1"/>
          <p:nvPr/>
        </p:nvSpPr>
        <p:spPr>
          <a:xfrm>
            <a:off x="1620035" y="1881449"/>
            <a:ext cx="5901642" cy="738536"/>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rPr dirty="0" err="1"/>
              <a:t>Modularna</a:t>
            </a:r>
            <a:r>
              <a:rPr dirty="0"/>
              <a:t> </a:t>
            </a:r>
            <a:r>
              <a:rPr dirty="0" err="1"/>
              <a:t>integracija</a:t>
            </a:r>
            <a:r>
              <a:rPr dirty="0"/>
              <a:t> </a:t>
            </a:r>
          </a:p>
        </p:txBody>
      </p:sp>
      <p:sp>
        <p:nvSpPr>
          <p:cNvPr id="1454" name="Google Shape;1454;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Svaki modul može biti popraćen resursima za mikro učenje koji pojačavaju ključne koncepte</a:t>
            </a: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To omogućuje studentima da se bave sadržajem u manjim, probavljivijim dijelovima, čineći složene predmete upravljivijima</a:t>
            </a:r>
          </a:p>
        </p:txBody>
      </p:sp>
      <p:grpSp>
        <p:nvGrpSpPr>
          <p:cNvPr id="1455" name="Google Shape;1455;p65"/>
          <p:cNvGrpSpPr/>
          <p:nvPr/>
        </p:nvGrpSpPr>
        <p:grpSpPr>
          <a:xfrm>
            <a:off x="753056" y="1866541"/>
            <a:ext cx="636090" cy="650998"/>
            <a:chOff x="0" y="-19050"/>
            <a:chExt cx="812800" cy="831850"/>
          </a:xfrm>
        </p:grpSpPr>
        <p:sp>
          <p:nvSpPr>
            <p:cNvPr id="1456" name="Google Shape;1456;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58" name="Google Shape;1458;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1</a:t>
            </a:r>
          </a:p>
        </p:txBody>
      </p:sp>
      <p:pic>
        <p:nvPicPr>
          <p:cNvPr id="1459" name="Google Shape;1459;p65"/>
          <p:cNvPicPr preferRelativeResize="0"/>
          <p:nvPr/>
        </p:nvPicPr>
        <p:blipFill>
          <a:blip r:embed="rId7">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69" name="Google Shape;1469;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4">
              <a:alphaModFix amt="18999"/>
            </a:blip>
            <a:stretch>
              <a:fillRect/>
            </a:stretch>
          </a:blipFill>
          <a:ln>
            <a:noFill/>
          </a:ln>
        </p:spPr>
      </p:sp>
      <p:sp>
        <p:nvSpPr>
          <p:cNvPr id="1470" name="Google Shape;1470;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Uskladite resurse za mikro učenje s neposrednim potrebama vašeg kurikuluma</a:t>
            </a:r>
          </a:p>
        </p:txBody>
      </p:sp>
      <p:sp>
        <p:nvSpPr>
          <p:cNvPr id="1472" name="Google Shape;1472;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a:solidFill>
                  <a:srgbClr val="000000"/>
                </a:solidFill>
                <a:latin typeface="Philosopher"/>
                <a:ea typeface="Philosopher"/>
                <a:cs typeface="Philosopher"/>
                <a:sym typeface="Philosopher"/>
              </a:defRPr>
            </a:pPr>
            <a:r>
              <a:t>Kada se učenici suočavaju s </a:t>
            </a:r>
            <a:r>
              <a:rPr b="1"/>
              <a:t>određenim izazovima</a:t>
            </a:r>
            <a:r>
              <a:t> ili </a:t>
            </a:r>
            <a:r>
              <a:rPr b="1"/>
              <a:t>pitanjima</a:t>
            </a:r>
            <a:r>
              <a:t>, mogu pristupiti materijalima za mikro učenje koji </a:t>
            </a:r>
            <a:r>
              <a:rPr b="1"/>
              <a:t>pružaju trenutne odgovore</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a:solidFill>
                  <a:srgbClr val="000000"/>
                </a:solidFill>
                <a:latin typeface="Philosopher"/>
                <a:ea typeface="Philosopher"/>
                <a:cs typeface="Philosopher"/>
                <a:sym typeface="Philosopher"/>
              </a:defRPr>
            </a:pPr>
            <a:r>
              <a:t>Ovaj  pristup osigurava da </a:t>
            </a:r>
            <a:r>
              <a:rPr b="1"/>
              <a:t>učenici dobiju podršku koja im je potrebna kada je to najrelevantnije</a:t>
            </a:r>
            <a:endParaRPr/>
          </a:p>
        </p:txBody>
      </p:sp>
      <p:grpSp>
        <p:nvGrpSpPr>
          <p:cNvPr id="1473" name="Google Shape;1473;p66"/>
          <p:cNvGrpSpPr/>
          <p:nvPr/>
        </p:nvGrpSpPr>
        <p:grpSpPr>
          <a:xfrm>
            <a:off x="753056" y="1866541"/>
            <a:ext cx="636090" cy="650998"/>
            <a:chOff x="0" y="-19050"/>
            <a:chExt cx="812800" cy="831850"/>
          </a:xfrm>
        </p:grpSpPr>
        <p:sp>
          <p:nvSpPr>
            <p:cNvPr id="1474" name="Google Shape;1474;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6" name="Google Shape;1476;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5">
              <a:alphaModFix/>
            </a:blip>
            <a:stretch>
              <a:fillRect/>
            </a:stretch>
          </a:blipFill>
          <a:ln>
            <a:noFill/>
          </a:ln>
        </p:spPr>
      </p:sp>
      <p:sp>
        <p:nvSpPr>
          <p:cNvPr id="1477" name="Google Shape;1477;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6">
              <a:alphaModFix/>
            </a:blip>
            <a:stretch>
              <a:fillRect/>
            </a:stretch>
          </a:blipFill>
          <a:ln>
            <a:noFill/>
          </a:ln>
        </p:spPr>
      </p:sp>
      <p:sp>
        <p:nvSpPr>
          <p:cNvPr id="1478" name="Google Shape;1478;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479" name="Google Shape;1479;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t>Pravovremeno učenje </a:t>
            </a:r>
          </a:p>
        </p:txBody>
      </p:sp>
      <p:sp>
        <p:nvSpPr>
          <p:cNvPr id="1480" name="Google Shape;1480;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2</a:t>
            </a:r>
          </a:p>
        </p:txBody>
      </p:sp>
      <p:pic>
        <p:nvPicPr>
          <p:cNvPr id="1481" name="Google Shape;1481;p66"/>
          <p:cNvPicPr preferRelativeResize="0"/>
          <p:nvPr/>
        </p:nvPicPr>
        <p:blipFill>
          <a:blip r:embed="rId7">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91" name="Google Shape;1491;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4">
              <a:alphaModFix amt="18999"/>
            </a:blip>
            <a:stretch>
              <a:fillRect/>
            </a:stretch>
          </a:blipFill>
          <a:ln>
            <a:noFill/>
          </a:ln>
        </p:spPr>
      </p:sp>
      <p:sp>
        <p:nvSpPr>
          <p:cNvPr id="1492" name="Google Shape;1492;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3" name="Google Shape;1493;p67"/>
          <p:cNvGrpSpPr/>
          <p:nvPr/>
        </p:nvGrpSpPr>
        <p:grpSpPr>
          <a:xfrm>
            <a:off x="753056" y="1830527"/>
            <a:ext cx="636090" cy="650998"/>
            <a:chOff x="0" y="-19050"/>
            <a:chExt cx="812800" cy="831850"/>
          </a:xfrm>
        </p:grpSpPr>
        <p:sp>
          <p:nvSpPr>
            <p:cNvPr id="1494" name="Google Shape;1494;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6" name="Google Shape;1496;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5">
              <a:alphaModFix/>
            </a:blip>
            <a:stretch>
              <a:fillRect/>
            </a:stretch>
          </a:blipFill>
          <a:ln>
            <a:noFill/>
          </a:ln>
        </p:spPr>
      </p:sp>
      <p:sp>
        <p:nvSpPr>
          <p:cNvPr id="1497" name="Google Shape;1497;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6">
              <a:alphaModFix/>
            </a:blip>
            <a:stretch>
              <a:fillRect/>
            </a:stretch>
          </a:blipFill>
          <a:ln>
            <a:noFill/>
          </a:ln>
        </p:spPr>
      </p:sp>
      <p:sp>
        <p:nvSpPr>
          <p:cNvPr id="1498" name="Google Shape;1498;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Iskoristite mikro-učenje za formativne procjene</a:t>
            </a:r>
          </a:p>
        </p:txBody>
      </p:sp>
      <p:sp>
        <p:nvSpPr>
          <p:cNvPr id="1499" name="Google Shape;1499;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00" name="Google Shape;1500;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Uvrstite brze kvizove ili interaktivne vježbe u svoj kurikulum kako biste procijenili razumijevanje učenika</a:t>
            </a: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Brze povratne informacije iz tih procjena omogućuju vam da prilagodite svoj pristup poučavanju, osiguravajući da kurikulum ostane angažiran i učinkovit</a:t>
            </a:r>
          </a:p>
        </p:txBody>
      </p:sp>
      <p:sp>
        <p:nvSpPr>
          <p:cNvPr id="1501" name="Google Shape;1501;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t>Petlja za procjenu i povratne informacije </a:t>
            </a:r>
          </a:p>
        </p:txBody>
      </p:sp>
      <p:sp>
        <p:nvSpPr>
          <p:cNvPr id="1502" name="Google Shape;1502;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defRPr sz="2501" b="1">
                <a:solidFill>
                  <a:srgbClr val="000000"/>
                </a:solidFill>
                <a:latin typeface="Philosopher"/>
                <a:ea typeface="Philosopher"/>
                <a:cs typeface="Philosopher"/>
                <a:sym typeface="Philosopher"/>
              </a:defRPr>
            </a:pPr>
            <a:r>
              <a:t>3</a:t>
            </a:r>
          </a:p>
        </p:txBody>
      </p:sp>
      <p:pic>
        <p:nvPicPr>
          <p:cNvPr id="1503" name="Google Shape;1503;p67"/>
          <p:cNvPicPr preferRelativeResize="0"/>
          <p:nvPr/>
        </p:nvPicPr>
        <p:blipFill>
          <a:blip r:embed="rId7">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13" name="Google Shape;1513;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4">
              <a:alphaModFix/>
            </a:blip>
            <a:stretch>
              <a:fillRect/>
            </a:stretch>
          </a:blipFill>
          <a:ln>
            <a:noFill/>
          </a:ln>
        </p:spPr>
      </p:sp>
      <p:sp>
        <p:nvSpPr>
          <p:cNvPr id="1516" name="Google Shape;1516;p68"/>
          <p:cNvSpPr/>
          <p:nvPr/>
        </p:nvSpPr>
        <p:spPr>
          <a:xfrm>
            <a:off x="8361512"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5">
              <a:alphaModFix amt="14000"/>
            </a:blip>
            <a:stretch>
              <a:fillRect/>
            </a:stretch>
          </a:blipFill>
          <a:ln>
            <a:noFill/>
          </a:ln>
        </p:spPr>
      </p:sp>
      <p:sp>
        <p:nvSpPr>
          <p:cNvPr id="1517" name="Google Shape;1517;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usklađivanje </a:t>
            </a:r>
          </a:p>
        </p:txBody>
      </p:sp>
      <p:sp>
        <p:nvSpPr>
          <p:cNvPr id="1518" name="Google Shape;1518;p68"/>
          <p:cNvSpPr txBox="1"/>
          <p:nvPr/>
        </p:nvSpPr>
        <p:spPr>
          <a:xfrm>
            <a:off x="5357097" y="477602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b="1" dirty="0" err="1"/>
              <a:t>Usklađivanje</a:t>
            </a:r>
            <a:r>
              <a:rPr b="1" dirty="0"/>
              <a:t> </a:t>
            </a:r>
            <a:r>
              <a:rPr b="1" dirty="0" err="1"/>
              <a:t>mikro-učenja</a:t>
            </a:r>
            <a:r>
              <a:rPr dirty="0"/>
              <a:t> s </a:t>
            </a:r>
            <a:r>
              <a:rPr b="1" dirty="0" err="1"/>
              <a:t>ciljevima</a:t>
            </a:r>
            <a:r>
              <a:rPr b="1" dirty="0"/>
              <a:t> </a:t>
            </a:r>
            <a:r>
              <a:rPr b="1" dirty="0" err="1"/>
              <a:t>kurikuluma</a:t>
            </a:r>
            <a:r>
              <a:rPr dirty="0"/>
              <a:t> </a:t>
            </a:r>
            <a:r>
              <a:rPr dirty="0" err="1"/>
              <a:t>osigurava</a:t>
            </a:r>
            <a:r>
              <a:rPr dirty="0"/>
              <a:t> da</a:t>
            </a:r>
            <a:r>
              <a:rPr b="1" dirty="0"/>
              <a:t> </a:t>
            </a:r>
            <a:r>
              <a:rPr b="1" dirty="0" err="1"/>
              <a:t>svaki</a:t>
            </a:r>
            <a:r>
              <a:rPr b="1" dirty="0"/>
              <a:t> </a:t>
            </a:r>
            <a:r>
              <a:rPr b="1" dirty="0" err="1"/>
              <a:t>dio</a:t>
            </a:r>
            <a:r>
              <a:rPr b="1" dirty="0"/>
              <a:t> </a:t>
            </a:r>
            <a:r>
              <a:rPr b="1" dirty="0" err="1"/>
              <a:t>sadržaja</a:t>
            </a:r>
            <a:r>
              <a:rPr dirty="0"/>
              <a:t> </a:t>
            </a:r>
            <a:r>
              <a:rPr dirty="0" err="1"/>
              <a:t>služi</a:t>
            </a:r>
            <a:r>
              <a:rPr dirty="0"/>
              <a:t> </a:t>
            </a:r>
            <a:r>
              <a:rPr b="1" dirty="0" err="1"/>
              <a:t>određenoj</a:t>
            </a:r>
            <a:r>
              <a:rPr b="1" dirty="0"/>
              <a:t> </a:t>
            </a:r>
            <a:r>
              <a:rPr b="1" dirty="0" err="1"/>
              <a:t>obrazovnoj</a:t>
            </a:r>
            <a:r>
              <a:rPr b="1" dirty="0"/>
              <a:t> </a:t>
            </a:r>
            <a:r>
              <a:rPr b="1" dirty="0" err="1"/>
              <a:t>svrsi</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Održava</a:t>
            </a:r>
            <a:r>
              <a:rPr dirty="0"/>
              <a:t> </a:t>
            </a:r>
            <a:r>
              <a:rPr dirty="0" err="1"/>
              <a:t>vašu</a:t>
            </a:r>
            <a:r>
              <a:rPr dirty="0"/>
              <a:t> </a:t>
            </a:r>
            <a:r>
              <a:rPr b="1" dirty="0" err="1"/>
              <a:t>nastavu</a:t>
            </a:r>
            <a:r>
              <a:rPr b="1" dirty="0"/>
              <a:t> </a:t>
            </a:r>
            <a:r>
              <a:rPr b="1" dirty="0" err="1"/>
              <a:t>usredotočenom</a:t>
            </a:r>
            <a:r>
              <a:rPr dirty="0"/>
              <a:t> </a:t>
            </a:r>
            <a:r>
              <a:rPr dirty="0" err="1"/>
              <a:t>i</a:t>
            </a:r>
            <a:r>
              <a:rPr dirty="0"/>
              <a:t> </a:t>
            </a:r>
            <a:r>
              <a:rPr dirty="0" err="1"/>
              <a:t>relevantnom</a:t>
            </a:r>
            <a:r>
              <a:rPr dirty="0"/>
              <a:t>, </a:t>
            </a:r>
            <a:r>
              <a:rPr dirty="0" err="1"/>
              <a:t>čineći</a:t>
            </a:r>
            <a:r>
              <a:rPr dirty="0"/>
              <a:t> </a:t>
            </a:r>
            <a:r>
              <a:rPr b="1" dirty="0" err="1"/>
              <a:t>iskustvo</a:t>
            </a:r>
            <a:r>
              <a:rPr b="1" dirty="0"/>
              <a:t> </a:t>
            </a:r>
            <a:r>
              <a:rPr b="1" dirty="0" err="1"/>
              <a:t>učenja</a:t>
            </a:r>
            <a:r>
              <a:rPr b="1" dirty="0"/>
              <a:t> </a:t>
            </a:r>
            <a:r>
              <a:rPr b="1" dirty="0" err="1"/>
              <a:t>značajnijim</a:t>
            </a:r>
            <a:r>
              <a:rPr dirty="0"/>
              <a:t> za </a:t>
            </a:r>
            <a:r>
              <a:rPr dirty="0" err="1"/>
              <a:t>vaše</a:t>
            </a:r>
            <a:r>
              <a:rPr dirty="0"/>
              <a:t> </a:t>
            </a:r>
            <a:r>
              <a:rPr dirty="0" err="1"/>
              <a:t>učenike</a:t>
            </a:r>
            <a:endParaRPr dirty="0"/>
          </a:p>
        </p:txBody>
      </p:sp>
      <p:sp>
        <p:nvSpPr>
          <p:cNvPr id="1519" name="Google Shape;1519;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Važnost poravnanja</a:t>
            </a:r>
          </a:p>
        </p:txBody>
      </p:sp>
      <p:sp>
        <p:nvSpPr>
          <p:cNvPr id="1520" name="Google Shape;1520;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1521" name="Google Shape;1521;p68"/>
          <p:cNvPicPr preferRelativeResize="0"/>
          <p:nvPr/>
        </p:nvPicPr>
        <p:blipFill>
          <a:blip r:embed="rId6">
            <a:alphaModFix/>
          </a:blip>
          <a:stretch>
            <a:fillRect/>
          </a:stretch>
        </p:blipFill>
        <p:spPr>
          <a:xfrm>
            <a:off x="828175" y="387901"/>
            <a:ext cx="2840374" cy="594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31" name="Google Shape;1531;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4">
              <a:alphaModFix/>
            </a:blip>
            <a:stretch>
              <a:fillRect/>
            </a:stretch>
          </a:blipFill>
          <a:ln>
            <a:noFill/>
          </a:ln>
        </p:spPr>
      </p:sp>
      <p:sp>
        <p:nvSpPr>
          <p:cNvPr id="1533" name="Google Shape;1533;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8331585"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5">
              <a:alphaModFix amt="9999"/>
            </a:blip>
            <a:stretch>
              <a:fillRect/>
            </a:stretch>
          </a:blipFill>
          <a:ln>
            <a:noFill/>
          </a:ln>
        </p:spPr>
      </p:sp>
      <p:sp>
        <p:nvSpPr>
          <p:cNvPr id="1535" name="Google Shape;1535;p69"/>
          <p:cNvSpPr txBox="1"/>
          <p:nvPr/>
        </p:nvSpPr>
        <p:spPr>
          <a:xfrm>
            <a:off x="5168343" y="3976880"/>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Kada</a:t>
            </a:r>
            <a:r>
              <a:rPr dirty="0"/>
              <a:t> se </a:t>
            </a:r>
            <a:r>
              <a:rPr b="1" dirty="0" err="1"/>
              <a:t>materijali</a:t>
            </a:r>
            <a:r>
              <a:rPr b="1" dirty="0"/>
              <a:t> za </a:t>
            </a:r>
            <a:r>
              <a:rPr b="1" dirty="0" err="1"/>
              <a:t>mikro</a:t>
            </a:r>
            <a:r>
              <a:rPr b="1" dirty="0"/>
              <a:t> </a:t>
            </a:r>
            <a:r>
              <a:rPr b="1" dirty="0" err="1"/>
              <a:t>učenje</a:t>
            </a:r>
            <a:r>
              <a:rPr b="1" dirty="0"/>
              <a:t> </a:t>
            </a:r>
            <a:r>
              <a:rPr b="1" dirty="0" err="1"/>
              <a:t>usklade</a:t>
            </a:r>
            <a:r>
              <a:rPr dirty="0"/>
              <a:t> s </a:t>
            </a:r>
            <a:r>
              <a:rPr b="1" dirty="0" err="1"/>
              <a:t>ciljevima</a:t>
            </a:r>
            <a:r>
              <a:rPr b="1" dirty="0"/>
              <a:t> </a:t>
            </a:r>
            <a:r>
              <a:rPr b="1" dirty="0" err="1"/>
              <a:t>kurikuluma</a:t>
            </a:r>
            <a:r>
              <a:rPr dirty="0"/>
              <a:t>, </a:t>
            </a:r>
            <a:r>
              <a:rPr dirty="0" err="1"/>
              <a:t>svojim</a:t>
            </a:r>
            <a:r>
              <a:rPr dirty="0"/>
              <a:t> </a:t>
            </a:r>
            <a:r>
              <a:rPr dirty="0" err="1"/>
              <a:t>učenicima</a:t>
            </a:r>
            <a:r>
              <a:rPr dirty="0"/>
              <a:t> </a:t>
            </a:r>
            <a:r>
              <a:rPr b="1" dirty="0" err="1"/>
              <a:t>stvarate</a:t>
            </a:r>
            <a:r>
              <a:rPr b="1" dirty="0"/>
              <a:t> </a:t>
            </a:r>
            <a:r>
              <a:rPr b="1" dirty="0" err="1"/>
              <a:t>jasan</a:t>
            </a:r>
            <a:r>
              <a:rPr b="1" dirty="0"/>
              <a:t> put</a:t>
            </a:r>
            <a:r>
              <a:rPr dirty="0"/>
              <a:t> za </a:t>
            </a:r>
            <a:r>
              <a:rPr b="1" dirty="0" err="1"/>
              <a:t>postizanje</a:t>
            </a:r>
            <a:r>
              <a:rPr b="1" dirty="0"/>
              <a:t> </a:t>
            </a:r>
            <a:r>
              <a:rPr b="1" dirty="0" err="1"/>
              <a:t>učinkovitih</a:t>
            </a:r>
            <a:r>
              <a:rPr b="1" dirty="0"/>
              <a:t> </a:t>
            </a:r>
            <a:r>
              <a:rPr b="1" dirty="0" err="1"/>
              <a:t>ishoda</a:t>
            </a:r>
            <a:r>
              <a:rPr b="1" dirty="0"/>
              <a:t> </a:t>
            </a:r>
            <a:r>
              <a:rPr b="1" dirty="0" err="1"/>
              <a:t>učenja</a:t>
            </a:r>
            <a:endParaRPr dirty="0"/>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Ovo </a:t>
            </a:r>
            <a:r>
              <a:rPr dirty="0" err="1"/>
              <a:t>usklađivanje</a:t>
            </a:r>
            <a:r>
              <a:rPr dirty="0"/>
              <a:t> </a:t>
            </a:r>
            <a:r>
              <a:rPr b="1" dirty="0" err="1"/>
              <a:t>pomaže</a:t>
            </a:r>
            <a:r>
              <a:rPr b="1" dirty="0"/>
              <a:t> </a:t>
            </a:r>
            <a:r>
              <a:rPr b="1" dirty="0" err="1"/>
              <a:t>učenicima</a:t>
            </a:r>
            <a:r>
              <a:rPr b="1" dirty="0"/>
              <a:t> da </a:t>
            </a:r>
            <a:r>
              <a:rPr b="1" dirty="0" err="1"/>
              <a:t>razumiju</a:t>
            </a:r>
            <a:r>
              <a:rPr b="1" dirty="0"/>
              <a:t> </a:t>
            </a:r>
            <a:r>
              <a:rPr b="1" dirty="0" err="1"/>
              <a:t>kako</a:t>
            </a:r>
            <a:r>
              <a:rPr b="1" dirty="0"/>
              <a:t> </a:t>
            </a:r>
            <a:r>
              <a:rPr b="1" dirty="0" err="1"/>
              <a:t>svaka</a:t>
            </a:r>
            <a:r>
              <a:rPr b="1" dirty="0"/>
              <a:t> </a:t>
            </a:r>
            <a:r>
              <a:rPr dirty="0" err="1"/>
              <a:t>mikro</a:t>
            </a:r>
            <a:r>
              <a:rPr b="1" dirty="0"/>
              <a:t> </a:t>
            </a:r>
            <a:r>
              <a:rPr b="1" dirty="0" err="1"/>
              <a:t>lekcija</a:t>
            </a:r>
            <a:r>
              <a:rPr b="1" dirty="0"/>
              <a:t> </a:t>
            </a:r>
            <a:r>
              <a:rPr b="1" dirty="0" err="1"/>
              <a:t>doprinosi</a:t>
            </a:r>
            <a:r>
              <a:rPr b="1" dirty="0"/>
              <a:t> </a:t>
            </a:r>
            <a:r>
              <a:rPr b="1" dirty="0" err="1"/>
              <a:t>njihovom</a:t>
            </a:r>
            <a:r>
              <a:rPr b="1" dirty="0"/>
              <a:t> </a:t>
            </a:r>
            <a:r>
              <a:rPr b="1" dirty="0" err="1"/>
              <a:t>ukupnom</a:t>
            </a:r>
            <a:r>
              <a:rPr b="1" dirty="0"/>
              <a:t> </a:t>
            </a:r>
            <a:r>
              <a:rPr b="1" dirty="0" err="1"/>
              <a:t>razumijevanju</a:t>
            </a:r>
            <a:r>
              <a:rPr b="1" dirty="0"/>
              <a:t> </a:t>
            </a:r>
            <a:r>
              <a:rPr b="1" dirty="0" err="1"/>
              <a:t>predmeta</a:t>
            </a:r>
            <a:r>
              <a:rPr dirty="0"/>
              <a:t>, </a:t>
            </a:r>
            <a:r>
              <a:rPr dirty="0" err="1"/>
              <a:t>čineći</a:t>
            </a:r>
            <a:r>
              <a:rPr dirty="0"/>
              <a:t> </a:t>
            </a:r>
            <a:r>
              <a:rPr dirty="0" err="1"/>
              <a:t>putovanje</a:t>
            </a:r>
            <a:r>
              <a:rPr dirty="0"/>
              <a:t> </a:t>
            </a:r>
            <a:r>
              <a:rPr dirty="0" err="1"/>
              <a:t>učenja</a:t>
            </a:r>
            <a:r>
              <a:rPr dirty="0"/>
              <a:t> </a:t>
            </a:r>
            <a:r>
              <a:rPr b="1" dirty="0" err="1"/>
              <a:t>koherentnijim</a:t>
            </a:r>
            <a:r>
              <a:rPr b="1" dirty="0"/>
              <a:t> </a:t>
            </a:r>
            <a:r>
              <a:rPr dirty="0" err="1"/>
              <a:t>i</a:t>
            </a:r>
            <a:r>
              <a:rPr dirty="0"/>
              <a:t> </a:t>
            </a:r>
            <a:r>
              <a:rPr b="1" dirty="0" err="1"/>
              <a:t>svrhovitijim</a:t>
            </a:r>
            <a:endParaRPr dirty="0"/>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p:txBody>
      </p:sp>
      <p:sp>
        <p:nvSpPr>
          <p:cNvPr id="1536" name="Google Shape;1536;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Učinkoviti ishodi učenja </a:t>
            </a:r>
          </a:p>
        </p:txBody>
      </p:sp>
      <p:sp>
        <p:nvSpPr>
          <p:cNvPr id="1537" name="Google Shape;1537;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38" name="Google Shape;1538;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usklađivanje </a:t>
            </a:r>
          </a:p>
        </p:txBody>
      </p:sp>
      <p:pic>
        <p:nvPicPr>
          <p:cNvPr id="1539" name="Google Shape;1539;p69"/>
          <p:cNvPicPr preferRelativeResize="0"/>
          <p:nvPr/>
        </p:nvPicPr>
        <p:blipFill>
          <a:blip r:embed="rId6">
            <a:alphaModFix/>
          </a:blip>
          <a:stretch>
            <a:fillRect/>
          </a:stretch>
        </p:blipFill>
        <p:spPr>
          <a:xfrm>
            <a:off x="828175" y="387901"/>
            <a:ext cx="2840374" cy="59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45250"/>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sp>
      <p:sp>
        <p:nvSpPr>
          <p:cNvPr id="185" name="Google Shape;185;p7"/>
          <p:cNvSpPr txBox="1"/>
          <p:nvPr/>
        </p:nvSpPr>
        <p:spPr>
          <a:xfrm>
            <a:off x="10630563" y="2731452"/>
            <a:ext cx="526252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rPr lang="hr-HR" dirty="0"/>
              <a:t>M</a:t>
            </a:r>
            <a:r>
              <a:rPr dirty="0" err="1"/>
              <a:t>ikroučenje</a:t>
            </a:r>
            <a:endParaRPr dirty="0"/>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Trajanje </a:t>
            </a:r>
          </a:p>
        </p:txBody>
      </p:sp>
      <p:sp>
        <p:nvSpPr>
          <p:cNvPr id="187" name="Google Shape;187;p7"/>
          <p:cNvSpPr txBox="1"/>
          <p:nvPr/>
        </p:nvSpPr>
        <p:spPr>
          <a:xfrm>
            <a:off x="11525180" y="6580353"/>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Potrebe</a:t>
            </a:r>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Ciljevi</a:t>
            </a: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sp>
      <p:pic>
        <p:nvPicPr>
          <p:cNvPr id="193" name="Google Shape;193;p7"/>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49" name="Google Shape;1549;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4">
              <a:alphaModFix/>
            </a:blip>
            <a:stretch>
              <a:fillRect/>
            </a:stretch>
          </a:blipFill>
          <a:ln>
            <a:noFill/>
          </a:ln>
        </p:spPr>
      </p:sp>
      <p:sp>
        <p:nvSpPr>
          <p:cNvPr id="1552" name="Google Shape;1552;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5">
              <a:alphaModFix amt="9999"/>
            </a:blip>
            <a:stretch>
              <a:fillRect/>
            </a:stretch>
          </a:blipFill>
          <a:ln>
            <a:noFill/>
          </a:ln>
        </p:spPr>
      </p:sp>
      <p:sp>
        <p:nvSpPr>
          <p:cNvPr id="1553" name="Google Shape;1553;p70"/>
          <p:cNvSpPr txBox="1"/>
          <p:nvPr/>
        </p:nvSpPr>
        <p:spPr>
          <a:xfrm>
            <a:off x="5274181" y="3846132"/>
            <a:ext cx="12254937" cy="3629327"/>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defRPr sz="2292">
                <a:solidFill>
                  <a:srgbClr val="000000"/>
                </a:solidFill>
                <a:latin typeface="Philosopher"/>
                <a:ea typeface="Philosopher"/>
                <a:cs typeface="Philosopher"/>
                <a:sym typeface="Philosopher"/>
              </a:defRPr>
            </a:pPr>
            <a:r>
              <a:rPr dirty="0" err="1"/>
              <a:t>Jedan</a:t>
            </a:r>
            <a:r>
              <a:rPr dirty="0"/>
              <a:t> od </a:t>
            </a:r>
            <a:r>
              <a:rPr dirty="0" err="1"/>
              <a:t>moćnih</a:t>
            </a:r>
            <a:r>
              <a:rPr dirty="0"/>
              <a:t> </a:t>
            </a:r>
            <a:r>
              <a:rPr dirty="0" err="1"/>
              <a:t>načina</a:t>
            </a:r>
            <a:r>
              <a:rPr dirty="0"/>
              <a:t> </a:t>
            </a:r>
            <a:r>
              <a:rPr b="1" dirty="0" err="1"/>
              <a:t>spajanja</a:t>
            </a:r>
            <a:r>
              <a:rPr b="1" dirty="0"/>
              <a:t> </a:t>
            </a:r>
            <a:r>
              <a:rPr b="1" dirty="0" err="1"/>
              <a:t>mikro-učenja</a:t>
            </a:r>
            <a:r>
              <a:rPr dirty="0"/>
              <a:t> s </a:t>
            </a:r>
            <a:r>
              <a:rPr dirty="0" err="1"/>
              <a:t>tradicionalnom</a:t>
            </a:r>
            <a:r>
              <a:rPr dirty="0"/>
              <a:t> </a:t>
            </a:r>
            <a:r>
              <a:rPr dirty="0" err="1"/>
              <a:t>nastavom</a:t>
            </a:r>
            <a:r>
              <a:rPr dirty="0"/>
              <a:t> je </a:t>
            </a:r>
            <a:r>
              <a:rPr dirty="0" err="1"/>
              <a:t>kroz</a:t>
            </a:r>
            <a:r>
              <a:rPr dirty="0"/>
              <a:t> </a:t>
            </a:r>
            <a:r>
              <a:rPr dirty="0" err="1"/>
              <a:t>pristup</a:t>
            </a:r>
            <a:r>
              <a:rPr dirty="0"/>
              <a:t> „</a:t>
            </a:r>
            <a:r>
              <a:rPr dirty="0" err="1"/>
              <a:t>obrnute</a:t>
            </a:r>
            <a:r>
              <a:rPr dirty="0"/>
              <a:t> </a:t>
            </a:r>
            <a:r>
              <a:rPr dirty="0" err="1"/>
              <a:t>učionice</a:t>
            </a:r>
            <a:r>
              <a:rPr dirty="0"/>
              <a:t>“:</a:t>
            </a:r>
            <a:endParaRPr lang="hr-HR" dirty="0"/>
          </a:p>
          <a:p>
            <a:pPr marL="0" marR="0" lvl="0" indent="0" algn="l" rtl="0">
              <a:lnSpc>
                <a:spcPct val="146989"/>
              </a:lnSpc>
              <a:spcBef>
                <a:spcPts val="0"/>
              </a:spcBef>
              <a:spcAft>
                <a:spcPts val="0"/>
              </a:spcAft>
              <a:buNone/>
              <a:defRPr sz="2292">
                <a:solidFill>
                  <a:srgbClr val="000000"/>
                </a:solidFill>
                <a:latin typeface="Philosopher"/>
                <a:ea typeface="Philosopher"/>
                <a:cs typeface="Philosopher"/>
                <a:sym typeface="Philosopher"/>
              </a:defRPr>
            </a:pPr>
            <a:endParaRPr sz="2292" b="0" i="0" u="none" strike="noStrike" cap="none" dirty="0">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defRPr sz="2292">
                <a:solidFill>
                  <a:srgbClr val="000000"/>
                </a:solidFill>
                <a:latin typeface="Philosopher"/>
                <a:ea typeface="Philosopher"/>
                <a:cs typeface="Philosopher"/>
                <a:sym typeface="Philosopher"/>
              </a:defRPr>
            </a:pPr>
            <a:r>
              <a:rPr dirty="0" err="1"/>
              <a:t>Učenici</a:t>
            </a:r>
            <a:r>
              <a:rPr dirty="0"/>
              <a:t> </a:t>
            </a:r>
            <a:r>
              <a:rPr b="1" dirty="0" err="1"/>
              <a:t>pristupaju</a:t>
            </a:r>
            <a:r>
              <a:rPr b="1" dirty="0"/>
              <a:t> </a:t>
            </a:r>
            <a:r>
              <a:rPr b="1" dirty="0" err="1"/>
              <a:t>materijalima</a:t>
            </a:r>
            <a:r>
              <a:rPr b="1" dirty="0"/>
              <a:t> za </a:t>
            </a:r>
            <a:r>
              <a:rPr b="1" dirty="0" err="1"/>
              <a:t>mikroučenje</a:t>
            </a:r>
            <a:r>
              <a:rPr b="1" dirty="0"/>
              <a:t> </a:t>
            </a:r>
            <a:r>
              <a:rPr b="1" dirty="0" err="1"/>
              <a:t>prije</a:t>
            </a:r>
            <a:r>
              <a:rPr b="1" dirty="0"/>
              <a:t> </a:t>
            </a:r>
            <a:r>
              <a:rPr b="1" dirty="0" err="1"/>
              <a:t>sesija</a:t>
            </a:r>
            <a:r>
              <a:rPr b="1" dirty="0"/>
              <a:t> </a:t>
            </a:r>
            <a:r>
              <a:rPr b="1" dirty="0" err="1"/>
              <a:t>uživo</a:t>
            </a:r>
            <a:endParaRPr dirty="0"/>
          </a:p>
          <a:p>
            <a:pPr marL="0" marR="0" lvl="0" indent="0" algn="l" rtl="0">
              <a:lnSpc>
                <a:spcPct val="146989"/>
              </a:lnSpc>
              <a:spcBef>
                <a:spcPts val="0"/>
              </a:spcBef>
              <a:spcAft>
                <a:spcPts val="0"/>
              </a:spcAft>
              <a:buNone/>
            </a:pPr>
            <a:endParaRPr sz="2292" b="0" i="0" u="none" strike="noStrike" cap="none" dirty="0">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defRPr sz="2292">
                <a:solidFill>
                  <a:srgbClr val="000000"/>
                </a:solidFill>
                <a:latin typeface="Philosopher"/>
                <a:ea typeface="Philosopher"/>
                <a:cs typeface="Philosopher"/>
                <a:sym typeface="Philosopher"/>
              </a:defRPr>
            </a:pPr>
            <a:r>
              <a:rPr dirty="0" err="1"/>
              <a:t>Omogućuje</a:t>
            </a:r>
            <a:r>
              <a:rPr b="1" dirty="0"/>
              <a:t> </a:t>
            </a:r>
            <a:r>
              <a:rPr b="1" dirty="0" err="1"/>
              <a:t>vrijeme</a:t>
            </a:r>
            <a:r>
              <a:rPr b="1" dirty="0"/>
              <a:t> da se </a:t>
            </a:r>
            <a:r>
              <a:rPr b="1" dirty="0" err="1"/>
              <a:t>usredotoči</a:t>
            </a:r>
            <a:r>
              <a:rPr b="1" dirty="0"/>
              <a:t> </a:t>
            </a:r>
            <a:r>
              <a:rPr b="1" dirty="0" err="1"/>
              <a:t>na</a:t>
            </a:r>
            <a:r>
              <a:rPr b="1" dirty="0"/>
              <a:t> </a:t>
            </a:r>
            <a:r>
              <a:rPr b="1" dirty="0" err="1"/>
              <a:t>interaktivne</a:t>
            </a:r>
            <a:r>
              <a:rPr b="1" dirty="0"/>
              <a:t> </a:t>
            </a:r>
            <a:r>
              <a:rPr b="1" dirty="0" err="1"/>
              <a:t>rasprave</a:t>
            </a:r>
            <a:r>
              <a:rPr b="1" dirty="0"/>
              <a:t>, </a:t>
            </a:r>
            <a:r>
              <a:rPr b="1" dirty="0" err="1"/>
              <a:t>rješavanje</a:t>
            </a:r>
            <a:r>
              <a:rPr b="1" dirty="0"/>
              <a:t> </a:t>
            </a:r>
            <a:r>
              <a:rPr b="1" dirty="0" err="1"/>
              <a:t>problema</a:t>
            </a:r>
            <a:r>
              <a:rPr b="1" dirty="0"/>
              <a:t> </a:t>
            </a:r>
            <a:r>
              <a:rPr b="1" dirty="0" err="1"/>
              <a:t>i</a:t>
            </a:r>
            <a:r>
              <a:rPr b="1" dirty="0"/>
              <a:t> </a:t>
            </a:r>
            <a:r>
              <a:rPr b="1" dirty="0" err="1"/>
              <a:t>dublje</a:t>
            </a:r>
            <a:r>
              <a:rPr b="1" dirty="0"/>
              <a:t> </a:t>
            </a:r>
            <a:r>
              <a:rPr b="1" dirty="0" err="1"/>
              <a:t>razumijevanje</a:t>
            </a:r>
            <a:r>
              <a:rPr b="1" dirty="0"/>
              <a:t>, </a:t>
            </a:r>
            <a:r>
              <a:rPr dirty="0" err="1"/>
              <a:t>jer</a:t>
            </a:r>
            <a:r>
              <a:rPr dirty="0"/>
              <a:t> </a:t>
            </a:r>
            <a:r>
              <a:rPr dirty="0" err="1"/>
              <a:t>učenici</a:t>
            </a:r>
            <a:r>
              <a:rPr dirty="0"/>
              <a:t> </a:t>
            </a:r>
            <a:r>
              <a:rPr dirty="0" err="1"/>
              <a:t>dolaze</a:t>
            </a:r>
            <a:r>
              <a:rPr dirty="0"/>
              <a:t> </a:t>
            </a:r>
            <a:r>
              <a:rPr dirty="0" err="1"/>
              <a:t>pripremljeni</a:t>
            </a:r>
            <a:r>
              <a:rPr dirty="0"/>
              <a:t> s </a:t>
            </a:r>
            <a:r>
              <a:rPr dirty="0" err="1"/>
              <a:t>temeljnim</a:t>
            </a:r>
            <a:r>
              <a:rPr dirty="0"/>
              <a:t> </a:t>
            </a:r>
            <a:r>
              <a:rPr dirty="0" err="1"/>
              <a:t>znanjem</a:t>
            </a:r>
            <a:endParaRPr dirty="0"/>
          </a:p>
        </p:txBody>
      </p:sp>
      <p:sp>
        <p:nvSpPr>
          <p:cNvPr id="1554" name="Google Shape;1554;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Integriranje mikroučenja: spoj s tradicionalnim poučavanjem</a:t>
            </a:r>
          </a:p>
        </p:txBody>
      </p:sp>
      <p:sp>
        <p:nvSpPr>
          <p:cNvPr id="1555" name="Google Shape;1555;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999" b="1">
                <a:solidFill>
                  <a:srgbClr val="94A037"/>
                </a:solidFill>
                <a:latin typeface="Philosopher"/>
                <a:ea typeface="Philosopher"/>
                <a:cs typeface="Philosopher"/>
                <a:sym typeface="Philosopher"/>
              </a:defRPr>
            </a:pPr>
            <a:r>
              <a:t>Preokrenut pristup učionici</a:t>
            </a:r>
          </a:p>
        </p:txBody>
      </p:sp>
      <p:sp>
        <p:nvSpPr>
          <p:cNvPr id="1556" name="Google Shape;1556;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1557" name="Google Shape;1557;p70"/>
          <p:cNvPicPr preferRelativeResize="0"/>
          <p:nvPr/>
        </p:nvPicPr>
        <p:blipFill>
          <a:blip r:embed="rId6">
            <a:alphaModFix/>
          </a:blip>
          <a:stretch>
            <a:fillRect/>
          </a:stretch>
        </p:blipFill>
        <p:spPr>
          <a:xfrm>
            <a:off x="828175" y="387901"/>
            <a:ext cx="2840374" cy="594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67" name="Google Shape;1567;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4">
              <a:alphaModFix amt="9999"/>
            </a:blip>
            <a:stretch>
              <a:fillRect/>
            </a:stretch>
          </a:blipFill>
          <a:ln>
            <a:noFill/>
          </a:ln>
        </p:spPr>
      </p:sp>
      <p:sp>
        <p:nvSpPr>
          <p:cNvPr id="1569" name="Google Shape;1569;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5">
              <a:alphaModFix/>
            </a:blip>
            <a:stretch>
              <a:fillRect/>
            </a:stretch>
          </a:blipFill>
          <a:ln>
            <a:noFill/>
          </a:ln>
        </p:spPr>
      </p:sp>
      <p:sp>
        <p:nvSpPr>
          <p:cNvPr id="1571" name="Google Shape;1571;p71"/>
          <p:cNvSpPr txBox="1"/>
          <p:nvPr/>
        </p:nvSpPr>
        <p:spPr>
          <a:xfrm>
            <a:off x="5170052" y="3871912"/>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Pružanjem</a:t>
            </a:r>
            <a:r>
              <a:rPr dirty="0"/>
              <a:t> </a:t>
            </a:r>
            <a:r>
              <a:rPr dirty="0" err="1"/>
              <a:t>pristupa</a:t>
            </a:r>
            <a:r>
              <a:rPr dirty="0"/>
              <a:t> </a:t>
            </a:r>
            <a:r>
              <a:rPr b="1" dirty="0" err="1"/>
              <a:t>resursima</a:t>
            </a:r>
            <a:r>
              <a:rPr b="1" dirty="0"/>
              <a:t> </a:t>
            </a:r>
            <a:r>
              <a:rPr dirty="0"/>
              <a:t>koji </a:t>
            </a:r>
            <a:r>
              <a:rPr dirty="0" err="1"/>
              <a:t>odgovaraju</a:t>
            </a:r>
            <a:r>
              <a:rPr dirty="0"/>
              <a:t> </a:t>
            </a:r>
            <a:r>
              <a:rPr b="1" dirty="0" err="1"/>
              <a:t>individualnim</a:t>
            </a:r>
            <a:r>
              <a:rPr b="1" dirty="0"/>
              <a:t> </a:t>
            </a:r>
            <a:r>
              <a:rPr b="1" dirty="0" err="1"/>
              <a:t>stilovima</a:t>
            </a:r>
            <a:r>
              <a:rPr b="1" dirty="0"/>
              <a:t> </a:t>
            </a:r>
            <a:r>
              <a:rPr b="1" dirty="0" err="1"/>
              <a:t>učenja</a:t>
            </a:r>
            <a:endParaRPr dirty="0"/>
          </a:p>
          <a:p>
            <a:pPr marL="0" marR="0" lvl="0" indent="0" algn="ctr" rtl="0">
              <a:lnSpc>
                <a:spcPct val="120016"/>
              </a:lnSpc>
              <a:spcBef>
                <a:spcPts val="0"/>
              </a:spcBef>
              <a:spcAft>
                <a:spcPts val="0"/>
              </a:spcAft>
              <a:buNone/>
            </a:pPr>
            <a:endParaRPr sz="2433" b="1" i="0" u="none" strike="noStrike" cap="none" dirty="0">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Neki</a:t>
            </a:r>
            <a:r>
              <a:rPr dirty="0"/>
              <a:t> </a:t>
            </a:r>
            <a:r>
              <a:rPr dirty="0" err="1"/>
              <a:t>učenici</a:t>
            </a:r>
            <a:r>
              <a:rPr dirty="0"/>
              <a:t> </a:t>
            </a:r>
            <a:r>
              <a:rPr dirty="0" err="1"/>
              <a:t>možda</a:t>
            </a:r>
            <a:r>
              <a:rPr dirty="0"/>
              <a:t> </a:t>
            </a:r>
            <a:r>
              <a:rPr dirty="0" err="1"/>
              <a:t>više</a:t>
            </a:r>
            <a:r>
              <a:rPr dirty="0"/>
              <a:t> vole </a:t>
            </a:r>
            <a:r>
              <a:rPr b="1" dirty="0" err="1"/>
              <a:t>materijale</a:t>
            </a:r>
            <a:r>
              <a:rPr b="1" dirty="0"/>
              <a:t> za </a:t>
            </a:r>
            <a:r>
              <a:rPr b="1" dirty="0" err="1"/>
              <a:t>čitanje</a:t>
            </a:r>
            <a:r>
              <a:rPr dirty="0"/>
              <a:t>, </a:t>
            </a:r>
            <a:r>
              <a:rPr dirty="0" err="1"/>
              <a:t>dok</a:t>
            </a:r>
            <a:r>
              <a:rPr dirty="0"/>
              <a:t> </a:t>
            </a:r>
            <a:r>
              <a:rPr dirty="0" err="1"/>
              <a:t>drugi</a:t>
            </a:r>
            <a:r>
              <a:rPr dirty="0"/>
              <a:t> </a:t>
            </a:r>
            <a:r>
              <a:rPr dirty="0" err="1"/>
              <a:t>imaju</a:t>
            </a:r>
            <a:r>
              <a:rPr dirty="0"/>
              <a:t> </a:t>
            </a:r>
            <a:r>
              <a:rPr dirty="0" err="1"/>
              <a:t>više</a:t>
            </a:r>
            <a:r>
              <a:rPr dirty="0"/>
              <a:t> </a:t>
            </a:r>
            <a:r>
              <a:rPr dirty="0" err="1"/>
              <a:t>koristi</a:t>
            </a:r>
            <a:r>
              <a:rPr dirty="0"/>
              <a:t> od </a:t>
            </a:r>
            <a:r>
              <a:rPr b="1" dirty="0" err="1"/>
              <a:t>videozapisa</a:t>
            </a:r>
            <a:r>
              <a:rPr b="1" dirty="0"/>
              <a:t> </a:t>
            </a:r>
            <a:r>
              <a:rPr dirty="0" err="1"/>
              <a:t>ili</a:t>
            </a:r>
            <a:r>
              <a:rPr dirty="0"/>
              <a:t> </a:t>
            </a:r>
            <a:r>
              <a:rPr b="1" dirty="0" err="1"/>
              <a:t>interaktivnih</a:t>
            </a:r>
            <a:r>
              <a:rPr b="1" dirty="0"/>
              <a:t> </a:t>
            </a:r>
            <a:r>
              <a:rPr b="1" dirty="0" err="1"/>
              <a:t>vježbi</a:t>
            </a:r>
            <a:endParaRPr dirty="0"/>
          </a:p>
          <a:p>
            <a:pPr marL="0" marR="0" lvl="0" indent="0" algn="l" rtl="0">
              <a:lnSpc>
                <a:spcPct val="120016"/>
              </a:lnSpc>
              <a:spcBef>
                <a:spcPts val="0"/>
              </a:spcBef>
              <a:spcAft>
                <a:spcPts val="0"/>
              </a:spcAft>
              <a:buNone/>
            </a:pPr>
            <a:endParaRPr sz="2433" b="1" i="0" u="none" strike="noStrike" cap="none" dirty="0">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Fleksibilnost</a:t>
            </a:r>
            <a:r>
              <a:rPr dirty="0"/>
              <a:t> </a:t>
            </a:r>
            <a:r>
              <a:rPr dirty="0" err="1"/>
              <a:t>mikro-učenja</a:t>
            </a:r>
            <a:r>
              <a:rPr dirty="0"/>
              <a:t> </a:t>
            </a:r>
            <a:r>
              <a:rPr dirty="0" err="1"/>
              <a:t>osigurava</a:t>
            </a:r>
            <a:r>
              <a:rPr dirty="0"/>
              <a:t> da</a:t>
            </a:r>
            <a:r>
              <a:rPr b="1" dirty="0"/>
              <a:t> </a:t>
            </a:r>
            <a:r>
              <a:rPr b="1" dirty="0" err="1"/>
              <a:t>svaki</a:t>
            </a:r>
            <a:r>
              <a:rPr b="1" dirty="0"/>
              <a:t> </a:t>
            </a:r>
            <a:r>
              <a:rPr b="1" dirty="0" err="1"/>
              <a:t>učenik</a:t>
            </a:r>
            <a:r>
              <a:rPr b="1" dirty="0"/>
              <a:t> </a:t>
            </a:r>
            <a:r>
              <a:rPr b="1" dirty="0" err="1"/>
              <a:t>ima</a:t>
            </a:r>
            <a:r>
              <a:rPr b="1" dirty="0"/>
              <a:t> </a:t>
            </a:r>
            <a:r>
              <a:rPr b="1" dirty="0" err="1"/>
              <a:t>resurse</a:t>
            </a:r>
            <a:r>
              <a:rPr b="1" dirty="0"/>
              <a:t> koji </a:t>
            </a:r>
            <a:r>
              <a:rPr b="1" dirty="0" err="1"/>
              <a:t>su</a:t>
            </a:r>
            <a:r>
              <a:rPr b="1" dirty="0"/>
              <a:t> mu </a:t>
            </a:r>
            <a:r>
              <a:rPr b="1" dirty="0" err="1"/>
              <a:t>potrebni</a:t>
            </a:r>
            <a:r>
              <a:rPr b="1" dirty="0"/>
              <a:t> da se </a:t>
            </a:r>
            <a:r>
              <a:rPr b="1" dirty="0" err="1"/>
              <a:t>istakne</a:t>
            </a:r>
            <a:endParaRPr dirty="0"/>
          </a:p>
        </p:txBody>
      </p:sp>
      <p:sp>
        <p:nvSpPr>
          <p:cNvPr id="1572" name="Google Shape;1572;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defRPr sz="2999" b="1">
                <a:solidFill>
                  <a:srgbClr val="94A037"/>
                </a:solidFill>
                <a:latin typeface="Philosopher"/>
                <a:ea typeface="Philosopher"/>
                <a:cs typeface="Philosopher"/>
                <a:sym typeface="Philosopher"/>
              </a:defRPr>
            </a:pPr>
            <a:r>
              <a:t>Poboljšanje angažmana</a:t>
            </a: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3" name="Google Shape;1573;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Ova kombinacija mikro-učenja i tradicionalnih metoda poučavanja stvara uravnoteženo i privlačno iskustvo učenja, zadovoljavajući raznolik raspon učenika</a:t>
            </a:r>
          </a:p>
        </p:txBody>
      </p:sp>
      <p:sp>
        <p:nvSpPr>
          <p:cNvPr id="1574" name="Google Shape;1574;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75" name="Google Shape;1575;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Integriranje mikroučenja: spoj s tradicionalnim poučavanjem</a:t>
            </a:r>
          </a:p>
        </p:txBody>
      </p:sp>
      <p:pic>
        <p:nvPicPr>
          <p:cNvPr id="1576" name="Google Shape;1576;p71"/>
          <p:cNvPicPr preferRelativeResize="0"/>
          <p:nvPr/>
        </p:nvPicPr>
        <p:blipFill>
          <a:blip r:embed="rId6">
            <a:alphaModFix/>
          </a:blip>
          <a:stretch>
            <a:fillRect/>
          </a:stretch>
        </p:blipFill>
        <p:spPr>
          <a:xfrm>
            <a:off x="828175" y="387901"/>
            <a:ext cx="2840374" cy="594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86" name="Google Shape;1586;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4">
              <a:alphaModFix amt="9999"/>
            </a:blip>
            <a:stretch>
              <a:fillRect/>
            </a:stretch>
          </a:blipFill>
          <a:ln>
            <a:noFill/>
          </a:ln>
        </p:spPr>
      </p:sp>
      <p:sp>
        <p:nvSpPr>
          <p:cNvPr id="1588" name="Google Shape;1588;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0" name="Google Shape;1590;p72"/>
          <p:cNvPicPr preferRelativeResize="0"/>
          <p:nvPr/>
        </p:nvPicPr>
        <p:blipFill rotWithShape="1">
          <a:blip r:embed="rId5">
            <a:alphaModFix/>
          </a:blip>
          <a:srcRect/>
          <a:stretch/>
        </p:blipFill>
        <p:spPr>
          <a:xfrm>
            <a:off x="894115" y="7530376"/>
            <a:ext cx="1246282" cy="1246282"/>
          </a:xfrm>
          <a:prstGeom prst="rect">
            <a:avLst/>
          </a:prstGeom>
          <a:noFill/>
          <a:ln>
            <a:noFill/>
          </a:ln>
        </p:spPr>
      </p:pic>
      <p:sp>
        <p:nvSpPr>
          <p:cNvPr id="1591" name="Google Shape;1591;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6">
              <a:alphaModFix/>
            </a:blip>
            <a:stretch>
              <a:fillRect/>
            </a:stretch>
          </a:blipFill>
          <a:ln>
            <a:noFill/>
          </a:ln>
        </p:spPr>
      </p:sp>
      <p:sp>
        <p:nvSpPr>
          <p:cNvPr id="1592" name="Google Shape;1592;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tehnološki alati</a:t>
            </a:r>
          </a:p>
        </p:txBody>
      </p:sp>
      <p:sp>
        <p:nvSpPr>
          <p:cNvPr id="1593" name="Google Shape;1593;p72"/>
          <p:cNvSpPr txBox="1"/>
          <p:nvPr/>
        </p:nvSpPr>
        <p:spPr>
          <a:xfrm>
            <a:off x="1662370" y="3974827"/>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rPr dirty="0" err="1"/>
              <a:t>Alati</a:t>
            </a:r>
            <a:r>
              <a:rPr dirty="0"/>
              <a:t> </a:t>
            </a:r>
            <a:r>
              <a:rPr dirty="0" err="1"/>
              <a:t>prilagođeni</a:t>
            </a:r>
            <a:r>
              <a:rPr dirty="0"/>
              <a:t> </a:t>
            </a:r>
            <a:r>
              <a:rPr dirty="0" err="1"/>
              <a:t>korisniku</a:t>
            </a:r>
            <a:endParaRPr dirty="0"/>
          </a:p>
        </p:txBody>
      </p:sp>
      <p:sp>
        <p:nvSpPr>
          <p:cNvPr id="1594" name="Google Shape;1594;p72"/>
          <p:cNvSpPr txBox="1"/>
          <p:nvPr/>
        </p:nvSpPr>
        <p:spPr>
          <a:xfrm>
            <a:off x="7593435" y="3940440"/>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defRPr sz="2499">
                <a:solidFill>
                  <a:srgbClr val="000000"/>
                </a:solidFill>
                <a:latin typeface="Philosopher"/>
                <a:ea typeface="Philosopher"/>
                <a:cs typeface="Philosopher"/>
                <a:sym typeface="Philosopher"/>
              </a:defRPr>
            </a:pPr>
            <a:r>
              <a:rPr b="1" dirty="0"/>
              <a:t> </a:t>
            </a:r>
            <a:r>
              <a:rPr b="1" dirty="0" err="1"/>
              <a:t>Dostupan</a:t>
            </a:r>
            <a:r>
              <a:rPr b="1" dirty="0"/>
              <a:t> je </a:t>
            </a:r>
            <a:r>
              <a:rPr b="1" dirty="0" err="1"/>
              <a:t>širok</a:t>
            </a:r>
            <a:r>
              <a:rPr b="1" dirty="0"/>
              <a:t> </a:t>
            </a:r>
            <a:r>
              <a:rPr b="1" dirty="0" err="1"/>
              <a:t>raspon</a:t>
            </a:r>
            <a:r>
              <a:rPr b="1" dirty="0"/>
              <a:t> </a:t>
            </a:r>
            <a:r>
              <a:rPr b="1" dirty="0" err="1"/>
              <a:t>alata</a:t>
            </a:r>
            <a:r>
              <a:rPr b="1" dirty="0"/>
              <a:t> </a:t>
            </a:r>
            <a:r>
              <a:rPr b="1" dirty="0" err="1"/>
              <a:t>prilagođenih</a:t>
            </a:r>
            <a:r>
              <a:rPr b="1" dirty="0"/>
              <a:t> </a:t>
            </a:r>
            <a:r>
              <a:rPr b="1" dirty="0" err="1"/>
              <a:t>korisniku</a:t>
            </a:r>
            <a:r>
              <a:rPr dirty="0"/>
              <a:t> za </a:t>
            </a:r>
            <a:r>
              <a:rPr b="1" dirty="0" err="1"/>
              <a:t>stvaranje</a:t>
            </a:r>
            <a:r>
              <a:rPr b="1" dirty="0"/>
              <a:t> </a:t>
            </a:r>
            <a:r>
              <a:rPr b="1" dirty="0" err="1"/>
              <a:t>sadržaja</a:t>
            </a:r>
            <a:r>
              <a:rPr b="1" dirty="0"/>
              <a:t> za </a:t>
            </a:r>
            <a:r>
              <a:rPr b="1" dirty="0" err="1"/>
              <a:t>mikro</a:t>
            </a:r>
            <a:r>
              <a:rPr b="1" dirty="0"/>
              <a:t> </a:t>
            </a:r>
            <a:r>
              <a:rPr b="1" dirty="0" err="1"/>
              <a:t>učenje</a:t>
            </a:r>
            <a:endParaRPr dirty="0"/>
          </a:p>
        </p:txBody>
      </p:sp>
      <p:sp>
        <p:nvSpPr>
          <p:cNvPr id="1595" name="Google Shape;1595;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Nudi intuitivne </a:t>
            </a:r>
            <a:r>
              <a:rPr b="1"/>
              <a:t>mogućnosti dizajna, omogućujući vam stvaranje vizualno privlačnih materijala</a:t>
            </a:r>
            <a:endParaRPr/>
          </a:p>
          <a:p>
            <a:pPr marL="518160" marR="0" lvl="1" indent="-259079" algn="l" rtl="0">
              <a:lnSpc>
                <a:spcPct val="147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Pruža mnoštvo predložaka, grafike i mogućnosti prilagodbe koje odgovaraju različitim stilovima učenja</a:t>
            </a:r>
          </a:p>
        </p:txBody>
      </p:sp>
      <p:sp>
        <p:nvSpPr>
          <p:cNvPr id="1596" name="Google Shape;1596;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1597" name="Google Shape;1597;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1598" name="Google Shape;1598;p72"/>
          <p:cNvPicPr preferRelativeResize="0"/>
          <p:nvPr/>
        </p:nvPicPr>
        <p:blipFill>
          <a:blip r:embed="rId7">
            <a:alphaModFix/>
          </a:blip>
          <a:stretch>
            <a:fillRect/>
          </a:stretch>
        </p:blipFill>
        <p:spPr>
          <a:xfrm>
            <a:off x="478500" y="238701"/>
            <a:ext cx="2840374" cy="594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08" name="Google Shape;1608;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4">
              <a:alphaModFix amt="9999"/>
            </a:blip>
            <a:stretch>
              <a:fillRect/>
            </a:stretch>
          </a:blipFill>
          <a:ln>
            <a:noFill/>
          </a:ln>
        </p:spPr>
      </p:sp>
      <p:sp>
        <p:nvSpPr>
          <p:cNvPr id="1610" name="Google Shape;1610;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5">
              <a:alphaModFix/>
            </a:blip>
            <a:stretch>
              <a:fillRect/>
            </a:stretch>
          </a:blipFill>
          <a:ln>
            <a:noFill/>
          </a:ln>
        </p:spPr>
      </p:sp>
      <p:sp>
        <p:nvSpPr>
          <p:cNvPr id="1612" name="Google Shape;1612;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6">
              <a:alphaModFix/>
            </a:blip>
            <a:stretch>
              <a:fillRect/>
            </a:stretch>
          </a:blipFill>
          <a:ln>
            <a:noFill/>
          </a:ln>
        </p:spPr>
      </p:sp>
      <p:sp>
        <p:nvSpPr>
          <p:cNvPr id="1614" name="Google Shape;1614;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Izrada interaktivnih videozapisa za mikroučenje</a:t>
            </a:r>
          </a:p>
        </p:txBody>
      </p:sp>
      <p:sp>
        <p:nvSpPr>
          <p:cNvPr id="1615" name="Google Shape;1615;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tehnološki alati</a:t>
            </a:r>
          </a:p>
        </p:txBody>
      </p:sp>
      <p:sp>
        <p:nvSpPr>
          <p:cNvPr id="1616" name="Google Shape;1616;p73"/>
          <p:cNvSpPr txBox="1"/>
          <p:nvPr/>
        </p:nvSpPr>
        <p:spPr>
          <a:xfrm>
            <a:off x="2929432" y="4105275"/>
            <a:ext cx="235260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Interaktivno učenje </a:t>
            </a:r>
          </a:p>
        </p:txBody>
      </p:sp>
      <p:sp>
        <p:nvSpPr>
          <p:cNvPr id="1617" name="Google Shape;1617;p73"/>
          <p:cNvSpPr txBox="1"/>
          <p:nvPr/>
        </p:nvSpPr>
        <p:spPr>
          <a:xfrm>
            <a:off x="2561794" y="7300692"/>
            <a:ext cx="14208443" cy="1551194"/>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b="1" dirty="0" err="1"/>
              <a:t>Edpuzzle</a:t>
            </a:r>
            <a:r>
              <a:rPr b="1" dirty="0"/>
              <a:t> </a:t>
            </a:r>
            <a:r>
              <a:rPr b="1" dirty="0" err="1"/>
              <a:t>vam</a:t>
            </a:r>
            <a:r>
              <a:rPr b="1" dirty="0"/>
              <a:t> </a:t>
            </a:r>
            <a:r>
              <a:rPr b="1" dirty="0" err="1"/>
              <a:t>omogućuje</a:t>
            </a:r>
            <a:r>
              <a:rPr dirty="0"/>
              <a:t> da </a:t>
            </a:r>
            <a:r>
              <a:rPr b="1" dirty="0" err="1"/>
              <a:t>dodate</a:t>
            </a:r>
            <a:r>
              <a:rPr b="1" dirty="0"/>
              <a:t> </a:t>
            </a:r>
            <a:r>
              <a:rPr b="1" dirty="0" err="1"/>
              <a:t>kvizove</a:t>
            </a:r>
            <a:r>
              <a:rPr b="1" dirty="0"/>
              <a:t> </a:t>
            </a:r>
            <a:r>
              <a:rPr dirty="0" err="1"/>
              <a:t>i</a:t>
            </a:r>
            <a:r>
              <a:rPr b="1" dirty="0"/>
              <a:t> </a:t>
            </a:r>
            <a:r>
              <a:rPr b="1" dirty="0" err="1"/>
              <a:t>pitanja</a:t>
            </a:r>
            <a:r>
              <a:rPr b="1" dirty="0"/>
              <a:t> </a:t>
            </a:r>
            <a:r>
              <a:rPr b="1" dirty="0" err="1"/>
              <a:t>izravno</a:t>
            </a:r>
            <a:r>
              <a:rPr b="1" dirty="0"/>
              <a:t> u </a:t>
            </a:r>
            <a:r>
              <a:rPr b="1" dirty="0" err="1"/>
              <a:t>svoje</a:t>
            </a:r>
            <a:r>
              <a:rPr b="1" dirty="0"/>
              <a:t> </a:t>
            </a:r>
            <a:r>
              <a:rPr b="1" dirty="0" err="1"/>
              <a:t>videozapise</a:t>
            </a:r>
            <a:r>
              <a:rPr dirty="0"/>
              <a:t>, </a:t>
            </a:r>
            <a:r>
              <a:rPr dirty="0" err="1"/>
              <a:t>pretvarajući</a:t>
            </a:r>
            <a:r>
              <a:rPr dirty="0"/>
              <a:t> </a:t>
            </a:r>
            <a:r>
              <a:rPr dirty="0" err="1"/>
              <a:t>pasivno</a:t>
            </a:r>
            <a:r>
              <a:rPr dirty="0"/>
              <a:t> </a:t>
            </a:r>
            <a:r>
              <a:rPr dirty="0" err="1"/>
              <a:t>gledanje</a:t>
            </a:r>
            <a:r>
              <a:rPr dirty="0"/>
              <a:t> u </a:t>
            </a:r>
            <a:r>
              <a:rPr dirty="0" err="1"/>
              <a:t>aktivno</a:t>
            </a:r>
            <a:r>
              <a:rPr dirty="0"/>
              <a:t> </a:t>
            </a:r>
            <a:r>
              <a:rPr dirty="0" err="1"/>
              <a:t>učenje</a:t>
            </a:r>
            <a:endParaRPr sz="2400" b="0" i="0" u="none" strike="noStrike" cap="none" dirty="0">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Edpuzzle</a:t>
            </a:r>
            <a:r>
              <a:rPr dirty="0"/>
              <a:t> </a:t>
            </a:r>
            <a:r>
              <a:rPr dirty="0" err="1"/>
              <a:t>također</a:t>
            </a:r>
            <a:r>
              <a:rPr dirty="0"/>
              <a:t> </a:t>
            </a:r>
            <a:r>
              <a:rPr b="1" dirty="0" err="1"/>
              <a:t>nudi</a:t>
            </a:r>
            <a:r>
              <a:rPr b="1" dirty="0"/>
              <a:t> </a:t>
            </a:r>
            <a:r>
              <a:rPr b="1" dirty="0" err="1"/>
              <a:t>analitiku</a:t>
            </a:r>
            <a:r>
              <a:rPr dirty="0"/>
              <a:t> za </a:t>
            </a:r>
            <a:r>
              <a:rPr b="1" dirty="0" err="1"/>
              <a:t>praćenje</a:t>
            </a:r>
            <a:r>
              <a:rPr b="1" dirty="0"/>
              <a:t> </a:t>
            </a:r>
            <a:r>
              <a:rPr b="1" dirty="0" err="1"/>
              <a:t>napretka</a:t>
            </a:r>
            <a:r>
              <a:rPr b="1" dirty="0"/>
              <a:t> </a:t>
            </a:r>
            <a:r>
              <a:rPr b="1" dirty="0" err="1"/>
              <a:t>i</a:t>
            </a:r>
            <a:r>
              <a:rPr b="1" dirty="0"/>
              <a:t> </a:t>
            </a:r>
            <a:r>
              <a:rPr b="1" dirty="0" err="1"/>
              <a:t>angažmana</a:t>
            </a:r>
            <a:r>
              <a:rPr b="1" dirty="0"/>
              <a:t> </a:t>
            </a:r>
            <a:r>
              <a:rPr b="1" dirty="0" err="1"/>
              <a:t>učenika</a:t>
            </a:r>
            <a:endParaRPr dirty="0"/>
          </a:p>
        </p:txBody>
      </p:sp>
      <p:sp>
        <p:nvSpPr>
          <p:cNvPr id="1618" name="Google Shape;1618;p73"/>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1619" name="Google Shape;1619;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1620" name="Google Shape;1620;p73"/>
          <p:cNvPicPr preferRelativeResize="0"/>
          <p:nvPr/>
        </p:nvPicPr>
        <p:blipFill>
          <a:blip r:embed="rId7">
            <a:alphaModFix/>
          </a:blip>
          <a:stretch>
            <a:fillRect/>
          </a:stretch>
        </p:blipFill>
        <p:spPr>
          <a:xfrm>
            <a:off x="705275" y="392663"/>
            <a:ext cx="2840374" cy="594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30" name="Google Shape;1630;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4">
              <a:alphaModFix amt="10999"/>
            </a:blip>
            <a:stretch>
              <a:fillRect/>
            </a:stretch>
          </a:blipFill>
          <a:ln>
            <a:noFill/>
          </a:ln>
        </p:spPr>
      </p:sp>
      <p:sp>
        <p:nvSpPr>
          <p:cNvPr id="1632" name="Google Shape;1632;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5">
              <a:alphaModFix/>
            </a:blip>
            <a:stretch>
              <a:fillRect/>
            </a:stretch>
          </a:blipFill>
          <a:ln>
            <a:noFill/>
          </a:ln>
        </p:spPr>
      </p:sp>
      <p:sp>
        <p:nvSpPr>
          <p:cNvPr id="1634" name="Google Shape;1634;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pristupačnost </a:t>
            </a:r>
          </a:p>
        </p:txBody>
      </p:sp>
      <p:sp>
        <p:nvSpPr>
          <p:cNvPr id="1635" name="Google Shape;1635;p74"/>
          <p:cNvSpPr txBox="1"/>
          <p:nvPr/>
        </p:nvSpPr>
        <p:spPr>
          <a:xfrm>
            <a:off x="2019192" y="4732486"/>
            <a:ext cx="2592533"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Osiguravanje inkluzivnosti </a:t>
            </a:r>
          </a:p>
        </p:txBody>
      </p:sp>
      <p:sp>
        <p:nvSpPr>
          <p:cNvPr id="1636" name="Google Shape;1636;p74"/>
          <p:cNvSpPr txBox="1"/>
          <p:nvPr/>
        </p:nvSpPr>
        <p:spPr>
          <a:xfrm>
            <a:off x="5014722" y="419274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Pristupačnost</a:t>
            </a:r>
            <a:r>
              <a:rPr dirty="0"/>
              <a:t> </a:t>
            </a:r>
            <a:r>
              <a:rPr dirty="0" err="1"/>
              <a:t>osigurava</a:t>
            </a:r>
            <a:r>
              <a:rPr dirty="0"/>
              <a:t> da </a:t>
            </a:r>
            <a:r>
              <a:rPr b="1" dirty="0" err="1"/>
              <a:t>svi</a:t>
            </a:r>
            <a:r>
              <a:rPr b="1" dirty="0"/>
              <a:t> </a:t>
            </a:r>
            <a:r>
              <a:rPr b="1" dirty="0" err="1"/>
              <a:t>učenici</a:t>
            </a:r>
            <a:r>
              <a:rPr dirty="0"/>
              <a:t>, bez </a:t>
            </a:r>
            <a:r>
              <a:rPr dirty="0" err="1"/>
              <a:t>obzira</a:t>
            </a:r>
            <a:r>
              <a:rPr dirty="0"/>
              <a:t> </a:t>
            </a:r>
            <a:r>
              <a:rPr dirty="0" err="1"/>
              <a:t>na</a:t>
            </a:r>
            <a:r>
              <a:rPr dirty="0"/>
              <a:t> </a:t>
            </a:r>
            <a:r>
              <a:rPr dirty="0" err="1"/>
              <a:t>njihove</a:t>
            </a:r>
            <a:r>
              <a:rPr dirty="0"/>
              <a:t> </a:t>
            </a:r>
            <a:r>
              <a:rPr dirty="0" err="1"/>
              <a:t>jedinstvene</a:t>
            </a:r>
            <a:r>
              <a:rPr dirty="0"/>
              <a:t> </a:t>
            </a:r>
            <a:r>
              <a:rPr dirty="0" err="1"/>
              <a:t>potrebe</a:t>
            </a:r>
            <a:r>
              <a:rPr dirty="0"/>
              <a:t> </a:t>
            </a:r>
            <a:r>
              <a:rPr dirty="0" err="1"/>
              <a:t>i</a:t>
            </a:r>
            <a:r>
              <a:rPr dirty="0"/>
              <a:t> </a:t>
            </a:r>
            <a:r>
              <a:rPr dirty="0" err="1"/>
              <a:t>okolnosti</a:t>
            </a:r>
            <a:r>
              <a:rPr dirty="0"/>
              <a:t>, </a:t>
            </a:r>
            <a:r>
              <a:rPr dirty="0" err="1"/>
              <a:t>imaju</a:t>
            </a:r>
            <a:r>
              <a:rPr dirty="0"/>
              <a:t> </a:t>
            </a:r>
            <a:r>
              <a:rPr b="1" dirty="0" err="1"/>
              <a:t>jednak</a:t>
            </a:r>
            <a:r>
              <a:rPr b="1" dirty="0"/>
              <a:t> </a:t>
            </a:r>
            <a:r>
              <a:rPr b="1" dirty="0" err="1"/>
              <a:t>pristup</a:t>
            </a:r>
            <a:r>
              <a:rPr b="1" dirty="0"/>
              <a:t> </a:t>
            </a:r>
            <a:r>
              <a:rPr b="1" dirty="0" err="1"/>
              <a:t>obrazovnim</a:t>
            </a:r>
            <a:r>
              <a:rPr b="1" dirty="0"/>
              <a:t> </a:t>
            </a:r>
            <a:r>
              <a:rPr b="1" dirty="0" err="1"/>
              <a:t>sadržajima</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Materijali</a:t>
            </a:r>
            <a:r>
              <a:rPr dirty="0"/>
              <a:t> za </a:t>
            </a:r>
            <a:r>
              <a:rPr dirty="0" err="1"/>
              <a:t>mikroučenje</a:t>
            </a:r>
            <a:r>
              <a:rPr dirty="0"/>
              <a:t> </a:t>
            </a:r>
            <a:r>
              <a:rPr dirty="0" err="1"/>
              <a:t>trebali</a:t>
            </a:r>
            <a:r>
              <a:rPr dirty="0"/>
              <a:t> bi </a:t>
            </a:r>
            <a:r>
              <a:rPr dirty="0" err="1"/>
              <a:t>biti</a:t>
            </a:r>
            <a:r>
              <a:rPr dirty="0"/>
              <a:t> </a:t>
            </a:r>
            <a:r>
              <a:rPr b="1" dirty="0" err="1"/>
              <a:t>osmišljeni</a:t>
            </a:r>
            <a:r>
              <a:rPr b="1" dirty="0"/>
              <a:t> </a:t>
            </a:r>
            <a:r>
              <a:rPr b="1" dirty="0" err="1"/>
              <a:t>imajući</a:t>
            </a:r>
            <a:r>
              <a:rPr b="1" dirty="0"/>
              <a:t> </a:t>
            </a:r>
            <a:r>
              <a:rPr b="1" dirty="0" err="1"/>
              <a:t>na</a:t>
            </a:r>
            <a:r>
              <a:rPr b="1" dirty="0"/>
              <a:t> </a:t>
            </a:r>
            <a:r>
              <a:rPr b="1" dirty="0" err="1"/>
              <a:t>umu</a:t>
            </a:r>
            <a:r>
              <a:rPr b="1" dirty="0"/>
              <a:t> </a:t>
            </a:r>
            <a:r>
              <a:rPr b="1" dirty="0" err="1"/>
              <a:t>pristupačnost</a:t>
            </a:r>
            <a:r>
              <a:rPr dirty="0"/>
              <a:t>, </a:t>
            </a:r>
            <a:r>
              <a:rPr dirty="0" err="1"/>
              <a:t>pazeći</a:t>
            </a:r>
            <a:r>
              <a:rPr dirty="0"/>
              <a:t> da </a:t>
            </a:r>
            <a:r>
              <a:rPr dirty="0" err="1"/>
              <a:t>svi</a:t>
            </a:r>
            <a:r>
              <a:rPr dirty="0"/>
              <a:t> </a:t>
            </a:r>
            <a:r>
              <a:rPr dirty="0" err="1"/>
              <a:t>mogu</a:t>
            </a:r>
            <a:r>
              <a:rPr dirty="0"/>
              <a:t> </a:t>
            </a:r>
            <a:r>
              <a:rPr dirty="0" err="1"/>
              <a:t>lako</a:t>
            </a:r>
            <a:r>
              <a:rPr dirty="0"/>
              <a:t> </a:t>
            </a:r>
            <a:r>
              <a:rPr dirty="0" err="1"/>
              <a:t>upravljati</a:t>
            </a:r>
            <a:r>
              <a:rPr dirty="0"/>
              <a:t> </a:t>
            </a:r>
            <a:r>
              <a:rPr dirty="0" err="1"/>
              <a:t>njima</a:t>
            </a:r>
            <a:endParaRPr dirty="0"/>
          </a:p>
        </p:txBody>
      </p:sp>
      <p:sp>
        <p:nvSpPr>
          <p:cNvPr id="1637" name="Google Shape;1637;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Razmotrite čimbenike kao što su pružanje alternativnog teksta za slike, prošireni opisi za videozapise i sadržaj koji je prilagođen čitanju zaslona. Dajući prioritet pristupačnosti, stvarate inkluzivno okruženje za učenje u kojem svaki učenik može napredovati</a:t>
            </a:r>
          </a:p>
        </p:txBody>
      </p:sp>
      <p:sp>
        <p:nvSpPr>
          <p:cNvPr id="1638" name="Google Shape;1638;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1639" name="Google Shape;1639;p74"/>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645" name="Google Shape;1645;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646" name="Google Shape;1646;p75"/>
          <p:cNvSpPr txBox="1"/>
          <p:nvPr/>
        </p:nvSpPr>
        <p:spPr>
          <a:xfrm>
            <a:off x="8257672" y="2547791"/>
            <a:ext cx="177264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lang="hr-HR" dirty="0"/>
              <a:t>6. dio</a:t>
            </a:r>
            <a:endParaRPr dirty="0"/>
          </a:p>
        </p:txBody>
      </p:sp>
      <p:sp>
        <p:nvSpPr>
          <p:cNvPr id="1647" name="Google Shape;1647;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defRPr sz="2700" b="1">
                <a:solidFill>
                  <a:srgbClr val="000000"/>
                </a:solidFill>
                <a:latin typeface="Philosopher"/>
                <a:ea typeface="Philosopher"/>
                <a:cs typeface="Philosopher"/>
                <a:sym typeface="Philosopher"/>
              </a:defRPr>
            </a:pPr>
            <a:r>
              <a:t>Studije slučaja i najbolje prakse</a:t>
            </a:r>
          </a:p>
        </p:txBody>
      </p:sp>
      <p:pic>
        <p:nvPicPr>
          <p:cNvPr id="1648" name="Google Shape;1648;p75"/>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654" name="Google Shape;1654;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655" name="Google Shape;1655;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Dio 6</a:t>
            </a:r>
          </a:p>
        </p:txBody>
      </p:sp>
      <p:sp>
        <p:nvSpPr>
          <p:cNvPr id="1656" name="Google Shape;1656;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7" name="Google Shape;1657;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8" name="Google Shape;1658;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9" name="Google Shape;1659;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Istražite stvarne studije slučaja uspješnih implementacija mikro-učenja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0" name="Google Shape;1660;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Raspravljati o izazovima i lekcijama naučenim iz tih slučajeva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1" name="Google Shape;1661;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Poticanje otvorene rasprave i pitanja i odgovora</a:t>
            </a:r>
          </a:p>
        </p:txBody>
      </p:sp>
      <p:sp>
        <p:nvSpPr>
          <p:cNvPr id="1662" name="Google Shape;1662;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defRPr sz="2700" b="1">
                <a:solidFill>
                  <a:srgbClr val="000000"/>
                </a:solidFill>
                <a:latin typeface="Philosopher"/>
                <a:ea typeface="Philosopher"/>
                <a:cs typeface="Philosopher"/>
                <a:sym typeface="Philosopher"/>
              </a:defRPr>
            </a:pPr>
            <a:r>
              <a:t>Studije slučaja i najbolje prakse</a:t>
            </a:r>
          </a:p>
        </p:txBody>
      </p:sp>
      <p:pic>
        <p:nvPicPr>
          <p:cNvPr id="1663" name="Google Shape;1663;p76"/>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75" name="Google Shape;1675;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676" name="Google Shape;1676;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Strategije provedbe mikroučenja</a:t>
            </a: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7" name="Google Shape;1677;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678" name="Google Shape;1678;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Peti dio</a:t>
            </a:r>
          </a:p>
        </p:txBody>
      </p:sp>
      <p:sp>
        <p:nvSpPr>
          <p:cNvPr id="1679" name="Google Shape;1679;p77"/>
          <p:cNvSpPr txBox="1"/>
          <p:nvPr/>
        </p:nvSpPr>
        <p:spPr>
          <a:xfrm>
            <a:off x="1967769" y="3298304"/>
            <a:ext cx="6219622" cy="3488817"/>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rPr dirty="0" err="1"/>
              <a:t>Koje</a:t>
            </a:r>
            <a:r>
              <a:rPr dirty="0"/>
              <a:t> </a:t>
            </a:r>
            <a:r>
              <a:rPr dirty="0" err="1"/>
              <a:t>su</a:t>
            </a:r>
            <a:r>
              <a:rPr dirty="0"/>
              <a:t> </a:t>
            </a:r>
            <a:r>
              <a:rPr dirty="0" err="1"/>
              <a:t>neke</a:t>
            </a:r>
            <a:r>
              <a:rPr dirty="0"/>
              <a:t> </a:t>
            </a:r>
            <a:r>
              <a:rPr dirty="0" err="1"/>
              <a:t>strategije</a:t>
            </a:r>
            <a:r>
              <a:rPr dirty="0"/>
              <a:t> za </a:t>
            </a:r>
            <a:r>
              <a:rPr dirty="0" err="1"/>
              <a:t>integraciju</a:t>
            </a:r>
            <a:r>
              <a:rPr dirty="0"/>
              <a:t> </a:t>
            </a:r>
            <a:r>
              <a:rPr dirty="0" err="1"/>
              <a:t>mikro-učenja</a:t>
            </a:r>
            <a:r>
              <a:rPr dirty="0"/>
              <a:t> u </a:t>
            </a:r>
            <a:r>
              <a:rPr dirty="0" err="1"/>
              <a:t>duže</a:t>
            </a:r>
            <a:r>
              <a:rPr dirty="0"/>
              <a:t> </a:t>
            </a:r>
            <a:r>
              <a:rPr dirty="0" err="1"/>
              <a:t>tečajeve</a:t>
            </a:r>
            <a:r>
              <a:rPr dirty="0"/>
              <a:t>?</a:t>
            </a:r>
          </a:p>
          <a:p>
            <a:pPr marL="0" marR="0" lvl="0" indent="0" algn="ctr"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 </a:t>
            </a:r>
            <a:r>
              <a:rPr dirty="0" err="1">
                <a:solidFill>
                  <a:srgbClr val="000000"/>
                </a:solidFill>
              </a:rPr>
              <a:t>Izbjegavajte</a:t>
            </a:r>
            <a:r>
              <a:rPr dirty="0">
                <a:solidFill>
                  <a:srgbClr val="000000"/>
                </a:solidFill>
              </a:rPr>
              <a:t> </a:t>
            </a:r>
            <a:r>
              <a:rPr dirty="0" err="1">
                <a:solidFill>
                  <a:srgbClr val="000000"/>
                </a:solidFill>
              </a:rPr>
              <a:t>integraciju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držite</a:t>
            </a:r>
            <a:r>
              <a:rPr dirty="0">
                <a:solidFill>
                  <a:srgbClr val="000000"/>
                </a:solidFill>
              </a:rPr>
              <a:t> </a:t>
            </a:r>
            <a:r>
              <a:rPr dirty="0" err="1">
                <a:solidFill>
                  <a:srgbClr val="000000"/>
                </a:solidFill>
              </a:rPr>
              <a:t>ih</a:t>
            </a:r>
            <a:r>
              <a:rPr dirty="0">
                <a:solidFill>
                  <a:srgbClr val="000000"/>
                </a:solidFill>
              </a:rPr>
              <a:t> </a:t>
            </a:r>
            <a:r>
              <a:rPr dirty="0" err="1">
                <a:solidFill>
                  <a:srgbClr val="000000"/>
                </a:solidFill>
              </a:rPr>
              <a:t>odvojeno</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Mikro-učenje</a:t>
            </a:r>
            <a:r>
              <a:rPr dirty="0">
                <a:solidFill>
                  <a:srgbClr val="000000"/>
                </a:solidFill>
              </a:rPr>
              <a:t> </a:t>
            </a:r>
            <a:r>
              <a:rPr dirty="0" err="1">
                <a:solidFill>
                  <a:srgbClr val="000000"/>
                </a:solidFill>
              </a:rPr>
              <a:t>uskladiti</a:t>
            </a:r>
            <a:r>
              <a:rPr dirty="0">
                <a:solidFill>
                  <a:srgbClr val="000000"/>
                </a:solidFill>
              </a:rPr>
              <a:t> s </a:t>
            </a:r>
            <a:r>
              <a:rPr dirty="0" err="1">
                <a:solidFill>
                  <a:srgbClr val="000000"/>
                </a:solidFill>
              </a:rPr>
              <a:t>ciljevima</a:t>
            </a:r>
            <a:r>
              <a:rPr dirty="0">
                <a:solidFill>
                  <a:srgbClr val="000000"/>
                </a:solidFill>
              </a:rPr>
              <a:t> </a:t>
            </a:r>
            <a:r>
              <a:rPr dirty="0" err="1">
                <a:solidFill>
                  <a:srgbClr val="000000"/>
                </a:solidFill>
              </a:rPr>
              <a:t>kurikuluma</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ciljevima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Primjena</a:t>
            </a:r>
            <a:r>
              <a:rPr dirty="0">
                <a:solidFill>
                  <a:srgbClr val="000000"/>
                </a:solidFill>
              </a:rPr>
              <a:t> </a:t>
            </a:r>
            <a:r>
              <a:rPr dirty="0" err="1">
                <a:solidFill>
                  <a:srgbClr val="000000"/>
                </a:solidFill>
              </a:rPr>
              <a:t>mikro-učenja</a:t>
            </a:r>
            <a:r>
              <a:rPr dirty="0">
                <a:solidFill>
                  <a:srgbClr val="000000"/>
                </a:solidFill>
              </a:rPr>
              <a:t> za </a:t>
            </a:r>
            <a:r>
              <a:rPr dirty="0" err="1">
                <a:solidFill>
                  <a:srgbClr val="000000"/>
                </a:solidFill>
              </a:rPr>
              <a:t>nepovezane</a:t>
            </a:r>
            <a:r>
              <a:rPr dirty="0">
                <a:solidFill>
                  <a:srgbClr val="000000"/>
                </a:solidFill>
              </a:rPr>
              <a:t> </a:t>
            </a:r>
            <a:r>
              <a:rPr dirty="0" err="1">
                <a:solidFill>
                  <a:srgbClr val="000000"/>
                </a:solidFill>
              </a:rPr>
              <a:t>teme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Zanemariti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kurikuluma</a:t>
            </a:r>
            <a:endParaRPr dirty="0"/>
          </a:p>
        </p:txBody>
      </p:sp>
      <p:sp>
        <p:nvSpPr>
          <p:cNvPr id="1680" name="Google Shape;1680;p77"/>
          <p:cNvSpPr txBox="1"/>
          <p:nvPr/>
        </p:nvSpPr>
        <p:spPr>
          <a:xfrm>
            <a:off x="9818694" y="5133975"/>
            <a:ext cx="6435870" cy="325412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 kontekstu mikro-učenja, što je intrinzična motivacija?</a:t>
            </a: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Motivacija potaknuta vanjskim nagradama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Motivacija iznutra, vođena osobnim interesom ili zadovoljstvom</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Vrsta gamifikacijskog elementa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Nedostatak motivacije</a:t>
            </a:r>
            <a:endParaRPr/>
          </a:p>
        </p:txBody>
      </p:sp>
      <p:sp>
        <p:nvSpPr>
          <p:cNvPr id="1681" name="Google Shape;1681;p7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682" name="Google Shape;1682;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pic>
        <p:nvPicPr>
          <p:cNvPr id="1683" name="Google Shape;1683;p77"/>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95" name="Google Shape;1695;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8"/>
          <p:cNvSpPr txBox="1"/>
          <p:nvPr/>
        </p:nvSpPr>
        <p:spPr>
          <a:xfrm>
            <a:off x="939796" y="3426210"/>
            <a:ext cx="6235944" cy="321754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Koja je jedna strategija za integraciju mikro-učenja u duže tečajeve?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Izbjegavajte integraciju i držite ih odvojeno</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Zanemariti ciljeve kurikuluma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Usklađivanje mikro-učenja s ciljevima kurikuluma i ciljevima učenja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Primjena mikro-učenja za nepovezane teme</a:t>
            </a:r>
            <a:endParaRPr/>
          </a:p>
        </p:txBody>
      </p:sp>
      <p:sp>
        <p:nvSpPr>
          <p:cNvPr id="1697" name="Google Shape;1697;p78"/>
          <p:cNvSpPr txBox="1"/>
          <p:nvPr/>
        </p:nvSpPr>
        <p:spPr>
          <a:xfrm>
            <a:off x="8688214" y="6320677"/>
            <a:ext cx="5856368" cy="274129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Koji je bitan element za poboljšanje sudjelovanja u mikro učenju?</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Dugotrajni zadaci</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Ekstrinzična motivacija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 </a:t>
            </a:r>
            <a:r>
              <a:rPr>
                <a:solidFill>
                  <a:srgbClr val="000000"/>
                </a:solidFill>
              </a:rPr>
              <a:t>Gamifikacija i socijalno učenje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Izolacija od vršnjaka</a:t>
            </a:r>
            <a:endParaRPr/>
          </a:p>
        </p:txBody>
      </p:sp>
      <p:sp>
        <p:nvSpPr>
          <p:cNvPr id="1698" name="Google Shape;1698;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možete potaknuti kontinuirano učenje pomoću mikro-učenja?</a:t>
            </a: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Održavati nepravilan raspored</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Postaviti ciljeve i održavati dosljedan raspored</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Zanemariti napredak učenika</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Koristite duge, rijetke materijale za učenje</a:t>
            </a:r>
            <a:endParaRPr/>
          </a:p>
        </p:txBody>
      </p:sp>
      <p:sp>
        <p:nvSpPr>
          <p:cNvPr id="1699" name="Google Shape;1699;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700" name="Google Shape;1700;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Strategije provedbe mikroučenja</a:t>
            </a: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1" name="Google Shape;1701;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702" name="Google Shape;1702;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Peti dio</a:t>
            </a:r>
          </a:p>
        </p:txBody>
      </p:sp>
      <p:sp>
        <p:nvSpPr>
          <p:cNvPr id="1703" name="Google Shape;1703;p78"/>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704" name="Google Shape;1704;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pic>
        <p:nvPicPr>
          <p:cNvPr id="1705" name="Google Shape;1705;p78"/>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15" name="Google Shape;1715;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4">
              <a:alphaModFix/>
            </a:blip>
            <a:stretch>
              <a:fillRect t="-28882" b="-28883"/>
            </a:stretch>
          </a:blipFill>
          <a:ln>
            <a:noFill/>
          </a:ln>
        </p:spPr>
      </p:sp>
      <p:sp>
        <p:nvSpPr>
          <p:cNvPr id="1716" name="Google Shape;1716;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5">
              <a:alphaModFix/>
            </a:blip>
            <a:stretch>
              <a:fillRect/>
            </a:stretch>
          </a:blipFill>
          <a:ln>
            <a:noFill/>
          </a:ln>
        </p:spPr>
      </p:sp>
      <p:sp>
        <p:nvSpPr>
          <p:cNvPr id="1717" name="Google Shape;1717;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6">
              <a:alphaModFix/>
            </a:blip>
            <a:stretch>
              <a:fillRect/>
            </a:stretch>
          </a:blipFill>
          <a:ln>
            <a:noFill/>
          </a:ln>
        </p:spPr>
      </p:sp>
      <p:sp>
        <p:nvSpPr>
          <p:cNvPr id="1718" name="Google Shape;1718;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7">
              <a:alphaModFix amt="9999"/>
            </a:blip>
            <a:stretch>
              <a:fillRect/>
            </a:stretch>
          </a:blipFill>
          <a:ln>
            <a:noFill/>
          </a:ln>
        </p:spPr>
      </p:sp>
      <p:sp>
        <p:nvSpPr>
          <p:cNvPr id="1719" name="Google Shape;1719;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199" b="1">
                <a:solidFill>
                  <a:srgbClr val="000000"/>
                </a:solidFill>
                <a:latin typeface="Philosopher"/>
                <a:ea typeface="Philosopher"/>
                <a:cs typeface="Philosopher"/>
                <a:sym typeface="Philosopher"/>
              </a:defRPr>
            </a:pPr>
            <a:r>
              <a:t>Edpuzzle </a:t>
            </a:r>
          </a:p>
        </p:txBody>
      </p:sp>
      <p:sp>
        <p:nvSpPr>
          <p:cNvPr id="1720" name="Google Shape;1720;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699" b="1">
                <a:solidFill>
                  <a:srgbClr val="F59F35"/>
                </a:solidFill>
                <a:latin typeface="Philosopher"/>
                <a:ea typeface="Philosopher"/>
                <a:cs typeface="Philosopher"/>
                <a:sym typeface="Philosopher"/>
              </a:defRPr>
            </a:pPr>
            <a:r>
              <a:t>Istraživanje alata </a:t>
            </a:r>
          </a:p>
        </p:txBody>
      </p:sp>
      <p:sp>
        <p:nvSpPr>
          <p:cNvPr id="1721" name="Google Shape;1721;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Nevjerojatno jednostavan alat za grafički dizajn koji vam može pomoći da kreirate vizualno privlačne materijale za mikro učenje</a:t>
            </a:r>
          </a:p>
        </p:txBody>
      </p:sp>
      <p:sp>
        <p:nvSpPr>
          <p:cNvPr id="1722" name="Google Shape;1722;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Fantastično za kreiranje interaktivnih video lekcija. Možete ugraditi kvizove i pitanja izravno u svoje videozapise</a:t>
            </a:r>
          </a:p>
        </p:txBody>
      </p:sp>
      <p:sp>
        <p:nvSpPr>
          <p:cNvPr id="1723" name="Google Shape;1723;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Interaktivna i zanimljiva platforma koja nastavnicima omogućuje izradu kvizova, anketa i igara za svoje učenike. To je svestran alat koji učenje može pretvoriti u zabavno i natjecateljsko iskustvo</a:t>
            </a:r>
          </a:p>
        </p:txBody>
      </p:sp>
      <p:sp>
        <p:nvSpPr>
          <p:cNvPr id="1724" name="Google Shape;1724;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Je li itko od vas već koristio Kahoot?</a:t>
            </a:r>
          </a:p>
        </p:txBody>
      </p:sp>
      <p:sp>
        <p:nvSpPr>
          <p:cNvPr id="1725" name="Google Shape;1725;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Tko ima iskustva s Edpuzzleom?</a:t>
            </a:r>
          </a:p>
        </p:txBody>
      </p:sp>
      <p:sp>
        <p:nvSpPr>
          <p:cNvPr id="1726" name="Google Shape;1726;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Je li itko od vas već koristio Canvu?</a:t>
            </a:r>
          </a:p>
        </p:txBody>
      </p:sp>
      <p:pic>
        <p:nvPicPr>
          <p:cNvPr id="1727" name="Google Shape;1727;p79"/>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t>Mikroučenje = Učenje u malim, probavljivim jedinicama </a:t>
            </a: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Roboto"/>
                <a:ea typeface="Roboto"/>
                <a:cs typeface="Roboto"/>
                <a:sym typeface="Roboto"/>
              </a:defRPr>
            </a:pPr>
            <a:r>
              <a:t>Poštuje vaše vrijeme, čineći učenje pristupačnijim</a:t>
            </a:r>
          </a:p>
        </p:txBody>
      </p:sp>
      <p:sp>
        <p:nvSpPr>
          <p:cNvPr id="206" name="Google Shape;206;p8"/>
          <p:cNvSpPr txBox="1"/>
          <p:nvPr/>
        </p:nvSpPr>
        <p:spPr>
          <a:xfrm>
            <a:off x="1533171" y="6231315"/>
            <a:ext cx="4715202"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Roboto"/>
                <a:ea typeface="Roboto"/>
                <a:cs typeface="Roboto"/>
                <a:sym typeface="Roboto"/>
              </a:defRPr>
            </a:pPr>
            <a:r>
              <a:rPr dirty="0" err="1"/>
              <a:t>Razlaže</a:t>
            </a:r>
            <a:r>
              <a:rPr dirty="0"/>
              <a:t> </a:t>
            </a:r>
            <a:r>
              <a:rPr dirty="0" err="1"/>
              <a:t>složene</a:t>
            </a:r>
            <a:r>
              <a:rPr dirty="0"/>
              <a:t> </a:t>
            </a:r>
            <a:r>
              <a:rPr dirty="0" err="1"/>
              <a:t>teme</a:t>
            </a:r>
            <a:r>
              <a:rPr dirty="0"/>
              <a:t> </a:t>
            </a:r>
            <a:r>
              <a:rPr dirty="0" err="1"/>
              <a:t>na</a:t>
            </a:r>
            <a:r>
              <a:rPr dirty="0"/>
              <a:t> </a:t>
            </a:r>
            <a:r>
              <a:rPr lang="hr-HR" dirty="0"/>
              <a:t>male </a:t>
            </a:r>
            <a:r>
              <a:rPr dirty="0" err="1"/>
              <a:t>dijelov</a:t>
            </a:r>
            <a:r>
              <a:rPr lang="hr-HR" dirty="0"/>
              <a:t>e</a:t>
            </a:r>
            <a:endParaRPr dirty="0"/>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pic>
        <p:nvPicPr>
          <p:cNvPr id="209" name="Google Shape;209;p8"/>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37" name="Google Shape;1737;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4">
              <a:alphaModFix/>
            </a:blip>
            <a:stretch>
              <a:fillRect/>
            </a:stretch>
          </a:blipFill>
          <a:ln>
            <a:noFill/>
          </a:ln>
        </p:spPr>
      </p:sp>
      <p:sp>
        <p:nvSpPr>
          <p:cNvPr id="1738" name="Google Shape;1738;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Tvrtka ABC</a:t>
            </a:r>
          </a:p>
        </p:txBody>
      </p:sp>
      <p:sp>
        <p:nvSpPr>
          <p:cNvPr id="1739" name="Google Shape;1739;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6099" b="1">
                <a:solidFill>
                  <a:srgbClr val="F59F35"/>
                </a:solidFill>
                <a:latin typeface="Philosopher"/>
                <a:ea typeface="Philosopher"/>
                <a:cs typeface="Philosopher"/>
                <a:sym typeface="Philosopher"/>
              </a:defRPr>
            </a:pPr>
            <a:r>
              <a:t>Uspješni projekti</a:t>
            </a:r>
          </a:p>
        </p:txBody>
      </p:sp>
      <p:sp>
        <p:nvSpPr>
          <p:cNvPr id="1740" name="Google Shape;1740;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5">
              <a:alphaModFix/>
            </a:blip>
            <a:stretch>
              <a:fillRect l="-72899" t="-35298" b="-10063"/>
            </a:stretch>
          </a:blipFill>
          <a:ln>
            <a:noFill/>
          </a:ln>
        </p:spPr>
      </p:sp>
      <p:sp>
        <p:nvSpPr>
          <p:cNvPr id="1741" name="Google Shape;1741;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6">
              <a:alphaModFix/>
            </a:blip>
            <a:stretch>
              <a:fillRect l="-30269" t="-7660" b="-7659"/>
            </a:stretch>
          </a:blipFill>
          <a:ln>
            <a:noFill/>
          </a:ln>
        </p:spPr>
      </p:sp>
      <p:sp>
        <p:nvSpPr>
          <p:cNvPr id="1742" name="Google Shape;1742;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Škola Z</a:t>
            </a:r>
          </a:p>
        </p:txBody>
      </p:sp>
      <p:sp>
        <p:nvSpPr>
          <p:cNvPr id="1743" name="Google Shape;1743;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Neprofitne organizacije</a:t>
            </a:r>
          </a:p>
        </p:txBody>
      </p:sp>
      <p:grpSp>
        <p:nvGrpSpPr>
          <p:cNvPr id="1744" name="Google Shape;1744;p80"/>
          <p:cNvGrpSpPr/>
          <p:nvPr/>
        </p:nvGrpSpPr>
        <p:grpSpPr>
          <a:xfrm rot="-5400000">
            <a:off x="2993284" y="3221512"/>
            <a:ext cx="723695" cy="740657"/>
            <a:chOff x="0" y="-19050"/>
            <a:chExt cx="812800" cy="831850"/>
          </a:xfrm>
        </p:grpSpPr>
        <p:sp>
          <p:nvSpPr>
            <p:cNvPr id="1745" name="Google Shape;1745;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7" name="Google Shape;1747;p80"/>
          <p:cNvGrpSpPr/>
          <p:nvPr/>
        </p:nvGrpSpPr>
        <p:grpSpPr>
          <a:xfrm rot="-5400000">
            <a:off x="8773672" y="3210155"/>
            <a:ext cx="723695" cy="740657"/>
            <a:chOff x="0" y="-19050"/>
            <a:chExt cx="812800" cy="831850"/>
          </a:xfrm>
        </p:grpSpPr>
        <p:sp>
          <p:nvSpPr>
            <p:cNvPr id="1748" name="Google Shape;1748;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0" name="Google Shape;1750;p80"/>
          <p:cNvGrpSpPr/>
          <p:nvPr/>
        </p:nvGrpSpPr>
        <p:grpSpPr>
          <a:xfrm rot="-5400000">
            <a:off x="14308295" y="3221512"/>
            <a:ext cx="723695" cy="740657"/>
            <a:chOff x="0" y="-19050"/>
            <a:chExt cx="812800" cy="831850"/>
          </a:xfrm>
        </p:grpSpPr>
        <p:sp>
          <p:nvSpPr>
            <p:cNvPr id="1751" name="Google Shape;1751;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3" name="Google Shape;1753;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defRPr sz="3252" b="1">
                <a:solidFill>
                  <a:srgbClr val="000000"/>
                </a:solidFill>
                <a:latin typeface="Philosopher"/>
                <a:ea typeface="Philosopher"/>
                <a:cs typeface="Philosopher"/>
                <a:sym typeface="Philosopher"/>
              </a:defRPr>
            </a:pPr>
            <a:r>
              <a:t>1</a:t>
            </a:r>
          </a:p>
        </p:txBody>
      </p:sp>
      <p:sp>
        <p:nvSpPr>
          <p:cNvPr id="1754" name="Google Shape;1754;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defRPr sz="3402" b="1">
                <a:solidFill>
                  <a:srgbClr val="000000"/>
                </a:solidFill>
                <a:latin typeface="Philosopher"/>
                <a:ea typeface="Philosopher"/>
                <a:cs typeface="Philosopher"/>
                <a:sym typeface="Philosopher"/>
              </a:defRPr>
            </a:pPr>
            <a:r>
              <a:t>2</a:t>
            </a:r>
          </a:p>
        </p:txBody>
      </p:sp>
      <p:sp>
        <p:nvSpPr>
          <p:cNvPr id="1755" name="Google Shape;1755;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defRPr sz="3402" b="1">
                <a:solidFill>
                  <a:srgbClr val="000000"/>
                </a:solidFill>
                <a:latin typeface="Philosopher"/>
                <a:ea typeface="Philosopher"/>
                <a:cs typeface="Philosopher"/>
                <a:sym typeface="Philosopher"/>
              </a:defRPr>
            </a:pPr>
            <a:r>
              <a:t>3</a:t>
            </a:r>
          </a:p>
        </p:txBody>
      </p:sp>
      <p:pic>
        <p:nvPicPr>
          <p:cNvPr id="1756" name="Google Shape;1756;p80"/>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66" name="Google Shape;1766;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4">
              <a:alphaModFix/>
            </a:blip>
            <a:stretch>
              <a:fillRect/>
            </a:stretch>
          </a:blipFill>
          <a:ln>
            <a:noFill/>
          </a:ln>
        </p:spPr>
      </p:sp>
      <p:grpSp>
        <p:nvGrpSpPr>
          <p:cNvPr id="1767" name="Google Shape;1767;p81"/>
          <p:cNvGrpSpPr/>
          <p:nvPr/>
        </p:nvGrpSpPr>
        <p:grpSpPr>
          <a:xfrm>
            <a:off x="533930" y="5107335"/>
            <a:ext cx="11932595" cy="2647740"/>
            <a:chOff x="0" y="-9525"/>
            <a:chExt cx="3142741" cy="697347"/>
          </a:xfrm>
        </p:grpSpPr>
        <p:sp>
          <p:nvSpPr>
            <p:cNvPr id="1768" name="Google Shape;1768;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769" name="Google Shape;1769;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0" name="Google Shape;1770;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310" b="1">
                <a:solidFill>
                  <a:srgbClr val="DFAC52"/>
                </a:solidFill>
                <a:latin typeface="Philosopher"/>
                <a:ea typeface="Philosopher"/>
                <a:cs typeface="Philosopher"/>
                <a:sym typeface="Philosopher"/>
              </a:defRPr>
            </a:pPr>
            <a:r>
              <a:t>Tvrtka ABC</a:t>
            </a:r>
          </a:p>
        </p:txBody>
      </p:sp>
      <p:sp>
        <p:nvSpPr>
          <p:cNvPr id="1771" name="Google Shape;1771;p81"/>
          <p:cNvSpPr txBox="1"/>
          <p:nvPr/>
        </p:nvSpPr>
        <p:spPr>
          <a:xfrm>
            <a:off x="758882" y="6019624"/>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Pružiti</a:t>
            </a:r>
            <a:r>
              <a:rPr dirty="0"/>
              <a:t> </a:t>
            </a:r>
            <a:r>
              <a:rPr b="1" dirty="0" err="1"/>
              <a:t>zaposlenicima</a:t>
            </a:r>
            <a:r>
              <a:rPr b="1" dirty="0"/>
              <a:t> </a:t>
            </a:r>
            <a:r>
              <a:rPr b="1" dirty="0" err="1"/>
              <a:t>na</a:t>
            </a:r>
            <a:r>
              <a:rPr b="1" dirty="0"/>
              <a:t> </a:t>
            </a:r>
            <a:r>
              <a:rPr b="1" dirty="0" err="1"/>
              <a:t>daljinu</a:t>
            </a:r>
            <a:r>
              <a:rPr b="1" dirty="0"/>
              <a:t> </a:t>
            </a:r>
            <a:r>
              <a:rPr b="1" dirty="0" err="1"/>
              <a:t>stalnu</a:t>
            </a:r>
            <a:r>
              <a:rPr b="1" dirty="0"/>
              <a:t> </a:t>
            </a:r>
            <a:r>
              <a:rPr b="1" dirty="0" err="1"/>
              <a:t>obuku</a:t>
            </a:r>
            <a:r>
              <a:rPr b="1" dirty="0"/>
              <a:t> </a:t>
            </a:r>
            <a:r>
              <a:rPr dirty="0" err="1"/>
              <a:t>kako</a:t>
            </a:r>
            <a:r>
              <a:rPr dirty="0"/>
              <a:t> bi </a:t>
            </a:r>
            <a:r>
              <a:rPr dirty="0" err="1"/>
              <a:t>bili</a:t>
            </a:r>
            <a:r>
              <a:rPr dirty="0"/>
              <a:t> u</a:t>
            </a:r>
            <a:r>
              <a:rPr b="1" dirty="0"/>
              <a:t> </a:t>
            </a:r>
            <a:r>
              <a:rPr b="1" dirty="0" err="1"/>
              <a:t>korak</a:t>
            </a:r>
            <a:r>
              <a:rPr b="1" dirty="0"/>
              <a:t> </a:t>
            </a:r>
            <a:r>
              <a:rPr dirty="0"/>
              <a:t>s </a:t>
            </a:r>
            <a:r>
              <a:rPr b="1" dirty="0" err="1"/>
              <a:t>tehnologijama</a:t>
            </a:r>
            <a:r>
              <a:rPr b="1" dirty="0"/>
              <a:t> </a:t>
            </a:r>
            <a:r>
              <a:rPr b="1" dirty="0" err="1"/>
              <a:t>koje</a:t>
            </a:r>
            <a:r>
              <a:rPr b="1" dirty="0"/>
              <a:t> se </a:t>
            </a:r>
            <a:r>
              <a:rPr b="1" dirty="0" err="1"/>
              <a:t>razvijaju</a:t>
            </a:r>
            <a:endParaRPr dirty="0"/>
          </a:p>
        </p:txBody>
      </p:sp>
      <p:sp>
        <p:nvSpPr>
          <p:cNvPr id="1772" name="Google Shape;1772;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773" name="Google Shape;1773;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774" name="Google Shape;1774;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defRPr sz="6168" b="1">
                <a:solidFill>
                  <a:srgbClr val="DFAC52"/>
                </a:solidFill>
                <a:latin typeface="Arimo"/>
                <a:ea typeface="Arimo"/>
                <a:cs typeface="Arimo"/>
                <a:sym typeface="Arimo"/>
              </a:defRPr>
            </a:pPr>
            <a:r>
              <a:t>1.</a:t>
            </a:r>
          </a:p>
        </p:txBody>
      </p:sp>
      <p:pic>
        <p:nvPicPr>
          <p:cNvPr id="1775" name="Google Shape;1775;p81"/>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sp>
      <p:sp>
        <p:nvSpPr>
          <p:cNvPr id="1785" name="Google Shape;1785;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786" name="Google Shape;1786;p82"/>
          <p:cNvGrpSpPr/>
          <p:nvPr/>
        </p:nvGrpSpPr>
        <p:grpSpPr>
          <a:xfrm>
            <a:off x="498392" y="3131088"/>
            <a:ext cx="12830803" cy="6259223"/>
            <a:chOff x="0" y="-9525"/>
            <a:chExt cx="3379306" cy="1648520"/>
          </a:xfrm>
        </p:grpSpPr>
        <p:sp>
          <p:nvSpPr>
            <p:cNvPr id="1787" name="Google Shape;1787;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788" name="Google Shape;1788;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89" name="Google Shape;1789;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5">
              <a:alphaModFix/>
            </a:blip>
            <a:stretch>
              <a:fillRect b="-29981"/>
            </a:stretch>
          </a:blipFill>
          <a:ln>
            <a:noFill/>
          </a:ln>
        </p:spPr>
      </p:sp>
      <p:sp>
        <p:nvSpPr>
          <p:cNvPr id="1790" name="Google Shape;1790;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6">
              <a:alphaModFix/>
            </a:blip>
            <a:stretch>
              <a:fillRect/>
            </a:stretch>
          </a:blipFill>
          <a:ln>
            <a:noFill/>
          </a:ln>
        </p:spPr>
      </p:sp>
      <p:sp>
        <p:nvSpPr>
          <p:cNvPr id="1791" name="Google Shape;1791;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7">
              <a:alphaModFix/>
            </a:blip>
            <a:stretch>
              <a:fillRect/>
            </a:stretch>
          </a:blipFill>
          <a:ln>
            <a:noFill/>
          </a:ln>
        </p:spPr>
      </p:sp>
      <p:sp>
        <p:nvSpPr>
          <p:cNvPr id="1792" name="Google Shape;1792;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8">
              <a:alphaModFix/>
            </a:blip>
            <a:stretch>
              <a:fillRect/>
            </a:stretch>
          </a:blipFill>
          <a:ln>
            <a:noFill/>
          </a:ln>
        </p:spPr>
      </p:sp>
      <p:sp>
        <p:nvSpPr>
          <p:cNvPr id="1793" name="Google Shape;1793;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FBF9FF"/>
                </a:solidFill>
                <a:latin typeface="Arimo"/>
                <a:ea typeface="Arimo"/>
                <a:cs typeface="Arimo"/>
                <a:sym typeface="Arimo"/>
              </a:defRPr>
            </a:pPr>
            <a:r>
              <a:t>1</a:t>
            </a:r>
          </a:p>
        </p:txBody>
      </p:sp>
      <p:sp>
        <p:nvSpPr>
          <p:cNvPr id="1794" name="Google Shape;1794;p82"/>
          <p:cNvSpPr txBox="1"/>
          <p:nvPr/>
        </p:nvSpPr>
        <p:spPr>
          <a:xfrm>
            <a:off x="498392" y="2065595"/>
            <a:ext cx="7445914" cy="904735"/>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lang="hr-HR" dirty="0"/>
              <a:t>Pristup</a:t>
            </a:r>
            <a:endParaRPr dirty="0"/>
          </a:p>
        </p:txBody>
      </p:sp>
      <p:sp>
        <p:nvSpPr>
          <p:cNvPr id="1795" name="Google Shape;1795;p82"/>
          <p:cNvSpPr txBox="1"/>
          <p:nvPr/>
        </p:nvSpPr>
        <p:spPr>
          <a:xfrm>
            <a:off x="2264529" y="4052160"/>
            <a:ext cx="1070877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Raščlanjivanje</a:t>
            </a:r>
            <a:r>
              <a:rPr dirty="0"/>
              <a:t> </a:t>
            </a:r>
            <a:r>
              <a:rPr dirty="0" err="1"/>
              <a:t>složenih</a:t>
            </a:r>
            <a:r>
              <a:rPr dirty="0"/>
              <a:t> </a:t>
            </a:r>
            <a:r>
              <a:rPr dirty="0" err="1"/>
              <a:t>tehnoloških</a:t>
            </a:r>
            <a:r>
              <a:rPr dirty="0"/>
              <a:t> </a:t>
            </a:r>
            <a:r>
              <a:rPr dirty="0" err="1"/>
              <a:t>tema</a:t>
            </a:r>
            <a:r>
              <a:rPr dirty="0"/>
              <a:t> u </a:t>
            </a:r>
            <a:r>
              <a:rPr b="1" dirty="0"/>
              <a:t>module </a:t>
            </a:r>
            <a:r>
              <a:rPr b="1" dirty="0" err="1"/>
              <a:t>veličine</a:t>
            </a:r>
            <a:r>
              <a:rPr b="1" dirty="0"/>
              <a:t> </a:t>
            </a:r>
            <a:r>
              <a:rPr b="1" dirty="0" err="1"/>
              <a:t>ugriza</a:t>
            </a:r>
            <a:r>
              <a:rPr b="1" dirty="0"/>
              <a:t>, koji</a:t>
            </a:r>
            <a:r>
              <a:rPr dirty="0"/>
              <a:t> </a:t>
            </a:r>
            <a:r>
              <a:rPr dirty="0" err="1"/>
              <a:t>su</a:t>
            </a:r>
            <a:r>
              <a:rPr dirty="0"/>
              <a:t> </a:t>
            </a:r>
            <a:r>
              <a:rPr dirty="0" err="1"/>
              <a:t>lako</a:t>
            </a:r>
            <a:r>
              <a:rPr dirty="0"/>
              <a:t> </a:t>
            </a:r>
            <a:r>
              <a:rPr dirty="0" err="1"/>
              <a:t>dostupni</a:t>
            </a:r>
            <a:r>
              <a:rPr dirty="0"/>
              <a:t> </a:t>
            </a:r>
            <a:r>
              <a:rPr dirty="0" err="1"/>
              <a:t>putem</a:t>
            </a:r>
            <a:r>
              <a:rPr dirty="0"/>
              <a:t> </a:t>
            </a:r>
            <a:r>
              <a:rPr dirty="0" err="1"/>
              <a:t>njihovog</a:t>
            </a:r>
            <a:r>
              <a:rPr dirty="0"/>
              <a:t> </a:t>
            </a:r>
            <a:r>
              <a:rPr dirty="0" err="1"/>
              <a:t>sustava</a:t>
            </a:r>
            <a:r>
              <a:rPr dirty="0"/>
              <a:t> za </a:t>
            </a:r>
            <a:r>
              <a:rPr dirty="0" err="1"/>
              <a:t>upravljanje</a:t>
            </a:r>
            <a:r>
              <a:rPr dirty="0"/>
              <a:t> </a:t>
            </a:r>
            <a:r>
              <a:rPr dirty="0" err="1"/>
              <a:t>učenjem</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Svaki</a:t>
            </a:r>
            <a:r>
              <a:rPr dirty="0"/>
              <a:t> je </a:t>
            </a:r>
            <a:r>
              <a:rPr dirty="0" err="1"/>
              <a:t>modul</a:t>
            </a:r>
            <a:r>
              <a:rPr dirty="0"/>
              <a:t> </a:t>
            </a:r>
            <a:r>
              <a:rPr dirty="0" err="1"/>
              <a:t>osmišljen</a:t>
            </a:r>
            <a:r>
              <a:rPr dirty="0"/>
              <a:t> </a:t>
            </a:r>
            <a:r>
              <a:rPr dirty="0" err="1"/>
              <a:t>tako</a:t>
            </a:r>
            <a:r>
              <a:rPr dirty="0"/>
              <a:t> da </a:t>
            </a:r>
            <a:r>
              <a:rPr dirty="0" err="1"/>
              <a:t>bude</a:t>
            </a:r>
            <a:r>
              <a:rPr b="1" dirty="0"/>
              <a:t> </a:t>
            </a:r>
            <a:r>
              <a:rPr b="1" dirty="0" err="1"/>
              <a:t>kratak</a:t>
            </a:r>
            <a:r>
              <a:rPr b="1" dirty="0"/>
              <a:t> </a:t>
            </a:r>
            <a:r>
              <a:rPr dirty="0"/>
              <a:t>  </a:t>
            </a:r>
            <a:r>
              <a:rPr dirty="0" err="1"/>
              <a:t>i</a:t>
            </a:r>
            <a:r>
              <a:rPr dirty="0"/>
              <a:t> </a:t>
            </a:r>
            <a:r>
              <a:rPr dirty="0" err="1"/>
              <a:t>zanimljiv</a:t>
            </a:r>
            <a:r>
              <a:rPr dirty="0"/>
              <a:t>. s </a:t>
            </a:r>
            <a:r>
              <a:rPr dirty="0" err="1"/>
              <a:t>naglaskom</a:t>
            </a:r>
            <a:r>
              <a:rPr dirty="0"/>
              <a:t> </a:t>
            </a:r>
            <a:r>
              <a:rPr dirty="0" err="1"/>
              <a:t>na</a:t>
            </a:r>
            <a:r>
              <a:rPr dirty="0"/>
              <a:t> </a:t>
            </a:r>
            <a:r>
              <a:rPr dirty="0" err="1"/>
              <a:t>jednu</a:t>
            </a:r>
            <a:r>
              <a:rPr dirty="0"/>
              <a:t> </a:t>
            </a:r>
            <a:r>
              <a:rPr b="1" dirty="0" err="1"/>
              <a:t>specifičnu</a:t>
            </a:r>
            <a:r>
              <a:rPr b="1" dirty="0"/>
              <a:t> </a:t>
            </a:r>
            <a:r>
              <a:rPr b="1" dirty="0" err="1"/>
              <a:t>vještinu</a:t>
            </a:r>
            <a:r>
              <a:rPr b="1" dirty="0"/>
              <a:t> </a:t>
            </a:r>
            <a:r>
              <a:rPr b="1" dirty="0" err="1"/>
              <a:t>ili</a:t>
            </a:r>
            <a:r>
              <a:rPr b="1" dirty="0"/>
              <a:t> </a:t>
            </a:r>
            <a:r>
              <a:rPr b="1" dirty="0" err="1"/>
              <a:t>koncept</a:t>
            </a:r>
            <a:r>
              <a:rPr dirty="0"/>
              <a:t> (</a:t>
            </a:r>
            <a:r>
              <a:rPr dirty="0" err="1"/>
              <a:t>uključivali</a:t>
            </a:r>
            <a:r>
              <a:rPr dirty="0"/>
              <a:t> </a:t>
            </a:r>
            <a:r>
              <a:rPr dirty="0" err="1"/>
              <a:t>su</a:t>
            </a:r>
            <a:r>
              <a:rPr dirty="0"/>
              <a:t> </a:t>
            </a:r>
            <a:r>
              <a:rPr b="1" dirty="0" err="1"/>
              <a:t>videozapise</a:t>
            </a:r>
            <a:r>
              <a:rPr dirty="0"/>
              <a:t>, </a:t>
            </a:r>
            <a:r>
              <a:rPr dirty="0" err="1"/>
              <a:t>interaktivne</a:t>
            </a:r>
            <a:r>
              <a:rPr dirty="0"/>
              <a:t> </a:t>
            </a:r>
            <a:r>
              <a:rPr b="1" dirty="0" err="1"/>
              <a:t>kvizove</a:t>
            </a:r>
            <a:r>
              <a:rPr dirty="0"/>
              <a:t> </a:t>
            </a:r>
            <a:r>
              <a:rPr dirty="0" err="1"/>
              <a:t>i</a:t>
            </a:r>
            <a:r>
              <a:rPr dirty="0"/>
              <a:t> </a:t>
            </a:r>
            <a:r>
              <a:rPr b="1" dirty="0" err="1"/>
              <a:t>infografike</a:t>
            </a:r>
            <a:r>
              <a:rPr dirty="0"/>
              <a:t>)</a:t>
            </a:r>
          </a:p>
          <a:p>
            <a:pPr marL="0" marR="0" lvl="0" indent="0" algn="l" rtl="0">
              <a:lnSpc>
                <a:spcPct val="119958"/>
              </a:lnSpc>
              <a:spcBef>
                <a:spcPts val="0"/>
              </a:spcBef>
              <a:spcAft>
                <a:spcPts val="0"/>
              </a:spcAft>
              <a:buNone/>
            </a:pPr>
            <a:endParaRPr lang="hr-HR" sz="2400" dirty="0">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Kako</a:t>
            </a:r>
            <a:r>
              <a:rPr dirty="0"/>
              <a:t> bi </a:t>
            </a:r>
            <a:r>
              <a:rPr dirty="0" err="1"/>
              <a:t>osigurali</a:t>
            </a:r>
            <a:r>
              <a:rPr dirty="0"/>
              <a:t> </a:t>
            </a:r>
            <a:r>
              <a:rPr b="1" dirty="0" err="1"/>
              <a:t>odgovornost</a:t>
            </a:r>
            <a:r>
              <a:rPr dirty="0"/>
              <a:t>, </a:t>
            </a:r>
            <a:r>
              <a:rPr dirty="0" err="1"/>
              <a:t>implementirali</a:t>
            </a:r>
            <a:r>
              <a:rPr dirty="0"/>
              <a:t> </a:t>
            </a:r>
            <a:r>
              <a:rPr dirty="0" err="1"/>
              <a:t>su</a:t>
            </a:r>
            <a:r>
              <a:rPr dirty="0"/>
              <a:t> </a:t>
            </a:r>
            <a:r>
              <a:rPr dirty="0" err="1"/>
              <a:t>gamificirani</a:t>
            </a:r>
            <a:r>
              <a:rPr b="1" dirty="0"/>
              <a:t> </a:t>
            </a:r>
            <a:r>
              <a:rPr b="1" dirty="0" err="1"/>
              <a:t>sustav</a:t>
            </a:r>
            <a:r>
              <a:rPr dirty="0"/>
              <a:t> u </a:t>
            </a:r>
            <a:r>
              <a:rPr dirty="0" err="1"/>
              <a:t>kojem</a:t>
            </a:r>
            <a:r>
              <a:rPr dirty="0"/>
              <a:t> </a:t>
            </a:r>
            <a:r>
              <a:rPr dirty="0" err="1"/>
              <a:t>su</a:t>
            </a:r>
            <a:r>
              <a:rPr dirty="0"/>
              <a:t> </a:t>
            </a:r>
            <a:r>
              <a:rPr dirty="0" err="1"/>
              <a:t>zaposlenici</a:t>
            </a:r>
            <a:r>
              <a:rPr dirty="0"/>
              <a:t> </a:t>
            </a:r>
            <a:r>
              <a:rPr dirty="0" err="1"/>
              <a:t>zarađivali</a:t>
            </a:r>
            <a:r>
              <a:rPr dirty="0"/>
              <a:t> </a:t>
            </a:r>
            <a:r>
              <a:rPr dirty="0" err="1"/>
              <a:t>bodove</a:t>
            </a:r>
            <a:r>
              <a:rPr dirty="0"/>
              <a:t> </a:t>
            </a:r>
            <a:r>
              <a:rPr dirty="0" err="1"/>
              <a:t>i</a:t>
            </a:r>
            <a:r>
              <a:rPr dirty="0"/>
              <a:t> </a:t>
            </a:r>
            <a:r>
              <a:rPr dirty="0" err="1"/>
              <a:t>značke</a:t>
            </a:r>
            <a:r>
              <a:rPr dirty="0"/>
              <a:t> za </a:t>
            </a:r>
            <a:r>
              <a:rPr dirty="0" err="1"/>
              <a:t>dovršavanje</a:t>
            </a:r>
            <a:r>
              <a:rPr dirty="0"/>
              <a:t> </a:t>
            </a:r>
            <a:r>
              <a:rPr dirty="0" err="1"/>
              <a:t>modula</a:t>
            </a:r>
            <a:endParaRPr dirty="0"/>
          </a:p>
        </p:txBody>
      </p:sp>
      <p:sp>
        <p:nvSpPr>
          <p:cNvPr id="1796" name="Google Shape;1796;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defRPr sz="4116" b="1">
                <a:solidFill>
                  <a:srgbClr val="DFAC52"/>
                </a:solidFill>
                <a:latin typeface="Philosopher"/>
                <a:ea typeface="Philosopher"/>
                <a:cs typeface="Philosopher"/>
                <a:sym typeface="Philosopher"/>
              </a:defRPr>
            </a:pPr>
            <a:r>
              <a:t>Tvrtka ABC</a:t>
            </a:r>
          </a:p>
        </p:txBody>
      </p:sp>
      <p:pic>
        <p:nvPicPr>
          <p:cNvPr id="1797" name="Google Shape;1797;p82"/>
          <p:cNvPicPr preferRelativeResize="0"/>
          <p:nvPr/>
        </p:nvPicPr>
        <p:blipFill>
          <a:blip r:embed="rId9">
            <a:alphaModFix/>
          </a:blip>
          <a:stretch>
            <a:fillRect/>
          </a:stretch>
        </p:blipFill>
        <p:spPr>
          <a:xfrm>
            <a:off x="14959575" y="9390351"/>
            <a:ext cx="2840374" cy="594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sp>
      <p:sp>
        <p:nvSpPr>
          <p:cNvPr id="1807" name="Google Shape;1807;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08" name="Google Shape;1808;p83"/>
          <p:cNvGrpSpPr/>
          <p:nvPr/>
        </p:nvGrpSpPr>
        <p:grpSpPr>
          <a:xfrm>
            <a:off x="327590" y="3578644"/>
            <a:ext cx="12830803" cy="5649120"/>
            <a:chOff x="0" y="-9525"/>
            <a:chExt cx="3379306" cy="1487834"/>
          </a:xfrm>
        </p:grpSpPr>
        <p:sp>
          <p:nvSpPr>
            <p:cNvPr id="1809" name="Google Shape;1809;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sp>
        <p:sp>
          <p:nvSpPr>
            <p:cNvPr id="1810" name="Google Shape;1810;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1" name="Google Shape;1811;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5">
              <a:alphaModFix/>
            </a:blip>
            <a:stretch>
              <a:fillRect/>
            </a:stretch>
          </a:blipFill>
          <a:ln>
            <a:noFill/>
          </a:ln>
        </p:spPr>
      </p:sp>
      <p:sp>
        <p:nvSpPr>
          <p:cNvPr id="1812" name="Google Shape;1812;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6">
              <a:alphaModFix/>
            </a:blip>
            <a:stretch>
              <a:fillRect/>
            </a:stretch>
          </a:blipFill>
          <a:ln>
            <a:noFill/>
          </a:ln>
        </p:spPr>
      </p:sp>
      <p:sp>
        <p:nvSpPr>
          <p:cNvPr id="1813" name="Google Shape;1813;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7">
              <a:alphaModFix/>
            </a:blip>
            <a:stretch>
              <a:fillRect/>
            </a:stretch>
          </a:blipFill>
          <a:ln>
            <a:noFill/>
          </a:ln>
        </p:spPr>
      </p:sp>
      <p:sp>
        <p:nvSpPr>
          <p:cNvPr id="1814" name="Google Shape;1814;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8">
              <a:alphaModFix/>
            </a:blip>
            <a:stretch>
              <a:fillRect/>
            </a:stretch>
          </a:blipFill>
          <a:ln>
            <a:noFill/>
          </a:ln>
        </p:spPr>
      </p:sp>
      <p:sp>
        <p:nvSpPr>
          <p:cNvPr id="1815" name="Google Shape;1815;p83"/>
          <p:cNvSpPr txBox="1"/>
          <p:nvPr/>
        </p:nvSpPr>
        <p:spPr>
          <a:xfrm>
            <a:off x="719231" y="2648687"/>
            <a:ext cx="2805634"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dirty="0" err="1"/>
              <a:t>Rezultati</a:t>
            </a:r>
            <a:r>
              <a:rPr dirty="0"/>
              <a:t> </a:t>
            </a:r>
          </a:p>
        </p:txBody>
      </p:sp>
      <p:sp>
        <p:nvSpPr>
          <p:cNvPr id="1816" name="Google Shape;1816;p83"/>
          <p:cNvSpPr txBox="1"/>
          <p:nvPr/>
        </p:nvSpPr>
        <p:spPr>
          <a:xfrm>
            <a:off x="2293396" y="3995925"/>
            <a:ext cx="1033971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Društvo</a:t>
            </a:r>
            <a:r>
              <a:rPr dirty="0"/>
              <a:t> ABC </a:t>
            </a:r>
            <a:r>
              <a:rPr dirty="0" err="1"/>
              <a:t>primijetilo</a:t>
            </a:r>
            <a:r>
              <a:rPr dirty="0"/>
              <a:t> je </a:t>
            </a:r>
            <a:r>
              <a:rPr b="1" dirty="0" err="1"/>
              <a:t>značajno</a:t>
            </a:r>
            <a:r>
              <a:rPr b="1" dirty="0"/>
              <a:t> </a:t>
            </a:r>
            <a:r>
              <a:rPr b="1" dirty="0" err="1"/>
              <a:t>poboljšanje</a:t>
            </a:r>
            <a:r>
              <a:rPr b="1" dirty="0"/>
              <a:t> </a:t>
            </a:r>
            <a:r>
              <a:rPr dirty="0"/>
              <a:t>u </a:t>
            </a:r>
            <a:r>
              <a:rPr b="1" dirty="0" err="1"/>
              <a:t>angažmanu</a:t>
            </a:r>
            <a:r>
              <a:rPr b="1" dirty="0"/>
              <a:t> </a:t>
            </a:r>
            <a:r>
              <a:rPr b="1" dirty="0" err="1"/>
              <a:t>zaposlenika</a:t>
            </a:r>
            <a:r>
              <a:rPr b="1" dirty="0"/>
              <a:t> </a:t>
            </a:r>
            <a:r>
              <a:rPr dirty="0"/>
              <a:t>s </a:t>
            </a:r>
            <a:r>
              <a:rPr dirty="0" err="1"/>
              <a:t>materijalima</a:t>
            </a:r>
            <a:r>
              <a:rPr dirty="0"/>
              <a:t> za </a:t>
            </a:r>
            <a:r>
              <a:rPr dirty="0" err="1"/>
              <a:t>obuku</a:t>
            </a:r>
            <a:endParaRPr dirty="0"/>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Zaposlenici</a:t>
            </a:r>
            <a:r>
              <a:rPr dirty="0"/>
              <a:t> </a:t>
            </a:r>
            <a:r>
              <a:rPr dirty="0" err="1"/>
              <a:t>su</a:t>
            </a:r>
            <a:r>
              <a:rPr dirty="0"/>
              <a:t> </a:t>
            </a:r>
            <a:r>
              <a:rPr dirty="0" err="1"/>
              <a:t>izvijestili</a:t>
            </a:r>
            <a:r>
              <a:rPr dirty="0"/>
              <a:t> da se </a:t>
            </a:r>
            <a:r>
              <a:rPr dirty="0" err="1"/>
              <a:t>osjećaju</a:t>
            </a:r>
            <a:r>
              <a:rPr dirty="0"/>
              <a:t> </a:t>
            </a:r>
            <a:r>
              <a:rPr b="1" dirty="0" err="1"/>
              <a:t>sigurnije</a:t>
            </a:r>
            <a:r>
              <a:rPr dirty="0"/>
              <a:t> u </a:t>
            </a:r>
            <a:r>
              <a:rPr b="1" dirty="0" err="1"/>
              <a:t>primjeni</a:t>
            </a:r>
            <a:r>
              <a:rPr b="1" dirty="0"/>
              <a:t> </a:t>
            </a:r>
            <a:r>
              <a:rPr dirty="0" err="1"/>
              <a:t>svojih</a:t>
            </a:r>
            <a:r>
              <a:rPr dirty="0"/>
              <a:t> </a:t>
            </a:r>
            <a:r>
              <a:rPr dirty="0" err="1"/>
              <a:t>novostečenih</a:t>
            </a:r>
            <a:r>
              <a:rPr dirty="0"/>
              <a:t> </a:t>
            </a:r>
            <a:r>
              <a:rPr b="1" dirty="0" err="1"/>
              <a:t>vještina</a:t>
            </a:r>
            <a:r>
              <a:rPr b="1" dirty="0"/>
              <a:t> </a:t>
            </a:r>
            <a:r>
              <a:rPr dirty="0"/>
              <a:t>u </a:t>
            </a:r>
            <a:r>
              <a:rPr b="1" dirty="0" err="1"/>
              <a:t>stvarnim</a:t>
            </a:r>
            <a:r>
              <a:rPr b="1" dirty="0"/>
              <a:t> </a:t>
            </a:r>
            <a:r>
              <a:rPr b="1" dirty="0" err="1"/>
              <a:t>situacijama</a:t>
            </a:r>
            <a:endParaRPr dirty="0"/>
          </a:p>
          <a:p>
            <a:pPr marL="0" marR="0" lvl="0" indent="0" algn="l" rtl="0">
              <a:lnSpc>
                <a:spcPct val="119958"/>
              </a:lnSpc>
              <a:spcBef>
                <a:spcPts val="0"/>
              </a:spcBef>
              <a:spcAft>
                <a:spcPts val="0"/>
              </a:spcAft>
              <a:buNone/>
            </a:pPr>
            <a:endParaRPr sz="2400" b="1"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b="1" dirty="0" err="1"/>
              <a:t>Elementi</a:t>
            </a:r>
            <a:r>
              <a:rPr b="1" dirty="0"/>
              <a:t> </a:t>
            </a:r>
            <a:r>
              <a:rPr b="1" dirty="0" err="1"/>
              <a:t>gamifikacije</a:t>
            </a:r>
            <a:r>
              <a:rPr dirty="0"/>
              <a:t> </a:t>
            </a:r>
            <a:r>
              <a:rPr dirty="0" err="1"/>
              <a:t>dodali</a:t>
            </a:r>
            <a:r>
              <a:rPr dirty="0"/>
              <a:t> </a:t>
            </a:r>
            <a:r>
              <a:rPr dirty="0" err="1"/>
              <a:t>su</a:t>
            </a:r>
            <a:r>
              <a:rPr dirty="0"/>
              <a:t> element </a:t>
            </a:r>
            <a:r>
              <a:rPr b="1" dirty="0" err="1"/>
              <a:t>zabave</a:t>
            </a:r>
            <a:r>
              <a:rPr b="1" dirty="0"/>
              <a:t> </a:t>
            </a:r>
            <a:r>
              <a:rPr dirty="0" err="1"/>
              <a:t>i</a:t>
            </a:r>
            <a:r>
              <a:rPr dirty="0"/>
              <a:t> </a:t>
            </a:r>
            <a:r>
              <a:rPr b="1" dirty="0" err="1"/>
              <a:t>natjecanja</a:t>
            </a:r>
            <a:r>
              <a:rPr dirty="0"/>
              <a:t>, </a:t>
            </a:r>
            <a:r>
              <a:rPr dirty="0" err="1"/>
              <a:t>što</a:t>
            </a:r>
            <a:r>
              <a:rPr dirty="0"/>
              <a:t> je </a:t>
            </a:r>
            <a:r>
              <a:rPr dirty="0" err="1"/>
              <a:t>dovelo</a:t>
            </a:r>
            <a:r>
              <a:rPr dirty="0"/>
              <a:t> do </a:t>
            </a:r>
            <a:r>
              <a:rPr dirty="0" err="1"/>
              <a:t>većih</a:t>
            </a:r>
            <a:r>
              <a:rPr dirty="0"/>
              <a:t> </a:t>
            </a:r>
            <a:r>
              <a:rPr dirty="0" err="1"/>
              <a:t>stopa</a:t>
            </a:r>
            <a:r>
              <a:rPr dirty="0"/>
              <a:t> </a:t>
            </a:r>
            <a:r>
              <a:rPr dirty="0" err="1"/>
              <a:t>završetka</a:t>
            </a:r>
            <a:endParaRPr dirty="0"/>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Zaposlenici</a:t>
            </a:r>
            <a:r>
              <a:rPr dirty="0"/>
              <a:t> </a:t>
            </a:r>
            <a:r>
              <a:rPr b="1" dirty="0" err="1"/>
              <a:t>su</a:t>
            </a:r>
            <a:r>
              <a:rPr b="1" dirty="0"/>
              <a:t> </a:t>
            </a:r>
            <a:r>
              <a:rPr lang="hr-HR" b="1" dirty="0"/>
              <a:t>aktivno </a:t>
            </a:r>
            <a:r>
              <a:rPr b="1" dirty="0" err="1"/>
              <a:t>sudjelovali</a:t>
            </a:r>
            <a:r>
              <a:rPr dirty="0"/>
              <a:t>, </a:t>
            </a:r>
            <a:r>
              <a:rPr dirty="0" err="1"/>
              <a:t>osvajajući</a:t>
            </a:r>
            <a:r>
              <a:rPr dirty="0"/>
              <a:t> </a:t>
            </a:r>
            <a:r>
              <a:rPr dirty="0" err="1"/>
              <a:t>značke</a:t>
            </a:r>
            <a:r>
              <a:rPr dirty="0"/>
              <a:t> </a:t>
            </a:r>
            <a:r>
              <a:rPr dirty="0" err="1"/>
              <a:t>i</a:t>
            </a:r>
            <a:r>
              <a:rPr dirty="0"/>
              <a:t> </a:t>
            </a:r>
            <a:r>
              <a:rPr dirty="0" err="1"/>
              <a:t>postižući</a:t>
            </a:r>
            <a:r>
              <a:rPr dirty="0"/>
              <a:t> </a:t>
            </a:r>
            <a:r>
              <a:rPr dirty="0" err="1"/>
              <a:t>priznanje</a:t>
            </a:r>
            <a:endParaRPr dirty="0"/>
          </a:p>
        </p:txBody>
      </p:sp>
      <p:sp>
        <p:nvSpPr>
          <p:cNvPr id="1817" name="Google Shape;1817;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9">
              <a:alphaModFix/>
            </a:blip>
            <a:stretch>
              <a:fillRect b="-29981"/>
            </a:stretch>
          </a:blipFill>
          <a:ln>
            <a:noFill/>
          </a:ln>
        </p:spPr>
      </p:sp>
      <p:sp>
        <p:nvSpPr>
          <p:cNvPr id="1818" name="Google Shape;1818;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FBF9FF"/>
                </a:solidFill>
                <a:latin typeface="Arimo"/>
                <a:ea typeface="Arimo"/>
                <a:cs typeface="Arimo"/>
                <a:sym typeface="Arimo"/>
              </a:defRPr>
            </a:pPr>
            <a:r>
              <a:t>1</a:t>
            </a:r>
          </a:p>
        </p:txBody>
      </p:sp>
      <p:sp>
        <p:nvSpPr>
          <p:cNvPr id="1819" name="Google Shape;1819;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defRPr sz="4116" b="1">
                <a:solidFill>
                  <a:srgbClr val="DFAC52"/>
                </a:solidFill>
                <a:latin typeface="Philosopher"/>
                <a:ea typeface="Philosopher"/>
                <a:cs typeface="Philosopher"/>
                <a:sym typeface="Philosopher"/>
              </a:defRPr>
            </a:pPr>
            <a:r>
              <a:t>Tvrtka ABC</a:t>
            </a:r>
          </a:p>
        </p:txBody>
      </p:sp>
      <p:pic>
        <p:nvPicPr>
          <p:cNvPr id="1820" name="Google Shape;1820;p83"/>
          <p:cNvPicPr preferRelativeResize="0"/>
          <p:nvPr/>
        </p:nvPicPr>
        <p:blipFill>
          <a:blip r:embed="rId10">
            <a:alphaModFix/>
          </a:blip>
          <a:stretch>
            <a:fillRect/>
          </a:stretch>
        </p:blipFill>
        <p:spPr>
          <a:xfrm>
            <a:off x="14780125" y="9692601"/>
            <a:ext cx="2840374" cy="5944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sp>
      <p:sp>
        <p:nvSpPr>
          <p:cNvPr id="1830" name="Google Shape;1830;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31" name="Google Shape;1831;p84"/>
          <p:cNvGrpSpPr/>
          <p:nvPr/>
        </p:nvGrpSpPr>
        <p:grpSpPr>
          <a:xfrm>
            <a:off x="533930" y="5107335"/>
            <a:ext cx="11932595" cy="2647740"/>
            <a:chOff x="0" y="-9525"/>
            <a:chExt cx="3142741" cy="697347"/>
          </a:xfrm>
        </p:grpSpPr>
        <p:sp>
          <p:nvSpPr>
            <p:cNvPr id="1832" name="Google Shape;1832;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33" name="Google Shape;1833;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4" name="Google Shape;1834;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Škola Z identificirala je zajednički izazov u obrazovanju iz matematike — Učenici </a:t>
            </a:r>
            <a:r>
              <a:rPr b="1"/>
              <a:t>koji se bore s temeljnim konceptima</a:t>
            </a:r>
            <a:endParaRPr/>
          </a:p>
        </p:txBody>
      </p:sp>
      <p:sp>
        <p:nvSpPr>
          <p:cNvPr id="1835" name="Google Shape;1835;p84"/>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836" name="Google Shape;1836;p84"/>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837" name="Google Shape;1837;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defRPr sz="6566" b="1">
                <a:solidFill>
                  <a:srgbClr val="DFAC52"/>
                </a:solidFill>
                <a:latin typeface="Philosopher"/>
                <a:ea typeface="Philosopher"/>
                <a:cs typeface="Philosopher"/>
                <a:sym typeface="Philosopher"/>
              </a:defRPr>
            </a:pPr>
            <a:r>
              <a:t>2. Škola Z</a:t>
            </a:r>
          </a:p>
        </p:txBody>
      </p:sp>
      <p:pic>
        <p:nvPicPr>
          <p:cNvPr id="1838" name="Google Shape;1838;p84"/>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sp>
      <p:sp>
        <p:nvSpPr>
          <p:cNvPr id="1848" name="Google Shape;1848;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849" name="Google Shape;1849;p85"/>
          <p:cNvGrpSpPr/>
          <p:nvPr/>
        </p:nvGrpSpPr>
        <p:grpSpPr>
          <a:xfrm>
            <a:off x="4802495" y="2828944"/>
            <a:ext cx="12830803" cy="5663903"/>
            <a:chOff x="0" y="-9525"/>
            <a:chExt cx="3379306" cy="1491728"/>
          </a:xfrm>
        </p:grpSpPr>
        <p:sp>
          <p:nvSpPr>
            <p:cNvPr id="1850" name="Google Shape;1850;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sp>
        <p:sp>
          <p:nvSpPr>
            <p:cNvPr id="1851" name="Google Shape;1851;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2" name="Google Shape;1852;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5">
              <a:alphaModFix/>
            </a:blip>
            <a:stretch>
              <a:fillRect/>
            </a:stretch>
          </a:blipFill>
          <a:ln>
            <a:noFill/>
          </a:ln>
        </p:spPr>
      </p:sp>
      <p:sp>
        <p:nvSpPr>
          <p:cNvPr id="1853" name="Google Shape;1853;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6">
              <a:alphaModFix/>
            </a:blip>
            <a:stretch>
              <a:fillRect/>
            </a:stretch>
          </a:blipFill>
          <a:ln>
            <a:noFill/>
          </a:ln>
        </p:spPr>
      </p:sp>
      <p:sp>
        <p:nvSpPr>
          <p:cNvPr id="1854" name="Google Shape;1854;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799">
                <a:solidFill>
                  <a:srgbClr val="FFFFFF"/>
                </a:solidFill>
                <a:latin typeface="Lato"/>
                <a:ea typeface="Lato"/>
                <a:cs typeface="Lato"/>
                <a:sym typeface="Lato"/>
              </a:defRPr>
            </a:pPr>
            <a:r>
              <a:t>2</a:t>
            </a:r>
          </a:p>
        </p:txBody>
      </p:sp>
      <p:sp>
        <p:nvSpPr>
          <p:cNvPr id="1855" name="Google Shape;1855;p85"/>
          <p:cNvSpPr txBox="1"/>
          <p:nvPr/>
        </p:nvSpPr>
        <p:spPr>
          <a:xfrm>
            <a:off x="15270800" y="2107351"/>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Aproach</a:t>
            </a:r>
          </a:p>
        </p:txBody>
      </p:sp>
      <p:sp>
        <p:nvSpPr>
          <p:cNvPr id="1856" name="Google Shape;1856;p85"/>
          <p:cNvSpPr txBox="1"/>
          <p:nvPr/>
        </p:nvSpPr>
        <p:spPr>
          <a:xfrm>
            <a:off x="13319469" y="564301"/>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defRPr sz="6566" b="1">
                <a:solidFill>
                  <a:srgbClr val="DFAC52"/>
                </a:solidFill>
                <a:latin typeface="Philosopher"/>
                <a:ea typeface="Philosopher"/>
                <a:cs typeface="Philosopher"/>
                <a:sym typeface="Philosopher"/>
              </a:defRPr>
            </a:pPr>
            <a:r>
              <a:t>2. Škola Z</a:t>
            </a:r>
          </a:p>
        </p:txBody>
      </p:sp>
      <p:sp>
        <p:nvSpPr>
          <p:cNvPr id="1857" name="Google Shape;1857;p85"/>
          <p:cNvSpPr txBox="1"/>
          <p:nvPr/>
        </p:nvSpPr>
        <p:spPr>
          <a:xfrm>
            <a:off x="5073635" y="3192953"/>
            <a:ext cx="12198664" cy="2124075"/>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bi se to riješilo, u svoj su nastavni plan i program matematike implementirali pristup mikroučenja: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858" name="Google Shape;1858;p85"/>
          <p:cNvSpPr txBox="1"/>
          <p:nvPr/>
        </p:nvSpPr>
        <p:spPr>
          <a:xfrm>
            <a:off x="7004303" y="5189730"/>
            <a:ext cx="10075279" cy="265919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Stvorili</a:t>
            </a:r>
            <a:r>
              <a:rPr dirty="0"/>
              <a:t> </a:t>
            </a:r>
            <a:r>
              <a:rPr dirty="0" err="1"/>
              <a:t>su</a:t>
            </a:r>
            <a:r>
              <a:rPr dirty="0"/>
              <a:t> </a:t>
            </a:r>
            <a:r>
              <a:rPr dirty="0" err="1"/>
              <a:t>niz</a:t>
            </a:r>
            <a:r>
              <a:rPr dirty="0"/>
              <a:t> </a:t>
            </a:r>
            <a:r>
              <a:rPr dirty="0" err="1"/>
              <a:t>kratkih</a:t>
            </a:r>
            <a:r>
              <a:rPr dirty="0"/>
              <a:t>,</a:t>
            </a:r>
            <a:r>
              <a:rPr b="1" dirty="0"/>
              <a:t> </a:t>
            </a:r>
            <a:r>
              <a:rPr b="1" dirty="0" err="1"/>
              <a:t>interaktivnih</a:t>
            </a:r>
            <a:r>
              <a:rPr dirty="0"/>
              <a:t> </a:t>
            </a:r>
            <a:r>
              <a:rPr dirty="0" err="1"/>
              <a:t>mikrolekcija</a:t>
            </a:r>
            <a:r>
              <a:rPr dirty="0"/>
              <a:t>, od </a:t>
            </a:r>
            <a:r>
              <a:rPr dirty="0" err="1"/>
              <a:t>kojih</a:t>
            </a:r>
            <a:r>
              <a:rPr dirty="0"/>
              <a:t> se </a:t>
            </a:r>
            <a:r>
              <a:rPr dirty="0" err="1"/>
              <a:t>svaka</a:t>
            </a:r>
            <a:r>
              <a:rPr dirty="0"/>
              <a:t> </a:t>
            </a:r>
            <a:r>
              <a:rPr dirty="0" err="1"/>
              <a:t>usredotočuje</a:t>
            </a:r>
            <a:r>
              <a:rPr dirty="0"/>
              <a:t> </a:t>
            </a:r>
            <a:r>
              <a:rPr dirty="0" err="1"/>
              <a:t>na</a:t>
            </a:r>
            <a:r>
              <a:rPr dirty="0"/>
              <a:t> </a:t>
            </a:r>
            <a:r>
              <a:rPr dirty="0" err="1"/>
              <a:t>određenu</a:t>
            </a:r>
            <a:r>
              <a:rPr dirty="0"/>
              <a:t> </a:t>
            </a:r>
            <a:r>
              <a:rPr dirty="0" err="1"/>
              <a:t>matematičku</a:t>
            </a:r>
            <a:r>
              <a:rPr dirty="0"/>
              <a:t> </a:t>
            </a:r>
            <a:r>
              <a:rPr dirty="0" err="1"/>
              <a:t>temu</a:t>
            </a:r>
            <a:r>
              <a:rPr dirty="0"/>
              <a:t> </a:t>
            </a:r>
            <a:r>
              <a:rPr dirty="0" err="1"/>
              <a:t>ili</a:t>
            </a:r>
            <a:r>
              <a:rPr dirty="0"/>
              <a:t> </a:t>
            </a:r>
            <a:r>
              <a:rPr dirty="0" err="1"/>
              <a:t>koncept</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Škola</a:t>
            </a:r>
            <a:r>
              <a:rPr dirty="0"/>
              <a:t> Z </a:t>
            </a:r>
            <a:r>
              <a:rPr dirty="0" err="1"/>
              <a:t>također</a:t>
            </a:r>
            <a:r>
              <a:rPr dirty="0"/>
              <a:t> je </a:t>
            </a:r>
            <a:r>
              <a:rPr dirty="0" err="1"/>
              <a:t>uvela</a:t>
            </a:r>
            <a:r>
              <a:rPr dirty="0"/>
              <a:t> </a:t>
            </a:r>
            <a:r>
              <a:rPr b="1" dirty="0" err="1"/>
              <a:t>elemente</a:t>
            </a:r>
            <a:r>
              <a:rPr b="1" dirty="0"/>
              <a:t> </a:t>
            </a:r>
            <a:r>
              <a:rPr b="1" dirty="0" err="1"/>
              <a:t>gamifikacije</a:t>
            </a:r>
            <a:r>
              <a:rPr dirty="0"/>
              <a:t>, </a:t>
            </a:r>
            <a:r>
              <a:rPr dirty="0" err="1"/>
              <a:t>kao</a:t>
            </a:r>
            <a:r>
              <a:rPr dirty="0"/>
              <a:t> </a:t>
            </a:r>
            <a:r>
              <a:rPr dirty="0" err="1"/>
              <a:t>što</a:t>
            </a:r>
            <a:r>
              <a:rPr dirty="0"/>
              <a:t> </a:t>
            </a:r>
            <a:r>
              <a:rPr dirty="0" err="1"/>
              <a:t>su</a:t>
            </a:r>
            <a:r>
              <a:rPr dirty="0"/>
              <a:t> </a:t>
            </a:r>
            <a:r>
              <a:rPr dirty="0" err="1"/>
              <a:t>matematički</a:t>
            </a:r>
            <a:r>
              <a:rPr dirty="0"/>
              <a:t> </a:t>
            </a:r>
            <a:r>
              <a:rPr dirty="0" err="1"/>
              <a:t>izazovi</a:t>
            </a:r>
            <a:r>
              <a:rPr dirty="0"/>
              <a:t> </a:t>
            </a:r>
            <a:r>
              <a:rPr dirty="0" err="1"/>
              <a:t>i</a:t>
            </a:r>
            <a:r>
              <a:rPr dirty="0"/>
              <a:t> </a:t>
            </a:r>
            <a:r>
              <a:rPr dirty="0" err="1"/>
              <a:t>ljestvice</a:t>
            </a:r>
            <a:r>
              <a:rPr dirty="0"/>
              <a:t>: </a:t>
            </a:r>
            <a:r>
              <a:rPr dirty="0" err="1"/>
              <a:t>učenici</a:t>
            </a:r>
            <a:r>
              <a:rPr dirty="0"/>
              <a:t> </a:t>
            </a:r>
            <a:r>
              <a:rPr dirty="0" err="1"/>
              <a:t>su</a:t>
            </a:r>
            <a:r>
              <a:rPr dirty="0"/>
              <a:t> </a:t>
            </a:r>
            <a:r>
              <a:rPr dirty="0" err="1"/>
              <a:t>osvojili</a:t>
            </a:r>
            <a:r>
              <a:rPr dirty="0"/>
              <a:t> </a:t>
            </a:r>
            <a:r>
              <a:rPr dirty="0" err="1"/>
              <a:t>bodove</a:t>
            </a:r>
            <a:r>
              <a:rPr dirty="0"/>
              <a:t> </a:t>
            </a:r>
            <a:r>
              <a:rPr dirty="0" err="1"/>
              <a:t>i</a:t>
            </a:r>
            <a:r>
              <a:rPr dirty="0"/>
              <a:t> </a:t>
            </a:r>
            <a:r>
              <a:rPr dirty="0" err="1"/>
              <a:t>natjecali</a:t>
            </a:r>
            <a:r>
              <a:rPr dirty="0"/>
              <a:t> se </a:t>
            </a:r>
            <a:r>
              <a:rPr dirty="0" err="1"/>
              <a:t>sa</a:t>
            </a:r>
            <a:r>
              <a:rPr dirty="0"/>
              <a:t> </a:t>
            </a:r>
            <a:r>
              <a:rPr dirty="0" err="1"/>
              <a:t>svojim</a:t>
            </a:r>
            <a:r>
              <a:rPr dirty="0"/>
              <a:t> </a:t>
            </a:r>
            <a:r>
              <a:rPr dirty="0" err="1"/>
              <a:t>vršnjacima</a:t>
            </a:r>
            <a:r>
              <a:rPr dirty="0"/>
              <a:t>, </a:t>
            </a:r>
            <a:r>
              <a:rPr dirty="0" err="1"/>
              <a:t>stvarajući</a:t>
            </a:r>
            <a:r>
              <a:rPr dirty="0"/>
              <a:t> </a:t>
            </a:r>
            <a:r>
              <a:rPr dirty="0" err="1"/>
              <a:t>osjećaj</a:t>
            </a:r>
            <a:r>
              <a:rPr dirty="0"/>
              <a:t> </a:t>
            </a:r>
            <a:r>
              <a:rPr b="1" dirty="0" err="1"/>
              <a:t>uzbuđenja</a:t>
            </a:r>
            <a:r>
              <a:rPr b="1" dirty="0"/>
              <a:t> </a:t>
            </a:r>
            <a:r>
              <a:rPr dirty="0" err="1"/>
              <a:t>i</a:t>
            </a:r>
            <a:r>
              <a:rPr dirty="0"/>
              <a:t> </a:t>
            </a:r>
            <a:r>
              <a:rPr b="1" dirty="0" err="1"/>
              <a:t>motivacije</a:t>
            </a:r>
            <a:endParaRPr dirty="0"/>
          </a:p>
        </p:txBody>
      </p:sp>
      <p:pic>
        <p:nvPicPr>
          <p:cNvPr id="1859" name="Google Shape;1859;p85"/>
          <p:cNvPicPr preferRelativeResize="0"/>
          <p:nvPr/>
        </p:nvPicPr>
        <p:blipFill>
          <a:blip r:embed="rId7">
            <a:alphaModFix/>
          </a:blip>
          <a:stretch>
            <a:fillRect/>
          </a:stretch>
        </p:blipFill>
        <p:spPr>
          <a:xfrm>
            <a:off x="14745300" y="9341476"/>
            <a:ext cx="2840374" cy="594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944" t="-10118" b="-11810"/>
            </a:stretch>
          </a:blipFill>
          <a:ln>
            <a:noFill/>
          </a:ln>
        </p:spPr>
      </p:sp>
      <p:grpSp>
        <p:nvGrpSpPr>
          <p:cNvPr id="1869" name="Google Shape;1869;p86"/>
          <p:cNvGrpSpPr/>
          <p:nvPr/>
        </p:nvGrpSpPr>
        <p:grpSpPr>
          <a:xfrm>
            <a:off x="5457197" y="2159645"/>
            <a:ext cx="12830803" cy="6548351"/>
            <a:chOff x="0" y="-9525"/>
            <a:chExt cx="3379306" cy="1724669"/>
          </a:xfrm>
        </p:grpSpPr>
        <p:sp>
          <p:nvSpPr>
            <p:cNvPr id="1870" name="Google Shape;1870;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sp>
        <p:sp>
          <p:nvSpPr>
            <p:cNvPr id="1871" name="Google Shape;1871;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2" name="Google Shape;1872;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873" name="Google Shape;1873;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5">
              <a:alphaModFix/>
            </a:blip>
            <a:stretch>
              <a:fillRect/>
            </a:stretch>
          </a:blipFill>
          <a:ln>
            <a:noFill/>
          </a:ln>
        </p:spPr>
      </p:sp>
      <p:sp>
        <p:nvSpPr>
          <p:cNvPr id="1874" name="Google Shape;1874;p86"/>
          <p:cNvSpPr txBox="1"/>
          <p:nvPr/>
        </p:nvSpPr>
        <p:spPr>
          <a:xfrm>
            <a:off x="6992745" y="2614484"/>
            <a:ext cx="10918507" cy="39909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dirty="0" err="1"/>
              <a:t>Znatno</a:t>
            </a:r>
            <a:r>
              <a:rPr b="1" dirty="0"/>
              <a:t> se </a:t>
            </a:r>
            <a:r>
              <a:rPr b="1" dirty="0" err="1"/>
              <a:t>povećala</a:t>
            </a:r>
            <a:r>
              <a:rPr dirty="0"/>
              <a:t> </a:t>
            </a:r>
            <a:r>
              <a:rPr dirty="0" err="1"/>
              <a:t>uključenost</a:t>
            </a:r>
            <a:r>
              <a:rPr dirty="0"/>
              <a:t> </a:t>
            </a:r>
            <a:r>
              <a:rPr dirty="0" err="1"/>
              <a:t>učenika</a:t>
            </a:r>
            <a:r>
              <a:rPr dirty="0"/>
              <a:t> u </a:t>
            </a:r>
            <a:r>
              <a:rPr dirty="0" err="1"/>
              <a:t>matematiku</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Učenici</a:t>
            </a:r>
            <a:r>
              <a:rPr dirty="0"/>
              <a:t> </a:t>
            </a:r>
            <a:r>
              <a:rPr dirty="0" err="1"/>
              <a:t>su</a:t>
            </a:r>
            <a:r>
              <a:rPr dirty="0"/>
              <a:t> </a:t>
            </a:r>
            <a:r>
              <a:rPr dirty="0" err="1"/>
              <a:t>pokazali</a:t>
            </a:r>
            <a:r>
              <a:rPr b="1" dirty="0"/>
              <a:t> </a:t>
            </a:r>
            <a:r>
              <a:rPr b="1" dirty="0" err="1"/>
              <a:t>značajno</a:t>
            </a:r>
            <a:r>
              <a:rPr b="1" dirty="0"/>
              <a:t> </a:t>
            </a:r>
            <a:r>
              <a:rPr b="1" dirty="0" err="1"/>
              <a:t>poboljšanje</a:t>
            </a:r>
            <a:r>
              <a:rPr dirty="0"/>
              <a:t> u </a:t>
            </a:r>
            <a:r>
              <a:rPr dirty="0" err="1"/>
              <a:t>znanju</a:t>
            </a:r>
            <a:r>
              <a:rPr dirty="0"/>
              <a:t> </a:t>
            </a:r>
            <a:r>
              <a:rPr dirty="0" err="1"/>
              <a:t>matematike</a:t>
            </a:r>
            <a:r>
              <a:rPr dirty="0"/>
              <a:t>:</a:t>
            </a:r>
            <a:r>
              <a:rPr b="1" dirty="0"/>
              <a:t> </a:t>
            </a:r>
            <a:r>
              <a:rPr b="1" dirty="0" err="1"/>
              <a:t>usredotočena</a:t>
            </a:r>
            <a:r>
              <a:rPr b="1" dirty="0"/>
              <a:t>, </a:t>
            </a:r>
            <a:r>
              <a:rPr b="1" dirty="0" err="1"/>
              <a:t>ponavljajuća</a:t>
            </a:r>
            <a:r>
              <a:rPr b="1" dirty="0"/>
              <a:t> </a:t>
            </a:r>
            <a:r>
              <a:rPr b="1" dirty="0" err="1"/>
              <a:t>priroda</a:t>
            </a:r>
            <a:r>
              <a:rPr b="1" dirty="0"/>
              <a:t> </a:t>
            </a:r>
            <a:r>
              <a:rPr b="1" dirty="0" err="1"/>
              <a:t>mikro-učenja</a:t>
            </a:r>
            <a:r>
              <a:rPr dirty="0"/>
              <a:t> </a:t>
            </a:r>
            <a:r>
              <a:rPr dirty="0" err="1"/>
              <a:t>pomogla</a:t>
            </a:r>
            <a:r>
              <a:rPr dirty="0"/>
              <a:t> je</a:t>
            </a:r>
            <a:r>
              <a:rPr b="1" dirty="0"/>
              <a:t> </a:t>
            </a:r>
            <a:r>
              <a:rPr b="1" dirty="0" err="1"/>
              <a:t>ojačati</a:t>
            </a:r>
            <a:r>
              <a:rPr b="1" dirty="0"/>
              <a:t> </a:t>
            </a:r>
            <a:r>
              <a:rPr b="1" dirty="0" err="1"/>
              <a:t>njihovo</a:t>
            </a:r>
            <a:r>
              <a:rPr b="1" dirty="0"/>
              <a:t> </a:t>
            </a:r>
            <a:r>
              <a:rPr b="1" dirty="0" err="1"/>
              <a:t>razumijevanje</a:t>
            </a:r>
            <a:r>
              <a:rPr dirty="0"/>
              <a:t> </a:t>
            </a:r>
            <a:r>
              <a:rPr dirty="0" err="1"/>
              <a:t>temeljnih</a:t>
            </a:r>
            <a:r>
              <a:rPr dirty="0"/>
              <a:t> </a:t>
            </a:r>
            <a:r>
              <a:rPr dirty="0" err="1"/>
              <a:t>matematičkih</a:t>
            </a:r>
            <a:r>
              <a:rPr dirty="0"/>
              <a:t> </a:t>
            </a:r>
            <a:r>
              <a:rPr dirty="0" err="1"/>
              <a:t>tema</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dirty="0" err="1"/>
              <a:t>Elementi</a:t>
            </a:r>
            <a:r>
              <a:rPr b="1" dirty="0"/>
              <a:t> </a:t>
            </a:r>
            <a:r>
              <a:rPr b="1" dirty="0" err="1"/>
              <a:t>gamifikacije</a:t>
            </a:r>
            <a:r>
              <a:rPr dirty="0"/>
              <a:t> </a:t>
            </a:r>
            <a:r>
              <a:rPr dirty="0" err="1"/>
              <a:t>dodali</a:t>
            </a:r>
            <a:r>
              <a:rPr dirty="0"/>
              <a:t> </a:t>
            </a:r>
            <a:r>
              <a:rPr dirty="0" err="1"/>
              <a:t>su</a:t>
            </a:r>
            <a:r>
              <a:rPr dirty="0"/>
              <a:t> element </a:t>
            </a:r>
            <a:r>
              <a:rPr dirty="0" err="1"/>
              <a:t>zabavnog</a:t>
            </a:r>
            <a:r>
              <a:rPr dirty="0"/>
              <a:t> </a:t>
            </a:r>
            <a:r>
              <a:rPr dirty="0" err="1"/>
              <a:t>i</a:t>
            </a:r>
            <a:r>
              <a:rPr dirty="0"/>
              <a:t> </a:t>
            </a:r>
            <a:r>
              <a:rPr dirty="0" err="1"/>
              <a:t>prijateljskog</a:t>
            </a:r>
            <a:r>
              <a:rPr dirty="0"/>
              <a:t> </a:t>
            </a:r>
            <a:r>
              <a:rPr dirty="0" err="1"/>
              <a:t>natjecanja</a:t>
            </a:r>
            <a:r>
              <a:rPr dirty="0"/>
              <a:t>: </a:t>
            </a:r>
            <a:r>
              <a:rPr dirty="0" err="1"/>
              <a:t>učenici</a:t>
            </a:r>
            <a:r>
              <a:rPr dirty="0"/>
              <a:t> </a:t>
            </a:r>
            <a:r>
              <a:rPr dirty="0" err="1"/>
              <a:t>nisu</a:t>
            </a:r>
            <a:r>
              <a:rPr dirty="0"/>
              <a:t> </a:t>
            </a:r>
            <a:r>
              <a:rPr dirty="0" err="1"/>
              <a:t>samo</a:t>
            </a:r>
            <a:r>
              <a:rPr dirty="0"/>
              <a:t> </a:t>
            </a:r>
            <a:r>
              <a:rPr dirty="0" err="1"/>
              <a:t>učinkovitije</a:t>
            </a:r>
            <a:r>
              <a:rPr dirty="0"/>
              <a:t> </a:t>
            </a:r>
            <a:r>
              <a:rPr dirty="0" err="1"/>
              <a:t>učili</a:t>
            </a:r>
            <a:r>
              <a:rPr dirty="0"/>
              <a:t> </a:t>
            </a:r>
            <a:r>
              <a:rPr dirty="0" err="1"/>
              <a:t>matematiku</a:t>
            </a:r>
            <a:r>
              <a:rPr dirty="0"/>
              <a:t>, </a:t>
            </a:r>
            <a:r>
              <a:rPr dirty="0" err="1"/>
              <a:t>već</a:t>
            </a:r>
            <a:r>
              <a:rPr dirty="0"/>
              <a:t> </a:t>
            </a:r>
            <a:r>
              <a:rPr dirty="0" err="1"/>
              <a:t>su</a:t>
            </a:r>
            <a:r>
              <a:rPr dirty="0"/>
              <a:t> </a:t>
            </a:r>
            <a:r>
              <a:rPr dirty="0" err="1"/>
              <a:t>i</a:t>
            </a:r>
            <a:r>
              <a:rPr dirty="0"/>
              <a:t> </a:t>
            </a:r>
            <a:r>
              <a:rPr b="1" dirty="0" err="1"/>
              <a:t>uživali</a:t>
            </a:r>
            <a:r>
              <a:rPr b="1" dirty="0"/>
              <a:t> u </a:t>
            </a:r>
            <a:r>
              <a:rPr b="1" dirty="0" err="1"/>
              <a:t>procesu</a:t>
            </a:r>
            <a:endParaRPr dirty="0"/>
          </a:p>
        </p:txBody>
      </p:sp>
      <p:sp>
        <p:nvSpPr>
          <p:cNvPr id="1875" name="Google Shape;1875;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6">
              <a:alphaModFix/>
            </a:blip>
            <a:stretch>
              <a:fillRect/>
            </a:stretch>
          </a:blipFill>
          <a:ln>
            <a:noFill/>
          </a:ln>
        </p:spPr>
      </p:sp>
      <p:sp>
        <p:nvSpPr>
          <p:cNvPr id="1876" name="Google Shape;1876;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7">
              <a:alphaModFix/>
            </a:blip>
            <a:stretch>
              <a:fillRect/>
            </a:stretch>
          </a:blipFill>
          <a:ln>
            <a:noFill/>
          </a:ln>
        </p:spPr>
      </p:sp>
      <p:sp>
        <p:nvSpPr>
          <p:cNvPr id="1877" name="Google Shape;1877;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8">
              <a:alphaModFix/>
            </a:blip>
            <a:stretch>
              <a:fillRect/>
            </a:stretch>
          </a:blipFill>
          <a:ln>
            <a:noFill/>
          </a:ln>
        </p:spPr>
      </p:sp>
      <p:sp>
        <p:nvSpPr>
          <p:cNvPr id="1878" name="Google Shape;1878;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9">
              <a:alphaModFix/>
            </a:blip>
            <a:stretch>
              <a:fillRect/>
            </a:stretch>
          </a:blipFill>
          <a:ln>
            <a:noFill/>
          </a:ln>
        </p:spPr>
      </p:sp>
      <p:sp>
        <p:nvSpPr>
          <p:cNvPr id="1879" name="Google Shape;1879;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799">
                <a:solidFill>
                  <a:srgbClr val="FBF9FF"/>
                </a:solidFill>
                <a:latin typeface="Arimo"/>
                <a:ea typeface="Arimo"/>
                <a:cs typeface="Arimo"/>
                <a:sym typeface="Arimo"/>
              </a:defRPr>
            </a:pPr>
            <a:r>
              <a:t>2</a:t>
            </a:r>
          </a:p>
        </p:txBody>
      </p:sp>
      <p:sp>
        <p:nvSpPr>
          <p:cNvPr id="1880" name="Google Shape;1880;p86"/>
          <p:cNvSpPr txBox="1"/>
          <p:nvPr/>
        </p:nvSpPr>
        <p:spPr>
          <a:xfrm>
            <a:off x="5457197" y="1205649"/>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Rezultati </a:t>
            </a:r>
          </a:p>
        </p:txBody>
      </p:sp>
      <p:sp>
        <p:nvSpPr>
          <p:cNvPr id="1881" name="Google Shape;1881;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5018" b="1">
                <a:solidFill>
                  <a:srgbClr val="DFAC52"/>
                </a:solidFill>
                <a:latin typeface="Philosopher"/>
                <a:ea typeface="Philosopher"/>
                <a:cs typeface="Philosopher"/>
                <a:sym typeface="Philosopher"/>
              </a:defRPr>
            </a:pPr>
            <a:r>
              <a:t>Škola Z</a:t>
            </a:r>
          </a:p>
        </p:txBody>
      </p:sp>
      <p:sp>
        <p:nvSpPr>
          <p:cNvPr id="1882" name="Google Shape;1882;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t>Inovativni pristup Škole Z </a:t>
            </a:r>
            <a:r>
              <a:rPr b="1"/>
              <a:t>integriranju mikro-učenja u</a:t>
            </a:r>
            <a:r>
              <a:t> nastavni plan i program matematike pokazuje kako ova metoda može</a:t>
            </a:r>
            <a:r>
              <a:rPr b="1"/>
              <a:t> pozitivno utjecati </a:t>
            </a:r>
            <a:r>
              <a:t>na</a:t>
            </a:r>
            <a:r>
              <a:rPr b="1"/>
              <a:t> obrazovne ishode</a:t>
            </a:r>
            <a:endParaRPr/>
          </a:p>
        </p:txBody>
      </p:sp>
      <p:pic>
        <p:nvPicPr>
          <p:cNvPr id="1883" name="Google Shape;1883;p86"/>
          <p:cNvPicPr preferRelativeResize="0"/>
          <p:nvPr/>
        </p:nvPicPr>
        <p:blipFill>
          <a:blip r:embed="rId10">
            <a:alphaModFix/>
          </a:blip>
          <a:stretch>
            <a:fillRect/>
          </a:stretch>
        </p:blipFill>
        <p:spPr>
          <a:xfrm>
            <a:off x="14921675" y="9388651"/>
            <a:ext cx="2840374" cy="5944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sp>
        <p:nvSpPr>
          <p:cNvPr id="1893" name="Google Shape;1893;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94" name="Google Shape;1894;p87"/>
          <p:cNvGrpSpPr/>
          <p:nvPr/>
        </p:nvGrpSpPr>
        <p:grpSpPr>
          <a:xfrm>
            <a:off x="533930" y="5107335"/>
            <a:ext cx="11932595" cy="2647740"/>
            <a:chOff x="0" y="-9525"/>
            <a:chExt cx="3142741" cy="697347"/>
          </a:xfrm>
        </p:grpSpPr>
        <p:sp>
          <p:nvSpPr>
            <p:cNvPr id="1895" name="Google Shape;1895;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96" name="Google Shape;1896;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7" name="Google Shape;1897;p87"/>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898" name="Google Shape;1898;p87"/>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899" name="Google Shape;1899;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Neprofitna organizacija MAAM utvrdila je značajnu potrebu u svojoj zajednici — odrasli učenici koji žele steći vještine i znanja vezana uz posao. </a:t>
            </a:r>
          </a:p>
        </p:txBody>
      </p:sp>
      <p:pic>
        <p:nvPicPr>
          <p:cNvPr id="1900" name="Google Shape;1900;p87"/>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grpSp>
        <p:nvGrpSpPr>
          <p:cNvPr id="1910" name="Google Shape;1910;p88"/>
          <p:cNvGrpSpPr/>
          <p:nvPr/>
        </p:nvGrpSpPr>
        <p:grpSpPr>
          <a:xfrm>
            <a:off x="360327" y="3535517"/>
            <a:ext cx="12830803" cy="6259223"/>
            <a:chOff x="0" y="-9525"/>
            <a:chExt cx="3379306" cy="1648520"/>
          </a:xfrm>
        </p:grpSpPr>
        <p:sp>
          <p:nvSpPr>
            <p:cNvPr id="1911" name="Google Shape;1911;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912" name="Google Shape;1912;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3" name="Google Shape;1913;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14" name="Google Shape;1914;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5">
              <a:alphaModFix/>
            </a:blip>
            <a:stretch>
              <a:fillRect/>
            </a:stretch>
          </a:blipFill>
          <a:ln>
            <a:noFill/>
          </a:ln>
        </p:spPr>
      </p:sp>
      <p:sp>
        <p:nvSpPr>
          <p:cNvPr id="1915" name="Google Shape;1915;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6">
              <a:alphaModFix/>
            </a:blip>
            <a:stretch>
              <a:fillRect/>
            </a:stretch>
          </a:blipFill>
          <a:ln>
            <a:noFill/>
          </a:ln>
        </p:spPr>
      </p:sp>
      <p:sp>
        <p:nvSpPr>
          <p:cNvPr id="1916" name="Google Shape;1916;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Aproach</a:t>
            </a:r>
          </a:p>
        </p:txBody>
      </p:sp>
      <p:sp>
        <p:nvSpPr>
          <p:cNvPr id="1917" name="Google Shape;1917;p88"/>
          <p:cNvSpPr txBox="1"/>
          <p:nvPr/>
        </p:nvSpPr>
        <p:spPr>
          <a:xfrm>
            <a:off x="2485258" y="5230648"/>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Osmislili</a:t>
            </a:r>
            <a:r>
              <a:rPr dirty="0"/>
              <a:t> </a:t>
            </a:r>
            <a:r>
              <a:rPr dirty="0" err="1"/>
              <a:t>su</a:t>
            </a:r>
            <a:r>
              <a:rPr dirty="0"/>
              <a:t> </a:t>
            </a:r>
            <a:r>
              <a:rPr b="1" dirty="0" err="1"/>
              <a:t>biblioteku</a:t>
            </a:r>
            <a:r>
              <a:rPr b="1" dirty="0"/>
              <a:t> </a:t>
            </a:r>
            <a:r>
              <a:rPr b="1" dirty="0" err="1"/>
              <a:t>modula</a:t>
            </a:r>
            <a:r>
              <a:rPr b="1" dirty="0"/>
              <a:t> za </a:t>
            </a:r>
            <a:r>
              <a:rPr b="1" dirty="0" err="1"/>
              <a:t>mikro</a:t>
            </a:r>
            <a:r>
              <a:rPr b="1" dirty="0"/>
              <a:t> </a:t>
            </a:r>
            <a:r>
              <a:rPr b="1" dirty="0" err="1"/>
              <a:t>učenje</a:t>
            </a:r>
            <a:r>
              <a:rPr b="1" dirty="0"/>
              <a:t>, od</a:t>
            </a:r>
            <a:r>
              <a:rPr dirty="0"/>
              <a:t> </a:t>
            </a:r>
            <a:r>
              <a:rPr dirty="0" err="1"/>
              <a:t>kojih</a:t>
            </a:r>
            <a:r>
              <a:rPr dirty="0"/>
              <a:t> je </a:t>
            </a:r>
            <a:r>
              <a:rPr dirty="0" err="1"/>
              <a:t>svaki</a:t>
            </a:r>
            <a:r>
              <a:rPr dirty="0"/>
              <a:t> </a:t>
            </a:r>
            <a:r>
              <a:rPr dirty="0" err="1"/>
              <a:t>prilagođen</a:t>
            </a:r>
            <a:r>
              <a:rPr dirty="0"/>
              <a:t> </a:t>
            </a:r>
            <a:r>
              <a:rPr dirty="0" err="1"/>
              <a:t>određenoj</a:t>
            </a:r>
            <a:r>
              <a:rPr dirty="0"/>
              <a:t> </a:t>
            </a:r>
            <a:r>
              <a:rPr dirty="0" err="1"/>
              <a:t>radnoj</a:t>
            </a:r>
            <a:r>
              <a:rPr dirty="0"/>
              <a:t> </a:t>
            </a:r>
            <a:r>
              <a:rPr dirty="0" err="1"/>
              <a:t>vještini</a:t>
            </a:r>
            <a:r>
              <a:rPr dirty="0"/>
              <a:t>. Ovi moduli </a:t>
            </a:r>
            <a:r>
              <a:rPr dirty="0" err="1"/>
              <a:t>bili</a:t>
            </a:r>
            <a:r>
              <a:rPr dirty="0"/>
              <a:t> </a:t>
            </a:r>
            <a:r>
              <a:rPr dirty="0" err="1"/>
              <a:t>su</a:t>
            </a:r>
            <a:r>
              <a:rPr dirty="0"/>
              <a:t> </a:t>
            </a:r>
            <a:r>
              <a:rPr dirty="0" err="1"/>
              <a:t>lako</a:t>
            </a:r>
            <a:r>
              <a:rPr dirty="0"/>
              <a:t> </a:t>
            </a:r>
            <a:r>
              <a:rPr dirty="0" err="1"/>
              <a:t>dostupni</a:t>
            </a:r>
            <a:r>
              <a:rPr dirty="0"/>
              <a:t> </a:t>
            </a:r>
            <a:r>
              <a:rPr dirty="0" err="1"/>
              <a:t>putem</a:t>
            </a:r>
            <a:r>
              <a:rPr dirty="0"/>
              <a:t> </a:t>
            </a:r>
            <a:r>
              <a:rPr dirty="0" err="1"/>
              <a:t>mrežne</a:t>
            </a:r>
            <a:r>
              <a:rPr dirty="0"/>
              <a:t> </a:t>
            </a:r>
            <a:r>
              <a:rPr dirty="0" err="1"/>
              <a:t>platforme</a:t>
            </a:r>
            <a:r>
              <a:rPr dirty="0"/>
              <a:t> MAAM-a</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MAAM je </a:t>
            </a:r>
            <a:r>
              <a:rPr dirty="0" err="1"/>
              <a:t>naglasio</a:t>
            </a:r>
            <a:r>
              <a:rPr dirty="0"/>
              <a:t> </a:t>
            </a:r>
            <a:r>
              <a:rPr b="1" dirty="0" err="1"/>
              <a:t>važnost</a:t>
            </a:r>
            <a:r>
              <a:rPr b="1" dirty="0"/>
              <a:t> </a:t>
            </a:r>
            <a:r>
              <a:rPr b="1" dirty="0" err="1"/>
              <a:t>praktične</a:t>
            </a:r>
            <a:r>
              <a:rPr b="1" dirty="0"/>
              <a:t> </a:t>
            </a:r>
            <a:r>
              <a:rPr b="1" dirty="0" err="1"/>
              <a:t>primjene</a:t>
            </a:r>
            <a:r>
              <a:rPr b="1" dirty="0"/>
              <a:t>: </a:t>
            </a:r>
            <a:r>
              <a:rPr dirty="0" err="1"/>
              <a:t>svaki</a:t>
            </a:r>
            <a:r>
              <a:rPr dirty="0"/>
              <a:t> je </a:t>
            </a:r>
            <a:r>
              <a:rPr dirty="0" err="1"/>
              <a:t>modul</a:t>
            </a:r>
            <a:r>
              <a:rPr dirty="0"/>
              <a:t> </a:t>
            </a:r>
            <a:r>
              <a:rPr dirty="0" err="1"/>
              <a:t>uključivao</a:t>
            </a:r>
            <a:r>
              <a:rPr dirty="0"/>
              <a:t> </a:t>
            </a:r>
            <a:r>
              <a:rPr dirty="0" err="1"/>
              <a:t>praktične</a:t>
            </a:r>
            <a:r>
              <a:rPr dirty="0"/>
              <a:t> </a:t>
            </a:r>
            <a:r>
              <a:rPr dirty="0" err="1"/>
              <a:t>vježbe</a:t>
            </a:r>
            <a:r>
              <a:rPr dirty="0"/>
              <a:t> </a:t>
            </a:r>
            <a:r>
              <a:rPr dirty="0" err="1"/>
              <a:t>i</a:t>
            </a:r>
            <a:r>
              <a:rPr dirty="0"/>
              <a:t> </a:t>
            </a:r>
            <a:r>
              <a:rPr dirty="0" err="1"/>
              <a:t>scenarije</a:t>
            </a:r>
            <a:r>
              <a:rPr dirty="0"/>
              <a:t> </a:t>
            </a:r>
            <a:r>
              <a:rPr dirty="0" err="1"/>
              <a:t>iz</a:t>
            </a:r>
            <a:r>
              <a:rPr dirty="0"/>
              <a:t> </a:t>
            </a:r>
            <a:r>
              <a:rPr dirty="0" err="1"/>
              <a:t>stvarnog</a:t>
            </a:r>
            <a:r>
              <a:rPr dirty="0"/>
              <a:t> </a:t>
            </a:r>
            <a:r>
              <a:rPr dirty="0" err="1"/>
              <a:t>svijeta</a:t>
            </a:r>
            <a:r>
              <a:rPr dirty="0"/>
              <a:t>, </a:t>
            </a:r>
            <a:r>
              <a:rPr dirty="0" err="1"/>
              <a:t>osiguravajući</a:t>
            </a:r>
            <a:r>
              <a:rPr dirty="0"/>
              <a:t> da </a:t>
            </a:r>
            <a:r>
              <a:rPr dirty="0" err="1"/>
              <a:t>učenici</a:t>
            </a:r>
            <a:r>
              <a:rPr dirty="0"/>
              <a:t> </a:t>
            </a:r>
            <a:r>
              <a:rPr dirty="0" err="1"/>
              <a:t>mogu</a:t>
            </a:r>
            <a:r>
              <a:rPr dirty="0"/>
              <a:t> </a:t>
            </a:r>
            <a:r>
              <a:rPr dirty="0" err="1"/>
              <a:t>odmah</a:t>
            </a:r>
            <a:r>
              <a:rPr dirty="0"/>
              <a:t> </a:t>
            </a:r>
            <a:r>
              <a:rPr dirty="0" err="1"/>
              <a:t>primijeniti</a:t>
            </a:r>
            <a:r>
              <a:rPr dirty="0"/>
              <a:t> ono </a:t>
            </a:r>
            <a:r>
              <a:rPr dirty="0" err="1"/>
              <a:t>što</a:t>
            </a:r>
            <a:r>
              <a:rPr dirty="0"/>
              <a:t> </a:t>
            </a:r>
            <a:r>
              <a:rPr dirty="0" err="1"/>
              <a:t>su</a:t>
            </a:r>
            <a:r>
              <a:rPr dirty="0"/>
              <a:t> </a:t>
            </a:r>
            <a:r>
              <a:rPr dirty="0" err="1"/>
              <a:t>naučili</a:t>
            </a:r>
            <a:endParaRPr dirty="0"/>
          </a:p>
        </p:txBody>
      </p:sp>
      <p:sp>
        <p:nvSpPr>
          <p:cNvPr id="1918" name="Google Shape;1918;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799" b="1">
                <a:solidFill>
                  <a:srgbClr val="DFAC52"/>
                </a:solidFill>
                <a:latin typeface="Philosopher"/>
                <a:ea typeface="Philosopher"/>
                <a:cs typeface="Philosopher"/>
                <a:sym typeface="Philosopher"/>
              </a:defRPr>
            </a:pPr>
            <a:r>
              <a:t>3. Neprofitna organizacija MAAM</a:t>
            </a:r>
          </a:p>
        </p:txBody>
      </p:sp>
      <p:sp>
        <p:nvSpPr>
          <p:cNvPr id="1919" name="Google Shape;1919;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bi se to riješilo, uveli su mikro-učenje:</a:t>
            </a:r>
          </a:p>
        </p:txBody>
      </p:sp>
      <p:pic>
        <p:nvPicPr>
          <p:cNvPr id="1920" name="Google Shape;1920;p88"/>
          <p:cNvPicPr preferRelativeResize="0"/>
          <p:nvPr/>
        </p:nvPicPr>
        <p:blipFill>
          <a:blip r:embed="rId7">
            <a:alphaModFix/>
          </a:blip>
          <a:stretch>
            <a:fillRect/>
          </a:stretch>
        </p:blipFill>
        <p:spPr>
          <a:xfrm>
            <a:off x="15016075" y="9435826"/>
            <a:ext cx="2840374" cy="594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sp>
      <p:sp>
        <p:nvSpPr>
          <p:cNvPr id="1930" name="Google Shape;1930;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sp>
      <p:grpSp>
        <p:nvGrpSpPr>
          <p:cNvPr id="1931" name="Google Shape;1931;p89"/>
          <p:cNvGrpSpPr/>
          <p:nvPr/>
        </p:nvGrpSpPr>
        <p:grpSpPr>
          <a:xfrm>
            <a:off x="8434070" y="-39284"/>
            <a:ext cx="9853930" cy="10323165"/>
            <a:chOff x="0" y="-9525"/>
            <a:chExt cx="2595274" cy="2718858"/>
          </a:xfrm>
        </p:grpSpPr>
        <p:sp>
          <p:nvSpPr>
            <p:cNvPr id="1932" name="Google Shape;1932;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sp>
        <p:sp>
          <p:nvSpPr>
            <p:cNvPr id="1933" name="Google Shape;1933;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4" name="Google Shape;1934;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935" name="Google Shape;1935;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6">
              <a:alphaModFix/>
            </a:blip>
            <a:stretch>
              <a:fillRect/>
            </a:stretch>
          </a:blipFill>
          <a:ln>
            <a:noFill/>
          </a:ln>
        </p:spPr>
      </p:sp>
      <p:sp>
        <p:nvSpPr>
          <p:cNvPr id="1936" name="Google Shape;1936;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7">
              <a:alphaModFix/>
            </a:blip>
            <a:stretch>
              <a:fillRect/>
            </a:stretch>
          </a:blipFill>
          <a:ln>
            <a:noFill/>
          </a:ln>
        </p:spPr>
      </p:sp>
      <p:sp>
        <p:nvSpPr>
          <p:cNvPr id="1937" name="Google Shape;1937;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8">
              <a:alphaModFix/>
            </a:blip>
            <a:stretch>
              <a:fillRect/>
            </a:stretch>
          </a:blipFill>
          <a:ln>
            <a:noFill/>
          </a:ln>
        </p:spPr>
      </p:sp>
      <p:sp>
        <p:nvSpPr>
          <p:cNvPr id="1938" name="Google Shape;1938;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140">
                <a:solidFill>
                  <a:srgbClr val="FBF9FF"/>
                </a:solidFill>
                <a:latin typeface="Lato"/>
                <a:ea typeface="Lato"/>
                <a:cs typeface="Lato"/>
                <a:sym typeface="Lato"/>
              </a:defRPr>
            </a:pPr>
            <a:r>
              <a:t>3</a:t>
            </a:r>
          </a:p>
        </p:txBody>
      </p:sp>
      <p:sp>
        <p:nvSpPr>
          <p:cNvPr id="1939" name="Google Shape;1939;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defRPr sz="1559" b="1">
                <a:solidFill>
                  <a:srgbClr val="ECEFF1"/>
                </a:solidFill>
                <a:latin typeface="Philosopher"/>
                <a:ea typeface="Philosopher"/>
                <a:cs typeface="Philosopher"/>
                <a:sym typeface="Philosopher"/>
              </a:defRPr>
            </a:pPr>
            <a:r>
              <a:t>Neprofitne organizacije</a:t>
            </a:r>
          </a:p>
        </p:txBody>
      </p:sp>
      <p:sp>
        <p:nvSpPr>
          <p:cNvPr id="1940" name="Google Shape;1940;p89"/>
          <p:cNvSpPr txBox="1"/>
          <p:nvPr/>
        </p:nvSpPr>
        <p:spPr>
          <a:xfrm>
            <a:off x="13789742" y="515761"/>
            <a:ext cx="3981383" cy="122617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640" b="1">
                <a:solidFill>
                  <a:srgbClr val="000000"/>
                </a:solidFill>
                <a:latin typeface="Philosopher"/>
                <a:ea typeface="Philosopher"/>
                <a:cs typeface="Philosopher"/>
                <a:sym typeface="Philosopher"/>
              </a:defRPr>
            </a:pPr>
            <a:r>
              <a:rPr dirty="0" err="1"/>
              <a:t>Rezultati</a:t>
            </a:r>
            <a:r>
              <a:rPr dirty="0"/>
              <a:t> </a:t>
            </a:r>
          </a:p>
        </p:txBody>
      </p:sp>
      <p:sp>
        <p:nvSpPr>
          <p:cNvPr id="1941" name="Google Shape;1941;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Odrasli učenici prihvatili su pristup mikro-učenja, cijeneći njegovu fleksibilnost i pristupačnost</a:t>
            </a:r>
          </a:p>
        </p:txBody>
      </p:sp>
      <p:sp>
        <p:nvSpPr>
          <p:cNvPr id="1942" name="Google Shape;1942;p89"/>
          <p:cNvSpPr txBox="1"/>
          <p:nvPr/>
        </p:nvSpPr>
        <p:spPr>
          <a:xfrm>
            <a:off x="9913089" y="3578723"/>
            <a:ext cx="7953717" cy="54387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Mnogi učenici prijavili su </a:t>
            </a:r>
            <a:r>
              <a:rPr b="1"/>
              <a:t>značajna poboljšanja </a:t>
            </a:r>
            <a:r>
              <a:t>u vještinama vezanim uz posao: izrazili su </a:t>
            </a:r>
            <a:r>
              <a:rPr b="1"/>
              <a:t>veće povjerenje</a:t>
            </a:r>
            <a:r>
              <a:t> i</a:t>
            </a:r>
            <a:r>
              <a:rPr b="1"/>
              <a:t> bolje razumijevanje </a:t>
            </a:r>
            <a:r>
              <a:t>svojih</a:t>
            </a:r>
            <a:r>
              <a:rPr b="1"/>
              <a:t> odabranih područja</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Fokus MAAM-a na </a:t>
            </a:r>
            <a:r>
              <a:rPr b="1"/>
              <a:t>primjenu u stvarnom svijetu</a:t>
            </a:r>
            <a:r>
              <a:t> osigurao je da učenici budu spremni za </a:t>
            </a:r>
            <a:r>
              <a:rPr b="1"/>
              <a:t>posao nakon završetka modula mikro-učenja</a:t>
            </a:r>
            <a:r>
              <a:t>. </a:t>
            </a: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Posvećenost </a:t>
            </a:r>
            <a:r>
              <a:rPr b="1"/>
              <a:t>neprofitne organizacije MAAM</a:t>
            </a:r>
            <a:r>
              <a:t> mikro-učenju kao </a:t>
            </a:r>
            <a:r>
              <a:rPr b="1"/>
              <a:t>alatu za osnaživanje</a:t>
            </a:r>
            <a:r>
              <a:t> pokazuje kako prilagođeno, praktično mikro-učenje može duboko utjecati na</a:t>
            </a:r>
            <a:r>
              <a:rPr b="1"/>
              <a:t> odrasle učenike</a:t>
            </a:r>
            <a:r>
              <a:t>, posebno kada su u pitanju vještine vezane uz posao</a:t>
            </a:r>
          </a:p>
        </p:txBody>
      </p:sp>
      <p:pic>
        <p:nvPicPr>
          <p:cNvPr id="1943" name="Google Shape;1943;p89"/>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Mikro-učenje u svakodnevnom životu</a:t>
            </a: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FFFFFF"/>
                </a:solidFill>
                <a:latin typeface="Philosopher"/>
                <a:ea typeface="Philosopher"/>
                <a:cs typeface="Philosopher"/>
                <a:sym typeface="Philosopher"/>
              </a:defRPr>
            </a:pPr>
            <a:r>
              <a:t>Video recept ili kuharica?</a:t>
            </a: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sp>
      <p:pic>
        <p:nvPicPr>
          <p:cNvPr id="224" name="Google Shape;224;p9"/>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sp>
        <p:nvSpPr>
          <p:cNvPr id="1953" name="Google Shape;1953;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954" name="Google Shape;1954;p90"/>
          <p:cNvGrpSpPr/>
          <p:nvPr/>
        </p:nvGrpSpPr>
        <p:grpSpPr>
          <a:xfrm>
            <a:off x="2760759" y="2840333"/>
            <a:ext cx="12766481" cy="3395250"/>
            <a:chOff x="0" y="-9525"/>
            <a:chExt cx="3362365" cy="894222"/>
          </a:xfrm>
        </p:grpSpPr>
        <p:sp>
          <p:nvSpPr>
            <p:cNvPr id="1955" name="Google Shape;1955;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sp>
        <p:sp>
          <p:nvSpPr>
            <p:cNvPr id="1956" name="Google Shape;1956;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7" name="Google Shape;1957;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5">
              <a:alphaModFix/>
            </a:blip>
            <a:stretch>
              <a:fillRect/>
            </a:stretch>
          </a:blipFill>
          <a:ln>
            <a:noFill/>
          </a:ln>
        </p:spPr>
      </p:sp>
      <p:sp>
        <p:nvSpPr>
          <p:cNvPr id="1958" name="Google Shape;1958;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defRPr sz="3078">
                <a:solidFill>
                  <a:srgbClr val="000000"/>
                </a:solidFill>
                <a:latin typeface="Philosopher"/>
                <a:ea typeface="Philosopher"/>
                <a:cs typeface="Philosopher"/>
                <a:sym typeface="Philosopher"/>
              </a:defRPr>
            </a:pPr>
            <a:r>
              <a:t>Podijelite se u male grupe i </a:t>
            </a:r>
            <a:r>
              <a:rPr b="1"/>
              <a:t>razgovarajte o svojim mislima i uvidima u studije slučaja koje</a:t>
            </a:r>
            <a:r>
              <a:t> smo upravo istražili</a:t>
            </a:r>
          </a:p>
        </p:txBody>
      </p:sp>
      <p:sp>
        <p:nvSpPr>
          <p:cNvPr id="1959" name="Google Shape;1959;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1960" name="Google Shape;1960;p90"/>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70" name="Google Shape;1970;p91"/>
          <p:cNvGrpSpPr/>
          <p:nvPr/>
        </p:nvGrpSpPr>
        <p:grpSpPr>
          <a:xfrm>
            <a:off x="2432326" y="3301343"/>
            <a:ext cx="15855674" cy="3395250"/>
            <a:chOff x="0" y="-9525"/>
            <a:chExt cx="4175980" cy="894222"/>
          </a:xfrm>
        </p:grpSpPr>
        <p:sp>
          <p:nvSpPr>
            <p:cNvPr id="1971" name="Google Shape;1971;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sp>
        <p:sp>
          <p:nvSpPr>
            <p:cNvPr id="1972" name="Google Shape;1972;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3" name="Google Shape;1973;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699" b="1">
                <a:solidFill>
                  <a:srgbClr val="FFFFFF"/>
                </a:solidFill>
                <a:latin typeface="Philosopher"/>
                <a:ea typeface="Philosopher"/>
                <a:cs typeface="Philosopher"/>
                <a:sym typeface="Philosopher"/>
              </a:defRPr>
            </a:pPr>
            <a:r>
              <a:t>Koje izazove predviđate u provedbi mikro-učenja u vlastitom obrazovnom kontekstu ili organizaciji? </a:t>
            </a:r>
          </a:p>
        </p:txBody>
      </p:sp>
      <p:sp>
        <p:nvSpPr>
          <p:cNvPr id="1974" name="Google Shape;1974;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75" name="Google Shape;1975;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1976" name="Google Shape;1976;p91"/>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86" name="Google Shape;1986;p92"/>
          <p:cNvGrpSpPr/>
          <p:nvPr/>
        </p:nvGrpSpPr>
        <p:grpSpPr>
          <a:xfrm>
            <a:off x="3944762" y="3427793"/>
            <a:ext cx="14343238" cy="3395250"/>
            <a:chOff x="0" y="-9525"/>
            <a:chExt cx="3777643" cy="894222"/>
          </a:xfrm>
        </p:grpSpPr>
        <p:sp>
          <p:nvSpPr>
            <p:cNvPr id="1987" name="Google Shape;1987;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sp>
        <p:sp>
          <p:nvSpPr>
            <p:cNvPr id="1988" name="Google Shape;1988;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89" name="Google Shape;1989;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990" name="Google Shape;1990;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defRPr sz="3699" b="1">
                <a:solidFill>
                  <a:srgbClr val="FFFFFF"/>
                </a:solidFill>
                <a:latin typeface="Philosopher"/>
                <a:ea typeface="Philosopher"/>
                <a:cs typeface="Philosopher"/>
                <a:sym typeface="Philosopher"/>
              </a:defRPr>
            </a:pPr>
            <a:r>
              <a:t>Koje strategije mogu pomoći u prevladavanju tih prepreka?</a:t>
            </a: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1" name="Google Shape;1991;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defRPr sz="2161" b="1">
                <a:solidFill>
                  <a:srgbClr val="EEAE34"/>
                </a:solidFill>
                <a:latin typeface="Philosopher"/>
                <a:ea typeface="Philosopher"/>
                <a:cs typeface="Philosopher"/>
                <a:sym typeface="Philosopher"/>
              </a:defRPr>
            </a:pPr>
            <a:r>
              <a:t>„Izazovi su prikrivene prilike. Razmotrimo i moguća rješenja za te izazove”</a:t>
            </a:r>
          </a:p>
        </p:txBody>
      </p:sp>
      <p:sp>
        <p:nvSpPr>
          <p:cNvPr id="1992" name="Google Shape;1992;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1993" name="Google Shape;1993;p92"/>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003" name="Google Shape;2003;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sp>
      <p:sp>
        <p:nvSpPr>
          <p:cNvPr id="2004" name="Google Shape;2004;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sp>
      <p:sp>
        <p:nvSpPr>
          <p:cNvPr id="2005" name="Google Shape;2005;p93"/>
          <p:cNvSpPr txBox="1"/>
          <p:nvPr/>
        </p:nvSpPr>
        <p:spPr>
          <a:xfrm>
            <a:off x="1327178" y="3425627"/>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defRPr sz="7036" b="1">
                <a:solidFill>
                  <a:srgbClr val="EEAE34"/>
                </a:solidFill>
                <a:latin typeface="Philosopher"/>
                <a:ea typeface="Philosopher"/>
                <a:cs typeface="Philosopher"/>
                <a:sym typeface="Philosopher"/>
              </a:defRPr>
            </a:pPr>
            <a:r>
              <a:t>Hvala vam na aktivnom sudjelovanju!</a:t>
            </a:r>
          </a:p>
        </p:txBody>
      </p:sp>
      <p:sp>
        <p:nvSpPr>
          <p:cNvPr id="2006" name="Google Shape;2006;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345" b="1">
                <a:solidFill>
                  <a:srgbClr val="000000"/>
                </a:solidFill>
                <a:latin typeface="Philosopher"/>
                <a:ea typeface="Philosopher"/>
                <a:cs typeface="Philosopher"/>
                <a:sym typeface="Philosopher"/>
              </a:defRPr>
            </a:pPr>
            <a:r>
              <a:t>Imajte na umu ove najbolje prakse i uvide dok nastavljate unaprjeđivati svoje mikro-učenje</a:t>
            </a:r>
          </a:p>
        </p:txBody>
      </p:sp>
      <p:sp>
        <p:nvSpPr>
          <p:cNvPr id="2007" name="Google Shape;2007;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Trening profesionalnog razvoja za edukatore odraslih</a:t>
            </a:r>
          </a:p>
        </p:txBody>
      </p:sp>
      <p:sp>
        <p:nvSpPr>
          <p:cNvPr id="2008" name="Google Shape;2008;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Modul 1</a:t>
            </a:r>
          </a:p>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Uvod u tehnologiju mikroučenja</a:t>
            </a: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09" name="Google Shape;2009;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4">
              <a:alphaModFix/>
            </a:blip>
            <a:stretch>
              <a:fillRect b="-32"/>
            </a:stretch>
          </a:blipFill>
          <a:ln>
            <a:noFill/>
          </a:ln>
        </p:spPr>
      </p:sp>
      <p:pic>
        <p:nvPicPr>
          <p:cNvPr id="2010" name="Google Shape;2010;p93"/>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8889</Words>
  <Application>Microsoft Office PowerPoint</Application>
  <PresentationFormat>Custom</PresentationFormat>
  <Paragraphs>1145</Paragraphs>
  <Slides>93</Slides>
  <Notes>93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Philosopher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Dante</cp:lastModifiedBy>
  <cp:revision>11</cp:revision>
  <dcterms:created xsi:type="dcterms:W3CDTF">2006-08-16T00:00:00Z</dcterms:created>
  <dcterms:modified xsi:type="dcterms:W3CDTF">2024-02-08T11:53:42Z</dcterms:modified>
</cp:coreProperties>
</file>