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embeddedFontLst>
    <p:embeddedFont>
      <p:font typeface="Noto Sans" panose="020B0502040504020204" pitchFamily="34" charset="0"/>
      <p:regular r:id="rId21"/>
      <p:bold r:id="rId22"/>
      <p:italic r:id="rId23"/>
      <p:boldItalic r:id="rId24"/>
    </p:embeddedFont>
    <p:embeddedFont>
      <p:font typeface="Philosopher" panose="020B0604020202020204" charset="0"/>
      <p:regular r:id="rId25"/>
      <p:bold r:id="rId26"/>
      <p:italic r:id="rId27"/>
      <p:boldItalic r:id="rId28"/>
    </p:embeddedFont>
    <p:embeddedFont>
      <p:font typeface="Roboto" panose="02000000000000000000"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 name="Google Shape;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7438c83ea0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2" name="Google Shape;152;g27438c83ea0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a1f7b1b93b_2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5" name="Google Shape;165;g2a1f7b1b93b_2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74745dd333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9" name="Google Shape;179;g274745dd33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a1f7b1b93b_2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3" name="Google Shape;193;g2a1f7b1b93b_2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a1f7b1b93b_2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1" name="Google Shape;211;g2a1f7b1b93b_2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74745dd333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5" name="Google Shape;225;g274745dd33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9" name="Google Shape;23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1" name="Google Shape;26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t>1 akademski sat = 45 minuta</a:t>
            </a: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 name="Google Shape;5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6daeaf3606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9" name="Google Shape;69;g26daeaf3606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a02f328be2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g2a02f328be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742fb4aa13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g2742fb4aa1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a1f7b1b93b_2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0" name="Google Shape;110;g2a1f7b1b93b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7438c83ea0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4" name="Google Shape;124;g27438c83ea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a1f7b1b93b_2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8" name="Google Shape;138;g2a1f7b1b93b_2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1"/>
        <p:cNvGrpSpPr/>
        <p:nvPr/>
      </p:nvGrpSpPr>
      <p:grpSpPr>
        <a:xfrm>
          <a:off x="0" y="0"/>
          <a:ext cx="0" cy="0"/>
          <a:chOff x="0" y="0"/>
          <a:chExt cx="0" cy="0"/>
        </a:xfrm>
      </p:grpSpPr>
      <p:sp>
        <p:nvSpPr>
          <p:cNvPr id="12" name="Google Shape;12;p2"/>
          <p:cNvSpPr>
            <a:spLocks noGrp="1"/>
          </p:cNvSpPr>
          <p:nvPr>
            <p:ph type="pic" idx="2"/>
          </p:nvPr>
        </p:nvSpPr>
        <p:spPr>
          <a:xfrm>
            <a:off x="0" y="0"/>
            <a:ext cx="12192000"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3"/>
        <p:cNvGrpSpPr/>
        <p:nvPr/>
      </p:nvGrpSpPr>
      <p:grpSpPr>
        <a:xfrm>
          <a:off x="0" y="0"/>
          <a:ext cx="0" cy="0"/>
          <a:chOff x="0" y="0"/>
          <a:chExt cx="0" cy="0"/>
        </a:xfrm>
      </p:grpSpPr>
      <p:sp>
        <p:nvSpPr>
          <p:cNvPr id="14" name="Google Shape;14;p3"/>
          <p:cNvSpPr>
            <a:spLocks noGrp="1"/>
          </p:cNvSpPr>
          <p:nvPr>
            <p:ph type="pic" idx="2"/>
          </p:nvPr>
        </p:nvSpPr>
        <p:spPr>
          <a:xfrm>
            <a:off x="1662112" y="632949"/>
            <a:ext cx="2771775" cy="375602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5"/>
        <p:cNvGrpSpPr/>
        <p:nvPr/>
      </p:nvGrpSpPr>
      <p:grpSpPr>
        <a:xfrm>
          <a:off x="0" y="0"/>
          <a:ext cx="0" cy="0"/>
          <a:chOff x="0" y="0"/>
          <a:chExt cx="0" cy="0"/>
        </a:xfrm>
      </p:grpSpPr>
      <p:sp>
        <p:nvSpPr>
          <p:cNvPr id="16" name="Google Shape;16;p4"/>
          <p:cNvSpPr>
            <a:spLocks noGrp="1"/>
          </p:cNvSpPr>
          <p:nvPr>
            <p:ph type="pic" idx="2"/>
          </p:nvPr>
        </p:nvSpPr>
        <p:spPr>
          <a:xfrm>
            <a:off x="626302" y="0"/>
            <a:ext cx="2918564"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7"/>
        <p:cNvGrpSpPr/>
        <p:nvPr/>
      </p:nvGrpSpPr>
      <p:grpSpPr>
        <a:xfrm>
          <a:off x="0" y="0"/>
          <a:ext cx="0" cy="0"/>
          <a:chOff x="0" y="0"/>
          <a:chExt cx="0" cy="0"/>
        </a:xfrm>
      </p:grpSpPr>
      <p:sp>
        <p:nvSpPr>
          <p:cNvPr id="18" name="Google Shape;18;p5"/>
          <p:cNvSpPr>
            <a:spLocks noGrp="1"/>
          </p:cNvSpPr>
          <p:nvPr>
            <p:ph type="pic" idx="2"/>
          </p:nvPr>
        </p:nvSpPr>
        <p:spPr>
          <a:xfrm>
            <a:off x="0" y="0"/>
            <a:ext cx="12192000" cy="4783138"/>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9"/>
        <p:cNvGrpSpPr/>
        <p:nvPr/>
      </p:nvGrpSpPr>
      <p:grpSpPr>
        <a:xfrm>
          <a:off x="0" y="0"/>
          <a:ext cx="0" cy="0"/>
          <a:chOff x="0" y="0"/>
          <a:chExt cx="0" cy="0"/>
        </a:xfrm>
      </p:grpSpPr>
      <p:sp>
        <p:nvSpPr>
          <p:cNvPr id="20" name="Google Shape;20;p6"/>
          <p:cNvSpPr>
            <a:spLocks noGrp="1"/>
          </p:cNvSpPr>
          <p:nvPr>
            <p:ph type="pic" idx="2"/>
          </p:nvPr>
        </p:nvSpPr>
        <p:spPr>
          <a:xfrm>
            <a:off x="1319669" y="2525150"/>
            <a:ext cx="2116082" cy="2117188"/>
          </a:xfrm>
          <a:prstGeom prst="rect">
            <a:avLst/>
          </a:prstGeom>
          <a:noFill/>
          <a:ln>
            <a:noFill/>
          </a:ln>
        </p:spPr>
      </p:sp>
      <p:sp>
        <p:nvSpPr>
          <p:cNvPr id="21" name="Google Shape;21;p6"/>
          <p:cNvSpPr>
            <a:spLocks noGrp="1"/>
          </p:cNvSpPr>
          <p:nvPr>
            <p:ph type="pic" idx="3"/>
          </p:nvPr>
        </p:nvSpPr>
        <p:spPr>
          <a:xfrm>
            <a:off x="3788433" y="2525150"/>
            <a:ext cx="2116082" cy="2117188"/>
          </a:xfrm>
          <a:prstGeom prst="rect">
            <a:avLst/>
          </a:prstGeom>
          <a:noFill/>
          <a:ln>
            <a:noFill/>
          </a:ln>
        </p:spPr>
      </p:sp>
      <p:sp>
        <p:nvSpPr>
          <p:cNvPr id="22" name="Google Shape;22;p6"/>
          <p:cNvSpPr>
            <a:spLocks noGrp="1"/>
          </p:cNvSpPr>
          <p:nvPr>
            <p:ph type="pic" idx="4"/>
          </p:nvPr>
        </p:nvSpPr>
        <p:spPr>
          <a:xfrm>
            <a:off x="6257197" y="2525150"/>
            <a:ext cx="2116082" cy="2117188"/>
          </a:xfrm>
          <a:prstGeom prst="rect">
            <a:avLst/>
          </a:prstGeom>
          <a:noFill/>
          <a:ln>
            <a:noFill/>
          </a:ln>
        </p:spPr>
      </p:sp>
      <p:sp>
        <p:nvSpPr>
          <p:cNvPr id="23" name="Google Shape;23;p6"/>
          <p:cNvSpPr>
            <a:spLocks noGrp="1"/>
          </p:cNvSpPr>
          <p:nvPr>
            <p:ph type="pic" idx="5"/>
          </p:nvPr>
        </p:nvSpPr>
        <p:spPr>
          <a:xfrm>
            <a:off x="8725961" y="2525150"/>
            <a:ext cx="2116082" cy="211718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9.jpg"/><Relationship Id="rId5" Type="http://schemas.openxmlformats.org/officeDocument/2006/relationships/hyperlink" Target="https://transformingeducationsummit.sdg4education2030.org/AT4DiscussionForum" TargetMode="External"/><Relationship Id="rId4" Type="http://schemas.openxmlformats.org/officeDocument/2006/relationships/hyperlink" Target="https://chat.openai.com/c/example-link-4"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hyperlink" Target="https://files.eric.ed.gov/fulltext/EJ1210946.pdf"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hyperlink" Target="https://www.learnworlds.com/build-online-learning-community/" TargetMode="External"/><Relationship Id="rId5" Type="http://schemas.openxmlformats.org/officeDocument/2006/relationships/hyperlink" Target="https://ecampusontario.pressbooks.pub/aguideforbusyeducators/chapter/cultivating-community-building-in-online-learning-environments/" TargetMode="External"/><Relationship Id="rId10" Type="http://schemas.openxmlformats.org/officeDocument/2006/relationships/image" Target="../media/image2.png"/><Relationship Id="rId4" Type="http://schemas.openxmlformats.org/officeDocument/2006/relationships/hyperlink" Target="https://kpcrossacademy.org/building-community-in-online-courses/" TargetMode="External"/><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hyperlink" Target="http://www.youtube.com/watch?v=25H09leLyf4" TargetMode="External"/><Relationship Id="rId4" Type="http://schemas.openxmlformats.org/officeDocument/2006/relationships/hyperlink" Target="https://www.youtube.com/watch?v=25H09leLyf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hyperlink" Target="https://onlinelibrary.wiley.com/doi/epdf/10.1111/ijtd.12171" TargetMode="External"/><Relationship Id="rId4" Type="http://schemas.openxmlformats.org/officeDocument/2006/relationships/hyperlink" Target="https://chat.openai.com/c/example-link-2"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hyperlink" Target="https://www.researchgate.net/publication/335364325_THE_ADOPTION_OF_SOCIAL_MEDIA_BY_ADULT_LEARNERS_AS_AN_E-LEARNING_PLATFOR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pic>
        <p:nvPicPr>
          <p:cNvPr id="29" name="Google Shape;29;p8" descr="A picture containing logo  Description automatically generated"/>
          <p:cNvPicPr preferRelativeResize="0">
            <a:picLocks noGrp="1"/>
          </p:cNvPicPr>
          <p:nvPr>
            <p:ph type="pic" idx="2"/>
          </p:nvPr>
        </p:nvPicPr>
        <p:blipFill rotWithShape="1">
          <a:blip r:embed="rId3">
            <a:alphaModFix/>
          </a:blip>
          <a:srcRect t="10217" b="10216"/>
          <a:stretch/>
        </p:blipFill>
        <p:spPr>
          <a:xfrm>
            <a:off x="0" y="71123"/>
            <a:ext cx="12192000" cy="6858000"/>
          </a:xfrm>
          <a:prstGeom prst="rect">
            <a:avLst/>
          </a:prstGeom>
          <a:noFill/>
          <a:ln>
            <a:noFill/>
          </a:ln>
        </p:spPr>
      </p:pic>
      <p:sp>
        <p:nvSpPr>
          <p:cNvPr id="30" name="Google Shape;30;p8"/>
          <p:cNvSpPr/>
          <p:nvPr/>
        </p:nvSpPr>
        <p:spPr>
          <a:xfrm>
            <a:off x="0" y="817419"/>
            <a:ext cx="5529943" cy="1457696"/>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 name="Google Shape;31;p8"/>
          <p:cNvSpPr txBox="1"/>
          <p:nvPr/>
        </p:nvSpPr>
        <p:spPr>
          <a:xfrm>
            <a:off x="745723" y="914717"/>
            <a:ext cx="4038496" cy="120028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defRPr sz="2400" b="1">
                <a:solidFill>
                  <a:schemeClr val="dk1"/>
                </a:solidFill>
                <a:latin typeface="Philosopher"/>
                <a:ea typeface="Philosopher"/>
                <a:cs typeface="Philosopher"/>
                <a:sym typeface="Philosopher"/>
              </a:defRPr>
            </a:pPr>
            <a:r>
              <a:rPr lang="hr-HR" dirty="0"/>
              <a:t>Stručno usavršavanje </a:t>
            </a:r>
            <a:r>
              <a:rPr dirty="0"/>
              <a:t>za </a:t>
            </a:r>
            <a:r>
              <a:rPr dirty="0" err="1"/>
              <a:t>edukatore</a:t>
            </a:r>
            <a:r>
              <a:rPr dirty="0"/>
              <a:t> </a:t>
            </a:r>
            <a:r>
              <a:rPr dirty="0" err="1"/>
              <a:t>odraslih</a:t>
            </a:r>
            <a:endParaRPr sz="2400" b="1" i="0" u="none" strike="noStrike" cap="none" dirty="0">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dirty="0">
              <a:solidFill>
                <a:schemeClr val="dk1"/>
              </a:solidFill>
              <a:latin typeface="Philosopher"/>
              <a:ea typeface="Philosopher"/>
              <a:cs typeface="Philosopher"/>
              <a:sym typeface="Philosopher"/>
            </a:endParaRPr>
          </a:p>
        </p:txBody>
      </p:sp>
      <p:sp>
        <p:nvSpPr>
          <p:cNvPr id="32" name="Google Shape;32;p8"/>
          <p:cNvSpPr/>
          <p:nvPr/>
        </p:nvSpPr>
        <p:spPr>
          <a:xfrm>
            <a:off x="1" y="2484337"/>
            <a:ext cx="4332514" cy="1889327"/>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 name="Google Shape;33;p8"/>
          <p:cNvSpPr txBox="1"/>
          <p:nvPr/>
        </p:nvSpPr>
        <p:spPr>
          <a:xfrm>
            <a:off x="348447" y="2581635"/>
            <a:ext cx="3853500" cy="18471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defRPr sz="2400">
                <a:solidFill>
                  <a:schemeClr val="dk1"/>
                </a:solidFill>
                <a:latin typeface="Philosopher"/>
                <a:ea typeface="Philosopher"/>
                <a:cs typeface="Philosopher"/>
                <a:sym typeface="Philosopher"/>
              </a:defRPr>
            </a:pPr>
            <a:r>
              <a:rPr b="1"/>
              <a:t>Modul 3:</a:t>
            </a:r>
            <a:br>
              <a:rPr lang="cs-CZ" sz="2400" b="1">
                <a:solidFill>
                  <a:schemeClr val="dk1"/>
                </a:solidFill>
                <a:latin typeface="Philosopher"/>
                <a:ea typeface="Philosopher"/>
                <a:cs typeface="Philosopher"/>
                <a:sym typeface="Philosopher"/>
              </a:rPr>
            </a:br>
            <a:r>
              <a:t>Uvod u strategije angažmana u digitalnim okruženjima</a:t>
            </a: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4" name="Google Shape;34;p8"/>
          <p:cNvSpPr/>
          <p:nvPr/>
        </p:nvSpPr>
        <p:spPr>
          <a:xfrm>
            <a:off x="7680960" y="5447210"/>
            <a:ext cx="4511040" cy="1301989"/>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5" name="Google Shape;35;p8"/>
          <p:cNvSpPr txBox="1"/>
          <p:nvPr/>
        </p:nvSpPr>
        <p:spPr>
          <a:xfrm>
            <a:off x="8062530" y="5657712"/>
            <a:ext cx="374790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defRPr sz="2400" b="1">
                <a:solidFill>
                  <a:schemeClr val="dk1"/>
                </a:solidFill>
                <a:latin typeface="Philosopher"/>
                <a:ea typeface="Philosopher"/>
                <a:cs typeface="Philosopher"/>
                <a:sym typeface="Philosopher"/>
              </a:defRPr>
            </a:pPr>
            <a:r>
              <a:t>Priručnik za alate za samousmjereno učenje</a:t>
            </a:r>
            <a:endParaRPr sz="2400" b="1" i="0" u="none" strike="noStrike" cap="none">
              <a:solidFill>
                <a:schemeClr val="dk1"/>
              </a:solidFill>
              <a:latin typeface="Philosopher"/>
              <a:ea typeface="Philosopher"/>
              <a:cs typeface="Philosopher"/>
              <a:sym typeface="Philosopher"/>
            </a:endParaRPr>
          </a:p>
        </p:txBody>
      </p:sp>
      <p:pic>
        <p:nvPicPr>
          <p:cNvPr id="36" name="Google Shape;36;p8"/>
          <p:cNvPicPr preferRelativeResize="0"/>
          <p:nvPr/>
        </p:nvPicPr>
        <p:blipFill>
          <a:blip r:embed="rId4">
            <a:alphaModFix/>
          </a:blip>
          <a:stretch>
            <a:fillRect/>
          </a:stretch>
        </p:blipFill>
        <p:spPr>
          <a:xfrm>
            <a:off x="279275" y="6240965"/>
            <a:ext cx="2428575" cy="50822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7"/>
          <p:cNvSpPr txBox="1"/>
          <p:nvPr/>
        </p:nvSpPr>
        <p:spPr>
          <a:xfrm>
            <a:off x="2214900" y="451025"/>
            <a:ext cx="7762200" cy="1447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2400" b="1">
                <a:solidFill>
                  <a:schemeClr val="dk1"/>
                </a:solidFill>
                <a:latin typeface="Philosopher"/>
                <a:ea typeface="Philosopher"/>
                <a:cs typeface="Philosopher"/>
                <a:sym typeface="Philosopher"/>
              </a:defRPr>
            </a:pPr>
            <a:r>
              <a:rPr dirty="0"/>
              <a:t>4. </a:t>
            </a:r>
            <a:r>
              <a:rPr dirty="0" err="1"/>
              <a:t>Promjena</a:t>
            </a:r>
            <a:r>
              <a:rPr dirty="0"/>
              <a:t> </a:t>
            </a:r>
            <a:r>
              <a:rPr dirty="0" err="1"/>
              <a:t>uloge</a:t>
            </a:r>
            <a:r>
              <a:rPr dirty="0"/>
              <a:t> </a:t>
            </a:r>
            <a:r>
              <a:rPr lang="hr-HR" dirty="0"/>
              <a:t>edukatora</a:t>
            </a:r>
            <a:r>
              <a:rPr dirty="0"/>
              <a:t> u </a:t>
            </a:r>
            <a:r>
              <a:rPr dirty="0" err="1"/>
              <a:t>digitalnim</a:t>
            </a:r>
            <a:r>
              <a:rPr dirty="0"/>
              <a:t> </a:t>
            </a:r>
            <a:r>
              <a:rPr dirty="0" err="1"/>
              <a:t>okruženjima</a:t>
            </a:r>
            <a:r>
              <a:rPr dirty="0"/>
              <a:t> (I)</a:t>
            </a:r>
            <a:endParaRPr sz="2400" b="1" i="0" u="none" strike="noStrike" cap="none" dirty="0">
              <a:solidFill>
                <a:schemeClr val="dk1"/>
              </a:solidFill>
              <a:latin typeface="Philosopher"/>
              <a:ea typeface="Philosopher"/>
              <a:cs typeface="Philosopher"/>
              <a:sym typeface="Philosopher"/>
            </a:endParaRPr>
          </a:p>
        </p:txBody>
      </p:sp>
      <p:grpSp>
        <p:nvGrpSpPr>
          <p:cNvPr id="155" name="Google Shape;155;p17"/>
          <p:cNvGrpSpPr/>
          <p:nvPr/>
        </p:nvGrpSpPr>
        <p:grpSpPr>
          <a:xfrm>
            <a:off x="5470061" y="1709272"/>
            <a:ext cx="1251984" cy="358200"/>
            <a:chOff x="5470062" y="1167647"/>
            <a:chExt cx="1251984" cy="358200"/>
          </a:xfrm>
        </p:grpSpPr>
        <p:sp>
          <p:nvSpPr>
            <p:cNvPr id="156" name="Google Shape;156;p1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 name="Google Shape;157;p1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 name="Google Shape;158;p1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59" name="Google Shape;159;p17" descr="A picture containing icon  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60" name="Google Shape;160;p17"/>
          <p:cNvSpPr txBox="1"/>
          <p:nvPr/>
        </p:nvSpPr>
        <p:spPr>
          <a:xfrm>
            <a:off x="366900" y="2067475"/>
            <a:ext cx="6355200" cy="4215900"/>
          </a:xfrm>
          <a:prstGeom prst="rect">
            <a:avLst/>
          </a:prstGeom>
          <a:noFill/>
          <a:ln>
            <a:noFill/>
          </a:ln>
        </p:spPr>
        <p:txBody>
          <a:bodyPr spcFirstLastPara="1" wrap="square" lIns="91425" tIns="91425" rIns="91425" bIns="91425" anchor="ctr" anchorCtr="0">
            <a:noAutofit/>
          </a:bodyPr>
          <a:lstStyle/>
          <a:p>
            <a:pPr marL="457200" marR="0" lvl="0" indent="-355600" algn="l" rtl="0">
              <a:lnSpc>
                <a:spcPct val="115000"/>
              </a:lnSpc>
              <a:spcBef>
                <a:spcPts val="1500"/>
              </a:spcBef>
              <a:spcAft>
                <a:spcPts val="0"/>
              </a:spcAft>
              <a:buClr>
                <a:schemeClr val="dk1"/>
              </a:buClr>
              <a:buSzPts val="2000"/>
              <a:buFont typeface="Philosopher"/>
              <a:buChar char="●"/>
              <a:defRPr sz="2000">
                <a:solidFill>
                  <a:schemeClr val="dk1"/>
                </a:solidFill>
                <a:latin typeface="Philosopher"/>
                <a:ea typeface="Philosopher"/>
                <a:cs typeface="Philosopher"/>
                <a:sym typeface="Philosopher"/>
              </a:defRPr>
            </a:pPr>
            <a:r>
              <a:t>Resurs 4: Online forum za raspravu (1 sat)</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defRPr sz="2000">
                <a:solidFill>
                  <a:schemeClr val="dk1"/>
                </a:solidFill>
                <a:latin typeface="Philosopher"/>
                <a:ea typeface="Philosopher"/>
                <a:cs typeface="Philosopher"/>
                <a:sym typeface="Philosopher"/>
              </a:defRPr>
            </a:pPr>
            <a:r>
              <a:t>Sudjelujte u online forumu za raspravu na kojem edukatori dijele svoja iskustva i uvide o evoluirajućoj ulozi edukatora u digitalnim okruženjima.</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defRPr sz="2000">
                <a:solidFill>
                  <a:schemeClr val="dk1"/>
                </a:solidFill>
                <a:latin typeface="Philosopher"/>
                <a:ea typeface="Philosopher"/>
                <a:cs typeface="Philosopher"/>
                <a:sym typeface="Philosopher"/>
              </a:defRPr>
            </a:pPr>
            <a:r>
              <a:t>Uključite se u razgovore i učite iz perspektive vršnjaka.</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1000"/>
              </a:spcAft>
              <a:buClr>
                <a:schemeClr val="dk1"/>
              </a:buClr>
              <a:buSzPts val="2000"/>
              <a:buFont typeface="Philosopher"/>
              <a:buChar char="○"/>
              <a:defRPr sz="2000">
                <a:latin typeface="Philosopher"/>
                <a:ea typeface="Philosopher"/>
                <a:cs typeface="Philosopher"/>
                <a:sym typeface="Philosopher"/>
              </a:defRPr>
            </a:pPr>
            <a:r>
              <a:rPr>
                <a:solidFill>
                  <a:schemeClr val="dk1"/>
                </a:solidFill>
              </a:rPr>
              <a:t>Poveznica:</a:t>
            </a:r>
            <a:r>
              <a:rPr>
                <a:solidFill>
                  <a:schemeClr val="dk1"/>
                </a:solidFill>
                <a:uFill>
                  <a:noFill/>
                </a:uFill>
                <a:hlinkClick r:id="rId4">
                  <a:extLst>
                    <a:ext uri="{A12FA001-AC4F-418D-AE19-62706E023703}">
                      <ahyp:hlinkClr xmlns:ahyp="http://schemas.microsoft.com/office/drawing/2018/hyperlinkcolor" val="tx"/>
                    </a:ext>
                  </a:extLst>
                </a:hlinkClick>
              </a:rPr>
              <a:t> </a:t>
            </a:r>
            <a:r>
              <a:rPr u="sng">
                <a:solidFill>
                  <a:schemeClr val="hlink"/>
                </a:solidFill>
                <a:hlinkClick r:id="rId5"/>
              </a:rPr>
              <a:t>https://transformingeducationsummit.sdg4education2030.org/AT4DiscussionForum</a:t>
            </a:r>
            <a:r>
              <a:rPr>
                <a:solidFill>
                  <a:schemeClr val="dk1"/>
                </a:solidFill>
              </a:rPr>
              <a:t> </a:t>
            </a:r>
            <a:endParaRPr sz="2000">
              <a:solidFill>
                <a:schemeClr val="dk1"/>
              </a:solidFill>
              <a:latin typeface="Philosopher"/>
              <a:ea typeface="Philosopher"/>
              <a:cs typeface="Philosopher"/>
              <a:sym typeface="Philosopher"/>
            </a:endParaRPr>
          </a:p>
        </p:txBody>
      </p:sp>
      <p:pic>
        <p:nvPicPr>
          <p:cNvPr id="161" name="Google Shape;161;p17"/>
          <p:cNvPicPr preferRelativeResize="0"/>
          <p:nvPr/>
        </p:nvPicPr>
        <p:blipFill>
          <a:blip r:embed="rId6">
            <a:alphaModFix/>
          </a:blip>
          <a:stretch>
            <a:fillRect/>
          </a:stretch>
        </p:blipFill>
        <p:spPr>
          <a:xfrm>
            <a:off x="6874500" y="1568785"/>
            <a:ext cx="5317501" cy="4984416"/>
          </a:xfrm>
          <a:prstGeom prst="rect">
            <a:avLst/>
          </a:prstGeom>
          <a:noFill/>
          <a:ln>
            <a:noFill/>
          </a:ln>
        </p:spPr>
      </p:pic>
      <p:pic>
        <p:nvPicPr>
          <p:cNvPr id="162" name="Google Shape;162;p17"/>
          <p:cNvPicPr preferRelativeResize="0"/>
          <p:nvPr/>
        </p:nvPicPr>
        <p:blipFill>
          <a:blip r:embed="rId7">
            <a:alphaModFix/>
          </a:blip>
          <a:stretch>
            <a:fillRect/>
          </a:stretch>
        </p:blipFill>
        <p:spPr>
          <a:xfrm>
            <a:off x="279275" y="6240973"/>
            <a:ext cx="1754562" cy="3671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8"/>
          <p:cNvSpPr/>
          <p:nvPr/>
        </p:nvSpPr>
        <p:spPr>
          <a:xfrm>
            <a:off x="775651" y="2682125"/>
            <a:ext cx="4968240" cy="301752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sp>
      <p:sp>
        <p:nvSpPr>
          <p:cNvPr id="168" name="Google Shape;168;p18"/>
          <p:cNvSpPr txBox="1"/>
          <p:nvPr/>
        </p:nvSpPr>
        <p:spPr>
          <a:xfrm>
            <a:off x="2214900" y="98925"/>
            <a:ext cx="7762200" cy="1447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2400" b="1">
                <a:solidFill>
                  <a:schemeClr val="dk1"/>
                </a:solidFill>
                <a:latin typeface="Philosopher"/>
                <a:ea typeface="Philosopher"/>
                <a:cs typeface="Philosopher"/>
                <a:sym typeface="Philosopher"/>
              </a:defRPr>
            </a:pPr>
            <a:r>
              <a:rPr dirty="0"/>
              <a:t>4. </a:t>
            </a:r>
            <a:r>
              <a:rPr dirty="0" err="1"/>
              <a:t>Promjena</a:t>
            </a:r>
            <a:r>
              <a:rPr dirty="0"/>
              <a:t> </a:t>
            </a:r>
            <a:r>
              <a:rPr dirty="0" err="1"/>
              <a:t>uloge</a:t>
            </a:r>
            <a:r>
              <a:rPr dirty="0"/>
              <a:t> </a:t>
            </a:r>
            <a:r>
              <a:rPr lang="hr-HR" dirty="0"/>
              <a:t>edukatora</a:t>
            </a:r>
            <a:r>
              <a:rPr dirty="0"/>
              <a:t> u </a:t>
            </a:r>
            <a:r>
              <a:rPr dirty="0" err="1"/>
              <a:t>digitalnim</a:t>
            </a:r>
            <a:r>
              <a:rPr dirty="0"/>
              <a:t> </a:t>
            </a:r>
            <a:r>
              <a:rPr dirty="0" err="1"/>
              <a:t>okruženjima</a:t>
            </a:r>
            <a:r>
              <a:rPr dirty="0"/>
              <a:t> (II)</a:t>
            </a:r>
            <a:endParaRPr sz="2400" b="1" i="0" u="none" strike="noStrike" cap="none" dirty="0">
              <a:solidFill>
                <a:schemeClr val="dk1"/>
              </a:solidFill>
              <a:latin typeface="Philosopher"/>
              <a:ea typeface="Philosopher"/>
              <a:cs typeface="Philosopher"/>
              <a:sym typeface="Philosopher"/>
            </a:endParaRPr>
          </a:p>
        </p:txBody>
      </p:sp>
      <p:grpSp>
        <p:nvGrpSpPr>
          <p:cNvPr id="169" name="Google Shape;169;p18"/>
          <p:cNvGrpSpPr/>
          <p:nvPr/>
        </p:nvGrpSpPr>
        <p:grpSpPr>
          <a:xfrm>
            <a:off x="5470061" y="1357172"/>
            <a:ext cx="1251984" cy="358200"/>
            <a:chOff x="5470062" y="1167647"/>
            <a:chExt cx="1251984" cy="358200"/>
          </a:xfrm>
        </p:grpSpPr>
        <p:sp>
          <p:nvSpPr>
            <p:cNvPr id="170" name="Google Shape;170;p18"/>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 name="Google Shape;171;p18"/>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 name="Google Shape;172;p18"/>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73" name="Google Shape;173;p18" descr="A picture containing icon  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74" name="Google Shape;174;p18"/>
          <p:cNvSpPr txBox="1"/>
          <p:nvPr/>
        </p:nvSpPr>
        <p:spPr>
          <a:xfrm>
            <a:off x="733825" y="1806875"/>
            <a:ext cx="5063400" cy="42159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1500"/>
              </a:spcBef>
              <a:spcAft>
                <a:spcPts val="0"/>
              </a:spcAft>
              <a:buNone/>
            </a:pPr>
            <a:endParaRPr sz="2000" dirty="0">
              <a:solidFill>
                <a:schemeClr val="dk1"/>
              </a:solidFill>
              <a:latin typeface="Philosopher"/>
              <a:ea typeface="Philosopher"/>
              <a:cs typeface="Philosopher"/>
              <a:sym typeface="Philosopher"/>
            </a:endParaRPr>
          </a:p>
          <a:p>
            <a:pPr marL="450000" marR="0" lvl="3" indent="-355600" algn="l" rtl="0">
              <a:lnSpc>
                <a:spcPct val="115000"/>
              </a:lnSpc>
              <a:spcBef>
                <a:spcPts val="1500"/>
              </a:spcBef>
              <a:spcAft>
                <a:spcPts val="0"/>
              </a:spcAft>
              <a:buClr>
                <a:schemeClr val="dk1"/>
              </a:buClr>
              <a:buSzPts val="2000"/>
              <a:buFont typeface="Philosopher"/>
              <a:buChar char="●"/>
              <a:defRPr sz="2000">
                <a:solidFill>
                  <a:schemeClr val="dk1"/>
                </a:solidFill>
                <a:latin typeface="Philosopher"/>
                <a:ea typeface="Philosopher"/>
                <a:cs typeface="Philosopher"/>
                <a:sym typeface="Philosopher"/>
              </a:defRPr>
            </a:pPr>
            <a:r>
              <a:rPr b="1" dirty="0" err="1"/>
              <a:t>Vježba</a:t>
            </a:r>
            <a:r>
              <a:rPr b="1" dirty="0"/>
              <a:t> </a:t>
            </a:r>
            <a:r>
              <a:rPr b="1" dirty="0" err="1"/>
              <a:t>samorefleksije</a:t>
            </a:r>
            <a:r>
              <a:rPr dirty="0"/>
              <a:t> (30 </a:t>
            </a:r>
            <a:r>
              <a:rPr dirty="0" err="1"/>
              <a:t>minuta</a:t>
            </a:r>
            <a:r>
              <a:rPr dirty="0"/>
              <a:t>)</a:t>
            </a:r>
            <a:endParaRPr sz="2000" dirty="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defRPr sz="2000">
                <a:solidFill>
                  <a:schemeClr val="dk1"/>
                </a:solidFill>
                <a:latin typeface="Philosopher"/>
                <a:ea typeface="Philosopher"/>
                <a:cs typeface="Philosopher"/>
                <a:sym typeface="Philosopher"/>
              </a:defRPr>
            </a:pPr>
            <a:r>
              <a:rPr dirty="0" err="1"/>
              <a:t>Sažmite</a:t>
            </a:r>
            <a:r>
              <a:rPr dirty="0"/>
              <a:t> </a:t>
            </a:r>
            <a:r>
              <a:rPr dirty="0" err="1"/>
              <a:t>ključne</a:t>
            </a:r>
            <a:r>
              <a:rPr dirty="0"/>
              <a:t> </a:t>
            </a:r>
            <a:r>
              <a:rPr dirty="0" err="1"/>
              <a:t>točke</a:t>
            </a:r>
            <a:r>
              <a:rPr dirty="0"/>
              <a:t> </a:t>
            </a:r>
            <a:r>
              <a:rPr dirty="0" err="1"/>
              <a:t>iz</a:t>
            </a:r>
            <a:r>
              <a:rPr dirty="0"/>
              <a:t> </a:t>
            </a:r>
            <a:r>
              <a:rPr dirty="0" err="1"/>
              <a:t>rasprava</a:t>
            </a:r>
            <a:r>
              <a:rPr dirty="0"/>
              <a:t> </a:t>
            </a:r>
            <a:r>
              <a:rPr dirty="0" err="1"/>
              <a:t>na</a:t>
            </a:r>
            <a:r>
              <a:rPr dirty="0"/>
              <a:t> </a:t>
            </a:r>
            <a:r>
              <a:rPr dirty="0" err="1"/>
              <a:t>forumu</a:t>
            </a:r>
            <a:r>
              <a:rPr dirty="0"/>
              <a:t>.</a:t>
            </a:r>
            <a:endParaRPr sz="2000" dirty="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defRPr sz="2000">
                <a:solidFill>
                  <a:schemeClr val="dk1"/>
                </a:solidFill>
                <a:latin typeface="Philosopher"/>
                <a:ea typeface="Philosopher"/>
                <a:cs typeface="Philosopher"/>
                <a:sym typeface="Philosopher"/>
              </a:defRPr>
            </a:pPr>
            <a:r>
              <a:rPr dirty="0" err="1"/>
              <a:t>Razmislite</a:t>
            </a:r>
            <a:r>
              <a:rPr dirty="0"/>
              <a:t> o tome </a:t>
            </a:r>
            <a:r>
              <a:rPr dirty="0" err="1"/>
              <a:t>kako</a:t>
            </a:r>
            <a:r>
              <a:rPr dirty="0"/>
              <a:t> </a:t>
            </a:r>
            <a:r>
              <a:rPr dirty="0" err="1"/>
              <a:t>možete</a:t>
            </a:r>
            <a:r>
              <a:rPr dirty="0"/>
              <a:t> </a:t>
            </a:r>
            <a:r>
              <a:rPr dirty="0" err="1"/>
              <a:t>uključiti</a:t>
            </a:r>
            <a:r>
              <a:rPr dirty="0"/>
              <a:t> </a:t>
            </a:r>
            <a:r>
              <a:rPr dirty="0" err="1"/>
              <a:t>promjenjivu</a:t>
            </a:r>
            <a:r>
              <a:rPr dirty="0"/>
              <a:t> </a:t>
            </a:r>
            <a:r>
              <a:rPr dirty="0" err="1"/>
              <a:t>ulogu</a:t>
            </a:r>
            <a:r>
              <a:rPr dirty="0"/>
              <a:t> </a:t>
            </a:r>
            <a:r>
              <a:rPr lang="hr-HR" dirty="0"/>
              <a:t>edukatora</a:t>
            </a:r>
            <a:r>
              <a:rPr dirty="0"/>
              <a:t> u </a:t>
            </a:r>
            <a:r>
              <a:rPr dirty="0" err="1"/>
              <a:t>vlastite</a:t>
            </a:r>
            <a:r>
              <a:rPr dirty="0"/>
              <a:t> </a:t>
            </a:r>
            <a:r>
              <a:rPr dirty="0" err="1"/>
              <a:t>nastavne</a:t>
            </a:r>
            <a:r>
              <a:rPr dirty="0"/>
              <a:t> </a:t>
            </a:r>
            <a:r>
              <a:rPr dirty="0" err="1"/>
              <a:t>prakse</a:t>
            </a:r>
            <a:r>
              <a:rPr dirty="0"/>
              <a:t>.</a:t>
            </a:r>
            <a:endParaRPr sz="2000" dirty="0">
              <a:solidFill>
                <a:schemeClr val="dk1"/>
              </a:solidFill>
              <a:latin typeface="Philosopher"/>
              <a:ea typeface="Philosopher"/>
              <a:cs typeface="Philosopher"/>
              <a:sym typeface="Philosopher"/>
            </a:endParaRPr>
          </a:p>
        </p:txBody>
      </p:sp>
      <p:pic>
        <p:nvPicPr>
          <p:cNvPr id="175" name="Google Shape;175;p18"/>
          <p:cNvPicPr preferRelativeResize="0"/>
          <p:nvPr/>
        </p:nvPicPr>
        <p:blipFill>
          <a:blip r:embed="rId4">
            <a:alphaModFix/>
          </a:blip>
          <a:stretch>
            <a:fillRect/>
          </a:stretch>
        </p:blipFill>
        <p:spPr>
          <a:xfrm>
            <a:off x="5985950" y="2017875"/>
            <a:ext cx="5963001" cy="4405350"/>
          </a:xfrm>
          <a:prstGeom prst="rect">
            <a:avLst/>
          </a:prstGeom>
          <a:noFill/>
          <a:ln>
            <a:noFill/>
          </a:ln>
        </p:spPr>
      </p:pic>
      <p:pic>
        <p:nvPicPr>
          <p:cNvPr id="176" name="Google Shape;176;p18"/>
          <p:cNvPicPr preferRelativeResize="0"/>
          <p:nvPr/>
        </p:nvPicPr>
        <p:blipFill>
          <a:blip r:embed="rId5">
            <a:alphaModFix/>
          </a:blip>
          <a:stretch>
            <a:fillRect/>
          </a:stretch>
        </p:blipFill>
        <p:spPr>
          <a:xfrm>
            <a:off x="279275" y="6240973"/>
            <a:ext cx="1754562" cy="3671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9"/>
          <p:cNvSpPr txBox="1"/>
          <p:nvPr/>
        </p:nvSpPr>
        <p:spPr>
          <a:xfrm>
            <a:off x="2842050" y="55213"/>
            <a:ext cx="6507900" cy="1108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2400" b="1">
                <a:solidFill>
                  <a:schemeClr val="dk1"/>
                </a:solidFill>
                <a:latin typeface="Philosopher"/>
                <a:ea typeface="Philosopher"/>
                <a:cs typeface="Philosopher"/>
                <a:sym typeface="Philosopher"/>
              </a:defRPr>
            </a:pPr>
            <a:r>
              <a:t>5. Strategije za digitalnu interakciju i izgradnju zajednice (I)</a:t>
            </a:r>
            <a:endParaRPr sz="2400" b="1" i="0" u="none" strike="noStrike" cap="none">
              <a:solidFill>
                <a:schemeClr val="dk1"/>
              </a:solidFill>
              <a:latin typeface="Philosopher"/>
              <a:ea typeface="Philosopher"/>
              <a:cs typeface="Philosopher"/>
              <a:sym typeface="Philosopher"/>
            </a:endParaRPr>
          </a:p>
        </p:txBody>
      </p:sp>
      <p:grpSp>
        <p:nvGrpSpPr>
          <p:cNvPr id="182" name="Google Shape;182;p19"/>
          <p:cNvGrpSpPr/>
          <p:nvPr/>
        </p:nvGrpSpPr>
        <p:grpSpPr>
          <a:xfrm>
            <a:off x="5470005" y="1088112"/>
            <a:ext cx="1251984" cy="377686"/>
            <a:chOff x="5470062" y="1167647"/>
            <a:chExt cx="1251984" cy="358200"/>
          </a:xfrm>
        </p:grpSpPr>
        <p:sp>
          <p:nvSpPr>
            <p:cNvPr id="183" name="Google Shape;183;p19"/>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 name="Google Shape;184;p19"/>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 name="Google Shape;185;p19"/>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86" name="Google Shape;186;p19" descr="A picture containing icon  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87" name="Google Shape;187;p19"/>
          <p:cNvSpPr txBox="1"/>
          <p:nvPr/>
        </p:nvSpPr>
        <p:spPr>
          <a:xfrm>
            <a:off x="553100" y="1509650"/>
            <a:ext cx="11282400" cy="2330700"/>
          </a:xfrm>
          <a:prstGeom prst="rect">
            <a:avLst/>
          </a:prstGeom>
          <a:noFill/>
          <a:ln>
            <a:noFill/>
          </a:ln>
        </p:spPr>
        <p:txBody>
          <a:bodyPr spcFirstLastPara="1" wrap="square" lIns="91425" tIns="91425" rIns="91425" bIns="91425" anchor="ctr" anchorCtr="0">
            <a:noAutofit/>
          </a:bodyPr>
          <a:lstStyle/>
          <a:p>
            <a:pPr marL="457200" marR="0" lvl="0" indent="-355600" algn="l" rtl="0">
              <a:lnSpc>
                <a:spcPct val="115000"/>
              </a:lnSpc>
              <a:spcBef>
                <a:spcPts val="1500"/>
              </a:spcBef>
              <a:spcAft>
                <a:spcPts val="0"/>
              </a:spcAft>
              <a:buClr>
                <a:schemeClr val="dk1"/>
              </a:buClr>
              <a:buSzPts val="2000"/>
              <a:buFont typeface="Philosopher"/>
              <a:buChar char="●"/>
              <a:defRPr sz="2000">
                <a:solidFill>
                  <a:schemeClr val="dk1"/>
                </a:solidFill>
                <a:latin typeface="Philosopher"/>
                <a:ea typeface="Philosopher"/>
                <a:cs typeface="Philosopher"/>
                <a:sym typeface="Philosopher"/>
              </a:defRPr>
            </a:pPr>
            <a:r>
              <a:t>Resurs 5: članci i blogovi (1 sat)</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defRPr sz="2000">
                <a:solidFill>
                  <a:schemeClr val="dk1"/>
                </a:solidFill>
                <a:latin typeface="Philosopher"/>
                <a:ea typeface="Philosopher"/>
                <a:cs typeface="Philosopher"/>
                <a:sym typeface="Philosopher"/>
              </a:defRPr>
            </a:pPr>
            <a:r>
              <a:t>Pročitajte članak koji se bavi strategijama za poticanje digitalne interakcije i izgradnju osjećaja zajednice u online okruženjima za učenje.</a:t>
            </a:r>
            <a:endParaRPr sz="2000">
              <a:solidFill>
                <a:schemeClr val="dk1"/>
              </a:solidFill>
              <a:latin typeface="Philosopher"/>
              <a:ea typeface="Philosopher"/>
              <a:cs typeface="Philosopher"/>
              <a:sym typeface="Philosopher"/>
            </a:endParaRPr>
          </a:p>
          <a:p>
            <a:pPr marL="1371600" marR="0" lvl="2" indent="-355600" algn="l" rtl="0">
              <a:lnSpc>
                <a:spcPct val="115000"/>
              </a:lnSpc>
              <a:spcBef>
                <a:spcPts val="0"/>
              </a:spcBef>
              <a:spcAft>
                <a:spcPts val="0"/>
              </a:spcAft>
              <a:buClr>
                <a:schemeClr val="dk1"/>
              </a:buClr>
              <a:buSzPts val="2000"/>
              <a:buFont typeface="Philosopher"/>
              <a:buChar char="■"/>
              <a:defRPr sz="2000">
                <a:latin typeface="Philosopher"/>
                <a:ea typeface="Philosopher"/>
                <a:cs typeface="Philosopher"/>
                <a:sym typeface="Philosopher"/>
              </a:defRPr>
            </a:pPr>
            <a:r>
              <a:rPr u="sng">
                <a:solidFill>
                  <a:schemeClr val="hlink"/>
                </a:solidFill>
                <a:hlinkClick r:id="rId4"/>
              </a:rPr>
              <a:t>https://files.eric.ed.gov/fulltext/EJ1210946.pdf</a:t>
            </a:r>
            <a:r>
              <a:rPr>
                <a:solidFill>
                  <a:schemeClr val="dk1"/>
                </a:solidFill>
              </a:rPr>
              <a:t> </a:t>
            </a:r>
            <a:endParaRPr sz="2000">
              <a:solidFill>
                <a:schemeClr val="dk1"/>
              </a:solidFill>
              <a:latin typeface="Philosopher"/>
              <a:ea typeface="Philosopher"/>
              <a:cs typeface="Philosopher"/>
              <a:sym typeface="Philosopher"/>
            </a:endParaRPr>
          </a:p>
          <a:p>
            <a:pPr marL="1371600" lvl="2" indent="-355600" algn="l" rtl="0">
              <a:lnSpc>
                <a:spcPct val="115000"/>
              </a:lnSpc>
              <a:spcBef>
                <a:spcPts val="0"/>
              </a:spcBef>
              <a:spcAft>
                <a:spcPts val="1000"/>
              </a:spcAft>
              <a:buClr>
                <a:schemeClr val="dk1"/>
              </a:buClr>
              <a:buSzPts val="2000"/>
              <a:buFont typeface="Philosopher"/>
              <a:buChar char="■"/>
              <a:defRPr sz="1800">
                <a:solidFill>
                  <a:schemeClr val="dk1"/>
                </a:solidFill>
                <a:latin typeface="Philosopher"/>
                <a:ea typeface="Philosopher"/>
                <a:cs typeface="Philosopher"/>
                <a:sym typeface="Philosopher"/>
              </a:defRPr>
            </a:pPr>
            <a:r>
              <a:t>Za prijevod članka - pokušajte deeple.com </a:t>
            </a:r>
            <a:endParaRPr sz="2000">
              <a:solidFill>
                <a:schemeClr val="dk1"/>
              </a:solidFill>
              <a:latin typeface="Philosopher"/>
              <a:ea typeface="Philosopher"/>
              <a:cs typeface="Philosopher"/>
              <a:sym typeface="Philosopher"/>
            </a:endParaRPr>
          </a:p>
        </p:txBody>
      </p:sp>
      <p:sp>
        <p:nvSpPr>
          <p:cNvPr id="188" name="Google Shape;188;p19"/>
          <p:cNvSpPr/>
          <p:nvPr/>
        </p:nvSpPr>
        <p:spPr>
          <a:xfrm>
            <a:off x="0" y="3685150"/>
            <a:ext cx="12192000" cy="233172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sp>
      <p:sp>
        <p:nvSpPr>
          <p:cNvPr id="189" name="Google Shape;189;p19"/>
          <p:cNvSpPr txBox="1"/>
          <p:nvPr/>
        </p:nvSpPr>
        <p:spPr>
          <a:xfrm>
            <a:off x="722450" y="3858150"/>
            <a:ext cx="10943700" cy="1985700"/>
          </a:xfrm>
          <a:prstGeom prst="rect">
            <a:avLst/>
          </a:prstGeom>
          <a:noFill/>
          <a:ln>
            <a:noFill/>
          </a:ln>
        </p:spPr>
        <p:txBody>
          <a:bodyPr spcFirstLastPara="1" wrap="square" lIns="91425" tIns="91425" rIns="91425" bIns="91425" anchor="t" anchorCtr="0">
            <a:spAutoFit/>
          </a:bodyPr>
          <a:lstStyle/>
          <a:p>
            <a:pPr marL="0" lvl="0" indent="0" algn="ctr" rtl="0">
              <a:lnSpc>
                <a:spcPct val="86181"/>
              </a:lnSpc>
              <a:spcBef>
                <a:spcPts val="0"/>
              </a:spcBef>
              <a:spcAft>
                <a:spcPts val="0"/>
              </a:spcAft>
              <a:buNone/>
              <a:defRPr>
                <a:solidFill>
                  <a:schemeClr val="dk1"/>
                </a:solidFill>
                <a:latin typeface="Philosopher"/>
                <a:ea typeface="Philosopher"/>
                <a:cs typeface="Philosopher"/>
                <a:sym typeface="Philosopher"/>
              </a:defRPr>
            </a:pPr>
            <a:r>
              <a:rPr sz="1600" b="1"/>
              <a:t>"Teaching to Connect: Community-Building Strategies for the Virtual Classroom"</a:t>
            </a:r>
            <a:br>
              <a:rPr lang="cs-CZ" sz="1600" b="1">
                <a:solidFill>
                  <a:schemeClr val="dk1"/>
                </a:solidFill>
                <a:latin typeface="Philosopher"/>
                <a:ea typeface="Philosopher"/>
                <a:cs typeface="Philosopher"/>
                <a:sym typeface="Philosopher"/>
              </a:rPr>
            </a:br>
            <a:r>
              <a:rPr i="1"/>
              <a:t>Sharla Berry, Kalifornijsko luteransko sveučilište</a:t>
            </a:r>
            <a:endParaRPr i="1">
              <a:solidFill>
                <a:schemeClr val="dk1"/>
              </a:solidFill>
              <a:latin typeface="Philosopher"/>
              <a:ea typeface="Philosopher"/>
              <a:cs typeface="Philosopher"/>
              <a:sym typeface="Philosopher"/>
            </a:endParaRPr>
          </a:p>
          <a:p>
            <a:pPr marL="0" lvl="0" indent="0" algn="ctr" rtl="0">
              <a:lnSpc>
                <a:spcPct val="89599"/>
              </a:lnSpc>
              <a:spcBef>
                <a:spcPts val="0"/>
              </a:spcBef>
              <a:spcAft>
                <a:spcPts val="0"/>
              </a:spcAft>
              <a:buNone/>
            </a:pPr>
            <a:endParaRPr sz="700">
              <a:solidFill>
                <a:schemeClr val="dk1"/>
              </a:solidFill>
              <a:latin typeface="Philosopher"/>
              <a:ea typeface="Philosopher"/>
              <a:cs typeface="Philosopher"/>
              <a:sym typeface="Philosopher"/>
            </a:endParaRPr>
          </a:p>
          <a:p>
            <a:pPr marL="0" lvl="0" indent="0" algn="l" rtl="0">
              <a:lnSpc>
                <a:spcPct val="86181"/>
              </a:lnSpc>
              <a:spcBef>
                <a:spcPts val="0"/>
              </a:spcBef>
              <a:spcAft>
                <a:spcPts val="0"/>
              </a:spcAft>
              <a:buNone/>
              <a:defRPr sz="1600">
                <a:solidFill>
                  <a:schemeClr val="dk1"/>
                </a:solidFill>
                <a:latin typeface="Philosopher"/>
                <a:ea typeface="Philosopher"/>
                <a:cs typeface="Philosopher"/>
                <a:sym typeface="Philosopher"/>
              </a:defRPr>
            </a:pPr>
            <a:r>
              <a:t>SAŽETAK: </a:t>
            </a:r>
            <a:r>
              <a:rPr i="1"/>
              <a:t>Osjećaj zajedništva ključan je za angažman i zadovoljstvo učenika. Međutim, mnogi se učenici bore s razvojem veza u online programima. Oslanjajući se na intervjue s 13 instruktora, ovaj rad istražuje strategije koje koriste kako bi pomogli učenicima da razviju osjećaj zajedništva u sinkronim virtualnim učionicama. Identificirane su četiri strategije za izgradnju zajednice na mreži: često dopiranje do studenata, ograničavanje vremena provedenog na predavanjima, korištenje videa i chata kao načina za angažiranje studenata i omogućavanje korištenja vremena na satu za osobna i profesionalna ažuriranja.</a:t>
            </a:r>
            <a:endParaRPr sz="1800" i="1">
              <a:solidFill>
                <a:schemeClr val="dk1"/>
              </a:solidFill>
              <a:latin typeface="Philosopher"/>
              <a:ea typeface="Philosopher"/>
              <a:cs typeface="Philosopher"/>
              <a:sym typeface="Philosopher"/>
            </a:endParaRPr>
          </a:p>
        </p:txBody>
      </p:sp>
      <p:pic>
        <p:nvPicPr>
          <p:cNvPr id="190" name="Google Shape;190;p19"/>
          <p:cNvPicPr preferRelativeResize="0"/>
          <p:nvPr/>
        </p:nvPicPr>
        <p:blipFill>
          <a:blip r:embed="rId5">
            <a:alphaModFix/>
          </a:blip>
          <a:stretch>
            <a:fillRect/>
          </a:stretch>
        </p:blipFill>
        <p:spPr>
          <a:xfrm>
            <a:off x="279275" y="6240973"/>
            <a:ext cx="1754562" cy="3671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0"/>
          <p:cNvSpPr txBox="1"/>
          <p:nvPr/>
        </p:nvSpPr>
        <p:spPr>
          <a:xfrm>
            <a:off x="2842050" y="55213"/>
            <a:ext cx="6507900" cy="1108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2400" b="1">
                <a:solidFill>
                  <a:schemeClr val="dk1"/>
                </a:solidFill>
                <a:latin typeface="Philosopher"/>
                <a:ea typeface="Philosopher"/>
                <a:cs typeface="Philosopher"/>
                <a:sym typeface="Philosopher"/>
              </a:defRPr>
            </a:pPr>
            <a:r>
              <a:t>5. Strategije za digitalnu interakciju i izgradnju zajednice (II)</a:t>
            </a:r>
            <a:endParaRPr sz="2400" b="1" i="0" u="none" strike="noStrike" cap="none">
              <a:solidFill>
                <a:schemeClr val="dk1"/>
              </a:solidFill>
              <a:latin typeface="Philosopher"/>
              <a:ea typeface="Philosopher"/>
              <a:cs typeface="Philosopher"/>
              <a:sym typeface="Philosopher"/>
            </a:endParaRPr>
          </a:p>
        </p:txBody>
      </p:sp>
      <p:grpSp>
        <p:nvGrpSpPr>
          <p:cNvPr id="196" name="Google Shape;196;p20"/>
          <p:cNvGrpSpPr/>
          <p:nvPr/>
        </p:nvGrpSpPr>
        <p:grpSpPr>
          <a:xfrm>
            <a:off x="5469905" y="1011087"/>
            <a:ext cx="1251984" cy="377686"/>
            <a:chOff x="5470062" y="1167647"/>
            <a:chExt cx="1251984" cy="358200"/>
          </a:xfrm>
        </p:grpSpPr>
        <p:sp>
          <p:nvSpPr>
            <p:cNvPr id="197" name="Google Shape;197;p2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8" name="Google Shape;198;p2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9" name="Google Shape;199;p2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00" name="Google Shape;200;p20" descr="A picture containing icon  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01" name="Google Shape;201;p20"/>
          <p:cNvSpPr txBox="1"/>
          <p:nvPr/>
        </p:nvSpPr>
        <p:spPr>
          <a:xfrm>
            <a:off x="454700" y="1528750"/>
            <a:ext cx="11282400" cy="43731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1500"/>
              </a:spcBef>
              <a:spcAft>
                <a:spcPts val="0"/>
              </a:spcAft>
              <a:buNone/>
            </a:pP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1500"/>
              </a:spcBef>
              <a:spcAft>
                <a:spcPts val="0"/>
              </a:spcAft>
              <a:buClr>
                <a:schemeClr val="dk1"/>
              </a:buClr>
              <a:buSzPts val="2000"/>
              <a:buFont typeface="Philosopher"/>
              <a:buChar char="○"/>
              <a:defRPr sz="2000">
                <a:solidFill>
                  <a:schemeClr val="dk1"/>
                </a:solidFill>
                <a:latin typeface="Philosopher"/>
                <a:ea typeface="Philosopher"/>
                <a:cs typeface="Philosopher"/>
                <a:sym typeface="Philosopher"/>
              </a:defRPr>
            </a:pPr>
            <a:r>
              <a:t>Istražite tehnike kao što su: </a:t>
            </a:r>
            <a:endParaRPr sz="2000">
              <a:solidFill>
                <a:schemeClr val="dk1"/>
              </a:solidFill>
              <a:latin typeface="Philosopher"/>
              <a:ea typeface="Philosopher"/>
              <a:cs typeface="Philosopher"/>
              <a:sym typeface="Philosopher"/>
            </a:endParaRPr>
          </a:p>
          <a:p>
            <a:pPr marL="914400" marR="0" lvl="0" indent="0" algn="l" rtl="0">
              <a:lnSpc>
                <a:spcPct val="115000"/>
              </a:lnSpc>
              <a:spcBef>
                <a:spcPts val="0"/>
              </a:spcBef>
              <a:spcAft>
                <a:spcPts val="0"/>
              </a:spcAft>
              <a:buNone/>
            </a:pPr>
            <a:endParaRPr sz="2000">
              <a:solidFill>
                <a:schemeClr val="dk1"/>
              </a:solidFill>
              <a:latin typeface="Philosopher"/>
              <a:ea typeface="Philosopher"/>
              <a:cs typeface="Philosopher"/>
              <a:sym typeface="Philosopher"/>
            </a:endParaRPr>
          </a:p>
          <a:p>
            <a:pPr marL="0" marR="0" lvl="0" indent="0" algn="l" rtl="0">
              <a:lnSpc>
                <a:spcPct val="115000"/>
              </a:lnSpc>
              <a:spcBef>
                <a:spcPts val="0"/>
              </a:spcBef>
              <a:spcAft>
                <a:spcPts val="0"/>
              </a:spcAft>
              <a:buNone/>
            </a:pPr>
            <a:endParaRPr sz="2000">
              <a:solidFill>
                <a:schemeClr val="dk1"/>
              </a:solidFill>
              <a:latin typeface="Philosopher"/>
              <a:ea typeface="Philosopher"/>
              <a:cs typeface="Philosopher"/>
              <a:sym typeface="Philosopher"/>
            </a:endParaRPr>
          </a:p>
          <a:p>
            <a:pPr marL="0" marR="0" lvl="0" indent="0" algn="l" rtl="0">
              <a:lnSpc>
                <a:spcPct val="115000"/>
              </a:lnSpc>
              <a:spcBef>
                <a:spcPts val="0"/>
              </a:spcBef>
              <a:spcAft>
                <a:spcPts val="0"/>
              </a:spcAft>
              <a:buNone/>
            </a:pPr>
            <a:endParaRPr sz="2000">
              <a:solidFill>
                <a:schemeClr val="dk1"/>
              </a:solidFill>
              <a:latin typeface="Philosopher"/>
              <a:ea typeface="Philosopher"/>
              <a:cs typeface="Philosopher"/>
              <a:sym typeface="Philosopher"/>
            </a:endParaRPr>
          </a:p>
          <a:p>
            <a:pPr marL="0" marR="0" lvl="0" indent="0" algn="l" rtl="0">
              <a:lnSpc>
                <a:spcPct val="115000"/>
              </a:lnSpc>
              <a:spcBef>
                <a:spcPts val="0"/>
              </a:spcBef>
              <a:spcAft>
                <a:spcPts val="0"/>
              </a:spcAft>
              <a:buNone/>
            </a:pPr>
            <a:endParaRPr sz="2000">
              <a:solidFill>
                <a:schemeClr val="dk1"/>
              </a:solidFill>
              <a:latin typeface="Philosopher"/>
              <a:ea typeface="Philosopher"/>
              <a:cs typeface="Philosopher"/>
              <a:sym typeface="Philosopher"/>
            </a:endParaRPr>
          </a:p>
          <a:p>
            <a:pPr marL="0" marR="0" lvl="0" indent="0" algn="l" rtl="0">
              <a:lnSpc>
                <a:spcPct val="115000"/>
              </a:lnSpc>
              <a:spcBef>
                <a:spcPts val="0"/>
              </a:spcBef>
              <a:spcAft>
                <a:spcPts val="0"/>
              </a:spcAft>
              <a:buNone/>
            </a:pPr>
            <a:endParaRPr sz="2000">
              <a:solidFill>
                <a:schemeClr val="dk1"/>
              </a:solidFill>
              <a:latin typeface="Philosopher"/>
              <a:ea typeface="Philosopher"/>
              <a:cs typeface="Philosopher"/>
              <a:sym typeface="Philosopher"/>
            </a:endParaRPr>
          </a:p>
          <a:p>
            <a:pPr marL="0" marR="0" lvl="0" indent="0" algn="l" rtl="0">
              <a:lnSpc>
                <a:spcPct val="115000"/>
              </a:lnSpc>
              <a:spcBef>
                <a:spcPts val="0"/>
              </a:spcBef>
              <a:spcAft>
                <a:spcPts val="0"/>
              </a:spcAft>
              <a:buNone/>
            </a:pPr>
            <a:endParaRPr sz="2000">
              <a:solidFill>
                <a:schemeClr val="dk1"/>
              </a:solidFill>
              <a:latin typeface="Philosopher"/>
              <a:ea typeface="Philosopher"/>
              <a:cs typeface="Philosopher"/>
              <a:sym typeface="Philosopher"/>
            </a:endParaRPr>
          </a:p>
          <a:p>
            <a:pPr marL="0" marR="0" lvl="0" indent="0" algn="l" rtl="0">
              <a:lnSpc>
                <a:spcPct val="115000"/>
              </a:lnSpc>
              <a:spcBef>
                <a:spcPts val="0"/>
              </a:spcBef>
              <a:spcAft>
                <a:spcPts val="0"/>
              </a:spcAft>
              <a:buNone/>
              <a:defRPr sz="2000">
                <a:solidFill>
                  <a:schemeClr val="dk1"/>
                </a:solidFill>
                <a:latin typeface="Philosopher"/>
                <a:ea typeface="Philosopher"/>
                <a:cs typeface="Philosopher"/>
                <a:sym typeface="Philosopher"/>
              </a:defRPr>
            </a:pPr>
            <a:r>
              <a:t>Steknite neke praktične savjete i ideje:</a:t>
            </a:r>
            <a:endParaRPr sz="2000">
              <a:solidFill>
                <a:schemeClr val="dk1"/>
              </a:solidFill>
              <a:latin typeface="Philosopher"/>
              <a:ea typeface="Philosopher"/>
              <a:cs typeface="Philosopher"/>
              <a:sym typeface="Philosopher"/>
            </a:endParaRPr>
          </a:p>
          <a:p>
            <a:pPr marL="1371600" marR="0" lvl="2" indent="-355600" algn="l" rtl="0">
              <a:lnSpc>
                <a:spcPct val="115000"/>
              </a:lnSpc>
              <a:spcBef>
                <a:spcPts val="0"/>
              </a:spcBef>
              <a:spcAft>
                <a:spcPts val="0"/>
              </a:spcAft>
              <a:buClr>
                <a:schemeClr val="dk1"/>
              </a:buClr>
              <a:buSzPts val="2000"/>
              <a:buFont typeface="Philosopher"/>
              <a:buChar char="■"/>
              <a:defRPr sz="2000">
                <a:latin typeface="Philosopher"/>
                <a:ea typeface="Philosopher"/>
                <a:cs typeface="Philosopher"/>
                <a:sym typeface="Philosopher"/>
              </a:defRPr>
            </a:pPr>
            <a:r>
              <a:rPr u="sng">
                <a:solidFill>
                  <a:schemeClr val="hlink"/>
                </a:solidFill>
                <a:hlinkClick r:id="rId4"/>
              </a:rPr>
              <a:t>https://kpcrossacademy.org/building-community-in-online-courses/</a:t>
            </a:r>
            <a:r>
              <a:rPr>
                <a:solidFill>
                  <a:schemeClr val="dk1"/>
                </a:solidFill>
              </a:rPr>
              <a:t>;</a:t>
            </a:r>
            <a:endParaRPr sz="2000">
              <a:solidFill>
                <a:schemeClr val="dk1"/>
              </a:solidFill>
              <a:latin typeface="Philosopher"/>
              <a:ea typeface="Philosopher"/>
              <a:cs typeface="Philosopher"/>
              <a:sym typeface="Philosopher"/>
            </a:endParaRPr>
          </a:p>
          <a:p>
            <a:pPr marL="1371600" marR="0" lvl="2" indent="-355600" algn="l" rtl="0">
              <a:lnSpc>
                <a:spcPct val="115000"/>
              </a:lnSpc>
              <a:spcBef>
                <a:spcPts val="0"/>
              </a:spcBef>
              <a:spcAft>
                <a:spcPts val="0"/>
              </a:spcAft>
              <a:buClr>
                <a:schemeClr val="dk1"/>
              </a:buClr>
              <a:buSzPts val="2000"/>
              <a:buFont typeface="Philosopher"/>
              <a:buChar char="■"/>
              <a:defRPr sz="2000">
                <a:latin typeface="Philosopher"/>
                <a:ea typeface="Philosopher"/>
                <a:cs typeface="Philosopher"/>
                <a:sym typeface="Philosopher"/>
              </a:defRPr>
            </a:pPr>
            <a:r>
              <a:rPr u="sng">
                <a:solidFill>
                  <a:schemeClr val="hlink"/>
                </a:solidFill>
                <a:hlinkClick r:id="rId5"/>
              </a:rPr>
              <a:t>https://ecampusontario.pressbooks.pub/aguideforbusyeducators/chapter/cultivating-community-building-in-online-learning-environment/</a:t>
            </a:r>
            <a:r>
              <a:rPr>
                <a:solidFill>
                  <a:schemeClr val="dk1"/>
                </a:solidFill>
              </a:rPr>
              <a:t> </a:t>
            </a:r>
            <a:endParaRPr sz="2000">
              <a:solidFill>
                <a:schemeClr val="dk1"/>
              </a:solidFill>
              <a:latin typeface="Philosopher"/>
              <a:ea typeface="Philosopher"/>
              <a:cs typeface="Philosopher"/>
              <a:sym typeface="Philosopher"/>
            </a:endParaRPr>
          </a:p>
          <a:p>
            <a:pPr marL="1371600" marR="0" lvl="2" indent="-355600" algn="l" rtl="0">
              <a:lnSpc>
                <a:spcPct val="115000"/>
              </a:lnSpc>
              <a:spcBef>
                <a:spcPts val="0"/>
              </a:spcBef>
              <a:spcAft>
                <a:spcPts val="1000"/>
              </a:spcAft>
              <a:buClr>
                <a:schemeClr val="dk1"/>
              </a:buClr>
              <a:buSzPts val="2000"/>
              <a:buFont typeface="Philosopher"/>
              <a:buChar char="■"/>
              <a:defRPr sz="2000">
                <a:latin typeface="Philosopher"/>
                <a:ea typeface="Philosopher"/>
                <a:cs typeface="Philosopher"/>
                <a:sym typeface="Philosopher"/>
              </a:defRPr>
            </a:pPr>
            <a:r>
              <a:rPr u="sng">
                <a:solidFill>
                  <a:schemeClr val="hlink"/>
                </a:solidFill>
                <a:hlinkClick r:id="rId6"/>
              </a:rPr>
              <a:t>https://www.learnworlds.com/build-online-learning-community/</a:t>
            </a:r>
            <a:r>
              <a:rPr>
                <a:solidFill>
                  <a:schemeClr val="dk1"/>
                </a:solidFill>
              </a:rPr>
              <a:t> </a:t>
            </a:r>
            <a:endParaRPr sz="2000">
              <a:solidFill>
                <a:schemeClr val="dk1"/>
              </a:solidFill>
              <a:latin typeface="Philosopher"/>
              <a:ea typeface="Philosopher"/>
              <a:cs typeface="Philosopher"/>
              <a:sym typeface="Philosopher"/>
            </a:endParaRPr>
          </a:p>
        </p:txBody>
      </p:sp>
      <p:sp>
        <p:nvSpPr>
          <p:cNvPr id="202" name="Google Shape;202;p20"/>
          <p:cNvSpPr txBox="1"/>
          <p:nvPr/>
        </p:nvSpPr>
        <p:spPr>
          <a:xfrm>
            <a:off x="2504758" y="2732634"/>
            <a:ext cx="1482000" cy="812700"/>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chemeClr val="dk2"/>
                </a:solidFill>
                <a:latin typeface="Philosopher"/>
                <a:ea typeface="Philosopher"/>
                <a:cs typeface="Philosopher"/>
                <a:sym typeface="Philosopher"/>
              </a:defRPr>
            </a:pPr>
            <a:r>
              <a:t>Forumi za raspravu</a:t>
            </a:r>
            <a:endParaRPr>
              <a:solidFill>
                <a:schemeClr val="dk2"/>
              </a:solidFill>
            </a:endParaRPr>
          </a:p>
        </p:txBody>
      </p:sp>
      <p:sp>
        <p:nvSpPr>
          <p:cNvPr id="203" name="Google Shape;203;p20"/>
          <p:cNvSpPr/>
          <p:nvPr/>
        </p:nvSpPr>
        <p:spPr>
          <a:xfrm>
            <a:off x="1253251" y="2529850"/>
            <a:ext cx="1251489" cy="1218350"/>
          </a:xfrm>
          <a:custGeom>
            <a:avLst/>
            <a:gdLst/>
            <a:ahLst/>
            <a:cxnLst/>
            <a:rect l="l" t="t" r="r" b="b"/>
            <a:pathLst>
              <a:path w="779744" h="779744" extrusionOk="0">
                <a:moveTo>
                  <a:pt x="0" y="0"/>
                </a:moveTo>
                <a:lnTo>
                  <a:pt x="779744" y="0"/>
                </a:lnTo>
                <a:lnTo>
                  <a:pt x="779744" y="779745"/>
                </a:lnTo>
                <a:lnTo>
                  <a:pt x="0" y="779745"/>
                </a:lnTo>
                <a:lnTo>
                  <a:pt x="0" y="0"/>
                </a:lnTo>
                <a:close/>
              </a:path>
            </a:pathLst>
          </a:custGeom>
          <a:blipFill rotWithShape="1">
            <a:blip r:embed="rId7">
              <a:alphaModFix/>
            </a:blip>
            <a:stretch>
              <a:fillRect/>
            </a:stretch>
          </a:blipFill>
          <a:ln>
            <a:noFill/>
          </a:ln>
        </p:spPr>
      </p:sp>
      <p:sp>
        <p:nvSpPr>
          <p:cNvPr id="204" name="Google Shape;204;p20"/>
          <p:cNvSpPr txBox="1"/>
          <p:nvPr/>
        </p:nvSpPr>
        <p:spPr>
          <a:xfrm>
            <a:off x="5897696" y="2732609"/>
            <a:ext cx="1482000" cy="812700"/>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chemeClr val="dk2"/>
                </a:solidFill>
                <a:latin typeface="Philosopher"/>
                <a:ea typeface="Philosopher"/>
                <a:cs typeface="Philosopher"/>
                <a:sym typeface="Philosopher"/>
              </a:defRPr>
            </a:pPr>
            <a:r>
              <a:t>Virtualni susreti</a:t>
            </a:r>
            <a:endParaRPr>
              <a:solidFill>
                <a:schemeClr val="dk2"/>
              </a:solidFill>
            </a:endParaRPr>
          </a:p>
        </p:txBody>
      </p:sp>
      <p:sp>
        <p:nvSpPr>
          <p:cNvPr id="205" name="Google Shape;205;p20"/>
          <p:cNvSpPr txBox="1"/>
          <p:nvPr/>
        </p:nvSpPr>
        <p:spPr>
          <a:xfrm>
            <a:off x="9593296" y="2732663"/>
            <a:ext cx="2143800" cy="812700"/>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defRPr sz="2400" b="1">
                <a:solidFill>
                  <a:schemeClr val="dk2"/>
                </a:solidFill>
                <a:latin typeface="Philosopher"/>
                <a:ea typeface="Philosopher"/>
                <a:cs typeface="Philosopher"/>
                <a:sym typeface="Philosopher"/>
              </a:defRPr>
            </a:pPr>
            <a:r>
              <a:t>- Kolaborativni projekti; </a:t>
            </a:r>
            <a:endParaRPr>
              <a:solidFill>
                <a:schemeClr val="dk2"/>
              </a:solidFill>
            </a:endParaRPr>
          </a:p>
        </p:txBody>
      </p:sp>
      <p:sp>
        <p:nvSpPr>
          <p:cNvPr id="206" name="Google Shape;206;p20"/>
          <p:cNvSpPr/>
          <p:nvPr/>
        </p:nvSpPr>
        <p:spPr>
          <a:xfrm>
            <a:off x="8115179" y="2412630"/>
            <a:ext cx="1329246" cy="1452728"/>
          </a:xfrm>
          <a:custGeom>
            <a:avLst/>
            <a:gdLst/>
            <a:ahLst/>
            <a:cxnLst/>
            <a:rect l="l" t="t" r="r" b="b"/>
            <a:pathLst>
              <a:path w="1329246" h="1452728" extrusionOk="0">
                <a:moveTo>
                  <a:pt x="0" y="0"/>
                </a:moveTo>
                <a:lnTo>
                  <a:pt x="1329246" y="0"/>
                </a:lnTo>
                <a:lnTo>
                  <a:pt x="1329246" y="1452728"/>
                </a:lnTo>
                <a:lnTo>
                  <a:pt x="0" y="1452728"/>
                </a:lnTo>
                <a:lnTo>
                  <a:pt x="0" y="0"/>
                </a:lnTo>
                <a:close/>
              </a:path>
            </a:pathLst>
          </a:custGeom>
          <a:blipFill rotWithShape="1">
            <a:blip r:embed="rId8">
              <a:alphaModFix/>
            </a:blip>
            <a:stretch>
              <a:fillRect/>
            </a:stretch>
          </a:blipFill>
          <a:ln>
            <a:noFill/>
          </a:ln>
        </p:spPr>
      </p:sp>
      <p:sp>
        <p:nvSpPr>
          <p:cNvPr id="207" name="Google Shape;207;p20"/>
          <p:cNvSpPr/>
          <p:nvPr/>
        </p:nvSpPr>
        <p:spPr>
          <a:xfrm>
            <a:off x="4812313" y="2529488"/>
            <a:ext cx="1039909" cy="1218986"/>
          </a:xfrm>
          <a:custGeom>
            <a:avLst/>
            <a:gdLst/>
            <a:ahLst/>
            <a:cxnLst/>
            <a:rect l="l" t="t" r="r" b="b"/>
            <a:pathLst>
              <a:path w="777502" h="981075" extrusionOk="0">
                <a:moveTo>
                  <a:pt x="0" y="0"/>
                </a:moveTo>
                <a:lnTo>
                  <a:pt x="777502" y="0"/>
                </a:lnTo>
                <a:lnTo>
                  <a:pt x="777502" y="981075"/>
                </a:lnTo>
                <a:lnTo>
                  <a:pt x="0" y="981075"/>
                </a:lnTo>
                <a:lnTo>
                  <a:pt x="0" y="0"/>
                </a:lnTo>
                <a:close/>
              </a:path>
            </a:pathLst>
          </a:custGeom>
          <a:blipFill rotWithShape="1">
            <a:blip r:embed="rId9">
              <a:alphaModFix/>
            </a:blip>
            <a:stretch>
              <a:fillRect/>
            </a:stretch>
          </a:blipFill>
          <a:ln>
            <a:noFill/>
          </a:ln>
        </p:spPr>
      </p:sp>
      <p:pic>
        <p:nvPicPr>
          <p:cNvPr id="208" name="Google Shape;208;p20"/>
          <p:cNvPicPr preferRelativeResize="0"/>
          <p:nvPr/>
        </p:nvPicPr>
        <p:blipFill>
          <a:blip r:embed="rId10">
            <a:alphaModFix/>
          </a:blip>
          <a:stretch>
            <a:fillRect/>
          </a:stretch>
        </p:blipFill>
        <p:spPr>
          <a:xfrm>
            <a:off x="279275" y="6240973"/>
            <a:ext cx="1754562" cy="3671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21"/>
          <p:cNvPicPr preferRelativeResize="0"/>
          <p:nvPr/>
        </p:nvPicPr>
        <p:blipFill>
          <a:blip r:embed="rId3">
            <a:alphaModFix/>
          </a:blip>
          <a:stretch>
            <a:fillRect/>
          </a:stretch>
        </p:blipFill>
        <p:spPr>
          <a:xfrm>
            <a:off x="0" y="110425"/>
            <a:ext cx="12192000" cy="6747574"/>
          </a:xfrm>
          <a:prstGeom prst="rect">
            <a:avLst/>
          </a:prstGeom>
          <a:noFill/>
          <a:ln>
            <a:noFill/>
          </a:ln>
        </p:spPr>
      </p:pic>
      <p:sp>
        <p:nvSpPr>
          <p:cNvPr id="214" name="Google Shape;214;p21"/>
          <p:cNvSpPr/>
          <p:nvPr/>
        </p:nvSpPr>
        <p:spPr>
          <a:xfrm>
            <a:off x="5193275" y="2730600"/>
            <a:ext cx="5791200" cy="2931795"/>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sp>
      <p:sp>
        <p:nvSpPr>
          <p:cNvPr id="215" name="Google Shape;215;p21"/>
          <p:cNvSpPr txBox="1"/>
          <p:nvPr/>
        </p:nvSpPr>
        <p:spPr>
          <a:xfrm>
            <a:off x="2842050" y="431913"/>
            <a:ext cx="6507900" cy="1108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2400" b="1">
                <a:solidFill>
                  <a:schemeClr val="dk1"/>
                </a:solidFill>
                <a:highlight>
                  <a:srgbClr val="FFCA08"/>
                </a:highlight>
                <a:latin typeface="Philosopher"/>
                <a:ea typeface="Philosopher"/>
                <a:cs typeface="Philosopher"/>
                <a:sym typeface="Philosopher"/>
              </a:defRPr>
            </a:pPr>
            <a:r>
              <a:t>5. Strategije za digitalnu interakciju i izgradnju </a:t>
            </a:r>
            <a:br>
              <a:rPr lang="cs-CZ" sz="2400" b="1">
                <a:solidFill>
                  <a:schemeClr val="dk1"/>
                </a:solidFill>
                <a:highlight>
                  <a:srgbClr val="FFCA08"/>
                </a:highlight>
                <a:latin typeface="Philosopher"/>
                <a:ea typeface="Philosopher"/>
                <a:cs typeface="Philosopher"/>
                <a:sym typeface="Philosopher"/>
              </a:rPr>
            </a:br>
            <a:r>
              <a:t>zajednice (III) </a:t>
            </a:r>
            <a:endParaRPr sz="2400" b="1" i="0" u="none" strike="noStrike" cap="none">
              <a:solidFill>
                <a:schemeClr val="dk1"/>
              </a:solidFill>
              <a:highlight>
                <a:srgbClr val="FFCA08"/>
              </a:highlight>
              <a:latin typeface="Philosopher"/>
              <a:ea typeface="Philosopher"/>
              <a:cs typeface="Philosopher"/>
              <a:sym typeface="Philosopher"/>
            </a:endParaRPr>
          </a:p>
        </p:txBody>
      </p:sp>
      <p:grpSp>
        <p:nvGrpSpPr>
          <p:cNvPr id="216" name="Google Shape;216;p21"/>
          <p:cNvGrpSpPr/>
          <p:nvPr/>
        </p:nvGrpSpPr>
        <p:grpSpPr>
          <a:xfrm>
            <a:off x="5470005" y="1656537"/>
            <a:ext cx="1251984" cy="377686"/>
            <a:chOff x="5470062" y="1167647"/>
            <a:chExt cx="1251984" cy="358200"/>
          </a:xfrm>
        </p:grpSpPr>
        <p:sp>
          <p:nvSpPr>
            <p:cNvPr id="217" name="Google Shape;217;p21"/>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21"/>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9" name="Google Shape;219;p21"/>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20" name="Google Shape;220;p21" descr="A picture containing icon  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221" name="Google Shape;221;p21"/>
          <p:cNvSpPr txBox="1"/>
          <p:nvPr/>
        </p:nvSpPr>
        <p:spPr>
          <a:xfrm>
            <a:off x="5285975" y="2498375"/>
            <a:ext cx="5541300" cy="28167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1500"/>
              </a:spcBef>
              <a:spcAft>
                <a:spcPts val="0"/>
              </a:spcAft>
              <a:buNone/>
            </a:pPr>
            <a:endParaRPr sz="2000">
              <a:solidFill>
                <a:schemeClr val="dk1"/>
              </a:solidFill>
              <a:latin typeface="Philosopher"/>
              <a:ea typeface="Philosopher"/>
              <a:cs typeface="Philosopher"/>
              <a:sym typeface="Philosopher"/>
            </a:endParaRPr>
          </a:p>
          <a:p>
            <a:pPr marL="450000" marR="0" lvl="3" indent="-355600" algn="l" rtl="0">
              <a:lnSpc>
                <a:spcPct val="115000"/>
              </a:lnSpc>
              <a:spcBef>
                <a:spcPts val="1500"/>
              </a:spcBef>
              <a:spcAft>
                <a:spcPts val="0"/>
              </a:spcAft>
              <a:buClr>
                <a:schemeClr val="dk1"/>
              </a:buClr>
              <a:buSzPts val="2000"/>
              <a:buFont typeface="Philosopher"/>
              <a:buChar char="●"/>
              <a:defRPr sz="2000">
                <a:solidFill>
                  <a:schemeClr val="dk1"/>
                </a:solidFill>
                <a:latin typeface="Philosopher"/>
                <a:ea typeface="Philosopher"/>
                <a:cs typeface="Philosopher"/>
                <a:sym typeface="Philosopher"/>
              </a:defRPr>
            </a:pPr>
            <a:r>
              <a:rPr b="1"/>
              <a:t>Vježba samorefleksije</a:t>
            </a:r>
            <a:r>
              <a:t> (30 minuta)</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defRPr sz="2000">
                <a:solidFill>
                  <a:schemeClr val="dk1"/>
                </a:solidFill>
                <a:latin typeface="Philosopher"/>
                <a:ea typeface="Philosopher"/>
                <a:cs typeface="Philosopher"/>
                <a:sym typeface="Philosopher"/>
              </a:defRPr>
            </a:pPr>
            <a:r>
              <a:t>Zabilježite ključne strategije spomenute u e-knjizi i blogu.</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defRPr sz="2000">
                <a:solidFill>
                  <a:schemeClr val="dk1"/>
                </a:solidFill>
                <a:latin typeface="Philosopher"/>
                <a:ea typeface="Philosopher"/>
                <a:cs typeface="Philosopher"/>
                <a:sym typeface="Philosopher"/>
              </a:defRPr>
            </a:pPr>
            <a:r>
              <a:t>Razmislite o tome kako možete primijeniti ove strategije za njegovanje angažmana i zajednice u svom digitalnom nastavnom okruženju.</a:t>
            </a:r>
            <a:endParaRPr sz="2000">
              <a:solidFill>
                <a:schemeClr val="dk1"/>
              </a:solidFill>
              <a:latin typeface="Philosopher"/>
              <a:ea typeface="Philosopher"/>
              <a:cs typeface="Philosopher"/>
              <a:sym typeface="Philosopher"/>
            </a:endParaRPr>
          </a:p>
        </p:txBody>
      </p:sp>
      <p:pic>
        <p:nvPicPr>
          <p:cNvPr id="222" name="Google Shape;222;p21"/>
          <p:cNvPicPr preferRelativeResize="0"/>
          <p:nvPr/>
        </p:nvPicPr>
        <p:blipFill>
          <a:blip r:embed="rId5">
            <a:alphaModFix/>
          </a:blip>
          <a:stretch>
            <a:fillRect/>
          </a:stretch>
        </p:blipFill>
        <p:spPr>
          <a:xfrm>
            <a:off x="279275" y="6240973"/>
            <a:ext cx="1754562" cy="3671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2"/>
          <p:cNvSpPr/>
          <p:nvPr/>
        </p:nvSpPr>
        <p:spPr>
          <a:xfrm>
            <a:off x="0" y="-25"/>
            <a:ext cx="12349200" cy="6858000"/>
          </a:xfrm>
          <a:prstGeom prst="rect">
            <a:avLst/>
          </a:prstGeom>
          <a:gradFill>
            <a:gsLst>
              <a:gs pos="0">
                <a:schemeClr val="accent1"/>
              </a:gs>
              <a:gs pos="100000">
                <a:srgbClr val="F6B26B"/>
              </a:gs>
            </a:gsLst>
            <a:path path="circle">
              <a:fillToRect l="50000" t="50000" r="50000" b="50000"/>
            </a:path>
            <a:tileRect/>
          </a:gra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8" name="Google Shape;228;p22"/>
          <p:cNvSpPr/>
          <p:nvPr/>
        </p:nvSpPr>
        <p:spPr>
          <a:xfrm>
            <a:off x="0" y="0"/>
            <a:ext cx="2915739" cy="2357175"/>
          </a:xfrm>
          <a:custGeom>
            <a:avLst/>
            <a:gdLst/>
            <a:ahLst/>
            <a:cxnLst/>
            <a:rect l="l" t="t" r="r" b="b"/>
            <a:pathLst>
              <a:path w="7622848" h="7089249" extrusionOk="0">
                <a:moveTo>
                  <a:pt x="0" y="0"/>
                </a:moveTo>
                <a:lnTo>
                  <a:pt x="7622848" y="0"/>
                </a:lnTo>
                <a:lnTo>
                  <a:pt x="7622848" y="7089249"/>
                </a:lnTo>
                <a:lnTo>
                  <a:pt x="0" y="7089249"/>
                </a:lnTo>
                <a:lnTo>
                  <a:pt x="0" y="0"/>
                </a:lnTo>
                <a:close/>
              </a:path>
            </a:pathLst>
          </a:custGeom>
          <a:blipFill rotWithShape="1">
            <a:blip r:embed="rId3">
              <a:alphaModFix/>
            </a:blip>
            <a:stretch>
              <a:fillRect/>
            </a:stretch>
          </a:blipFill>
          <a:ln>
            <a:noFill/>
          </a:ln>
        </p:spPr>
      </p:sp>
      <p:sp>
        <p:nvSpPr>
          <p:cNvPr id="229" name="Google Shape;229;p22"/>
          <p:cNvSpPr txBox="1"/>
          <p:nvPr/>
        </p:nvSpPr>
        <p:spPr>
          <a:xfrm>
            <a:off x="2214900" y="96575"/>
            <a:ext cx="7762200" cy="1447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a:solidFill>
                  <a:schemeClr val="dk1"/>
                </a:solidFill>
                <a:latin typeface="Philosopher"/>
                <a:ea typeface="Philosopher"/>
                <a:cs typeface="Philosopher"/>
                <a:sym typeface="Philosopher"/>
              </a:defRPr>
            </a:pPr>
            <a:r>
              <a:rPr sz="2400" b="1"/>
              <a:t>6. Završno razmišljanje </a:t>
            </a:r>
            <a:r>
              <a:rPr sz="2000"/>
              <a:t>(30 minuta)</a:t>
            </a:r>
            <a:endParaRPr sz="2000" i="0" u="none" strike="noStrike" cap="none">
              <a:solidFill>
                <a:schemeClr val="dk1"/>
              </a:solidFill>
              <a:latin typeface="Philosopher"/>
              <a:ea typeface="Philosopher"/>
              <a:cs typeface="Philosopher"/>
              <a:sym typeface="Philosopher"/>
            </a:endParaRPr>
          </a:p>
        </p:txBody>
      </p:sp>
      <p:pic>
        <p:nvPicPr>
          <p:cNvPr id="230" name="Google Shape;230;p22" descr="A picture containing icon  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231" name="Google Shape;231;p22"/>
          <p:cNvSpPr txBox="1"/>
          <p:nvPr/>
        </p:nvSpPr>
        <p:spPr>
          <a:xfrm>
            <a:off x="1698750" y="1805700"/>
            <a:ext cx="10650600" cy="4215900"/>
          </a:xfrm>
          <a:prstGeom prst="rect">
            <a:avLst/>
          </a:prstGeom>
          <a:noFill/>
          <a:ln>
            <a:noFill/>
          </a:ln>
        </p:spPr>
        <p:txBody>
          <a:bodyPr spcFirstLastPara="1" wrap="square" lIns="91425" tIns="91425" rIns="91425" bIns="91425" anchor="ctr" anchorCtr="0">
            <a:noAutofit/>
          </a:bodyPr>
          <a:lstStyle/>
          <a:p>
            <a:pPr marL="457200" marR="0" lvl="0" indent="-355600" algn="l" rtl="0">
              <a:lnSpc>
                <a:spcPct val="115000"/>
              </a:lnSpc>
              <a:spcBef>
                <a:spcPts val="1500"/>
              </a:spcBef>
              <a:spcAft>
                <a:spcPts val="0"/>
              </a:spcAft>
              <a:buClr>
                <a:schemeClr val="dk1"/>
              </a:buClr>
              <a:buSzPts val="2000"/>
              <a:buFont typeface="Philosopher"/>
              <a:buChar char="●"/>
              <a:defRPr sz="2000" b="1">
                <a:solidFill>
                  <a:schemeClr val="dk1"/>
                </a:solidFill>
                <a:latin typeface="Philosopher"/>
                <a:ea typeface="Philosopher"/>
                <a:cs typeface="Philosopher"/>
                <a:sym typeface="Philosopher"/>
              </a:defRPr>
            </a:pPr>
            <a:r>
              <a:t>Razmislite o cijelom putu učenja:</a:t>
            </a:r>
            <a:endParaRPr sz="2000" b="1">
              <a:solidFill>
                <a:schemeClr val="dk1"/>
              </a:solidFill>
              <a:latin typeface="Philosopher"/>
              <a:ea typeface="Philosopher"/>
              <a:cs typeface="Philosopher"/>
              <a:sym typeface="Philosopher"/>
            </a:endParaRPr>
          </a:p>
          <a:p>
            <a:pPr marL="914400" marR="0" lvl="1" indent="-355600" algn="l" rtl="0">
              <a:lnSpc>
                <a:spcPct val="115000"/>
              </a:lnSpc>
              <a:spcBef>
                <a:spcPts val="1000"/>
              </a:spcBef>
              <a:spcAft>
                <a:spcPts val="0"/>
              </a:spcAft>
              <a:buClr>
                <a:schemeClr val="dk1"/>
              </a:buClr>
              <a:buSzPts val="2000"/>
              <a:buFont typeface="Philosopher"/>
              <a:buChar char="○"/>
              <a:defRPr sz="2000">
                <a:solidFill>
                  <a:schemeClr val="dk1"/>
                </a:solidFill>
                <a:latin typeface="Philosopher"/>
                <a:ea typeface="Philosopher"/>
                <a:cs typeface="Philosopher"/>
                <a:sym typeface="Philosopher"/>
              </a:defRPr>
            </a:pPr>
            <a:r>
              <a:t>Koji su bili najznačajniji uvidi koje ste stekli iz svakog odjeljka?</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1000"/>
              </a:spcBef>
              <a:spcAft>
                <a:spcPts val="0"/>
              </a:spcAft>
              <a:buClr>
                <a:schemeClr val="dk1"/>
              </a:buClr>
              <a:buSzPts val="2000"/>
              <a:buFont typeface="Philosopher"/>
              <a:buChar char="○"/>
              <a:defRPr sz="2000">
                <a:solidFill>
                  <a:schemeClr val="dk1"/>
                </a:solidFill>
                <a:latin typeface="Philosopher"/>
                <a:ea typeface="Philosopher"/>
                <a:cs typeface="Philosopher"/>
                <a:sym typeface="Philosopher"/>
              </a:defRPr>
            </a:pPr>
            <a:r>
              <a:t>Kako ćete primijeniti strategije angažmana, posebno u netradicionalnim okruženjima?</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1000"/>
              </a:spcBef>
              <a:spcAft>
                <a:spcPts val="0"/>
              </a:spcAft>
              <a:buClr>
                <a:schemeClr val="dk1"/>
              </a:buClr>
              <a:buSzPts val="2000"/>
              <a:buFont typeface="Philosopher"/>
              <a:buChar char="○"/>
              <a:defRPr sz="2000">
                <a:solidFill>
                  <a:schemeClr val="dk1"/>
                </a:solidFill>
                <a:latin typeface="Philosopher"/>
                <a:ea typeface="Philosopher"/>
                <a:cs typeface="Philosopher"/>
                <a:sym typeface="Philosopher"/>
              </a:defRPr>
            </a:pPr>
            <a:r>
              <a:t>Koje ćete korake poduzeti kako biste angažirali teško dostupne učenike putem platformi društvenih medija?</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1000"/>
              </a:spcBef>
              <a:spcAft>
                <a:spcPts val="0"/>
              </a:spcAft>
              <a:buClr>
                <a:schemeClr val="dk1"/>
              </a:buClr>
              <a:buSzPts val="2000"/>
              <a:buFont typeface="Philosopher"/>
              <a:buChar char="○"/>
              <a:defRPr sz="2000">
                <a:solidFill>
                  <a:schemeClr val="dk1"/>
                </a:solidFill>
                <a:latin typeface="Philosopher"/>
                <a:ea typeface="Philosopher"/>
                <a:cs typeface="Philosopher"/>
                <a:sym typeface="Philosopher"/>
              </a:defRPr>
            </a:pPr>
            <a:r>
              <a:t>Kako se razvila vaša percepcija promjenjive uloge odgojitelja?</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1500"/>
              </a:spcBef>
              <a:spcAft>
                <a:spcPts val="1000"/>
              </a:spcAft>
              <a:buClr>
                <a:schemeClr val="dk1"/>
              </a:buClr>
              <a:buSzPts val="2000"/>
              <a:buFont typeface="Philosopher"/>
              <a:buChar char="○"/>
              <a:defRPr sz="2000">
                <a:solidFill>
                  <a:schemeClr val="dk1"/>
                </a:solidFill>
                <a:latin typeface="Philosopher"/>
                <a:ea typeface="Philosopher"/>
                <a:cs typeface="Philosopher"/>
                <a:sym typeface="Philosopher"/>
              </a:defRPr>
            </a:pPr>
            <a:r>
              <a:t>Kako možete iskoristiti strategije za digitalnu interakciju i izgradnju zajednice koje ste naučili kako biste stvorili dinamično i uključivo online okruženje za učenje koje potiče aktivan angažman i smislene veze među učenicima?"</a:t>
            </a:r>
            <a:endParaRPr sz="2000">
              <a:solidFill>
                <a:schemeClr val="dk1"/>
              </a:solidFill>
              <a:latin typeface="Philosopher"/>
              <a:ea typeface="Philosopher"/>
              <a:cs typeface="Philosopher"/>
              <a:sym typeface="Philosopher"/>
            </a:endParaRPr>
          </a:p>
        </p:txBody>
      </p:sp>
      <p:grpSp>
        <p:nvGrpSpPr>
          <p:cNvPr id="232" name="Google Shape;232;p22"/>
          <p:cNvGrpSpPr/>
          <p:nvPr/>
        </p:nvGrpSpPr>
        <p:grpSpPr>
          <a:xfrm>
            <a:off x="5470061" y="1099672"/>
            <a:ext cx="1251984" cy="358200"/>
            <a:chOff x="5470062" y="1167647"/>
            <a:chExt cx="1251984" cy="358200"/>
          </a:xfrm>
        </p:grpSpPr>
        <p:sp>
          <p:nvSpPr>
            <p:cNvPr id="233" name="Google Shape;233;p22"/>
            <p:cNvSpPr/>
            <p:nvPr/>
          </p:nvSpPr>
          <p:spPr>
            <a:xfrm>
              <a:off x="5470062" y="1248799"/>
              <a:ext cx="195900" cy="1959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4" name="Google Shape;234;p22"/>
            <p:cNvSpPr/>
            <p:nvPr/>
          </p:nvSpPr>
          <p:spPr>
            <a:xfrm>
              <a:off x="5916952" y="1167647"/>
              <a:ext cx="358200" cy="3582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5" name="Google Shape;235;p22"/>
            <p:cNvSpPr/>
            <p:nvPr/>
          </p:nvSpPr>
          <p:spPr>
            <a:xfrm>
              <a:off x="6526146" y="1248799"/>
              <a:ext cx="195900" cy="1959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36" name="Google Shape;236;p22"/>
          <p:cNvPicPr preferRelativeResize="0"/>
          <p:nvPr/>
        </p:nvPicPr>
        <p:blipFill>
          <a:blip r:embed="rId5">
            <a:alphaModFix/>
          </a:blip>
          <a:stretch>
            <a:fillRect/>
          </a:stretch>
        </p:blipFill>
        <p:spPr>
          <a:xfrm>
            <a:off x="279275" y="6240973"/>
            <a:ext cx="1754562" cy="3671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3"/>
          <p:cNvSpPr/>
          <p:nvPr/>
        </p:nvSpPr>
        <p:spPr>
          <a:xfrm>
            <a:off x="3195457" y="325"/>
            <a:ext cx="5800937" cy="6857341"/>
          </a:xfrm>
          <a:custGeom>
            <a:avLst/>
            <a:gdLst/>
            <a:ahLst/>
            <a:cxnLst/>
            <a:rect l="l" t="t" r="r" b="b"/>
            <a:pathLst>
              <a:path w="9628111" h="10121536" extrusionOk="0">
                <a:moveTo>
                  <a:pt x="0" y="0"/>
                </a:moveTo>
                <a:lnTo>
                  <a:pt x="9628111" y="0"/>
                </a:lnTo>
                <a:lnTo>
                  <a:pt x="9628111" y="10121536"/>
                </a:lnTo>
                <a:lnTo>
                  <a:pt x="0" y="10121536"/>
                </a:lnTo>
                <a:lnTo>
                  <a:pt x="0" y="0"/>
                </a:lnTo>
                <a:close/>
              </a:path>
            </a:pathLst>
          </a:custGeom>
          <a:blipFill rotWithShape="1">
            <a:blip r:embed="rId3">
              <a:alphaModFix amt="14000"/>
            </a:blip>
            <a:stretch>
              <a:fillRect/>
            </a:stretch>
          </a:blipFill>
          <a:ln>
            <a:noFill/>
          </a:ln>
        </p:spPr>
      </p:sp>
      <p:sp>
        <p:nvSpPr>
          <p:cNvPr id="242" name="Google Shape;242;p23"/>
          <p:cNvSpPr txBox="1"/>
          <p:nvPr/>
        </p:nvSpPr>
        <p:spPr>
          <a:xfrm>
            <a:off x="4694696" y="677902"/>
            <a:ext cx="3044700" cy="36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4000" b="1">
                <a:solidFill>
                  <a:schemeClr val="dk1"/>
                </a:solidFill>
                <a:latin typeface="Philosopher"/>
                <a:ea typeface="Philosopher"/>
                <a:cs typeface="Philosopher"/>
                <a:sym typeface="Philosopher"/>
              </a:defRPr>
            </a:pPr>
            <a:r>
              <a:t>Zaključak</a:t>
            </a:r>
            <a:endParaRPr sz="4000" b="1" i="0" u="none" strike="noStrike" cap="none">
              <a:solidFill>
                <a:schemeClr val="dk1"/>
              </a:solidFill>
              <a:latin typeface="Philosopher"/>
              <a:ea typeface="Philosopher"/>
              <a:cs typeface="Philosopher"/>
              <a:sym typeface="Philosopher"/>
            </a:endParaRPr>
          </a:p>
        </p:txBody>
      </p:sp>
      <p:grpSp>
        <p:nvGrpSpPr>
          <p:cNvPr id="243" name="Google Shape;243;p23"/>
          <p:cNvGrpSpPr/>
          <p:nvPr/>
        </p:nvGrpSpPr>
        <p:grpSpPr>
          <a:xfrm>
            <a:off x="5591111" y="1276910"/>
            <a:ext cx="1251876" cy="358096"/>
            <a:chOff x="5470062" y="1167647"/>
            <a:chExt cx="1251876" cy="358096"/>
          </a:xfrm>
        </p:grpSpPr>
        <p:sp>
          <p:nvSpPr>
            <p:cNvPr id="244" name="Google Shape;244;p23"/>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5" name="Google Shape;245;p23"/>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6" name="Google Shape;246;p23"/>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47" name="Google Shape;247;p23" descr="A picture containing icon  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248" name="Google Shape;248;p23"/>
          <p:cNvSpPr txBox="1"/>
          <p:nvPr/>
        </p:nvSpPr>
        <p:spPr>
          <a:xfrm>
            <a:off x="1287236" y="2229898"/>
            <a:ext cx="10395857" cy="256073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defRPr sz="3200">
                <a:solidFill>
                  <a:schemeClr val="accent2"/>
                </a:solidFill>
                <a:latin typeface="Philosopher"/>
                <a:ea typeface="Philosopher"/>
                <a:cs typeface="Philosopher"/>
                <a:sym typeface="Philosopher"/>
              </a:defRPr>
            </a:pPr>
            <a:r>
              <a:t>Hvala vam što prolazite kroz ove samostalne aktivnosti učenja.</a:t>
            </a:r>
            <a:endParaRPr>
              <a:solidFill>
                <a:schemeClr val="accent2"/>
              </a:solidFill>
            </a:endParaRPr>
          </a:p>
          <a:p>
            <a:pPr marL="0" marR="0" lvl="0" indent="0" algn="ctr" rtl="0">
              <a:lnSpc>
                <a:spcPct val="100000"/>
              </a:lnSpc>
              <a:spcBef>
                <a:spcPts val="0"/>
              </a:spcBef>
              <a:spcAft>
                <a:spcPts val="0"/>
              </a:spcAft>
              <a:buClr>
                <a:schemeClr val="dk1"/>
              </a:buClr>
              <a:buSzPts val="1400"/>
              <a:buFont typeface="Philosopher"/>
              <a:buNone/>
              <a:defRPr sz="3200">
                <a:solidFill>
                  <a:schemeClr val="dk1"/>
                </a:solidFill>
                <a:latin typeface="Philosopher"/>
                <a:ea typeface="Philosopher"/>
                <a:cs typeface="Philosopher"/>
                <a:sym typeface="Philosopher"/>
              </a:defRPr>
            </a:pPr>
            <a:r>
              <a:t>Ako ste uživali u ovom modulu, preporučujemo vam da istražite druge ONE STEP UP resurse.</a:t>
            </a:r>
          </a:p>
        </p:txBody>
      </p:sp>
      <p:pic>
        <p:nvPicPr>
          <p:cNvPr id="249" name="Google Shape;249;p23"/>
          <p:cNvPicPr preferRelativeResize="0"/>
          <p:nvPr/>
        </p:nvPicPr>
        <p:blipFill>
          <a:blip r:embed="rId5">
            <a:alphaModFix/>
          </a:blip>
          <a:stretch>
            <a:fillRect/>
          </a:stretch>
        </p:blipFill>
        <p:spPr>
          <a:xfrm>
            <a:off x="279275" y="6240973"/>
            <a:ext cx="1754562" cy="3671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24" descr="A person sitting at a desk with a computer and papers on it  Description automatically generated with low confidence"/>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255" name="Google Shape;255;p24"/>
          <p:cNvSpPr/>
          <p:nvPr/>
        </p:nvSpPr>
        <p:spPr>
          <a:xfrm>
            <a:off x="-264695" y="-270712"/>
            <a:ext cx="12721500" cy="7399500"/>
          </a:xfrm>
          <a:prstGeom prst="rect">
            <a:avLst/>
          </a:prstGeom>
          <a:gradFill>
            <a:gsLst>
              <a:gs pos="0">
                <a:srgbClr val="FFE77E">
                  <a:alpha val="0"/>
                </a:srgbClr>
              </a:gs>
              <a:gs pos="100000">
                <a:srgbClr val="FFEDB1"/>
              </a:gs>
            </a:gsLst>
            <a:path path="circle">
              <a:fillToRect l="50000" t="50000" r="50000" b="5000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6" name="Google Shape;256;p24"/>
          <p:cNvSpPr txBox="1"/>
          <p:nvPr/>
        </p:nvSpPr>
        <p:spPr>
          <a:xfrm>
            <a:off x="3839189" y="2051289"/>
            <a:ext cx="701425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defRPr sz="6600">
                <a:solidFill>
                  <a:schemeClr val="dk1"/>
                </a:solidFill>
                <a:latin typeface="Roboto"/>
                <a:ea typeface="Roboto"/>
                <a:cs typeface="Roboto"/>
                <a:sym typeface="Roboto"/>
              </a:defRPr>
            </a:pPr>
            <a:r>
              <a:t>HVALA!</a:t>
            </a:r>
            <a:endParaRPr sz="6600" b="0" i="0" u="none" strike="noStrike" cap="none">
              <a:solidFill>
                <a:schemeClr val="dk1"/>
              </a:solidFill>
              <a:latin typeface="Roboto"/>
              <a:ea typeface="Roboto"/>
              <a:cs typeface="Roboto"/>
              <a:sym typeface="Roboto"/>
            </a:endParaRPr>
          </a:p>
        </p:txBody>
      </p:sp>
      <p:pic>
        <p:nvPicPr>
          <p:cNvPr id="257" name="Google Shape;257;p24" descr="A picture containing logo  Description automatically generated"/>
          <p:cNvPicPr preferRelativeResize="0"/>
          <p:nvPr/>
        </p:nvPicPr>
        <p:blipFill rotWithShape="1">
          <a:blip r:embed="rId4">
            <a:alphaModFix/>
          </a:blip>
          <a:srcRect/>
          <a:stretch/>
        </p:blipFill>
        <p:spPr>
          <a:xfrm>
            <a:off x="10853446" y="74429"/>
            <a:ext cx="1338553" cy="946297"/>
          </a:xfrm>
          <a:prstGeom prst="rect">
            <a:avLst/>
          </a:prstGeom>
          <a:noFill/>
          <a:ln>
            <a:noFill/>
          </a:ln>
        </p:spPr>
      </p:pic>
      <p:pic>
        <p:nvPicPr>
          <p:cNvPr id="258" name="Google Shape;258;p24"/>
          <p:cNvPicPr preferRelativeResize="0"/>
          <p:nvPr/>
        </p:nvPicPr>
        <p:blipFill>
          <a:blip r:embed="rId5">
            <a:alphaModFix/>
          </a:blip>
          <a:stretch>
            <a:fillRect/>
          </a:stretch>
        </p:blipFill>
        <p:spPr>
          <a:xfrm>
            <a:off x="279275" y="6240973"/>
            <a:ext cx="1754562" cy="367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5"/>
          <p:cNvSpPr/>
          <p:nvPr/>
        </p:nvSpPr>
        <p:spPr>
          <a:xfrm>
            <a:off x="0" y="6314701"/>
            <a:ext cx="12192000" cy="5432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64" name="Google Shape;264;p25" descr="A picture containing icon  Description automatically generated"/>
          <p:cNvPicPr preferRelativeResize="0"/>
          <p:nvPr/>
        </p:nvPicPr>
        <p:blipFill rotWithShape="1">
          <a:blip r:embed="rId3">
            <a:alphaModFix/>
          </a:blip>
          <a:srcRect/>
          <a:stretch/>
        </p:blipFill>
        <p:spPr>
          <a:xfrm>
            <a:off x="2946834" y="-349757"/>
            <a:ext cx="6572448" cy="4646428"/>
          </a:xfrm>
          <a:prstGeom prst="rect">
            <a:avLst/>
          </a:prstGeom>
          <a:noFill/>
          <a:ln>
            <a:noFill/>
          </a:ln>
        </p:spPr>
      </p:pic>
      <p:pic>
        <p:nvPicPr>
          <p:cNvPr id="265" name="Google Shape;265;p25" descr="Logo, company name  Description automatically generated"/>
          <p:cNvPicPr preferRelativeResize="0"/>
          <p:nvPr/>
        </p:nvPicPr>
        <p:blipFill rotWithShape="1">
          <a:blip r:embed="rId4">
            <a:alphaModFix/>
          </a:blip>
          <a:srcRect/>
          <a:stretch/>
        </p:blipFill>
        <p:spPr>
          <a:xfrm>
            <a:off x="6708435" y="3659445"/>
            <a:ext cx="1557761" cy="1090828"/>
          </a:xfrm>
          <a:prstGeom prst="rect">
            <a:avLst/>
          </a:prstGeom>
          <a:noFill/>
          <a:ln>
            <a:noFill/>
          </a:ln>
        </p:spPr>
      </p:pic>
      <p:pic>
        <p:nvPicPr>
          <p:cNvPr id="266" name="Google Shape;266;p25" descr="Logo, company name  Description automatically generated"/>
          <p:cNvPicPr preferRelativeResize="0"/>
          <p:nvPr/>
        </p:nvPicPr>
        <p:blipFill rotWithShape="1">
          <a:blip r:embed="rId5">
            <a:alphaModFix/>
          </a:blip>
          <a:srcRect/>
          <a:stretch/>
        </p:blipFill>
        <p:spPr>
          <a:xfrm>
            <a:off x="1513633" y="3274140"/>
            <a:ext cx="2010195" cy="2010195"/>
          </a:xfrm>
          <a:prstGeom prst="rect">
            <a:avLst/>
          </a:prstGeom>
          <a:noFill/>
          <a:ln>
            <a:noFill/>
          </a:ln>
        </p:spPr>
      </p:pic>
      <p:pic>
        <p:nvPicPr>
          <p:cNvPr id="267" name="Google Shape;267;p25" descr="Logo  Description automatically generated"/>
          <p:cNvPicPr preferRelativeResize="0"/>
          <p:nvPr/>
        </p:nvPicPr>
        <p:blipFill rotWithShape="1">
          <a:blip r:embed="rId6">
            <a:alphaModFix/>
          </a:blip>
          <a:srcRect/>
          <a:stretch/>
        </p:blipFill>
        <p:spPr>
          <a:xfrm>
            <a:off x="1611909" y="5229626"/>
            <a:ext cx="1605199" cy="800060"/>
          </a:xfrm>
          <a:prstGeom prst="rect">
            <a:avLst/>
          </a:prstGeom>
          <a:noFill/>
          <a:ln>
            <a:noFill/>
          </a:ln>
        </p:spPr>
      </p:pic>
      <p:pic>
        <p:nvPicPr>
          <p:cNvPr id="268" name="Google Shape;268;p25" descr="A picture containing company name  Description automatically generated"/>
          <p:cNvPicPr preferRelativeResize="0"/>
          <p:nvPr/>
        </p:nvPicPr>
        <p:blipFill rotWithShape="1">
          <a:blip r:embed="rId7">
            <a:alphaModFix/>
          </a:blip>
          <a:srcRect/>
          <a:stretch/>
        </p:blipFill>
        <p:spPr>
          <a:xfrm>
            <a:off x="9519282" y="3754416"/>
            <a:ext cx="888691" cy="963528"/>
          </a:xfrm>
          <a:prstGeom prst="rect">
            <a:avLst/>
          </a:prstGeom>
          <a:noFill/>
          <a:ln>
            <a:noFill/>
          </a:ln>
        </p:spPr>
      </p:pic>
      <p:pic>
        <p:nvPicPr>
          <p:cNvPr id="269" name="Google Shape;269;p25" descr="Logo  Description automatically generated with medium confidence"/>
          <p:cNvPicPr preferRelativeResize="0"/>
          <p:nvPr/>
        </p:nvPicPr>
        <p:blipFill rotWithShape="1">
          <a:blip r:embed="rId8">
            <a:alphaModFix/>
          </a:blip>
          <a:srcRect/>
          <a:stretch/>
        </p:blipFill>
        <p:spPr>
          <a:xfrm>
            <a:off x="4048977" y="5091014"/>
            <a:ext cx="1628935" cy="1142685"/>
          </a:xfrm>
          <a:prstGeom prst="rect">
            <a:avLst/>
          </a:prstGeom>
          <a:noFill/>
          <a:ln>
            <a:noFill/>
          </a:ln>
        </p:spPr>
      </p:pic>
      <p:pic>
        <p:nvPicPr>
          <p:cNvPr id="270" name="Google Shape;270;p25" descr="Logo  Description automatically generated"/>
          <p:cNvPicPr preferRelativeResize="0"/>
          <p:nvPr/>
        </p:nvPicPr>
        <p:blipFill rotWithShape="1">
          <a:blip r:embed="rId9">
            <a:alphaModFix/>
          </a:blip>
          <a:srcRect/>
          <a:stretch/>
        </p:blipFill>
        <p:spPr>
          <a:xfrm>
            <a:off x="4237279" y="4054164"/>
            <a:ext cx="1440633" cy="485013"/>
          </a:xfrm>
          <a:prstGeom prst="rect">
            <a:avLst/>
          </a:prstGeom>
          <a:noFill/>
          <a:ln>
            <a:noFill/>
          </a:ln>
        </p:spPr>
      </p:pic>
      <p:pic>
        <p:nvPicPr>
          <p:cNvPr id="271" name="Google Shape;271;p25" descr="Logo, company name  Description automatically generated"/>
          <p:cNvPicPr preferRelativeResize="0"/>
          <p:nvPr/>
        </p:nvPicPr>
        <p:blipFill rotWithShape="1">
          <a:blip r:embed="rId10">
            <a:alphaModFix/>
          </a:blip>
          <a:srcRect/>
          <a:stretch/>
        </p:blipFill>
        <p:spPr>
          <a:xfrm>
            <a:off x="9480271" y="5411983"/>
            <a:ext cx="1630941" cy="604941"/>
          </a:xfrm>
          <a:prstGeom prst="rect">
            <a:avLst/>
          </a:prstGeom>
          <a:noFill/>
          <a:ln>
            <a:noFill/>
          </a:ln>
        </p:spPr>
      </p:pic>
      <p:sp>
        <p:nvSpPr>
          <p:cNvPr id="272" name="Google Shape;272;p25"/>
          <p:cNvSpPr txBox="1"/>
          <p:nvPr/>
        </p:nvSpPr>
        <p:spPr>
          <a:xfrm>
            <a:off x="5876177" y="6402782"/>
            <a:ext cx="5350500" cy="461700"/>
          </a:xfrm>
          <a:prstGeom prst="rect">
            <a:avLst/>
          </a:prstGeom>
          <a:noFill/>
          <a:ln>
            <a:noFill/>
          </a:ln>
        </p:spPr>
        <p:txBody>
          <a:bodyPr spcFirstLastPara="1" wrap="square" lIns="91425" tIns="45700" rIns="91425" bIns="45700" anchor="t" anchorCtr="0">
            <a:spAutoFit/>
          </a:bodyPr>
          <a:lstStyle/>
          <a:p>
            <a:pPr marL="0" lvl="0" indent="0" algn="ctr" rtl="0">
              <a:spcBef>
                <a:spcPts val="0"/>
              </a:spcBef>
              <a:spcAft>
                <a:spcPts val="0"/>
              </a:spcAft>
              <a:buClr>
                <a:schemeClr val="dk1"/>
              </a:buClr>
              <a:buSzPts val="800"/>
              <a:buFont typeface="Arial"/>
              <a:buNone/>
              <a:defRPr sz="600">
                <a:solidFill>
                  <a:srgbClr val="404040"/>
                </a:solidFill>
              </a:defRPr>
            </a:pPr>
            <a:r>
              <a:t>Financirano sredstvima Europske unije. Izneseni stavovi i mišljenja su stavovi i mišljenja autora i ne moraju se podudarati sa stavovima i mišljenjima Europske unije ili Europske izvršne agencije za obrazovanje i kulturu (EACEA). Ni Europska unija ni EACEA ne mogu se smatrati odgovornima za njih. </a:t>
            </a:r>
            <a:endParaRPr sz="600">
              <a:solidFill>
                <a:srgbClr val="404040"/>
              </a:solidFill>
            </a:endParaRPr>
          </a:p>
          <a:p>
            <a:pPr marL="0" lvl="0" indent="0" algn="ctr" rtl="0">
              <a:spcBef>
                <a:spcPts val="0"/>
              </a:spcBef>
              <a:spcAft>
                <a:spcPts val="0"/>
              </a:spcAft>
              <a:buSzPts val="800"/>
              <a:buNone/>
              <a:defRPr sz="600">
                <a:solidFill>
                  <a:srgbClr val="404040"/>
                </a:solidFill>
              </a:defRPr>
            </a:pPr>
            <a:r>
              <a:t>Broj projekta: 2022-1-LT01-KA220-ADU-000085898</a:t>
            </a:r>
            <a:endParaRPr sz="800" baseline="30000">
              <a:latin typeface="Noto Sans"/>
              <a:ea typeface="Noto Sans"/>
              <a:cs typeface="Noto Sans"/>
              <a:sym typeface="Noto Sans"/>
            </a:endParaRPr>
          </a:p>
        </p:txBody>
      </p:sp>
      <p:pic>
        <p:nvPicPr>
          <p:cNvPr id="273" name="Google Shape;273;p25" descr="Logo  Description automatically generated"/>
          <p:cNvPicPr preferRelativeResize="0"/>
          <p:nvPr/>
        </p:nvPicPr>
        <p:blipFill rotWithShape="1">
          <a:blip r:embed="rId11">
            <a:alphaModFix/>
          </a:blip>
          <a:srcRect/>
          <a:stretch/>
        </p:blipFill>
        <p:spPr>
          <a:xfrm>
            <a:off x="7019467" y="5121884"/>
            <a:ext cx="1231930" cy="822872"/>
          </a:xfrm>
          <a:prstGeom prst="rect">
            <a:avLst/>
          </a:prstGeom>
          <a:noFill/>
          <a:ln>
            <a:noFill/>
          </a:ln>
        </p:spPr>
      </p:pic>
      <p:pic>
        <p:nvPicPr>
          <p:cNvPr id="274" name="Google Shape;274;p25"/>
          <p:cNvPicPr preferRelativeResize="0"/>
          <p:nvPr/>
        </p:nvPicPr>
        <p:blipFill>
          <a:blip r:embed="rId12">
            <a:alphaModFix/>
          </a:blip>
          <a:stretch>
            <a:fillRect/>
          </a:stretch>
        </p:blipFill>
        <p:spPr>
          <a:xfrm>
            <a:off x="247825" y="6402773"/>
            <a:ext cx="1754562" cy="3671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9"/>
          <p:cNvSpPr/>
          <p:nvPr/>
        </p:nvSpPr>
        <p:spPr>
          <a:xfrm>
            <a:off x="0" y="0"/>
            <a:ext cx="6096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 name="Google Shape;42;p9" descr="Close-up of hands holding coins  Description automatically generated with medium confidence"/>
          <p:cNvPicPr preferRelativeResize="0">
            <a:picLocks noGrp="1"/>
          </p:cNvPicPr>
          <p:nvPr>
            <p:ph type="pic" idx="2"/>
          </p:nvPr>
        </p:nvPicPr>
        <p:blipFill rotWithShape="1">
          <a:blip r:embed="rId3">
            <a:alphaModFix/>
          </a:blip>
          <a:srcRect l="25403" r="25404"/>
          <a:stretch/>
        </p:blipFill>
        <p:spPr>
          <a:xfrm>
            <a:off x="1610913" y="1464429"/>
            <a:ext cx="2771775" cy="3756025"/>
          </a:xfrm>
          <a:prstGeom prst="rect">
            <a:avLst/>
          </a:prstGeom>
          <a:noFill/>
          <a:ln>
            <a:noFill/>
          </a:ln>
        </p:spPr>
      </p:pic>
      <p:sp>
        <p:nvSpPr>
          <p:cNvPr id="43" name="Google Shape;43;p9"/>
          <p:cNvSpPr txBox="1"/>
          <p:nvPr/>
        </p:nvSpPr>
        <p:spPr>
          <a:xfrm>
            <a:off x="7554300" y="811693"/>
            <a:ext cx="2019265"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1800" b="1">
                <a:solidFill>
                  <a:schemeClr val="dk1"/>
                </a:solidFill>
                <a:latin typeface="Philosopher"/>
                <a:ea typeface="Philosopher"/>
                <a:cs typeface="Philosopher"/>
                <a:sym typeface="Philosopher"/>
              </a:defRPr>
            </a:pPr>
            <a:r>
              <a:t>MODUL 3</a:t>
            </a:r>
            <a:endParaRPr sz="1800" b="1" i="0" u="none" strike="noStrike" cap="none">
              <a:solidFill>
                <a:schemeClr val="dk1"/>
              </a:solidFill>
              <a:latin typeface="Philosopher"/>
              <a:ea typeface="Philosopher"/>
              <a:cs typeface="Philosopher"/>
              <a:sym typeface="Philosopher"/>
            </a:endParaRPr>
          </a:p>
        </p:txBody>
      </p:sp>
      <p:sp>
        <p:nvSpPr>
          <p:cNvPr id="44" name="Google Shape;44;p9"/>
          <p:cNvSpPr txBox="1"/>
          <p:nvPr/>
        </p:nvSpPr>
        <p:spPr>
          <a:xfrm>
            <a:off x="7201695" y="2174891"/>
            <a:ext cx="3976349" cy="1159105"/>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2000"/>
              <a:buFont typeface="Arial"/>
              <a:buNone/>
              <a:defRPr sz="2000">
                <a:solidFill>
                  <a:schemeClr val="dk1"/>
                </a:solidFill>
                <a:latin typeface="Roboto"/>
                <a:ea typeface="Roboto"/>
                <a:cs typeface="Roboto"/>
                <a:sym typeface="Roboto"/>
              </a:defRPr>
            </a:pPr>
            <a:r>
              <a:t>Ovaj modul uključuje 14 sati sadržaja za učenje.</a:t>
            </a:r>
            <a:endParaRPr sz="2000" b="0" i="0" u="none" strike="noStrike" cap="none">
              <a:solidFill>
                <a:schemeClr val="dk1"/>
              </a:solidFill>
              <a:latin typeface="Roboto"/>
              <a:ea typeface="Roboto"/>
              <a:cs typeface="Roboto"/>
              <a:sym typeface="Roboto"/>
            </a:endParaRPr>
          </a:p>
        </p:txBody>
      </p:sp>
      <p:grpSp>
        <p:nvGrpSpPr>
          <p:cNvPr id="45" name="Google Shape;45;p9"/>
          <p:cNvGrpSpPr/>
          <p:nvPr/>
        </p:nvGrpSpPr>
        <p:grpSpPr>
          <a:xfrm>
            <a:off x="7937994" y="1428370"/>
            <a:ext cx="1251876" cy="358096"/>
            <a:chOff x="5470062" y="1167647"/>
            <a:chExt cx="1251876" cy="358096"/>
          </a:xfrm>
        </p:grpSpPr>
        <p:sp>
          <p:nvSpPr>
            <p:cNvPr id="46" name="Google Shape;46;p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 name="Google Shape;47;p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9" name="Google Shape;49;p9" descr="A picture containing icon  Description automatically generated"/>
          <p:cNvPicPr preferRelativeResize="0"/>
          <p:nvPr/>
        </p:nvPicPr>
        <p:blipFill rotWithShape="1">
          <a:blip r:embed="rId4">
            <a:alphaModFix/>
          </a:blip>
          <a:srcRect/>
          <a:stretch/>
        </p:blipFill>
        <p:spPr>
          <a:xfrm>
            <a:off x="10252595" y="-167864"/>
            <a:ext cx="2386989" cy="1687495"/>
          </a:xfrm>
          <a:prstGeom prst="rect">
            <a:avLst/>
          </a:prstGeom>
          <a:noFill/>
          <a:ln>
            <a:noFill/>
          </a:ln>
        </p:spPr>
      </p:pic>
      <p:sp>
        <p:nvSpPr>
          <p:cNvPr id="50" name="Google Shape;50;p9"/>
          <p:cNvSpPr txBox="1"/>
          <p:nvPr/>
        </p:nvSpPr>
        <p:spPr>
          <a:xfrm>
            <a:off x="6338341" y="3544798"/>
            <a:ext cx="2761800" cy="9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Philosopher"/>
              <a:buNone/>
              <a:defRPr sz="3200" b="1">
                <a:solidFill>
                  <a:srgbClr val="000000"/>
                </a:solidFill>
                <a:latin typeface="Philosopher"/>
                <a:ea typeface="Philosopher"/>
                <a:cs typeface="Philosopher"/>
                <a:sym typeface="Philosopher"/>
              </a:defRPr>
            </a:pPr>
            <a:r>
              <a:t>6 sati F2F učenja</a:t>
            </a:r>
            <a:endParaRPr sz="3200" b="1" i="0" u="none" strike="noStrike" cap="none">
              <a:solidFill>
                <a:srgbClr val="000000"/>
              </a:solidFill>
              <a:latin typeface="Philosopher"/>
              <a:ea typeface="Philosopher"/>
              <a:cs typeface="Philosopher"/>
              <a:sym typeface="Philosopher"/>
            </a:endParaRPr>
          </a:p>
        </p:txBody>
      </p:sp>
      <p:sp>
        <p:nvSpPr>
          <p:cNvPr id="51" name="Google Shape;51;p9"/>
          <p:cNvSpPr txBox="1"/>
          <p:nvPr/>
        </p:nvSpPr>
        <p:spPr>
          <a:xfrm>
            <a:off x="8936406" y="3722421"/>
            <a:ext cx="2919000" cy="900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Philosopher"/>
              <a:buNone/>
              <a:defRPr sz="3200" b="1">
                <a:solidFill>
                  <a:srgbClr val="000000"/>
                </a:solidFill>
                <a:latin typeface="Philosopher"/>
                <a:ea typeface="Philosopher"/>
                <a:cs typeface="Philosopher"/>
                <a:sym typeface="Philosopher"/>
              </a:defRPr>
            </a:pPr>
            <a:r>
              <a:t>8 sati samostalnog učenja</a:t>
            </a:r>
          </a:p>
        </p:txBody>
      </p:sp>
      <p:sp>
        <p:nvSpPr>
          <p:cNvPr id="52" name="Google Shape;52;p9"/>
          <p:cNvSpPr txBox="1"/>
          <p:nvPr/>
        </p:nvSpPr>
        <p:spPr>
          <a:xfrm>
            <a:off x="6330156" y="4656100"/>
            <a:ext cx="2761800" cy="2088000"/>
          </a:xfrm>
          <a:prstGeom prst="rect">
            <a:avLst/>
          </a:prstGeom>
          <a:noFill/>
          <a:ln>
            <a:noFill/>
          </a:ln>
        </p:spPr>
        <p:txBody>
          <a:bodyPr spcFirstLastPara="1" wrap="square" lIns="91425" tIns="91425" rIns="91425" bIns="91425" anchor="t" anchorCtr="0">
            <a:noAutofit/>
          </a:bodyPr>
          <a:lstStyle/>
          <a:p>
            <a:pPr marL="0" marR="0" lvl="0" indent="0" algn="just" rtl="0">
              <a:lnSpc>
                <a:spcPct val="150000"/>
              </a:lnSpc>
              <a:spcBef>
                <a:spcPts val="0"/>
              </a:spcBef>
              <a:spcAft>
                <a:spcPts val="0"/>
              </a:spcAft>
              <a:buClr>
                <a:srgbClr val="000000"/>
              </a:buClr>
              <a:buSzPts val="1600"/>
              <a:buFont typeface="Arial"/>
              <a:buNone/>
              <a:defRPr sz="1600">
                <a:solidFill>
                  <a:srgbClr val="000000"/>
                </a:solidFill>
                <a:latin typeface="Roboto"/>
                <a:ea typeface="Roboto"/>
                <a:cs typeface="Roboto"/>
                <a:sym typeface="Roboto"/>
              </a:defRPr>
            </a:pPr>
            <a:r>
              <a:rPr dirty="0"/>
              <a:t>Ova </a:t>
            </a:r>
            <a:r>
              <a:rPr dirty="0" err="1"/>
              <a:t>prezentacija</a:t>
            </a:r>
            <a:r>
              <a:rPr dirty="0"/>
              <a:t> </a:t>
            </a:r>
            <a:r>
              <a:rPr dirty="0" err="1"/>
              <a:t>obuhvaća</a:t>
            </a:r>
            <a:r>
              <a:rPr dirty="0"/>
              <a:t> 6 sati </a:t>
            </a:r>
            <a:r>
              <a:rPr dirty="0" err="1"/>
              <a:t>učenja</a:t>
            </a:r>
            <a:r>
              <a:rPr dirty="0"/>
              <a:t> F2F.</a:t>
            </a:r>
          </a:p>
          <a:p>
            <a:pPr marL="0" marR="0" lvl="0" indent="0" algn="l" rtl="0">
              <a:lnSpc>
                <a:spcPct val="150000"/>
              </a:lnSpc>
              <a:spcBef>
                <a:spcPts val="0"/>
              </a:spcBef>
              <a:spcAft>
                <a:spcPts val="0"/>
              </a:spcAft>
              <a:buClr>
                <a:srgbClr val="000000"/>
              </a:buClr>
              <a:buSzPts val="1600"/>
              <a:buFont typeface="Arial"/>
              <a:buNone/>
              <a:defRPr sz="1600">
                <a:solidFill>
                  <a:srgbClr val="000000"/>
                </a:solidFill>
                <a:latin typeface="Roboto"/>
                <a:ea typeface="Roboto"/>
                <a:cs typeface="Roboto"/>
                <a:sym typeface="Roboto"/>
              </a:defRPr>
            </a:pPr>
            <a:r>
              <a:rPr dirty="0"/>
              <a:t>To je </a:t>
            </a:r>
            <a:r>
              <a:rPr dirty="0" err="1"/>
              <a:t>popraćeno</a:t>
            </a:r>
            <a:r>
              <a:rPr dirty="0"/>
              <a:t> </a:t>
            </a:r>
            <a:r>
              <a:rPr lang="hr-HR" dirty="0"/>
              <a:t>Nastavnim planom za edukatora.</a:t>
            </a:r>
            <a:endParaRPr sz="1600" b="0" i="0" u="none" strike="noStrike" cap="none" dirty="0">
              <a:solidFill>
                <a:srgbClr val="000000"/>
              </a:solidFill>
              <a:latin typeface="Roboto"/>
              <a:ea typeface="Roboto"/>
              <a:cs typeface="Roboto"/>
              <a:sym typeface="Roboto"/>
            </a:endParaRPr>
          </a:p>
        </p:txBody>
      </p:sp>
      <p:sp>
        <p:nvSpPr>
          <p:cNvPr id="53" name="Google Shape;53;p9"/>
          <p:cNvSpPr txBox="1"/>
          <p:nvPr/>
        </p:nvSpPr>
        <p:spPr>
          <a:xfrm>
            <a:off x="8935200" y="5011450"/>
            <a:ext cx="2919000" cy="1271700"/>
          </a:xfrm>
          <a:prstGeom prst="rect">
            <a:avLst/>
          </a:prstGeom>
          <a:noFill/>
          <a:ln>
            <a:noFill/>
          </a:ln>
        </p:spPr>
        <p:txBody>
          <a:bodyPr spcFirstLastPara="1" wrap="square" lIns="91425" tIns="91425" rIns="91425" bIns="91425" anchor="t" anchorCtr="0">
            <a:noAutofit/>
          </a:bodyPr>
          <a:lstStyle/>
          <a:p>
            <a:pPr marL="0" marR="0" lvl="0" indent="0" algn="r" rtl="0">
              <a:lnSpc>
                <a:spcPct val="150000"/>
              </a:lnSpc>
              <a:spcBef>
                <a:spcPts val="0"/>
              </a:spcBef>
              <a:spcAft>
                <a:spcPts val="0"/>
              </a:spcAft>
              <a:buClr>
                <a:srgbClr val="000000"/>
              </a:buClr>
              <a:buSzPts val="1600"/>
              <a:buFont typeface="Arial"/>
              <a:buNone/>
              <a:defRPr sz="1600">
                <a:solidFill>
                  <a:srgbClr val="000000"/>
                </a:solidFill>
                <a:latin typeface="Roboto"/>
                <a:ea typeface="Roboto"/>
                <a:cs typeface="Roboto"/>
                <a:sym typeface="Roboto"/>
              </a:defRPr>
            </a:pPr>
            <a:r>
              <a:t>Prođite kroz prezentaciju s resursima za samostalno učenje vlastitim tempom!</a:t>
            </a:r>
            <a:endParaRPr sz="1600" b="0" i="0" u="none" strike="noStrike" cap="none">
              <a:solidFill>
                <a:srgbClr val="000000"/>
              </a:solidFill>
              <a:latin typeface="Roboto"/>
              <a:ea typeface="Roboto"/>
              <a:cs typeface="Roboto"/>
              <a:sym typeface="Roboto"/>
            </a:endParaRPr>
          </a:p>
        </p:txBody>
      </p:sp>
      <p:pic>
        <p:nvPicPr>
          <p:cNvPr id="54" name="Google Shape;54;p9"/>
          <p:cNvPicPr preferRelativeResize="0"/>
          <p:nvPr/>
        </p:nvPicPr>
        <p:blipFill>
          <a:blip r:embed="rId5">
            <a:alphaModFix/>
          </a:blip>
          <a:stretch>
            <a:fillRect/>
          </a:stretch>
        </p:blipFill>
        <p:spPr>
          <a:xfrm>
            <a:off x="279275" y="6240973"/>
            <a:ext cx="1754562" cy="36717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0"/>
          <p:cNvSpPr txBox="1"/>
          <p:nvPr/>
        </p:nvSpPr>
        <p:spPr>
          <a:xfrm>
            <a:off x="4573595" y="85145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4000" b="1">
                <a:solidFill>
                  <a:schemeClr val="dk1"/>
                </a:solidFill>
                <a:latin typeface="Philosopher"/>
                <a:ea typeface="Philosopher"/>
                <a:cs typeface="Philosopher"/>
                <a:sym typeface="Philosopher"/>
              </a:defRPr>
            </a:pPr>
            <a:r>
              <a:t>Uvod</a:t>
            </a:r>
            <a:endParaRPr sz="4000" b="1" i="0" u="none" strike="noStrike" cap="none">
              <a:solidFill>
                <a:schemeClr val="dk1"/>
              </a:solidFill>
              <a:latin typeface="Philosopher"/>
              <a:ea typeface="Philosopher"/>
              <a:cs typeface="Philosopher"/>
              <a:sym typeface="Philosopher"/>
            </a:endParaRPr>
          </a:p>
        </p:txBody>
      </p:sp>
      <p:grpSp>
        <p:nvGrpSpPr>
          <p:cNvPr id="60" name="Google Shape;60;p10"/>
          <p:cNvGrpSpPr/>
          <p:nvPr/>
        </p:nvGrpSpPr>
        <p:grpSpPr>
          <a:xfrm>
            <a:off x="5470061" y="1709272"/>
            <a:ext cx="1251876" cy="358096"/>
            <a:chOff x="5470062" y="1167647"/>
            <a:chExt cx="1251876" cy="358096"/>
          </a:xfrm>
        </p:grpSpPr>
        <p:sp>
          <p:nvSpPr>
            <p:cNvPr id="61" name="Google Shape;61;p1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 name="Google Shape;62;p1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 name="Google Shape;63;p1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4" name="Google Shape;64;p10" descr="A picture containing icon  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65" name="Google Shape;65;p10"/>
          <p:cNvSpPr txBox="1"/>
          <p:nvPr/>
        </p:nvSpPr>
        <p:spPr>
          <a:xfrm>
            <a:off x="537738" y="2625925"/>
            <a:ext cx="11116500" cy="2560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defRPr sz="3200">
                <a:solidFill>
                  <a:schemeClr val="dk1"/>
                </a:solidFill>
                <a:latin typeface="Philosopher"/>
                <a:ea typeface="Philosopher"/>
                <a:cs typeface="Philosopher"/>
                <a:sym typeface="Philosopher"/>
              </a:defRPr>
            </a:pPr>
            <a:r>
              <a:t>Ova prezentacija uključuje </a:t>
            </a:r>
            <a:r>
              <a:rPr b="1"/>
              <a:t>resurse za samousmjereno učenje i vježbu samorefleksije</a:t>
            </a:r>
            <a:r>
              <a:t>.</a:t>
            </a:r>
          </a:p>
          <a:p>
            <a:pPr marL="0" marR="0" lvl="0" indent="0" algn="ctr" rtl="0">
              <a:lnSpc>
                <a:spcPct val="100000"/>
              </a:lnSpc>
              <a:spcBef>
                <a:spcPts val="0"/>
              </a:spcBef>
              <a:spcAft>
                <a:spcPts val="0"/>
              </a:spcAft>
              <a:buClr>
                <a:schemeClr val="dk1"/>
              </a:buClr>
              <a:buSzPts val="1400"/>
              <a:buFont typeface="Philosopher"/>
              <a:buNone/>
              <a:defRPr sz="3200">
                <a:solidFill>
                  <a:schemeClr val="dk1"/>
                </a:solidFill>
                <a:latin typeface="Philosopher"/>
                <a:ea typeface="Philosopher"/>
                <a:cs typeface="Philosopher"/>
                <a:sym typeface="Philosopher"/>
              </a:defRPr>
            </a:pPr>
            <a:r>
              <a:t>Slobodno odaberite resurse koji su najbolje usklađeni s vašim interesima i ciljevima učenja. </a:t>
            </a:r>
            <a:endParaRPr sz="3200" b="0"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defRPr sz="3200">
                <a:solidFill>
                  <a:schemeClr val="dk1"/>
                </a:solidFill>
                <a:latin typeface="Philosopher"/>
                <a:ea typeface="Philosopher"/>
                <a:cs typeface="Philosopher"/>
                <a:sym typeface="Philosopher"/>
              </a:defRPr>
            </a:pPr>
            <a:r>
              <a:t>Ovi resursi mogu se istražiti </a:t>
            </a:r>
            <a:r>
              <a:rPr b="1"/>
              <a:t>samostalno</a:t>
            </a:r>
            <a:r>
              <a:t>, bez propisanog redoslijeda ili zahtjeva da se prođu svi.</a:t>
            </a:r>
            <a:endParaRPr sz="3200" b="0" i="0" u="none" strike="noStrike" cap="none">
              <a:solidFill>
                <a:schemeClr val="dk1"/>
              </a:solidFill>
              <a:latin typeface="Philosopher"/>
              <a:ea typeface="Philosopher"/>
              <a:cs typeface="Philosopher"/>
              <a:sym typeface="Philosopher"/>
            </a:endParaRPr>
          </a:p>
        </p:txBody>
      </p:sp>
      <p:pic>
        <p:nvPicPr>
          <p:cNvPr id="66" name="Google Shape;66;p10"/>
          <p:cNvPicPr preferRelativeResize="0"/>
          <p:nvPr/>
        </p:nvPicPr>
        <p:blipFill>
          <a:blip r:embed="rId4">
            <a:alphaModFix/>
          </a:blip>
          <a:stretch>
            <a:fillRect/>
          </a:stretch>
        </p:blipFill>
        <p:spPr>
          <a:xfrm>
            <a:off x="279275" y="6240973"/>
            <a:ext cx="1754562" cy="3671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1"/>
          <p:cNvSpPr txBox="1"/>
          <p:nvPr/>
        </p:nvSpPr>
        <p:spPr>
          <a:xfrm>
            <a:off x="2214900" y="109400"/>
            <a:ext cx="7762200" cy="1218600"/>
          </a:xfrm>
          <a:prstGeom prst="rect">
            <a:avLst/>
          </a:prstGeom>
          <a:noFill/>
          <a:ln>
            <a:noFill/>
          </a:ln>
        </p:spPr>
        <p:txBody>
          <a:bodyPr spcFirstLastPara="1" wrap="square" lIns="91425" tIns="91425" rIns="91425" bIns="91425" anchor="ctr" anchorCtr="0">
            <a:noAutofit/>
          </a:bodyPr>
          <a:lstStyle/>
          <a:p>
            <a:pPr marL="457200" marR="0" lvl="0" indent="-381000" algn="ctr" rtl="0">
              <a:lnSpc>
                <a:spcPct val="100000"/>
              </a:lnSpc>
              <a:spcBef>
                <a:spcPts val="0"/>
              </a:spcBef>
              <a:spcAft>
                <a:spcPts val="0"/>
              </a:spcAft>
              <a:buClr>
                <a:schemeClr val="dk1"/>
              </a:buClr>
              <a:buSzPts val="2400"/>
              <a:buFont typeface="Philosopher"/>
              <a:buAutoNum type="arabicPeriod"/>
              <a:defRPr sz="2400" b="1">
                <a:solidFill>
                  <a:schemeClr val="dk1"/>
                </a:solidFill>
                <a:latin typeface="Philosopher"/>
                <a:ea typeface="Philosopher"/>
                <a:cs typeface="Philosopher"/>
                <a:sym typeface="Philosopher"/>
              </a:defRPr>
            </a:pPr>
            <a:r>
              <a:t>Uvod u strategije angažmana u digitalnim okruženjima (I)</a:t>
            </a:r>
            <a:endParaRPr sz="2400" b="1" i="0" u="none" strike="noStrike" cap="none">
              <a:solidFill>
                <a:schemeClr val="dk1"/>
              </a:solidFill>
              <a:latin typeface="Philosopher"/>
              <a:ea typeface="Philosopher"/>
              <a:cs typeface="Philosopher"/>
              <a:sym typeface="Philosopher"/>
            </a:endParaRPr>
          </a:p>
        </p:txBody>
      </p:sp>
      <p:grpSp>
        <p:nvGrpSpPr>
          <p:cNvPr id="72" name="Google Shape;72;p11"/>
          <p:cNvGrpSpPr/>
          <p:nvPr/>
        </p:nvGrpSpPr>
        <p:grpSpPr>
          <a:xfrm>
            <a:off x="5470011" y="1218622"/>
            <a:ext cx="1251984" cy="358200"/>
            <a:chOff x="5470062" y="1167647"/>
            <a:chExt cx="1251984" cy="358200"/>
          </a:xfrm>
        </p:grpSpPr>
        <p:sp>
          <p:nvSpPr>
            <p:cNvPr id="73" name="Google Shape;73;p11"/>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 name="Google Shape;74;p11"/>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 name="Google Shape;75;p11"/>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76" name="Google Shape;76;p11" descr="A picture containing icon  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77" name="Google Shape;77;p11"/>
          <p:cNvSpPr txBox="1"/>
          <p:nvPr/>
        </p:nvSpPr>
        <p:spPr>
          <a:xfrm>
            <a:off x="163275" y="1800525"/>
            <a:ext cx="4997100" cy="3706800"/>
          </a:xfrm>
          <a:prstGeom prst="rect">
            <a:avLst/>
          </a:prstGeom>
          <a:noFill/>
          <a:ln>
            <a:noFill/>
          </a:ln>
        </p:spPr>
        <p:txBody>
          <a:bodyPr spcFirstLastPara="1" wrap="square" lIns="91425" tIns="91425" rIns="91425" bIns="91425" anchor="ctr" anchorCtr="0">
            <a:noAutofit/>
          </a:bodyPr>
          <a:lstStyle/>
          <a:p>
            <a:pPr marL="457200" lvl="0" indent="-355600" algn="l" rtl="0">
              <a:lnSpc>
                <a:spcPct val="115000"/>
              </a:lnSpc>
              <a:spcBef>
                <a:spcPts val="1500"/>
              </a:spcBef>
              <a:spcAft>
                <a:spcPts val="0"/>
              </a:spcAft>
              <a:buClr>
                <a:schemeClr val="dk1"/>
              </a:buClr>
              <a:buSzPts val="2000"/>
              <a:buFont typeface="Philosopher"/>
              <a:buChar char="●"/>
              <a:defRPr sz="2000">
                <a:solidFill>
                  <a:schemeClr val="dk1"/>
                </a:solidFill>
                <a:latin typeface="Philosopher"/>
                <a:ea typeface="Philosopher"/>
                <a:cs typeface="Philosopher"/>
                <a:sym typeface="Philosopher"/>
              </a:defRPr>
            </a:pPr>
            <a:r>
              <a:t>Resurs 1: Video prezentacija (1h 14min)</a:t>
            </a:r>
            <a:endParaRPr sz="2000">
              <a:solidFill>
                <a:schemeClr val="dk1"/>
              </a:solidFill>
              <a:latin typeface="Philosopher"/>
              <a:ea typeface="Philosopher"/>
              <a:cs typeface="Philosopher"/>
              <a:sym typeface="Philosopher"/>
            </a:endParaRPr>
          </a:p>
          <a:p>
            <a:pPr marL="914400" lvl="1" indent="-355600" algn="l" rtl="0">
              <a:lnSpc>
                <a:spcPct val="115000"/>
              </a:lnSpc>
              <a:spcBef>
                <a:spcPts val="0"/>
              </a:spcBef>
              <a:spcAft>
                <a:spcPts val="0"/>
              </a:spcAft>
              <a:buClr>
                <a:schemeClr val="dk1"/>
              </a:buClr>
              <a:buSzPts val="2000"/>
              <a:buFont typeface="Philosopher"/>
              <a:buChar char="○"/>
              <a:defRPr sz="2000">
                <a:solidFill>
                  <a:schemeClr val="dk1"/>
                </a:solidFill>
                <a:latin typeface="Philosopher"/>
                <a:ea typeface="Philosopher"/>
                <a:cs typeface="Philosopher"/>
                <a:sym typeface="Philosopher"/>
              </a:defRPr>
            </a:pPr>
            <a:r>
              <a:t>Pogledajte video prezentaciju o stvaranju kulture angažmana u učionici za odrasle;</a:t>
            </a:r>
            <a:endParaRPr sz="2000">
              <a:solidFill>
                <a:schemeClr val="dk1"/>
              </a:solidFill>
              <a:latin typeface="Philosopher"/>
              <a:ea typeface="Philosopher"/>
              <a:cs typeface="Philosopher"/>
              <a:sym typeface="Philosopher"/>
            </a:endParaRPr>
          </a:p>
          <a:p>
            <a:pPr marL="914400" lvl="1" indent="-355600" algn="l" rtl="0">
              <a:lnSpc>
                <a:spcPct val="115000"/>
              </a:lnSpc>
              <a:spcBef>
                <a:spcPts val="0"/>
              </a:spcBef>
              <a:spcAft>
                <a:spcPts val="0"/>
              </a:spcAft>
              <a:buClr>
                <a:schemeClr val="dk1"/>
              </a:buClr>
              <a:buSzPts val="2000"/>
              <a:buFont typeface="Philosopher"/>
              <a:buChar char="○"/>
              <a:defRPr sz="2000">
                <a:solidFill>
                  <a:schemeClr val="dk1"/>
                </a:solidFill>
                <a:latin typeface="Philosopher"/>
                <a:ea typeface="Philosopher"/>
                <a:cs typeface="Philosopher"/>
                <a:sym typeface="Philosopher"/>
              </a:defRPr>
            </a:pPr>
            <a:r>
              <a:t>Steknite uvid u važnost angažmana i njegov utjecaj na ishode učenja.</a:t>
            </a:r>
            <a:endParaRPr sz="2000">
              <a:solidFill>
                <a:schemeClr val="dk1"/>
              </a:solidFill>
              <a:latin typeface="Philosopher"/>
              <a:ea typeface="Philosopher"/>
              <a:cs typeface="Philosopher"/>
              <a:sym typeface="Philosopher"/>
            </a:endParaRPr>
          </a:p>
          <a:p>
            <a:pPr marL="914400" lvl="1" indent="-355600" algn="l" rtl="0">
              <a:lnSpc>
                <a:spcPct val="115000"/>
              </a:lnSpc>
              <a:spcBef>
                <a:spcPts val="0"/>
              </a:spcBef>
              <a:spcAft>
                <a:spcPts val="0"/>
              </a:spcAft>
              <a:buClr>
                <a:schemeClr val="dk1"/>
              </a:buClr>
              <a:buSzPts val="2000"/>
              <a:buFont typeface="Philosopher"/>
              <a:buChar char="○"/>
              <a:defRPr sz="2000">
                <a:latin typeface="Philosopher"/>
                <a:ea typeface="Philosopher"/>
                <a:cs typeface="Philosopher"/>
                <a:sym typeface="Philosopher"/>
              </a:defRPr>
            </a:pPr>
            <a:r>
              <a:rPr>
                <a:solidFill>
                  <a:schemeClr val="dk1"/>
                </a:solidFill>
              </a:rPr>
              <a:t>Poveznica: </a:t>
            </a:r>
            <a:r>
              <a:rPr u="sng">
                <a:solidFill>
                  <a:schemeClr val="hlink"/>
                </a:solidFill>
                <a:hlinkClick r:id="rId4"/>
              </a:rPr>
              <a:t>https://www.youtube.com/watch?v=25H09leLyf4</a:t>
            </a:r>
            <a:r>
              <a:rPr>
                <a:solidFill>
                  <a:schemeClr val="dk1"/>
                </a:solidFill>
              </a:rPr>
              <a:t> </a:t>
            </a:r>
            <a:endParaRPr sz="2000">
              <a:solidFill>
                <a:schemeClr val="dk1"/>
              </a:solidFill>
              <a:latin typeface="Philosopher"/>
              <a:ea typeface="Philosopher"/>
              <a:cs typeface="Philosopher"/>
              <a:sym typeface="Philosopher"/>
            </a:endParaRPr>
          </a:p>
          <a:p>
            <a:pPr marL="914400" lvl="1" indent="-355600" algn="l" rtl="0">
              <a:lnSpc>
                <a:spcPct val="115000"/>
              </a:lnSpc>
              <a:spcBef>
                <a:spcPts val="0"/>
              </a:spcBef>
              <a:spcAft>
                <a:spcPts val="0"/>
              </a:spcAft>
              <a:buClr>
                <a:schemeClr val="dk1"/>
              </a:buClr>
              <a:buSzPts val="2000"/>
              <a:buFont typeface="Philosopher"/>
              <a:buChar char="○"/>
              <a:defRPr sz="2000">
                <a:solidFill>
                  <a:schemeClr val="dk1"/>
                </a:solidFill>
                <a:latin typeface="Philosopher"/>
                <a:ea typeface="Philosopher"/>
                <a:cs typeface="Philosopher"/>
                <a:sym typeface="Philosopher"/>
              </a:defRPr>
            </a:pPr>
            <a:r>
              <a:t>Upotrijebite automatske prijevode s YouTubea.</a:t>
            </a:r>
            <a:endParaRPr sz="2000">
              <a:solidFill>
                <a:schemeClr val="dk1"/>
              </a:solidFill>
              <a:latin typeface="Philosopher"/>
              <a:ea typeface="Philosopher"/>
              <a:cs typeface="Philosopher"/>
              <a:sym typeface="Philosopher"/>
            </a:endParaRPr>
          </a:p>
        </p:txBody>
      </p:sp>
      <p:pic>
        <p:nvPicPr>
          <p:cNvPr id="78" name="Google Shape;78;p11" descr="This EdTech Showcase features an in-conversation session with two prominent leaders in education; Dr Lyn Hay, Director Leading Learning Institute &amp; Leanne Guillion, Deputy Principal and Head of Caulfield Campus Caulfield Grammar School. Facilitated by David Linke, Managing Director EduGrowth the discussion includes making the case for change among school leaders and the wider school community, defining frameworks for transformation and thinking about the tools that will help achieve desired outcomes.   Amidst the discussion is a showcase of four Australian EdTech products focussed on maximising student engagement in a digital environment: Education Horizons Group, Verso Learning, edQuire and Smart Stone Technology." title="K12 EdTech Showcase - Student Engagement in a Digital Environment">
            <a:hlinkClick r:id="rId5"/>
          </p:cNvPr>
          <p:cNvPicPr preferRelativeResize="0"/>
          <p:nvPr/>
        </p:nvPicPr>
        <p:blipFill>
          <a:blip r:embed="rId6">
            <a:alphaModFix/>
          </a:blip>
          <a:stretch>
            <a:fillRect/>
          </a:stretch>
        </p:blipFill>
        <p:spPr>
          <a:xfrm>
            <a:off x="5324025" y="1800525"/>
            <a:ext cx="6580100" cy="4171575"/>
          </a:xfrm>
          <a:prstGeom prst="rect">
            <a:avLst/>
          </a:prstGeom>
          <a:noFill/>
          <a:ln>
            <a:noFill/>
          </a:ln>
        </p:spPr>
      </p:pic>
      <p:pic>
        <p:nvPicPr>
          <p:cNvPr id="79" name="Google Shape;79;p11"/>
          <p:cNvPicPr preferRelativeResize="0"/>
          <p:nvPr/>
        </p:nvPicPr>
        <p:blipFill>
          <a:blip r:embed="rId7">
            <a:alphaModFix/>
          </a:blip>
          <a:stretch>
            <a:fillRect/>
          </a:stretch>
        </p:blipFill>
        <p:spPr>
          <a:xfrm>
            <a:off x="279275" y="6240973"/>
            <a:ext cx="1754562" cy="367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2"/>
          <p:cNvSpPr/>
          <p:nvPr/>
        </p:nvSpPr>
        <p:spPr>
          <a:xfrm>
            <a:off x="567001" y="2403125"/>
            <a:ext cx="5242560" cy="301752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sp>
      <p:sp>
        <p:nvSpPr>
          <p:cNvPr id="85" name="Google Shape;85;p12"/>
          <p:cNvSpPr txBox="1"/>
          <p:nvPr/>
        </p:nvSpPr>
        <p:spPr>
          <a:xfrm>
            <a:off x="2214900" y="261775"/>
            <a:ext cx="7762200" cy="1447500"/>
          </a:xfrm>
          <a:prstGeom prst="rect">
            <a:avLst/>
          </a:prstGeom>
          <a:noFill/>
          <a:ln>
            <a:noFill/>
          </a:ln>
        </p:spPr>
        <p:txBody>
          <a:bodyPr spcFirstLastPara="1" wrap="square" lIns="91425" tIns="91425" rIns="91425" bIns="91425" anchor="ctr" anchorCtr="0">
            <a:noAutofit/>
          </a:bodyPr>
          <a:lstStyle/>
          <a:p>
            <a:pPr marL="457200" marR="0" lvl="0" indent="-381000" algn="ctr" rtl="0">
              <a:lnSpc>
                <a:spcPct val="100000"/>
              </a:lnSpc>
              <a:spcBef>
                <a:spcPts val="0"/>
              </a:spcBef>
              <a:spcAft>
                <a:spcPts val="0"/>
              </a:spcAft>
              <a:buClr>
                <a:schemeClr val="dk1"/>
              </a:buClr>
              <a:buSzPts val="2400"/>
              <a:buFont typeface="Philosopher"/>
              <a:buAutoNum type="arabicPeriod"/>
              <a:defRPr sz="2400" b="1">
                <a:solidFill>
                  <a:schemeClr val="dk1"/>
                </a:solidFill>
                <a:latin typeface="Philosopher"/>
                <a:ea typeface="Philosopher"/>
                <a:cs typeface="Philosopher"/>
                <a:sym typeface="Philosopher"/>
              </a:defRPr>
            </a:pPr>
            <a:r>
              <a:t>Uvod u strategije angažmana u digitalnim okruženjima (II)</a:t>
            </a:r>
            <a:endParaRPr sz="2400" b="1" i="0" u="none" strike="noStrike" cap="none">
              <a:solidFill>
                <a:schemeClr val="dk1"/>
              </a:solidFill>
              <a:latin typeface="Philosopher"/>
              <a:ea typeface="Philosopher"/>
              <a:cs typeface="Philosopher"/>
              <a:sym typeface="Philosopher"/>
            </a:endParaRPr>
          </a:p>
        </p:txBody>
      </p:sp>
      <p:grpSp>
        <p:nvGrpSpPr>
          <p:cNvPr id="86" name="Google Shape;86;p12"/>
          <p:cNvGrpSpPr/>
          <p:nvPr/>
        </p:nvGrpSpPr>
        <p:grpSpPr>
          <a:xfrm>
            <a:off x="5470011" y="1544372"/>
            <a:ext cx="1251984" cy="358200"/>
            <a:chOff x="5470062" y="1167647"/>
            <a:chExt cx="1251984" cy="358200"/>
          </a:xfrm>
        </p:grpSpPr>
        <p:sp>
          <p:nvSpPr>
            <p:cNvPr id="87" name="Google Shape;87;p1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 name="Google Shape;88;p1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p1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90" name="Google Shape;90;p12" descr="A picture containing icon  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91" name="Google Shape;91;p12"/>
          <p:cNvSpPr txBox="1"/>
          <p:nvPr/>
        </p:nvSpPr>
        <p:spPr>
          <a:xfrm>
            <a:off x="728725" y="2577600"/>
            <a:ext cx="4919100" cy="2750400"/>
          </a:xfrm>
          <a:prstGeom prst="rect">
            <a:avLst/>
          </a:prstGeom>
          <a:noFill/>
          <a:ln>
            <a:noFill/>
          </a:ln>
        </p:spPr>
        <p:txBody>
          <a:bodyPr spcFirstLastPara="1" wrap="square" lIns="91425" tIns="91425" rIns="91425" bIns="91425" anchor="ctr" anchorCtr="0">
            <a:noAutofit/>
          </a:bodyPr>
          <a:lstStyle/>
          <a:p>
            <a:pPr marL="457200" lvl="0" indent="-355600" algn="l" rtl="0">
              <a:lnSpc>
                <a:spcPct val="115000"/>
              </a:lnSpc>
              <a:spcBef>
                <a:spcPts val="1500"/>
              </a:spcBef>
              <a:spcAft>
                <a:spcPts val="0"/>
              </a:spcAft>
              <a:buClr>
                <a:schemeClr val="dk1"/>
              </a:buClr>
              <a:buSzPts val="2000"/>
              <a:buFont typeface="Philosopher"/>
              <a:buChar char="●"/>
              <a:defRPr sz="2000">
                <a:solidFill>
                  <a:schemeClr val="dk1"/>
                </a:solidFill>
                <a:latin typeface="Philosopher"/>
                <a:ea typeface="Philosopher"/>
                <a:cs typeface="Philosopher"/>
                <a:sym typeface="Philosopher"/>
              </a:defRPr>
            </a:pPr>
            <a:r>
              <a:rPr b="1"/>
              <a:t>Vježba samorefleksije </a:t>
            </a:r>
            <a:r>
              <a:t>(15 minuta)</a:t>
            </a:r>
            <a:endParaRPr sz="2000">
              <a:solidFill>
                <a:schemeClr val="dk1"/>
              </a:solidFill>
              <a:latin typeface="Philosopher"/>
              <a:ea typeface="Philosopher"/>
              <a:cs typeface="Philosopher"/>
              <a:sym typeface="Philosopher"/>
            </a:endParaRPr>
          </a:p>
          <a:p>
            <a:pPr marL="899999" lvl="4" indent="-355599" algn="l" rtl="0">
              <a:lnSpc>
                <a:spcPct val="115000"/>
              </a:lnSpc>
              <a:spcBef>
                <a:spcPts val="0"/>
              </a:spcBef>
              <a:spcAft>
                <a:spcPts val="0"/>
              </a:spcAft>
              <a:buClr>
                <a:schemeClr val="dk1"/>
              </a:buClr>
              <a:buSzPts val="2000"/>
              <a:buFont typeface="Philosopher"/>
              <a:buChar char="○"/>
              <a:defRPr sz="2000">
                <a:solidFill>
                  <a:schemeClr val="dk1"/>
                </a:solidFill>
                <a:latin typeface="Philosopher"/>
                <a:ea typeface="Philosopher"/>
                <a:cs typeface="Philosopher"/>
                <a:sym typeface="Philosopher"/>
              </a:defRPr>
            </a:pPr>
            <a:r>
              <a:t>Zabilježite ključne koncepte iz prezentacije.</a:t>
            </a:r>
            <a:endParaRPr sz="2000">
              <a:solidFill>
                <a:schemeClr val="dk1"/>
              </a:solidFill>
              <a:latin typeface="Philosopher"/>
              <a:ea typeface="Philosopher"/>
              <a:cs typeface="Philosopher"/>
              <a:sym typeface="Philosopher"/>
            </a:endParaRPr>
          </a:p>
          <a:p>
            <a:pPr marL="899999" lvl="4" indent="-355599" algn="l" rtl="0">
              <a:lnSpc>
                <a:spcPct val="115000"/>
              </a:lnSpc>
              <a:spcBef>
                <a:spcPts val="0"/>
              </a:spcBef>
              <a:spcAft>
                <a:spcPts val="0"/>
              </a:spcAft>
              <a:buClr>
                <a:schemeClr val="dk1"/>
              </a:buClr>
              <a:buSzPts val="2000"/>
              <a:buFont typeface="Philosopher"/>
              <a:buChar char="○"/>
              <a:defRPr sz="2000">
                <a:solidFill>
                  <a:schemeClr val="dk1"/>
                </a:solidFill>
                <a:latin typeface="Philosopher"/>
                <a:ea typeface="Philosopher"/>
                <a:cs typeface="Philosopher"/>
                <a:sym typeface="Philosopher"/>
              </a:defRPr>
            </a:pPr>
            <a:r>
              <a:t>Razmislite o vlastitim iskustvima u poučavanju i kako su strategije angažmana utjecale na vaše učenike.</a:t>
            </a:r>
            <a:endParaRPr sz="3400">
              <a:solidFill>
                <a:schemeClr val="dk1"/>
              </a:solidFill>
              <a:latin typeface="Philosopher"/>
              <a:ea typeface="Philosopher"/>
              <a:cs typeface="Philosopher"/>
              <a:sym typeface="Philosopher"/>
            </a:endParaRPr>
          </a:p>
        </p:txBody>
      </p:sp>
      <p:sp>
        <p:nvSpPr>
          <p:cNvPr id="92" name="Google Shape;92;p12"/>
          <p:cNvSpPr/>
          <p:nvPr/>
        </p:nvSpPr>
        <p:spPr>
          <a:xfrm>
            <a:off x="6245176" y="3033675"/>
            <a:ext cx="5623560" cy="3433286"/>
          </a:xfrm>
          <a:custGeom>
            <a:avLst/>
            <a:gdLst/>
            <a:ahLst/>
            <a:cxnLst/>
            <a:rect l="l" t="t" r="r" b="b"/>
            <a:pathLst>
              <a:path w="9144000" h="5143500" extrusionOk="0">
                <a:moveTo>
                  <a:pt x="0" y="0"/>
                </a:moveTo>
                <a:lnTo>
                  <a:pt x="9144000" y="0"/>
                </a:lnTo>
                <a:lnTo>
                  <a:pt x="9144000" y="5143500"/>
                </a:lnTo>
                <a:lnTo>
                  <a:pt x="0" y="5143500"/>
                </a:lnTo>
                <a:lnTo>
                  <a:pt x="0" y="0"/>
                </a:lnTo>
                <a:close/>
              </a:path>
            </a:pathLst>
          </a:custGeom>
          <a:blipFill rotWithShape="1">
            <a:blip r:embed="rId4">
              <a:alphaModFix/>
            </a:blip>
            <a:stretch>
              <a:fillRect l="-6249" r="-6249"/>
            </a:stretch>
          </a:blipFill>
          <a:ln>
            <a:noFill/>
          </a:ln>
        </p:spPr>
      </p:sp>
      <p:pic>
        <p:nvPicPr>
          <p:cNvPr id="93" name="Google Shape;93;p12"/>
          <p:cNvPicPr preferRelativeResize="0"/>
          <p:nvPr/>
        </p:nvPicPr>
        <p:blipFill>
          <a:blip r:embed="rId5">
            <a:alphaModFix/>
          </a:blip>
          <a:stretch>
            <a:fillRect/>
          </a:stretch>
        </p:blipFill>
        <p:spPr>
          <a:xfrm>
            <a:off x="279275" y="6240973"/>
            <a:ext cx="1754562" cy="3671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3"/>
          <p:cNvSpPr/>
          <p:nvPr/>
        </p:nvSpPr>
        <p:spPr>
          <a:xfrm rot="10800000">
            <a:off x="5392373" y="1469479"/>
            <a:ext cx="6432602" cy="4813746"/>
          </a:xfrm>
          <a:custGeom>
            <a:avLst/>
            <a:gdLst/>
            <a:ahLst/>
            <a:cxnLst/>
            <a:rect l="l" t="t" r="r" b="b"/>
            <a:pathLst>
              <a:path w="17385412" h="3835654" extrusionOk="0">
                <a:moveTo>
                  <a:pt x="0" y="0"/>
                </a:moveTo>
                <a:lnTo>
                  <a:pt x="17385412" y="0"/>
                </a:lnTo>
                <a:lnTo>
                  <a:pt x="17385412" y="3835654"/>
                </a:lnTo>
                <a:lnTo>
                  <a:pt x="0" y="3835654"/>
                </a:lnTo>
                <a:close/>
              </a:path>
            </a:pathLst>
          </a:custGeom>
          <a:solidFill>
            <a:srgbClr val="FFCA08"/>
          </a:solidFill>
          <a:ln>
            <a:noFill/>
          </a:ln>
        </p:spPr>
      </p:sp>
      <p:sp>
        <p:nvSpPr>
          <p:cNvPr id="99" name="Google Shape;99;p13"/>
          <p:cNvSpPr txBox="1"/>
          <p:nvPr/>
        </p:nvSpPr>
        <p:spPr>
          <a:xfrm>
            <a:off x="2137300" y="-114429"/>
            <a:ext cx="7762200" cy="974700"/>
          </a:xfrm>
          <a:prstGeom prst="rect">
            <a:avLst/>
          </a:prstGeom>
          <a:noFill/>
          <a:ln>
            <a:noFill/>
          </a:ln>
        </p:spPr>
        <p:txBody>
          <a:bodyPr spcFirstLastPara="1" wrap="square" lIns="91425" tIns="91425" rIns="91425" bIns="91425" anchor="ctr" anchorCtr="0">
            <a:noAutofit/>
          </a:bodyPr>
          <a:lstStyle/>
          <a:p>
            <a:pPr marL="457200" marR="0" lvl="0" indent="0" algn="ctr" rtl="0">
              <a:lnSpc>
                <a:spcPct val="100000"/>
              </a:lnSpc>
              <a:spcBef>
                <a:spcPts val="0"/>
              </a:spcBef>
              <a:spcAft>
                <a:spcPts val="0"/>
              </a:spcAft>
              <a:buNone/>
              <a:defRPr sz="2400" b="1">
                <a:solidFill>
                  <a:schemeClr val="dk1"/>
                </a:solidFill>
                <a:latin typeface="Philosopher"/>
                <a:ea typeface="Philosopher"/>
                <a:cs typeface="Philosopher"/>
                <a:sym typeface="Philosopher"/>
              </a:defRPr>
            </a:pPr>
            <a:r>
              <a:t>2. Rad u netradicionalnim okruženjima (I)</a:t>
            </a:r>
            <a:endParaRPr sz="2400" b="1" i="0" u="none" strike="noStrike" cap="none">
              <a:solidFill>
                <a:schemeClr val="dk1"/>
              </a:solidFill>
              <a:latin typeface="Philosopher"/>
              <a:ea typeface="Philosopher"/>
              <a:cs typeface="Philosopher"/>
              <a:sym typeface="Philosopher"/>
            </a:endParaRPr>
          </a:p>
        </p:txBody>
      </p:sp>
      <p:grpSp>
        <p:nvGrpSpPr>
          <p:cNvPr id="100" name="Google Shape;100;p13"/>
          <p:cNvGrpSpPr/>
          <p:nvPr/>
        </p:nvGrpSpPr>
        <p:grpSpPr>
          <a:xfrm>
            <a:off x="5392411" y="676122"/>
            <a:ext cx="1251984" cy="358200"/>
            <a:chOff x="5470062" y="1167647"/>
            <a:chExt cx="1251984" cy="358200"/>
          </a:xfrm>
        </p:grpSpPr>
        <p:sp>
          <p:nvSpPr>
            <p:cNvPr id="101" name="Google Shape;101;p13"/>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13"/>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13"/>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04" name="Google Shape;104;p13" descr="A picture containing icon  Description automatically generated"/>
          <p:cNvPicPr preferRelativeResize="0"/>
          <p:nvPr/>
        </p:nvPicPr>
        <p:blipFill rotWithShape="1">
          <a:blip r:embed="rId3">
            <a:alphaModFix/>
          </a:blip>
          <a:srcRect/>
          <a:stretch/>
        </p:blipFill>
        <p:spPr>
          <a:xfrm>
            <a:off x="10547975" y="0"/>
            <a:ext cx="1723784" cy="1218637"/>
          </a:xfrm>
          <a:prstGeom prst="rect">
            <a:avLst/>
          </a:prstGeom>
          <a:noFill/>
          <a:ln>
            <a:noFill/>
          </a:ln>
        </p:spPr>
      </p:pic>
      <p:sp>
        <p:nvSpPr>
          <p:cNvPr id="105" name="Google Shape;105;p13"/>
          <p:cNvSpPr txBox="1"/>
          <p:nvPr/>
        </p:nvSpPr>
        <p:spPr>
          <a:xfrm>
            <a:off x="85675" y="1575600"/>
            <a:ext cx="5306700" cy="37068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15000"/>
              </a:lnSpc>
              <a:spcBef>
                <a:spcPts val="1500"/>
              </a:spcBef>
              <a:spcAft>
                <a:spcPts val="0"/>
              </a:spcAft>
              <a:buClr>
                <a:schemeClr val="dk1"/>
              </a:buClr>
              <a:buSzPts val="1800"/>
              <a:buFont typeface="Philosopher"/>
              <a:buChar char="●"/>
              <a:defRPr sz="1800">
                <a:solidFill>
                  <a:schemeClr val="dk1"/>
                </a:solidFill>
                <a:latin typeface="Philosopher"/>
                <a:ea typeface="Philosopher"/>
                <a:cs typeface="Philosopher"/>
                <a:sym typeface="Philosopher"/>
              </a:defRPr>
            </a:pPr>
            <a:r>
              <a:t>Resurs 2: Čitanje članka (1 sat)</a:t>
            </a:r>
            <a:endParaRPr sz="1800">
              <a:solidFill>
                <a:schemeClr val="dk1"/>
              </a:solidFill>
              <a:latin typeface="Philosopher"/>
              <a:ea typeface="Philosopher"/>
              <a:cs typeface="Philosopher"/>
              <a:sym typeface="Philosopher"/>
            </a:endParaRPr>
          </a:p>
          <a:p>
            <a:pPr marL="914400" marR="0" lvl="1" indent="-342900" algn="l" rtl="0">
              <a:lnSpc>
                <a:spcPct val="115000"/>
              </a:lnSpc>
              <a:spcBef>
                <a:spcPts val="0"/>
              </a:spcBef>
              <a:spcAft>
                <a:spcPts val="0"/>
              </a:spcAft>
              <a:buClr>
                <a:schemeClr val="dk1"/>
              </a:buClr>
              <a:buSzPts val="1800"/>
              <a:buFont typeface="Philosopher"/>
              <a:buChar char="○"/>
              <a:defRPr sz="1800">
                <a:solidFill>
                  <a:schemeClr val="dk1"/>
                </a:solidFill>
                <a:latin typeface="Philosopher"/>
                <a:ea typeface="Philosopher"/>
                <a:cs typeface="Philosopher"/>
                <a:sym typeface="Philosopher"/>
              </a:defRPr>
            </a:pPr>
            <a:r>
              <a:t>Pročitajte članak o izazovima i prednostima rada u netradicionalnim nastavnim okruženjima.</a:t>
            </a:r>
            <a:endParaRPr sz="1800">
              <a:solidFill>
                <a:schemeClr val="dk1"/>
              </a:solidFill>
              <a:latin typeface="Philosopher"/>
              <a:ea typeface="Philosopher"/>
              <a:cs typeface="Philosopher"/>
              <a:sym typeface="Philosopher"/>
            </a:endParaRPr>
          </a:p>
          <a:p>
            <a:pPr marL="914400" marR="0" lvl="1" indent="-342900" algn="l" rtl="0">
              <a:lnSpc>
                <a:spcPct val="115000"/>
              </a:lnSpc>
              <a:spcBef>
                <a:spcPts val="0"/>
              </a:spcBef>
              <a:spcAft>
                <a:spcPts val="0"/>
              </a:spcAft>
              <a:buClr>
                <a:schemeClr val="dk1"/>
              </a:buClr>
              <a:buSzPts val="1800"/>
              <a:buFont typeface="Philosopher"/>
              <a:buChar char="○"/>
              <a:defRPr sz="1800">
                <a:solidFill>
                  <a:schemeClr val="dk1"/>
                </a:solidFill>
                <a:latin typeface="Philosopher"/>
                <a:ea typeface="Philosopher"/>
                <a:cs typeface="Philosopher"/>
                <a:sym typeface="Philosopher"/>
              </a:defRPr>
            </a:pPr>
            <a:r>
              <a:t>Steknite razumijevanje o tome kako su digitalna okruženja preobrazila obrazovanje.</a:t>
            </a:r>
            <a:endParaRPr sz="1800">
              <a:solidFill>
                <a:schemeClr val="dk1"/>
              </a:solidFill>
              <a:latin typeface="Philosopher"/>
              <a:ea typeface="Philosopher"/>
              <a:cs typeface="Philosopher"/>
              <a:sym typeface="Philosopher"/>
            </a:endParaRPr>
          </a:p>
          <a:p>
            <a:pPr marL="914400" marR="0" lvl="1" indent="-342900" algn="l" rtl="0">
              <a:lnSpc>
                <a:spcPct val="115000"/>
              </a:lnSpc>
              <a:spcBef>
                <a:spcPts val="0"/>
              </a:spcBef>
              <a:spcAft>
                <a:spcPts val="0"/>
              </a:spcAft>
              <a:buClr>
                <a:schemeClr val="dk1"/>
              </a:buClr>
              <a:buSzPts val="1800"/>
              <a:buFont typeface="Philosopher"/>
              <a:buChar char="○"/>
              <a:defRPr sz="1800">
                <a:latin typeface="Philosopher"/>
                <a:ea typeface="Philosopher"/>
                <a:cs typeface="Philosopher"/>
                <a:sym typeface="Philosopher"/>
              </a:defRPr>
            </a:pPr>
            <a:r>
              <a:rPr>
                <a:solidFill>
                  <a:schemeClr val="dk1"/>
                </a:solidFill>
              </a:rPr>
              <a:t>Poveznica:</a:t>
            </a:r>
            <a:r>
              <a:rPr>
                <a:solidFill>
                  <a:schemeClr val="dk1"/>
                </a:solidFill>
                <a:uFill>
                  <a:noFill/>
                </a:uFill>
                <a:hlinkClick r:id="rId4">
                  <a:extLst>
                    <a:ext uri="{A12FA001-AC4F-418D-AE19-62706E023703}">
                      <ahyp:hlinkClr xmlns:ahyp="http://schemas.microsoft.com/office/drawing/2018/hyperlinkcolor" val="tx"/>
                    </a:ext>
                  </a:extLst>
                </a:hlinkClick>
              </a:rPr>
              <a:t> </a:t>
            </a:r>
            <a:r>
              <a:rPr u="sng">
                <a:solidFill>
                  <a:schemeClr val="hlink"/>
                </a:solidFill>
                <a:hlinkClick r:id="rId5"/>
              </a:rPr>
              <a:t>https://onlinelibrary.wiley.com/doi/epdf/10.1111/ijtd.12171</a:t>
            </a:r>
            <a:r>
              <a:rPr>
                <a:solidFill>
                  <a:schemeClr val="dk1"/>
                </a:solidFill>
              </a:rPr>
              <a:t> </a:t>
            </a:r>
            <a:endParaRPr sz="1800">
              <a:solidFill>
                <a:schemeClr val="dk1"/>
              </a:solidFill>
              <a:latin typeface="Philosopher"/>
              <a:ea typeface="Philosopher"/>
              <a:cs typeface="Philosopher"/>
              <a:sym typeface="Philosopher"/>
            </a:endParaRPr>
          </a:p>
          <a:p>
            <a:pPr marL="914400" marR="0" lvl="1" indent="-342900" algn="l" rtl="0">
              <a:lnSpc>
                <a:spcPct val="115000"/>
              </a:lnSpc>
              <a:spcBef>
                <a:spcPts val="1000"/>
              </a:spcBef>
              <a:spcAft>
                <a:spcPts val="1000"/>
              </a:spcAft>
              <a:buClr>
                <a:schemeClr val="dk1"/>
              </a:buClr>
              <a:buSzPts val="1800"/>
              <a:buFont typeface="Philosopher"/>
              <a:buChar char="○"/>
              <a:defRPr sz="1800">
                <a:solidFill>
                  <a:schemeClr val="dk1"/>
                </a:solidFill>
                <a:latin typeface="Philosopher"/>
                <a:ea typeface="Philosopher"/>
                <a:cs typeface="Philosopher"/>
                <a:sym typeface="Philosopher"/>
              </a:defRPr>
            </a:pPr>
            <a:r>
              <a:t>Za prijevod članka - pokušajte deeple.com </a:t>
            </a:r>
            <a:endParaRPr sz="1800">
              <a:solidFill>
                <a:schemeClr val="dk1"/>
              </a:solidFill>
              <a:latin typeface="Philosopher"/>
              <a:ea typeface="Philosopher"/>
              <a:cs typeface="Philosopher"/>
              <a:sym typeface="Philosopher"/>
            </a:endParaRPr>
          </a:p>
        </p:txBody>
      </p:sp>
      <p:sp>
        <p:nvSpPr>
          <p:cNvPr id="106" name="Google Shape;106;p13"/>
          <p:cNvSpPr txBox="1"/>
          <p:nvPr/>
        </p:nvSpPr>
        <p:spPr>
          <a:xfrm>
            <a:off x="5530175" y="2188825"/>
            <a:ext cx="6198300" cy="3417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defRPr>
                <a:latin typeface="Philosopher"/>
                <a:ea typeface="Philosopher"/>
                <a:cs typeface="Philosopher"/>
                <a:sym typeface="Philosopher"/>
              </a:defRPr>
            </a:pPr>
            <a:r>
              <a:t>SAŽETAK ČLANKA </a:t>
            </a:r>
            <a:endParaRPr>
              <a:latin typeface="Philosopher"/>
              <a:ea typeface="Philosopher"/>
              <a:cs typeface="Philosopher"/>
              <a:sym typeface="Philosopher"/>
            </a:endParaRPr>
          </a:p>
          <a:p>
            <a:pPr marL="0" lvl="0" indent="0" algn="ctr" rtl="0">
              <a:spcBef>
                <a:spcPts val="0"/>
              </a:spcBef>
              <a:spcAft>
                <a:spcPts val="0"/>
              </a:spcAft>
              <a:buNone/>
              <a:defRPr b="1"/>
            </a:pPr>
            <a:r>
              <a:rPr>
                <a:latin typeface="Philosopher"/>
                <a:ea typeface="Philosopher"/>
                <a:cs typeface="Philosopher"/>
                <a:sym typeface="Philosopher"/>
              </a:rPr>
              <a:t>"</a:t>
            </a:r>
            <a:r>
              <a:rPr>
                <a:solidFill>
                  <a:schemeClr val="dk1"/>
                </a:solidFill>
                <a:latin typeface="Times New Roman"/>
                <a:ea typeface="Times New Roman"/>
                <a:cs typeface="Times New Roman"/>
                <a:sym typeface="Times New Roman"/>
              </a:rPr>
              <a:t>Odnos između medijsko-didaktičke kompetencije trenera i medijsko-didaktičke samoefikasnosti, stavova i upotrebe digitalnih medija u obuci"</a:t>
            </a:r>
            <a:endParaRPr b="1">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defRPr sz="1200">
                <a:solidFill>
                  <a:schemeClr val="dk1"/>
                </a:solidFill>
                <a:latin typeface="Times New Roman"/>
                <a:ea typeface="Times New Roman"/>
                <a:cs typeface="Times New Roman"/>
                <a:sym typeface="Times New Roman"/>
              </a:defRPr>
            </a:pPr>
            <a:r>
              <a:t>Caroline Bonnes, Carmen Leiser,Bernhard Schmidt-Hertha, Karin Julia Rott i </a:t>
            </a:r>
            <a:br>
              <a:rPr lang="cs-CZ" sz="1200">
                <a:solidFill>
                  <a:schemeClr val="dk1"/>
                </a:solidFill>
                <a:latin typeface="Times New Roman"/>
                <a:ea typeface="Times New Roman"/>
                <a:cs typeface="Times New Roman"/>
                <a:sym typeface="Times New Roman"/>
              </a:rPr>
            </a:br>
            <a:r>
              <a:t>Sabine Hochholdinger</a:t>
            </a:r>
            <a:br>
              <a:rPr lang="cs-CZ" sz="1200">
                <a:solidFill>
                  <a:schemeClr val="dk1"/>
                </a:solidFill>
                <a:latin typeface="Times New Roman"/>
                <a:ea typeface="Times New Roman"/>
                <a:cs typeface="Times New Roman"/>
                <a:sym typeface="Times New Roman"/>
              </a:rPr>
            </a:br>
            <a:endParaRPr sz="800">
              <a:solidFill>
                <a:schemeClr val="dk1"/>
              </a:solidFill>
              <a:latin typeface="Times New Roman"/>
              <a:ea typeface="Times New Roman"/>
              <a:cs typeface="Times New Roman"/>
              <a:sym typeface="Times New Roman"/>
            </a:endParaRPr>
          </a:p>
          <a:p>
            <a:pPr marL="0" lvl="0" indent="0" algn="ctr" rtl="0">
              <a:spcBef>
                <a:spcPts val="0"/>
              </a:spcBef>
              <a:spcAft>
                <a:spcPts val="0"/>
              </a:spcAft>
              <a:buNone/>
              <a:defRPr i="1">
                <a:latin typeface="Philosopher"/>
                <a:ea typeface="Philosopher"/>
                <a:cs typeface="Philosopher"/>
                <a:sym typeface="Philosopher"/>
              </a:defRPr>
            </a:pPr>
            <a:r>
              <a:t>Tekuća   digitalizacija   u sektoru obuke stvara   nove  zahtjeve u pogledu medijsko-didaktičke  kompetencije trenera. Proveli smo online  anketu 279  trenera  u  Njemačkoj  kako  bismo istražili odnose  između medijsko-didaktičke kompetencije, medijsko-didaktičke samoefikasnosti,  stavova  prema korištenju digitalnih medija i stvarnog korištenja digitalnih medija u obuci. Nadalje, usporedili smo trenere  koji su pohađali tečaj  o  digitalnim  medijima  s  trenerima  koji nisu  pohađali takav  tečaj. Analiza teoretski  očekivanih  korelacija između varijabli rezultirala je prihvaćanjem svih hipoteza. Analiza grupnih  razlika  pokazala je da su treneri  koji  su pohađali tečaj o digitalnim medijima imali veću medijsko-didaktičku kompetenciju i medijsko-didaktičke ocjene samoefikasnosti te su češće koristili  digitalne  medije na  treninzima. Nije  bilo  značajne  razlike u negativnim stavovima. Raspravlja se o implikacijama za promicanje medijsko-didaktičke kompetencije trenera.</a:t>
            </a:r>
            <a:endParaRPr i="1">
              <a:latin typeface="Philosopher"/>
              <a:ea typeface="Philosopher"/>
              <a:cs typeface="Philosopher"/>
              <a:sym typeface="Philosopher"/>
            </a:endParaRPr>
          </a:p>
        </p:txBody>
      </p:sp>
      <p:pic>
        <p:nvPicPr>
          <p:cNvPr id="107" name="Google Shape;107;p13"/>
          <p:cNvPicPr preferRelativeResize="0"/>
          <p:nvPr/>
        </p:nvPicPr>
        <p:blipFill>
          <a:blip r:embed="rId6">
            <a:alphaModFix/>
          </a:blip>
          <a:stretch>
            <a:fillRect/>
          </a:stretch>
        </p:blipFill>
        <p:spPr>
          <a:xfrm>
            <a:off x="279275" y="6240973"/>
            <a:ext cx="1754562" cy="367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4"/>
          <p:cNvSpPr/>
          <p:nvPr/>
        </p:nvSpPr>
        <p:spPr>
          <a:xfrm>
            <a:off x="0" y="-60800"/>
            <a:ext cx="12481560" cy="709803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8" b="-16668"/>
            </a:stretch>
          </a:blipFill>
          <a:ln>
            <a:noFill/>
          </a:ln>
        </p:spPr>
      </p:sp>
      <p:sp>
        <p:nvSpPr>
          <p:cNvPr id="113" name="Google Shape;113;p14"/>
          <p:cNvSpPr/>
          <p:nvPr/>
        </p:nvSpPr>
        <p:spPr>
          <a:xfrm>
            <a:off x="1643725" y="2594325"/>
            <a:ext cx="5730240" cy="301752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sp>
      <p:sp>
        <p:nvSpPr>
          <p:cNvPr id="114" name="Google Shape;114;p14"/>
          <p:cNvSpPr txBox="1"/>
          <p:nvPr/>
        </p:nvSpPr>
        <p:spPr>
          <a:xfrm>
            <a:off x="2214900" y="-77162"/>
            <a:ext cx="7762200" cy="1084200"/>
          </a:xfrm>
          <a:prstGeom prst="rect">
            <a:avLst/>
          </a:prstGeom>
          <a:noFill/>
          <a:ln>
            <a:noFill/>
          </a:ln>
        </p:spPr>
        <p:txBody>
          <a:bodyPr spcFirstLastPara="1" wrap="square" lIns="91425" tIns="91425" rIns="91425" bIns="91425" anchor="ctr" anchorCtr="0">
            <a:noAutofit/>
          </a:bodyPr>
          <a:lstStyle/>
          <a:p>
            <a:pPr marL="457200" marR="0" lvl="0" indent="0" algn="ctr" rtl="0">
              <a:lnSpc>
                <a:spcPct val="100000"/>
              </a:lnSpc>
              <a:spcBef>
                <a:spcPts val="0"/>
              </a:spcBef>
              <a:spcAft>
                <a:spcPts val="0"/>
              </a:spcAft>
              <a:buNone/>
              <a:defRPr sz="2400" b="1">
                <a:solidFill>
                  <a:schemeClr val="dk1"/>
                </a:solidFill>
                <a:latin typeface="Philosopher"/>
                <a:ea typeface="Philosopher"/>
                <a:cs typeface="Philosopher"/>
                <a:sym typeface="Philosopher"/>
              </a:defRPr>
            </a:pPr>
            <a:r>
              <a:t>2. Rad u netradicionalnim okruženjima (II)</a:t>
            </a:r>
            <a:endParaRPr sz="2400" b="1" i="0" u="none" strike="noStrike" cap="none">
              <a:solidFill>
                <a:schemeClr val="dk1"/>
              </a:solidFill>
              <a:latin typeface="Philosopher"/>
              <a:ea typeface="Philosopher"/>
              <a:cs typeface="Philosopher"/>
              <a:sym typeface="Philosopher"/>
            </a:endParaRPr>
          </a:p>
        </p:txBody>
      </p:sp>
      <p:grpSp>
        <p:nvGrpSpPr>
          <p:cNvPr id="115" name="Google Shape;115;p14"/>
          <p:cNvGrpSpPr/>
          <p:nvPr/>
        </p:nvGrpSpPr>
        <p:grpSpPr>
          <a:xfrm>
            <a:off x="5614786" y="784222"/>
            <a:ext cx="1251984" cy="358200"/>
            <a:chOff x="5470062" y="1167647"/>
            <a:chExt cx="1251984" cy="358200"/>
          </a:xfrm>
        </p:grpSpPr>
        <p:sp>
          <p:nvSpPr>
            <p:cNvPr id="116" name="Google Shape;116;p1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 name="Google Shape;117;p1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 name="Google Shape;118;p1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19" name="Google Shape;119;p14" descr="A picture containing icon  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120" name="Google Shape;120;p14"/>
          <p:cNvSpPr txBox="1"/>
          <p:nvPr/>
        </p:nvSpPr>
        <p:spPr>
          <a:xfrm>
            <a:off x="1802525" y="2634175"/>
            <a:ext cx="5286600" cy="2450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1500"/>
              </a:spcBef>
              <a:spcAft>
                <a:spcPts val="0"/>
              </a:spcAft>
              <a:buNone/>
            </a:pPr>
            <a:endParaRPr sz="2000">
              <a:solidFill>
                <a:schemeClr val="dk1"/>
              </a:solidFill>
              <a:latin typeface="Philosopher"/>
              <a:ea typeface="Philosopher"/>
              <a:cs typeface="Philosopher"/>
              <a:sym typeface="Philosopher"/>
            </a:endParaRPr>
          </a:p>
          <a:p>
            <a:pPr marL="450000" marR="0" lvl="3" indent="-355600" algn="l" rtl="0">
              <a:lnSpc>
                <a:spcPct val="115000"/>
              </a:lnSpc>
              <a:spcBef>
                <a:spcPts val="1500"/>
              </a:spcBef>
              <a:spcAft>
                <a:spcPts val="0"/>
              </a:spcAft>
              <a:buClr>
                <a:schemeClr val="dk1"/>
              </a:buClr>
              <a:buSzPts val="2000"/>
              <a:buFont typeface="Philosopher"/>
              <a:buChar char="●"/>
              <a:defRPr sz="2000">
                <a:solidFill>
                  <a:schemeClr val="dk1"/>
                </a:solidFill>
                <a:latin typeface="Philosopher"/>
                <a:ea typeface="Philosopher"/>
                <a:cs typeface="Philosopher"/>
                <a:sym typeface="Philosopher"/>
              </a:defRPr>
            </a:pPr>
            <a:r>
              <a:rPr b="1"/>
              <a:t>Vježba samorefleksije</a:t>
            </a:r>
            <a:r>
              <a:t> (30 minuta)</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defRPr sz="2000">
                <a:solidFill>
                  <a:schemeClr val="dk1"/>
                </a:solidFill>
                <a:latin typeface="Philosopher"/>
                <a:ea typeface="Philosopher"/>
                <a:cs typeface="Philosopher"/>
                <a:sym typeface="Philosopher"/>
              </a:defRPr>
            </a:pPr>
            <a:r>
              <a:t>Razmislite o tome kako se uvidi iz članka primjenjuju na vaš nastavni kontekst.</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defRPr sz="2000">
                <a:solidFill>
                  <a:schemeClr val="dk1"/>
                </a:solidFill>
                <a:latin typeface="Philosopher"/>
                <a:ea typeface="Philosopher"/>
                <a:cs typeface="Philosopher"/>
                <a:sym typeface="Philosopher"/>
              </a:defRPr>
            </a:pPr>
            <a:r>
              <a:t>Identificirati potencijalne prilike i izazove prilikom angažiranja učenika u netradicionalnim okruženjima.</a:t>
            </a:r>
            <a:endParaRPr sz="2000">
              <a:solidFill>
                <a:schemeClr val="dk1"/>
              </a:solidFill>
              <a:latin typeface="Philosopher"/>
              <a:ea typeface="Philosopher"/>
              <a:cs typeface="Philosopher"/>
              <a:sym typeface="Philosopher"/>
            </a:endParaRPr>
          </a:p>
        </p:txBody>
      </p:sp>
      <p:pic>
        <p:nvPicPr>
          <p:cNvPr id="121" name="Google Shape;121;p14"/>
          <p:cNvPicPr preferRelativeResize="0"/>
          <p:nvPr/>
        </p:nvPicPr>
        <p:blipFill>
          <a:blip r:embed="rId5">
            <a:alphaModFix/>
          </a:blip>
          <a:stretch>
            <a:fillRect/>
          </a:stretch>
        </p:blipFill>
        <p:spPr>
          <a:xfrm>
            <a:off x="415600" y="6377298"/>
            <a:ext cx="1754562" cy="3671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5"/>
          <p:cNvSpPr/>
          <p:nvPr/>
        </p:nvSpPr>
        <p:spPr>
          <a:xfrm rot="10800000">
            <a:off x="5469998" y="1430079"/>
            <a:ext cx="6432602" cy="4813746"/>
          </a:xfrm>
          <a:custGeom>
            <a:avLst/>
            <a:gdLst/>
            <a:ahLst/>
            <a:cxnLst/>
            <a:rect l="l" t="t" r="r" b="b"/>
            <a:pathLst>
              <a:path w="17385412" h="3835654" extrusionOk="0">
                <a:moveTo>
                  <a:pt x="0" y="0"/>
                </a:moveTo>
                <a:lnTo>
                  <a:pt x="17385412" y="0"/>
                </a:lnTo>
                <a:lnTo>
                  <a:pt x="17385412" y="3835654"/>
                </a:lnTo>
                <a:lnTo>
                  <a:pt x="0" y="3835654"/>
                </a:lnTo>
                <a:close/>
              </a:path>
            </a:pathLst>
          </a:custGeom>
          <a:solidFill>
            <a:srgbClr val="FFCA08"/>
          </a:solidFill>
          <a:ln>
            <a:noFill/>
          </a:ln>
        </p:spPr>
      </p:sp>
      <p:sp>
        <p:nvSpPr>
          <p:cNvPr id="127" name="Google Shape;127;p15"/>
          <p:cNvSpPr txBox="1"/>
          <p:nvPr/>
        </p:nvSpPr>
        <p:spPr>
          <a:xfrm>
            <a:off x="2214900" y="-2"/>
            <a:ext cx="7762200" cy="116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2000" b="1">
                <a:solidFill>
                  <a:schemeClr val="dk1"/>
                </a:solidFill>
                <a:latin typeface="Philosopher"/>
                <a:ea typeface="Philosopher"/>
                <a:cs typeface="Philosopher"/>
                <a:sym typeface="Philosopher"/>
              </a:defRPr>
            </a:pPr>
            <a:r>
              <a:t>3. Strategije za uključivanje teško dostupnih odraslih učenika putem platformi društvenih medija (I)</a:t>
            </a:r>
            <a:endParaRPr sz="2000" b="1" i="0" u="none" strike="noStrike" cap="none">
              <a:solidFill>
                <a:schemeClr val="dk1"/>
              </a:solidFill>
              <a:latin typeface="Philosopher"/>
              <a:ea typeface="Philosopher"/>
              <a:cs typeface="Philosopher"/>
              <a:sym typeface="Philosopher"/>
            </a:endParaRPr>
          </a:p>
        </p:txBody>
      </p:sp>
      <p:grpSp>
        <p:nvGrpSpPr>
          <p:cNvPr id="128" name="Google Shape;128;p15"/>
          <p:cNvGrpSpPr/>
          <p:nvPr/>
        </p:nvGrpSpPr>
        <p:grpSpPr>
          <a:xfrm>
            <a:off x="5641021" y="960179"/>
            <a:ext cx="909942" cy="258441"/>
            <a:chOff x="5470062" y="1167647"/>
            <a:chExt cx="1251984" cy="358200"/>
          </a:xfrm>
        </p:grpSpPr>
        <p:sp>
          <p:nvSpPr>
            <p:cNvPr id="129" name="Google Shape;129;p15"/>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 name="Google Shape;130;p15"/>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 name="Google Shape;131;p15"/>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32" name="Google Shape;132;p15" descr="A picture containing icon  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33" name="Google Shape;133;p15"/>
          <p:cNvSpPr txBox="1"/>
          <p:nvPr/>
        </p:nvSpPr>
        <p:spPr>
          <a:xfrm>
            <a:off x="0" y="1729000"/>
            <a:ext cx="5348400" cy="4215900"/>
          </a:xfrm>
          <a:prstGeom prst="rect">
            <a:avLst/>
          </a:prstGeom>
          <a:noFill/>
          <a:ln>
            <a:noFill/>
          </a:ln>
        </p:spPr>
        <p:txBody>
          <a:bodyPr spcFirstLastPara="1" wrap="square" lIns="91425" tIns="91425" rIns="91425" bIns="91425" anchor="ctr" anchorCtr="0">
            <a:noAutofit/>
          </a:bodyPr>
          <a:lstStyle/>
          <a:p>
            <a:pPr marL="457200" marR="0" lvl="0" indent="-330200" algn="l" rtl="0">
              <a:lnSpc>
                <a:spcPct val="115000"/>
              </a:lnSpc>
              <a:spcBef>
                <a:spcPts val="1500"/>
              </a:spcBef>
              <a:spcAft>
                <a:spcPts val="0"/>
              </a:spcAft>
              <a:buClr>
                <a:schemeClr val="dk1"/>
              </a:buClr>
              <a:buSzPts val="1600"/>
              <a:buFont typeface="Philosopher"/>
              <a:buChar char="●"/>
              <a:defRPr sz="1600">
                <a:solidFill>
                  <a:schemeClr val="dk1"/>
                </a:solidFill>
                <a:latin typeface="Philosopher"/>
                <a:ea typeface="Philosopher"/>
                <a:cs typeface="Philosopher"/>
                <a:sym typeface="Philosopher"/>
              </a:defRPr>
            </a:pPr>
            <a:r>
              <a:t>Resurs 3: Snimanje webinara (1 sat)</a:t>
            </a:r>
            <a:endParaRPr sz="1600">
              <a:solidFill>
                <a:schemeClr val="dk1"/>
              </a:solidFill>
              <a:latin typeface="Philosopher"/>
              <a:ea typeface="Philosopher"/>
              <a:cs typeface="Philosopher"/>
              <a:sym typeface="Philosopher"/>
            </a:endParaRPr>
          </a:p>
          <a:p>
            <a:pPr marL="914400" marR="0" lvl="1" indent="-330200" algn="l" rtl="0">
              <a:lnSpc>
                <a:spcPct val="115000"/>
              </a:lnSpc>
              <a:spcBef>
                <a:spcPts val="0"/>
              </a:spcBef>
              <a:spcAft>
                <a:spcPts val="0"/>
              </a:spcAft>
              <a:buClr>
                <a:schemeClr val="dk1"/>
              </a:buClr>
              <a:buSzPts val="1600"/>
              <a:buFont typeface="Philosopher"/>
              <a:buChar char="○"/>
              <a:defRPr sz="1600">
                <a:latin typeface="Philosopher"/>
                <a:ea typeface="Philosopher"/>
                <a:cs typeface="Philosopher"/>
                <a:sym typeface="Philosopher"/>
              </a:defRPr>
            </a:pPr>
            <a:r>
              <a:rPr>
                <a:solidFill>
                  <a:schemeClr val="dk1"/>
                </a:solidFill>
              </a:rPr>
              <a:t>Pročitajte članak o tome kako se odrasli učenici prilagođavaju društvenim mrežama kao platformi za e-učenje: </a:t>
            </a:r>
            <a:r>
              <a:rPr u="sng">
                <a:solidFill>
                  <a:schemeClr val="hlink"/>
                </a:solidFill>
                <a:hlinkClick r:id="rId4"/>
              </a:rPr>
              <a:t>https://www.researchgate.net/publication/335364325_THE_ADOPTION_OF_SOCIAL_MEDIA_BY_ADULT_LEARNERS_AS_AN_E-LEARNING_PLATFORM</a:t>
            </a:r>
            <a:r>
              <a:rPr>
                <a:solidFill>
                  <a:schemeClr val="dk1"/>
                </a:solidFill>
              </a:rPr>
              <a:t> </a:t>
            </a:r>
            <a:endParaRPr sz="1600">
              <a:solidFill>
                <a:schemeClr val="dk1"/>
              </a:solidFill>
              <a:latin typeface="Philosopher"/>
              <a:ea typeface="Philosopher"/>
              <a:cs typeface="Philosopher"/>
              <a:sym typeface="Philosopher"/>
            </a:endParaRPr>
          </a:p>
          <a:p>
            <a:pPr marL="914400" lvl="1" indent="-317500" algn="l" rtl="0">
              <a:lnSpc>
                <a:spcPct val="115000"/>
              </a:lnSpc>
              <a:spcBef>
                <a:spcPts val="0"/>
              </a:spcBef>
              <a:spcAft>
                <a:spcPts val="0"/>
              </a:spcAft>
              <a:buClr>
                <a:schemeClr val="dk1"/>
              </a:buClr>
              <a:buSzPts val="1400"/>
              <a:buFont typeface="Philosopher"/>
              <a:buChar char="○"/>
              <a:defRPr sz="1600">
                <a:solidFill>
                  <a:schemeClr val="dk1"/>
                </a:solidFill>
                <a:latin typeface="Philosopher"/>
                <a:ea typeface="Philosopher"/>
                <a:cs typeface="Philosopher"/>
                <a:sym typeface="Philosopher"/>
              </a:defRPr>
            </a:pPr>
            <a:r>
              <a:t>Za prijevod članka - pokušajte deeple.com </a:t>
            </a:r>
            <a:endParaRPr>
              <a:solidFill>
                <a:schemeClr val="dk1"/>
              </a:solidFill>
              <a:latin typeface="Philosopher"/>
              <a:ea typeface="Philosopher"/>
              <a:cs typeface="Philosopher"/>
              <a:sym typeface="Philosopher"/>
            </a:endParaRPr>
          </a:p>
          <a:p>
            <a:pPr marL="914400" marR="0" lvl="1" indent="-330200" algn="l" rtl="0">
              <a:lnSpc>
                <a:spcPct val="115000"/>
              </a:lnSpc>
              <a:spcBef>
                <a:spcPts val="1000"/>
              </a:spcBef>
              <a:spcAft>
                <a:spcPts val="1000"/>
              </a:spcAft>
              <a:buClr>
                <a:schemeClr val="dk1"/>
              </a:buClr>
              <a:buSzPts val="1600"/>
              <a:buFont typeface="Philosopher"/>
              <a:buChar char="○"/>
              <a:defRPr sz="1600">
                <a:latin typeface="Philosopher"/>
                <a:ea typeface="Philosopher"/>
                <a:cs typeface="Philosopher"/>
                <a:sym typeface="Philosopher"/>
              </a:defRPr>
            </a:pPr>
            <a:r>
              <a:rPr>
                <a:solidFill>
                  <a:schemeClr val="dk1"/>
                </a:solidFill>
              </a:rPr>
              <a:t>Naučite praktične savjete i studije slučaja od edukatora koji su uspješno koristili društvene medije za angažman   - https://epale.ec.europa.eu/en/blog/social-media-adult-learning-benefits-and-uses (koristite mogućnost prevođenja na stranici).</a:t>
            </a:r>
            <a:endParaRPr sz="1600">
              <a:solidFill>
                <a:schemeClr val="dk1"/>
              </a:solidFill>
              <a:latin typeface="Philosopher"/>
              <a:ea typeface="Philosopher"/>
              <a:cs typeface="Philosopher"/>
              <a:sym typeface="Philosopher"/>
            </a:endParaRPr>
          </a:p>
        </p:txBody>
      </p:sp>
      <p:sp>
        <p:nvSpPr>
          <p:cNvPr id="134" name="Google Shape;134;p15"/>
          <p:cNvSpPr txBox="1"/>
          <p:nvPr/>
        </p:nvSpPr>
        <p:spPr>
          <a:xfrm>
            <a:off x="5638300" y="1532625"/>
            <a:ext cx="6096000" cy="4756200"/>
          </a:xfrm>
          <a:prstGeom prst="rect">
            <a:avLst/>
          </a:prstGeom>
          <a:noFill/>
          <a:ln>
            <a:noFill/>
          </a:ln>
        </p:spPr>
        <p:txBody>
          <a:bodyPr spcFirstLastPara="1" wrap="square" lIns="91425" tIns="91425" rIns="91425" bIns="91425" anchor="t" anchorCtr="0">
            <a:spAutoFit/>
          </a:bodyPr>
          <a:lstStyle/>
          <a:p>
            <a:pPr marL="0" lvl="0" indent="0" algn="ctr" rtl="0">
              <a:lnSpc>
                <a:spcPct val="86181"/>
              </a:lnSpc>
              <a:spcBef>
                <a:spcPts val="0"/>
              </a:spcBef>
              <a:spcAft>
                <a:spcPts val="0"/>
              </a:spcAft>
              <a:buNone/>
              <a:defRPr b="1">
                <a:solidFill>
                  <a:schemeClr val="dk1"/>
                </a:solidFill>
                <a:latin typeface="Philosopher"/>
                <a:ea typeface="Philosopher"/>
                <a:cs typeface="Philosopher"/>
                <a:sym typeface="Philosopher"/>
              </a:defRPr>
            </a:pPr>
            <a:r>
              <a:t>„Usvajanje društvenih medija od strane odraslih polaznika kao platforme za e-učenje”</a:t>
            </a:r>
            <a:endParaRPr b="1">
              <a:solidFill>
                <a:schemeClr val="dk1"/>
              </a:solidFill>
              <a:latin typeface="Philosopher"/>
              <a:ea typeface="Philosopher"/>
              <a:cs typeface="Philosopher"/>
              <a:sym typeface="Philosopher"/>
            </a:endParaRPr>
          </a:p>
          <a:p>
            <a:pPr marL="0" lvl="0" indent="0" algn="ctr" rtl="0">
              <a:lnSpc>
                <a:spcPct val="89599"/>
              </a:lnSpc>
              <a:spcBef>
                <a:spcPts val="0"/>
              </a:spcBef>
              <a:spcAft>
                <a:spcPts val="0"/>
              </a:spcAft>
              <a:buNone/>
              <a:defRPr sz="1200">
                <a:solidFill>
                  <a:schemeClr val="dk1"/>
                </a:solidFill>
                <a:latin typeface="Philosopher"/>
                <a:ea typeface="Philosopher"/>
                <a:cs typeface="Philosopher"/>
                <a:sym typeface="Philosopher"/>
              </a:defRPr>
            </a:pPr>
            <a:r>
              <a:t>Moodley, P</a:t>
            </a:r>
            <a:endParaRPr sz="1200">
              <a:solidFill>
                <a:schemeClr val="dk1"/>
              </a:solidFill>
              <a:latin typeface="Philosopher"/>
              <a:ea typeface="Philosopher"/>
              <a:cs typeface="Philosopher"/>
              <a:sym typeface="Philosopher"/>
            </a:endParaRPr>
          </a:p>
          <a:p>
            <a:pPr marL="0" lvl="0" indent="0" algn="ctr" rtl="0">
              <a:lnSpc>
                <a:spcPct val="89599"/>
              </a:lnSpc>
              <a:spcBef>
                <a:spcPts val="0"/>
              </a:spcBef>
              <a:spcAft>
                <a:spcPts val="0"/>
              </a:spcAft>
              <a:buNone/>
            </a:pPr>
            <a:endParaRPr sz="500">
              <a:solidFill>
                <a:schemeClr val="dk1"/>
              </a:solidFill>
              <a:latin typeface="Philosopher"/>
              <a:ea typeface="Philosopher"/>
              <a:cs typeface="Philosopher"/>
              <a:sym typeface="Philosopher"/>
            </a:endParaRPr>
          </a:p>
          <a:p>
            <a:pPr marL="0" lvl="0" indent="0" algn="l" rtl="0">
              <a:lnSpc>
                <a:spcPct val="86181"/>
              </a:lnSpc>
              <a:spcBef>
                <a:spcPts val="0"/>
              </a:spcBef>
              <a:spcAft>
                <a:spcPts val="0"/>
              </a:spcAft>
              <a:buNone/>
              <a:defRPr>
                <a:solidFill>
                  <a:schemeClr val="dk1"/>
                </a:solidFill>
                <a:latin typeface="Philosopher"/>
                <a:ea typeface="Philosopher"/>
                <a:cs typeface="Philosopher"/>
                <a:sym typeface="Philosopher"/>
              </a:defRPr>
            </a:pPr>
            <a:r>
              <a:t>SAŽETAK:  </a:t>
            </a:r>
            <a:r>
              <a:rPr i="1"/>
              <a:t>Nedavni tehnološki razvoj povećao je platforme i kapacitete za učenje na visokim učilištima. Iako je usvajanje web 2.0 alata od strane studenata i dalje u fokusu diskursa e-učenja, pozornost treba posvetiti odraslim učenicima koji su prisiljeni prilagoditi se bujici tehnološki inovativnih obrazovnih praksi. Ovaj rad istražuje iskustvo odraslih učenika koji koriste društvene medije koji se koriste kao platforma za e-učenje za tečaj iz Metodologije istraživanja (RMBA 201). Tijekom trajanja tečaja postavljena je i praćena Facebook stranica koja se redovito ažurirala slajdovima tečaja (u obliku videozapisa) i obavijestima. Pri odabiru uzorka korištena je tehnika uzorkovanja bez vjerojatnosti. Samo odrasli polaznici koji su pristupili propisanim društvenim mrežama osmišljenim za tečaj imali su pravo sudjelovati u ovom ispitivanju. To je značilo da je za generiranje željenog uzorka korišteno namjerno uzorkovanje. Pedeset i sedam odraslih polaznika ispunilo je upitnik zatvorenog tipa. Studija otkriva da je, iako su odrasli učenici sporo shvaćali koncept društvenih medija kao platforme za e-učenje, njihovo zanimanje eksponencijalno raslo iz tjedna u tjedan. Nadalje, testna razdoblja pokazala su ogromnu aktivnost odraslih učenika na društvenim medijima, što je ukazivalo na korisnost društvenih medija kao platforme za e-učenje.</a:t>
            </a:r>
            <a:endParaRPr i="1">
              <a:solidFill>
                <a:schemeClr val="dk1"/>
              </a:solidFill>
              <a:latin typeface="Philosopher"/>
              <a:ea typeface="Philosopher"/>
              <a:cs typeface="Philosopher"/>
              <a:sym typeface="Philosopher"/>
            </a:endParaRPr>
          </a:p>
        </p:txBody>
      </p:sp>
      <p:pic>
        <p:nvPicPr>
          <p:cNvPr id="135" name="Google Shape;135;p15"/>
          <p:cNvPicPr preferRelativeResize="0"/>
          <p:nvPr/>
        </p:nvPicPr>
        <p:blipFill>
          <a:blip r:embed="rId5">
            <a:alphaModFix/>
          </a:blip>
          <a:stretch>
            <a:fillRect/>
          </a:stretch>
        </p:blipFill>
        <p:spPr>
          <a:xfrm>
            <a:off x="279275" y="6240973"/>
            <a:ext cx="1754562" cy="367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6"/>
          <p:cNvSpPr/>
          <p:nvPr/>
        </p:nvSpPr>
        <p:spPr>
          <a:xfrm>
            <a:off x="6395975" y="3363450"/>
            <a:ext cx="5181600" cy="267462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sp>
      <p:sp>
        <p:nvSpPr>
          <p:cNvPr id="141" name="Google Shape;141;p16"/>
          <p:cNvSpPr txBox="1"/>
          <p:nvPr/>
        </p:nvSpPr>
        <p:spPr>
          <a:xfrm>
            <a:off x="6395975" y="1444963"/>
            <a:ext cx="5300700" cy="1447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defRPr sz="2400" b="1">
                <a:solidFill>
                  <a:schemeClr val="dk1"/>
                </a:solidFill>
                <a:latin typeface="Philosopher"/>
                <a:ea typeface="Philosopher"/>
                <a:cs typeface="Philosopher"/>
                <a:sym typeface="Philosopher"/>
              </a:defRPr>
            </a:pPr>
            <a:r>
              <a:t>3. Strategije za uključivanje teško dostupnih odraslih učenika putem platformi društvenih medija (II)</a:t>
            </a:r>
            <a:endParaRPr sz="2400" b="1" i="0" u="none" strike="noStrike" cap="none">
              <a:solidFill>
                <a:schemeClr val="dk1"/>
              </a:solidFill>
              <a:latin typeface="Philosopher"/>
              <a:ea typeface="Philosopher"/>
              <a:cs typeface="Philosopher"/>
              <a:sym typeface="Philosopher"/>
            </a:endParaRPr>
          </a:p>
        </p:txBody>
      </p:sp>
      <p:grpSp>
        <p:nvGrpSpPr>
          <p:cNvPr id="142" name="Google Shape;142;p16"/>
          <p:cNvGrpSpPr/>
          <p:nvPr/>
        </p:nvGrpSpPr>
        <p:grpSpPr>
          <a:xfrm>
            <a:off x="2719261" y="4198510"/>
            <a:ext cx="1251984" cy="358200"/>
            <a:chOff x="5470062" y="1167647"/>
            <a:chExt cx="1251984" cy="358200"/>
          </a:xfrm>
        </p:grpSpPr>
        <p:sp>
          <p:nvSpPr>
            <p:cNvPr id="143" name="Google Shape;143;p16"/>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 name="Google Shape;144;p16"/>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 name="Google Shape;145;p16"/>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46" name="Google Shape;146;p16" descr="A picture containing icon  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47" name="Google Shape;147;p16"/>
          <p:cNvSpPr txBox="1"/>
          <p:nvPr/>
        </p:nvSpPr>
        <p:spPr>
          <a:xfrm>
            <a:off x="6487675" y="3118800"/>
            <a:ext cx="4917900" cy="26700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1500"/>
              </a:spcBef>
              <a:spcAft>
                <a:spcPts val="0"/>
              </a:spcAft>
              <a:buNone/>
            </a:pPr>
            <a:endParaRPr sz="2000">
              <a:solidFill>
                <a:schemeClr val="dk1"/>
              </a:solidFill>
              <a:latin typeface="Philosopher"/>
              <a:ea typeface="Philosopher"/>
              <a:cs typeface="Philosopher"/>
              <a:sym typeface="Philosopher"/>
            </a:endParaRPr>
          </a:p>
          <a:p>
            <a:pPr marL="450000" marR="0" lvl="3" indent="-355600" algn="l" rtl="0">
              <a:lnSpc>
                <a:spcPct val="115000"/>
              </a:lnSpc>
              <a:spcBef>
                <a:spcPts val="1500"/>
              </a:spcBef>
              <a:spcAft>
                <a:spcPts val="0"/>
              </a:spcAft>
              <a:buClr>
                <a:schemeClr val="dk1"/>
              </a:buClr>
              <a:buSzPts val="2000"/>
              <a:buFont typeface="Philosopher"/>
              <a:buChar char="●"/>
              <a:defRPr sz="2000">
                <a:solidFill>
                  <a:schemeClr val="dk1"/>
                </a:solidFill>
                <a:latin typeface="Philosopher"/>
                <a:ea typeface="Philosopher"/>
                <a:cs typeface="Philosopher"/>
                <a:sym typeface="Philosopher"/>
              </a:defRPr>
            </a:pPr>
            <a:r>
              <a:rPr b="1"/>
              <a:t>Vježba samorefleksije</a:t>
            </a:r>
            <a:r>
              <a:t> (30 minuta)</a:t>
            </a:r>
            <a:endParaRPr sz="2000">
              <a:solidFill>
                <a:schemeClr val="dk1"/>
              </a:solidFill>
              <a:latin typeface="Philosopher"/>
              <a:ea typeface="Philosopher"/>
              <a:cs typeface="Philosopher"/>
              <a:sym typeface="Philosopher"/>
            </a:endParaRPr>
          </a:p>
          <a:p>
            <a:pPr marL="899999" marR="0" lvl="4" indent="-355599" algn="l" rtl="0">
              <a:lnSpc>
                <a:spcPct val="115000"/>
              </a:lnSpc>
              <a:spcBef>
                <a:spcPts val="0"/>
              </a:spcBef>
              <a:spcAft>
                <a:spcPts val="0"/>
              </a:spcAft>
              <a:buClr>
                <a:schemeClr val="dk1"/>
              </a:buClr>
              <a:buSzPts val="2000"/>
              <a:buFont typeface="Philosopher"/>
              <a:buChar char="○"/>
              <a:defRPr sz="2000">
                <a:solidFill>
                  <a:schemeClr val="dk1"/>
                </a:solidFill>
                <a:latin typeface="Philosopher"/>
                <a:ea typeface="Philosopher"/>
                <a:cs typeface="Philosopher"/>
                <a:sym typeface="Philosopher"/>
              </a:defRPr>
            </a:pPr>
            <a:r>
              <a:t>Zabilježite ključne zaključke iz članka i bloga.</a:t>
            </a:r>
            <a:endParaRPr sz="2000">
              <a:solidFill>
                <a:schemeClr val="dk1"/>
              </a:solidFill>
              <a:latin typeface="Philosopher"/>
              <a:ea typeface="Philosopher"/>
              <a:cs typeface="Philosopher"/>
              <a:sym typeface="Philosopher"/>
            </a:endParaRPr>
          </a:p>
          <a:p>
            <a:pPr marL="899999" marR="0" lvl="4" indent="-355599" algn="l" rtl="0">
              <a:lnSpc>
                <a:spcPct val="115000"/>
              </a:lnSpc>
              <a:spcBef>
                <a:spcPts val="0"/>
              </a:spcBef>
              <a:spcAft>
                <a:spcPts val="0"/>
              </a:spcAft>
              <a:buClr>
                <a:schemeClr val="dk1"/>
              </a:buClr>
              <a:buSzPts val="2000"/>
              <a:buFont typeface="Philosopher"/>
              <a:buChar char="○"/>
              <a:defRPr sz="2000">
                <a:solidFill>
                  <a:schemeClr val="dk1"/>
                </a:solidFill>
                <a:latin typeface="Philosopher"/>
                <a:ea typeface="Philosopher"/>
                <a:cs typeface="Philosopher"/>
                <a:sym typeface="Philosopher"/>
              </a:defRPr>
            </a:pPr>
            <a:r>
              <a:t>Razmislite o načinima na koje biste mogli prilagoditi strategije društvenih medija kako biste se povezali sa svojim učenicima.</a:t>
            </a:r>
            <a:endParaRPr sz="2000">
              <a:solidFill>
                <a:schemeClr val="dk1"/>
              </a:solidFill>
              <a:latin typeface="Philosopher"/>
              <a:ea typeface="Philosopher"/>
              <a:cs typeface="Philosopher"/>
              <a:sym typeface="Philosopher"/>
            </a:endParaRPr>
          </a:p>
        </p:txBody>
      </p:sp>
      <p:sp>
        <p:nvSpPr>
          <p:cNvPr id="148" name="Google Shape;148;p16"/>
          <p:cNvSpPr/>
          <p:nvPr/>
        </p:nvSpPr>
        <p:spPr>
          <a:xfrm>
            <a:off x="595550" y="394100"/>
            <a:ext cx="5499403" cy="3567674"/>
          </a:xfrm>
          <a:custGeom>
            <a:avLst/>
            <a:gdLst/>
            <a:ahLst/>
            <a:cxnLst/>
            <a:rect l="l" t="t" r="r" b="b"/>
            <a:pathLst>
              <a:path w="8694708" h="5446831" extrusionOk="0">
                <a:moveTo>
                  <a:pt x="0" y="0"/>
                </a:moveTo>
                <a:lnTo>
                  <a:pt x="8694708" y="0"/>
                </a:lnTo>
                <a:lnTo>
                  <a:pt x="8694708" y="5446832"/>
                </a:lnTo>
                <a:lnTo>
                  <a:pt x="0" y="5446832"/>
                </a:lnTo>
                <a:lnTo>
                  <a:pt x="0" y="0"/>
                </a:lnTo>
                <a:close/>
              </a:path>
            </a:pathLst>
          </a:custGeom>
          <a:blipFill rotWithShape="1">
            <a:blip r:embed="rId4">
              <a:alphaModFix/>
            </a:blip>
            <a:stretch>
              <a:fillRect t="-7679" b="-6428"/>
            </a:stretch>
          </a:blipFill>
          <a:ln>
            <a:noFill/>
          </a:ln>
        </p:spPr>
      </p:sp>
      <p:pic>
        <p:nvPicPr>
          <p:cNvPr id="149" name="Google Shape;149;p16"/>
          <p:cNvPicPr preferRelativeResize="0"/>
          <p:nvPr/>
        </p:nvPicPr>
        <p:blipFill>
          <a:blip r:embed="rId5">
            <a:alphaModFix/>
          </a:blip>
          <a:stretch>
            <a:fillRect/>
          </a:stretch>
        </p:blipFill>
        <p:spPr>
          <a:xfrm>
            <a:off x="279275" y="6240973"/>
            <a:ext cx="1754562" cy="367175"/>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1458</Words>
  <Application>Microsoft Office PowerPoint</Application>
  <PresentationFormat>Widescreen</PresentationFormat>
  <Paragraphs>107</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Calibri</vt:lpstr>
      <vt:lpstr>Arial</vt:lpstr>
      <vt:lpstr>Philosopher</vt:lpstr>
      <vt:lpstr>Roboto</vt:lpstr>
      <vt:lpstr>Times New Roman</vt:lpstr>
      <vt:lpstr>Noto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Ivone</dc:creator>
  <cp:lastModifiedBy>Dante</cp:lastModifiedBy>
  <cp:revision>2</cp:revision>
  <dcterms:modified xsi:type="dcterms:W3CDTF">2024-02-08T12:40:42Z</dcterms:modified>
</cp:coreProperties>
</file>