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12192000"/>
  <p:notesSz cx="6858000" cy="9144000"/>
  <p:embeddedFontLst>
    <p:embeddedFont>
      <p:font typeface="Roboto"/>
      <p:regular r:id="rId36"/>
      <p:bold r:id="rId37"/>
      <p:italic r:id="rId38"/>
      <p:boldItalic r:id="rId39"/>
    </p:embeddedFont>
    <p:embeddedFont>
      <p:font typeface="Noto Sans"/>
      <p:regular r:id="rId40"/>
      <p:bold r:id="rId41"/>
      <p:italic r:id="rId42"/>
      <p:boldItalic r:id="rId43"/>
    </p:embeddedFont>
    <p:embeddedFont>
      <p:font typeface="Philosopher"/>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8" roundtripDataSignature="AMtx7mgr+7Byy1kz6fHbvVFYAfaCvY6P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otoSans-regular.fntdata"/><Relationship Id="rId20" Type="http://schemas.openxmlformats.org/officeDocument/2006/relationships/slide" Target="slides/slide15.xml"/><Relationship Id="rId42" Type="http://schemas.openxmlformats.org/officeDocument/2006/relationships/font" Target="fonts/NotoSans-italic.fntdata"/><Relationship Id="rId41" Type="http://schemas.openxmlformats.org/officeDocument/2006/relationships/font" Target="fonts/NotoSans-bold.fntdata"/><Relationship Id="rId22" Type="http://schemas.openxmlformats.org/officeDocument/2006/relationships/slide" Target="slides/slide17.xml"/><Relationship Id="rId44" Type="http://schemas.openxmlformats.org/officeDocument/2006/relationships/font" Target="fonts/Philosopher-regular.fntdata"/><Relationship Id="rId21" Type="http://schemas.openxmlformats.org/officeDocument/2006/relationships/slide" Target="slides/slide16.xml"/><Relationship Id="rId43" Type="http://schemas.openxmlformats.org/officeDocument/2006/relationships/font" Target="fonts/NotoSans-boldItalic.fntdata"/><Relationship Id="rId24" Type="http://schemas.openxmlformats.org/officeDocument/2006/relationships/slide" Target="slides/slide19.xml"/><Relationship Id="rId46" Type="http://schemas.openxmlformats.org/officeDocument/2006/relationships/font" Target="fonts/Philosopher-italic.fntdata"/><Relationship Id="rId23" Type="http://schemas.openxmlformats.org/officeDocument/2006/relationships/slide" Target="slides/slide18.xml"/><Relationship Id="rId45" Type="http://schemas.openxmlformats.org/officeDocument/2006/relationships/font" Target="fonts/Philosopher-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Philosopher-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bold.fntdata"/><Relationship Id="rId14" Type="http://schemas.openxmlformats.org/officeDocument/2006/relationships/slide" Target="slides/slide9.xml"/><Relationship Id="rId36" Type="http://schemas.openxmlformats.org/officeDocument/2006/relationships/font" Target="fonts/Roboto-regular.fntdata"/><Relationship Id="rId17" Type="http://schemas.openxmlformats.org/officeDocument/2006/relationships/slide" Target="slides/slide12.xml"/><Relationship Id="rId39" Type="http://schemas.openxmlformats.org/officeDocument/2006/relationships/font" Target="fonts/Roboto-boldItalic.fntdata"/><Relationship Id="rId16" Type="http://schemas.openxmlformats.org/officeDocument/2006/relationships/slide" Target="slides/slide11.xml"/><Relationship Id="rId38" Type="http://schemas.openxmlformats.org/officeDocument/2006/relationships/font" Target="fonts/Robot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 name="Google Shape;2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9eac917d12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Discover best practices in Microlearning design and delivery, ensuring an effective learning experience for learners.</a:t>
            </a:r>
            <a:endParaRPr/>
          </a:p>
        </p:txBody>
      </p:sp>
      <p:sp>
        <p:nvSpPr>
          <p:cNvPr id="147" name="Google Shape;147;g29eac917d12_0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principles and characteristics of Adult Learning Theory through this video. Explore how adults learn best and the implications for instructional design.</a:t>
            </a:r>
            <a:endParaRPr/>
          </a:p>
        </p:txBody>
      </p:sp>
      <p:sp>
        <p:nvSpPr>
          <p:cNvPr id="160" name="Google Shape;16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Learn about practical applications of Adult Learning Theory in educational settings. Understand how educators can leverage these principles for effective teaching.</a:t>
            </a:r>
            <a:endParaRPr/>
          </a:p>
        </p:txBody>
      </p:sp>
      <p:sp>
        <p:nvSpPr>
          <p:cNvPr id="173" name="Google Shape;17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9eac917d12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real-life examples and case studies illustrating the application of Adult Learning Theory in various learning environments. Understand its impact on learning outcomes.</a:t>
            </a:r>
            <a:endParaRPr/>
          </a:p>
        </p:txBody>
      </p:sp>
      <p:sp>
        <p:nvSpPr>
          <p:cNvPr id="186" name="Google Shape;186;g29eac917d12_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essential strategies and techniques for designing effective Microlearning modules in this insightful video.</a:t>
            </a:r>
            <a:endParaRPr/>
          </a:p>
        </p:txBody>
      </p:sp>
      <p:sp>
        <p:nvSpPr>
          <p:cNvPr id="199" name="Google Shape;19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Learn about visual design principles tailored for Microlearning content creation, enhancing learner engagement and comprehension.</a:t>
            </a:r>
            <a:endParaRPr/>
          </a:p>
        </p:txBody>
      </p:sp>
      <p:sp>
        <p:nvSpPr>
          <p:cNvPr id="212" name="Google Shape;21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creation of interactive Microlearning modules, discovering effective methods to engage learners dynamically.</a:t>
            </a:r>
            <a:endParaRPr/>
          </a:p>
        </p:txBody>
      </p:sp>
      <p:sp>
        <p:nvSpPr>
          <p:cNvPr id="225" name="Google Shape;22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9eac917d12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content chunking strategies specifically tailored for Microlearning, enabling effective knowledge absorption in bite-sized formats.</a:t>
            </a:r>
            <a:endParaRPr/>
          </a:p>
        </p:txBody>
      </p:sp>
      <p:sp>
        <p:nvSpPr>
          <p:cNvPr id="238" name="Google Shape;238;g29eac917d12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Understand effective assessment methods and strategies suitable for evaluating learning outcomes in Microlearning modules.</a:t>
            </a:r>
            <a:endParaRPr/>
          </a:p>
        </p:txBody>
      </p:sp>
      <p:sp>
        <p:nvSpPr>
          <p:cNvPr id="251" name="Google Shape;25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various effective delivery methods tailored for Microlearning, understanding how different approaches enhance learning engagement and retention.</a:t>
            </a:r>
            <a:endParaRPr/>
          </a:p>
        </p:txBody>
      </p:sp>
      <p:sp>
        <p:nvSpPr>
          <p:cNvPr id="264" name="Google Shape;26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1 academic hour = 45 minutes</a:t>
            </a:r>
            <a:endParaRPr/>
          </a:p>
        </p:txBody>
      </p:sp>
      <p:sp>
        <p:nvSpPr>
          <p:cNvPr id="39" name="Google Shape;3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Dive deeper into specific delivery strategies used in Microlearning, discovering methods to optimize content delivery for diverse learner needs.</a:t>
            </a:r>
            <a:endParaRPr/>
          </a:p>
        </p:txBody>
      </p:sp>
      <p:sp>
        <p:nvSpPr>
          <p:cNvPr id="277" name="Google Shape;27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9f4926f02b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insights into Microlearning methodologies and their effectiveness in enhancing learning outcomes.</a:t>
            </a:r>
            <a:endParaRPr/>
          </a:p>
        </p:txBody>
      </p:sp>
      <p:sp>
        <p:nvSpPr>
          <p:cNvPr id="291" name="Google Shape;291;g29f4926f02b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9f4926f02b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Delve into the application of Microlearning in the context of skill development, understanding its impact on skill acquisition.</a:t>
            </a:r>
            <a:endParaRPr/>
          </a:p>
        </p:txBody>
      </p:sp>
      <p:sp>
        <p:nvSpPr>
          <p:cNvPr id="306" name="Google Shape;306;g29f4926f02b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9f4926f02b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the role of technology in facilitating effective Microlearning experiences, highlighting its influence on engagement and retention.</a:t>
            </a:r>
            <a:endParaRPr/>
          </a:p>
        </p:txBody>
      </p:sp>
      <p:sp>
        <p:nvSpPr>
          <p:cNvPr id="321" name="Google Shape;321;g29f4926f02b_0_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9f4926f02b_0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Investigate the multimedia aspects and their impact on the design and delivery of Microlearning content.</a:t>
            </a:r>
            <a:endParaRPr/>
          </a:p>
        </p:txBody>
      </p:sp>
      <p:sp>
        <p:nvSpPr>
          <p:cNvPr id="336" name="Google Shape;336;g29f4926f02b_0_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9f4926f02b_0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Examine the effectiveness of Microlearning in healthcare education, emphasizing its role in improving learning efficiency in the medical field.</a:t>
            </a:r>
            <a:endParaRPr/>
          </a:p>
        </p:txBody>
      </p:sp>
      <p:sp>
        <p:nvSpPr>
          <p:cNvPr id="351" name="Google Shape;351;g29f4926f02b_0_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6" name="Google Shape;36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0" name="Google Shape;38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3" name="Google Shape;39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This approach allows learners to engage with multiple perspectives and examples related to the overview and definition of Microlearning, offering a comprehensive understanding of the concept. </a:t>
            </a:r>
            <a:endParaRPr/>
          </a:p>
        </p:txBody>
      </p:sp>
      <p:sp>
        <p:nvSpPr>
          <p:cNvPr id="57" name="Google Shape;5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4" name="Google Shape;41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core concepts of Microlearning with this video. It explores the definition, significance, and key characteristics of Microlearning in a concise format.</a:t>
            </a:r>
            <a:endParaRPr/>
          </a:p>
        </p:txBody>
      </p:sp>
      <p:sp>
        <p:nvSpPr>
          <p:cNvPr id="69" name="Google Shape;6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9f4926f02b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real-world examples and applications of Microlearning through this video. Witness how various industries utilize Microlearning to enhance learning outcomes.</a:t>
            </a:r>
            <a:endParaRPr/>
          </a:p>
        </p:txBody>
      </p:sp>
      <p:sp>
        <p:nvSpPr>
          <p:cNvPr id="82" name="Google Shape;82;g29f4926f02b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Gain deeper insights into Microlearning's significance and impact on learning efficiency and effectiveness through this engaging video.</a:t>
            </a:r>
            <a:endParaRPr/>
          </a:p>
        </p:txBody>
      </p:sp>
      <p:sp>
        <p:nvSpPr>
          <p:cNvPr id="95" name="Google Shape;9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9eac917d12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various techniques and methods employed in Microlearning to facilitate effective and engaging learning experiences.</a:t>
            </a:r>
            <a:endParaRPr/>
          </a:p>
        </p:txBody>
      </p:sp>
      <p:sp>
        <p:nvSpPr>
          <p:cNvPr id="108" name="Google Shape;108;g29eac917d12_0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9eac917d12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Delve deeper into Microlearning strategies and discover how they contribute to efficient learning processes, enhancing retention and engagement.</a:t>
            </a:r>
            <a:endParaRPr/>
          </a:p>
        </p:txBody>
      </p:sp>
      <p:sp>
        <p:nvSpPr>
          <p:cNvPr id="121" name="Google Shape;121;g29eac917d12_0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the practical aspects of implementing Microlearning in training contexts and its impact on learner engagement and knowledge retention</a:t>
            </a:r>
            <a:endParaRPr/>
          </a:p>
        </p:txBody>
      </p:sp>
      <p:sp>
        <p:nvSpPr>
          <p:cNvPr id="134" name="Google Shape;13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 name="Shape 11"/>
        <p:cNvGrpSpPr/>
        <p:nvPr/>
      </p:nvGrpSpPr>
      <p:grpSpPr>
        <a:xfrm>
          <a:off x="0" y="0"/>
          <a:ext cx="0" cy="0"/>
          <a:chOff x="0" y="0"/>
          <a:chExt cx="0" cy="0"/>
        </a:xfrm>
      </p:grpSpPr>
      <p:sp>
        <p:nvSpPr>
          <p:cNvPr id="12" name="Google Shape;12;p23"/>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 name="Shape 13"/>
        <p:cNvGrpSpPr/>
        <p:nvPr/>
      </p:nvGrpSpPr>
      <p:grpSpPr>
        <a:xfrm>
          <a:off x="0" y="0"/>
          <a:ext cx="0" cy="0"/>
          <a:chOff x="0" y="0"/>
          <a:chExt cx="0" cy="0"/>
        </a:xfrm>
      </p:grpSpPr>
      <p:sp>
        <p:nvSpPr>
          <p:cNvPr id="14" name="Google Shape;14;p24"/>
          <p:cNvSpPr/>
          <p:nvPr>
            <p:ph idx="2" type="pic"/>
          </p:nvPr>
        </p:nvSpPr>
        <p:spPr>
          <a:xfrm>
            <a:off x="1662112" y="632949"/>
            <a:ext cx="2771775" cy="37560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15" name="Shape 15"/>
        <p:cNvGrpSpPr/>
        <p:nvPr/>
      </p:nvGrpSpPr>
      <p:grpSpPr>
        <a:xfrm>
          <a:off x="0" y="0"/>
          <a:ext cx="0" cy="0"/>
          <a:chOff x="0" y="0"/>
          <a:chExt cx="0" cy="0"/>
        </a:xfrm>
      </p:grpSpPr>
      <p:sp>
        <p:nvSpPr>
          <p:cNvPr id="16" name="Google Shape;16;p25"/>
          <p:cNvSpPr/>
          <p:nvPr>
            <p:ph idx="2" type="pic"/>
          </p:nvPr>
        </p:nvSpPr>
        <p:spPr>
          <a:xfrm>
            <a:off x="626302" y="0"/>
            <a:ext cx="2918564"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7" name="Shape 17"/>
        <p:cNvGrpSpPr/>
        <p:nvPr/>
      </p:nvGrpSpPr>
      <p:grpSpPr>
        <a:xfrm>
          <a:off x="0" y="0"/>
          <a:ext cx="0" cy="0"/>
          <a:chOff x="0" y="0"/>
          <a:chExt cx="0" cy="0"/>
        </a:xfrm>
      </p:grpSpPr>
      <p:sp>
        <p:nvSpPr>
          <p:cNvPr id="18" name="Google Shape;18;p26"/>
          <p:cNvSpPr/>
          <p:nvPr>
            <p:ph idx="2" type="pic"/>
          </p:nvPr>
        </p:nvSpPr>
        <p:spPr>
          <a:xfrm>
            <a:off x="1319669" y="2525150"/>
            <a:ext cx="2116082" cy="2117188"/>
          </a:xfrm>
          <a:prstGeom prst="rect">
            <a:avLst/>
          </a:prstGeom>
          <a:noFill/>
          <a:ln>
            <a:noFill/>
          </a:ln>
        </p:spPr>
      </p:sp>
      <p:sp>
        <p:nvSpPr>
          <p:cNvPr id="19" name="Google Shape;19;p26"/>
          <p:cNvSpPr/>
          <p:nvPr>
            <p:ph idx="3" type="pic"/>
          </p:nvPr>
        </p:nvSpPr>
        <p:spPr>
          <a:xfrm>
            <a:off x="3788433" y="2525150"/>
            <a:ext cx="2116082" cy="2117188"/>
          </a:xfrm>
          <a:prstGeom prst="rect">
            <a:avLst/>
          </a:prstGeom>
          <a:noFill/>
          <a:ln>
            <a:noFill/>
          </a:ln>
        </p:spPr>
      </p:sp>
      <p:sp>
        <p:nvSpPr>
          <p:cNvPr id="20" name="Google Shape;20;p26"/>
          <p:cNvSpPr/>
          <p:nvPr>
            <p:ph idx="4" type="pic"/>
          </p:nvPr>
        </p:nvSpPr>
        <p:spPr>
          <a:xfrm>
            <a:off x="6257197" y="2525150"/>
            <a:ext cx="2116082" cy="2117188"/>
          </a:xfrm>
          <a:prstGeom prst="rect">
            <a:avLst/>
          </a:prstGeom>
          <a:noFill/>
          <a:ln>
            <a:noFill/>
          </a:ln>
        </p:spPr>
      </p:sp>
      <p:sp>
        <p:nvSpPr>
          <p:cNvPr id="21" name="Google Shape;21;p26"/>
          <p:cNvSpPr/>
          <p:nvPr>
            <p:ph idx="5" type="pic"/>
          </p:nvPr>
        </p:nvSpPr>
        <p:spPr>
          <a:xfrm>
            <a:off x="8725961" y="2525150"/>
            <a:ext cx="2116082" cy="211718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2" name="Shape 2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3" name="Shape 23"/>
        <p:cNvGrpSpPr/>
        <p:nvPr/>
      </p:nvGrpSpPr>
      <p:grpSpPr>
        <a:xfrm>
          <a:off x="0" y="0"/>
          <a:ext cx="0" cy="0"/>
          <a:chOff x="0" y="0"/>
          <a:chExt cx="0" cy="0"/>
        </a:xfrm>
      </p:grpSpPr>
      <p:sp>
        <p:nvSpPr>
          <p:cNvPr id="24" name="Google Shape;24;p28"/>
          <p:cNvSpPr/>
          <p:nvPr>
            <p:ph idx="2" type="pic"/>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hyperlink" Target="http://www.youtube.com/watch?v=PjcrH2X5oC4" TargetMode="External"/><Relationship Id="rId5" Type="http://schemas.openxmlformats.org/officeDocument/2006/relationships/image" Target="../media/image11.jpg"/><Relationship Id="rId6"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hyperlink" Target="http://www.youtube.com/watch?v=XigkVs_sEPo" TargetMode="External"/><Relationship Id="rId5" Type="http://schemas.openxmlformats.org/officeDocument/2006/relationships/image" Target="../media/image12.jpg"/><Relationship Id="rId6"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hyperlink" Target="http://www.youtube.com/watch?v=AejpN9dcbzY" TargetMode="External"/><Relationship Id="rId5" Type="http://schemas.openxmlformats.org/officeDocument/2006/relationships/image" Target="../media/image16.jpg"/><Relationship Id="rId6"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hyperlink" Target="http://www.youtube.com/watch?v=MDfce4FsiT4" TargetMode="External"/><Relationship Id="rId5" Type="http://schemas.openxmlformats.org/officeDocument/2006/relationships/image" Target="../media/image15.jpg"/><Relationship Id="rId6"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hyperlink" Target="http://www.youtube.com/watch?v=g8IOjgXlbYI" TargetMode="External"/><Relationship Id="rId5" Type="http://schemas.openxmlformats.org/officeDocument/2006/relationships/image" Target="../media/image14.jpg"/><Relationship Id="rId6"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hyperlink" Target="http://www.youtube.com/watch?v=X_Ta0bTvbi0" TargetMode="External"/><Relationship Id="rId5" Type="http://schemas.openxmlformats.org/officeDocument/2006/relationships/image" Target="../media/image18.jpg"/><Relationship Id="rId6"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hyperlink" Target="http://www.youtube.com/watch?v=i492b7QGlqU" TargetMode="External"/><Relationship Id="rId5" Type="http://schemas.openxmlformats.org/officeDocument/2006/relationships/image" Target="../media/image17.jpg"/><Relationship Id="rId6"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hyperlink" Target="http://www.youtube.com/watch?v=yAjrNPk-JNA" TargetMode="External"/><Relationship Id="rId5" Type="http://schemas.openxmlformats.org/officeDocument/2006/relationships/image" Target="../media/image27.jpg"/><Relationship Id="rId6"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hyperlink" Target="http://www.youtube.com/watch?v=erPwABFbdz8" TargetMode="External"/><Relationship Id="rId5" Type="http://schemas.openxmlformats.org/officeDocument/2006/relationships/image" Target="../media/image32.jpg"/><Relationship Id="rId6"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hyperlink" Target="http://www.youtube.com/watch?v=X0_R7slBiNE" TargetMode="External"/><Relationship Id="rId5" Type="http://schemas.openxmlformats.org/officeDocument/2006/relationships/image" Target="../media/image30.jpg"/><Relationship Id="rId6"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hyperlink" Target="http://www.youtube.com/watch?v=w4MQFBEXEMc" TargetMode="External"/><Relationship Id="rId5" Type="http://schemas.openxmlformats.org/officeDocument/2006/relationships/image" Target="../media/image24.jpg"/><Relationship Id="rId6"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hyperlink" Target="https://www.emerald.com/insight/content/doi/10.1108/JWAM-10-2020-0044/full/pdf" TargetMode="External"/><Relationship Id="rId5" Type="http://schemas.openxmlformats.org/officeDocument/2006/relationships/image" Target="../media/image28.png"/><Relationship Id="rId6"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hyperlink" Target="https://intapi.sciendo.com/pdf/10.1515/bsaft-2017-0003" TargetMode="External"/><Relationship Id="rId5" Type="http://schemas.openxmlformats.org/officeDocument/2006/relationships/image" Target="../media/image25.png"/><Relationship Id="rId6"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2.png"/><Relationship Id="rId5" Type="http://schemas.openxmlformats.org/officeDocument/2006/relationships/hyperlink" Target="https://link.springer.com/article/10.1007/s11423-022-10084-1" TargetMode="External"/><Relationship Id="rId6"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hyperlink" Target="https://link.springer.com/content/pdf/10.1007/s11042-020-09523-z.pdf" TargetMode="External"/><Relationship Id="rId5" Type="http://schemas.openxmlformats.org/officeDocument/2006/relationships/image" Target="../media/image19.png"/><Relationship Id="rId6"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hyperlink" Target="https://journals.plos.org/plosone/article/file?id=10.1371/journal.pone.0213178&amp;type=printable" TargetMode="External"/><Relationship Id="rId5" Type="http://schemas.openxmlformats.org/officeDocument/2006/relationships/image" Target="../media/image21.png"/><Relationship Id="rId6"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jpg"/><Relationship Id="rId4" Type="http://schemas.openxmlformats.org/officeDocument/2006/relationships/image" Target="../media/image2.png"/><Relationship Id="rId5"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2.jpg"/><Relationship Id="rId4" Type="http://schemas.openxmlformats.org/officeDocument/2006/relationships/image" Target="../media/image2.png"/><Relationship Id="rId5" Type="http://schemas.openxmlformats.org/officeDocument/2006/relationships/image" Target="../media/image1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1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9.png"/><Relationship Id="rId4" Type="http://schemas.openxmlformats.org/officeDocument/2006/relationships/image" Target="../media/image1.png"/><Relationship Id="rId5"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26.jpg"/><Relationship Id="rId11" Type="http://schemas.openxmlformats.org/officeDocument/2006/relationships/image" Target="../media/image34.png"/><Relationship Id="rId10" Type="http://schemas.openxmlformats.org/officeDocument/2006/relationships/image" Target="../media/image37.jpg"/><Relationship Id="rId12" Type="http://schemas.openxmlformats.org/officeDocument/2006/relationships/image" Target="../media/image13.jpg"/><Relationship Id="rId9" Type="http://schemas.openxmlformats.org/officeDocument/2006/relationships/image" Target="../media/image38.png"/><Relationship Id="rId5" Type="http://schemas.openxmlformats.org/officeDocument/2006/relationships/image" Target="../media/image31.jpg"/><Relationship Id="rId6" Type="http://schemas.openxmlformats.org/officeDocument/2006/relationships/image" Target="../media/image33.png"/><Relationship Id="rId7" Type="http://schemas.openxmlformats.org/officeDocument/2006/relationships/image" Target="../media/image36.png"/><Relationship Id="rId8"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hyperlink" Target="http://www.youtube.com/watch?v=jg8sYvUMohQ" TargetMode="External"/><Relationship Id="rId5" Type="http://schemas.openxmlformats.org/officeDocument/2006/relationships/image" Target="../media/image4.jpg"/><Relationship Id="rId6"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hyperlink" Target="http://www.youtube.com/watch?v=QIneSsndae8" TargetMode="External"/><Relationship Id="rId5" Type="http://schemas.openxmlformats.org/officeDocument/2006/relationships/image" Target="../media/image6.jpg"/><Relationship Id="rId6"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hyperlink" Target="http://www.youtube.com/watch?v=nX7Mt6rccls" TargetMode="External"/><Relationship Id="rId5" Type="http://schemas.openxmlformats.org/officeDocument/2006/relationships/image" Target="../media/image8.jpg"/><Relationship Id="rId6"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hyperlink" Target="http://www.youtube.com/watch?v=amLh5uGfiks" TargetMode="External"/><Relationship Id="rId5" Type="http://schemas.openxmlformats.org/officeDocument/2006/relationships/image" Target="../media/image7.jpg"/><Relationship Id="rId6"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hyperlink" Target="http://www.youtube.com/watch?v=c-n_Tc_n-tk" TargetMode="External"/><Relationship Id="rId5" Type="http://schemas.openxmlformats.org/officeDocument/2006/relationships/image" Target="../media/image10.jpg"/><Relationship Id="rId6"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hyperlink" Target="http://www.youtube.com/watch?v=atnrcuAAz8Q" TargetMode="External"/><Relationship Id="rId5" Type="http://schemas.openxmlformats.org/officeDocument/2006/relationships/image" Target="../media/image9.jpg"/><Relationship Id="rId6"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 name="Shape 28"/>
        <p:cNvGrpSpPr/>
        <p:nvPr/>
      </p:nvGrpSpPr>
      <p:grpSpPr>
        <a:xfrm>
          <a:off x="0" y="0"/>
          <a:ext cx="0" cy="0"/>
          <a:chOff x="0" y="0"/>
          <a:chExt cx="0" cy="0"/>
        </a:xfrm>
      </p:grpSpPr>
      <p:pic>
        <p:nvPicPr>
          <p:cNvPr descr="A picture containing logo&#10;&#10;Description automatically generated" id="29" name="Google Shape;29;p1"/>
          <p:cNvPicPr preferRelativeResize="0"/>
          <p:nvPr>
            <p:ph idx="2" type="pic"/>
          </p:nvPr>
        </p:nvPicPr>
        <p:blipFill rotWithShape="1">
          <a:blip r:embed="rId3">
            <a:alphaModFix/>
          </a:blip>
          <a:srcRect b="10215" l="0" r="0" t="10216"/>
          <a:stretch/>
        </p:blipFill>
        <p:spPr>
          <a:xfrm>
            <a:off x="0" y="61291"/>
            <a:ext cx="12192000" cy="6858000"/>
          </a:xfrm>
          <a:prstGeom prst="rect">
            <a:avLst/>
          </a:prstGeom>
          <a:noFill/>
          <a:ln>
            <a:noFill/>
          </a:ln>
        </p:spPr>
      </p:pic>
      <p:sp>
        <p:nvSpPr>
          <p:cNvPr id="30" name="Google Shape;30;p1"/>
          <p:cNvSpPr/>
          <p:nvPr/>
        </p:nvSpPr>
        <p:spPr>
          <a:xfrm>
            <a:off x="0" y="817419"/>
            <a:ext cx="5529943" cy="1457696"/>
          </a:xfrm>
          <a:prstGeom prst="rect">
            <a:avLst/>
          </a:prstGeom>
          <a:solidFill>
            <a:schemeClr val="accent1">
              <a:alpha val="6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1"/>
          <p:cNvSpPr txBox="1"/>
          <p:nvPr/>
        </p:nvSpPr>
        <p:spPr>
          <a:xfrm>
            <a:off x="348450" y="914725"/>
            <a:ext cx="49083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GB" sz="2400">
                <a:solidFill>
                  <a:schemeClr val="dk1"/>
                </a:solidFill>
                <a:latin typeface="Philosopher"/>
                <a:ea typeface="Philosopher"/>
                <a:cs typeface="Philosopher"/>
                <a:sym typeface="Philosopher"/>
              </a:rPr>
              <a:t>Formation de développement professionnel pour les formateurs d'adultes de première ligne</a:t>
            </a:r>
            <a:endParaRPr b="1" i="0" sz="24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Philosopher"/>
              <a:ea typeface="Philosopher"/>
              <a:cs typeface="Philosopher"/>
              <a:sym typeface="Philosopher"/>
            </a:endParaRPr>
          </a:p>
        </p:txBody>
      </p:sp>
      <p:sp>
        <p:nvSpPr>
          <p:cNvPr id="32" name="Google Shape;32;p1"/>
          <p:cNvSpPr/>
          <p:nvPr/>
        </p:nvSpPr>
        <p:spPr>
          <a:xfrm>
            <a:off x="1" y="2484337"/>
            <a:ext cx="4332514" cy="1889327"/>
          </a:xfrm>
          <a:prstGeom prst="rect">
            <a:avLst/>
          </a:prstGeom>
          <a:solidFill>
            <a:schemeClr val="accent1">
              <a:alpha val="6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1"/>
          <p:cNvSpPr txBox="1"/>
          <p:nvPr/>
        </p:nvSpPr>
        <p:spPr>
          <a:xfrm>
            <a:off x="348447" y="2581635"/>
            <a:ext cx="3853500" cy="1847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GB" sz="2400">
                <a:solidFill>
                  <a:schemeClr val="dk1"/>
                </a:solidFill>
                <a:latin typeface="Philosopher"/>
                <a:ea typeface="Philosopher"/>
                <a:cs typeface="Philosopher"/>
                <a:sym typeface="Philosopher"/>
              </a:rPr>
              <a:t>Module 1 :</a:t>
            </a:r>
            <a:endParaRPr b="1" sz="2400">
              <a:solidFill>
                <a:schemeClr val="dk1"/>
              </a:solidFill>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rPr lang="en-GB" sz="2400">
                <a:solidFill>
                  <a:schemeClr val="dk1"/>
                </a:solidFill>
                <a:latin typeface="Philosopher"/>
                <a:ea typeface="Philosopher"/>
                <a:cs typeface="Philosopher"/>
                <a:sym typeface="Philosopher"/>
              </a:rPr>
              <a:t>Introduction à la théorie du micro-apprentissage</a:t>
            </a:r>
            <a:endParaRPr sz="2400">
              <a:solidFill>
                <a:schemeClr val="dk1"/>
              </a:solidFill>
              <a:latin typeface="Philosopher"/>
              <a:ea typeface="Philosopher"/>
              <a:cs typeface="Philosopher"/>
              <a:sym typeface="Philosopher"/>
            </a:endParaRPr>
          </a:p>
          <a:p>
            <a:pPr indent="0" lvl="0" marL="0" marR="0" rtl="0" algn="l">
              <a:lnSpc>
                <a:spcPct val="100000"/>
              </a:lnSpc>
              <a:spcBef>
                <a:spcPts val="0"/>
              </a:spcBef>
              <a:spcAft>
                <a:spcPts val="0"/>
              </a:spcAft>
              <a:buClr>
                <a:schemeClr val="dk1"/>
              </a:buClr>
              <a:buSzPts val="1100"/>
              <a:buFont typeface="Arial"/>
              <a:buNone/>
            </a:pPr>
            <a:r>
              <a:t/>
            </a:r>
            <a:endParaRPr b="1" sz="2400">
              <a:solidFill>
                <a:schemeClr val="dk1"/>
              </a:solidFill>
              <a:latin typeface="Philosopher"/>
              <a:ea typeface="Philosopher"/>
              <a:cs typeface="Philosopher"/>
              <a:sym typeface="Philosophe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 name="Google Shape;34;p1"/>
          <p:cNvSpPr/>
          <p:nvPr/>
        </p:nvSpPr>
        <p:spPr>
          <a:xfrm>
            <a:off x="7680960" y="5657712"/>
            <a:ext cx="4511040" cy="1301989"/>
          </a:xfrm>
          <a:prstGeom prst="rect">
            <a:avLst/>
          </a:prstGeom>
          <a:solidFill>
            <a:schemeClr val="accent1">
              <a:alpha val="6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1"/>
          <p:cNvSpPr txBox="1"/>
          <p:nvPr/>
        </p:nvSpPr>
        <p:spPr>
          <a:xfrm>
            <a:off x="8062530" y="5657712"/>
            <a:ext cx="3747900"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GB" sz="2400">
                <a:solidFill>
                  <a:schemeClr val="dk1"/>
                </a:solidFill>
                <a:latin typeface="Philosopher"/>
                <a:ea typeface="Philosopher"/>
                <a:cs typeface="Philosopher"/>
                <a:sym typeface="Philosopher"/>
              </a:rPr>
              <a:t>Ressources d'apprentissage autonome</a:t>
            </a:r>
            <a:endParaRPr b="1" i="0" sz="2400" u="none" cap="none" strike="noStrike">
              <a:solidFill>
                <a:schemeClr val="dk1"/>
              </a:solidFill>
              <a:latin typeface="Philosopher"/>
              <a:ea typeface="Philosopher"/>
              <a:cs typeface="Philosopher"/>
              <a:sym typeface="Philosopher"/>
            </a:endParaRPr>
          </a:p>
        </p:txBody>
      </p:sp>
      <p:pic>
        <p:nvPicPr>
          <p:cNvPr id="36" name="Google Shape;36;p1"/>
          <p:cNvPicPr preferRelativeResize="0"/>
          <p:nvPr/>
        </p:nvPicPr>
        <p:blipFill>
          <a:blip r:embed="rId4">
            <a:alphaModFix/>
          </a:blip>
          <a:stretch>
            <a:fillRect/>
          </a:stretch>
        </p:blipFill>
        <p:spPr>
          <a:xfrm>
            <a:off x="203000" y="6271199"/>
            <a:ext cx="2195282" cy="460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29eac917d12_0_67"/>
          <p:cNvSpPr txBox="1"/>
          <p:nvPr/>
        </p:nvSpPr>
        <p:spPr>
          <a:xfrm>
            <a:off x="3271797" y="975625"/>
            <a:ext cx="56484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Philosopher"/>
                <a:ea typeface="Philosopher"/>
                <a:cs typeface="Philosopher"/>
                <a:sym typeface="Philosopher"/>
              </a:rPr>
              <a:t>4.  </a:t>
            </a:r>
            <a:r>
              <a:rPr b="1" lang="en-GB" sz="2400">
                <a:solidFill>
                  <a:schemeClr val="dk1"/>
                </a:solidFill>
                <a:latin typeface="Philosopher"/>
                <a:ea typeface="Philosopher"/>
                <a:cs typeface="Philosopher"/>
                <a:sym typeface="Philosopher"/>
              </a:rPr>
              <a:t>Meilleures pratiques en matière de micro-apprentissage</a:t>
            </a:r>
            <a:endParaRPr b="1" i="0" sz="2400" u="none" cap="none" strike="noStrike">
              <a:solidFill>
                <a:schemeClr val="dk1"/>
              </a:solidFill>
              <a:latin typeface="Philosopher"/>
              <a:ea typeface="Philosopher"/>
              <a:cs typeface="Philosopher"/>
              <a:sym typeface="Philosopher"/>
            </a:endParaRPr>
          </a:p>
        </p:txBody>
      </p:sp>
      <p:grpSp>
        <p:nvGrpSpPr>
          <p:cNvPr id="150" name="Google Shape;150;g29eac917d12_0_67"/>
          <p:cNvGrpSpPr/>
          <p:nvPr/>
        </p:nvGrpSpPr>
        <p:grpSpPr>
          <a:xfrm>
            <a:off x="5470008" y="1782417"/>
            <a:ext cx="1251984" cy="358200"/>
            <a:chOff x="5470062" y="1167647"/>
            <a:chExt cx="1251984" cy="358200"/>
          </a:xfrm>
        </p:grpSpPr>
        <p:sp>
          <p:nvSpPr>
            <p:cNvPr id="151" name="Google Shape;151;g29eac917d12_0_6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2" name="Google Shape;152;g29eac917d12_0_6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3" name="Google Shape;153;g29eac917d12_0_6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54" name="Google Shape;154;g29eac917d12_0_67"/>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155" name="Google Shape;155;g29eac917d12_0_67"/>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Introduction au micro-apprentissage</a:t>
            </a:r>
            <a:endParaRPr b="0" i="0" sz="1400" u="none" cap="none" strike="noStrike">
              <a:solidFill>
                <a:srgbClr val="000000"/>
              </a:solidFill>
              <a:latin typeface="Arial"/>
              <a:ea typeface="Arial"/>
              <a:cs typeface="Arial"/>
              <a:sym typeface="Arial"/>
            </a:endParaRPr>
          </a:p>
        </p:txBody>
      </p:sp>
      <p:pic>
        <p:nvPicPr>
          <p:cNvPr descr="In this webinar, we look at best practices for creating quality microlearning, and how to implement that in the Ed platform. &#10;&#10;Check out the Ed on http://www.edapp.com&#10;Log in to the LMS and start creating your own custom microlessons at https://www.admin.edapp.com&#10;Follow us on twitter at https://www.twitter.com/microlearninged&#10;Send us an email on hello@edapp.com&#10;Learn more about how Ed works on http://academy.edapp.com/&#10;&#10;----------&#10;&#10;Simpler &amp; smarter workplace learning.&#10;&#10;Ed is the learning management system (LMS) designed for today’s digital habits, delivering engaging and effective microlessons directly to your users devices, anytime, anywhere.&#10;&#10;Ed not only has one of the most modern LMS platforms ever created but also utilizes micro-learning with gamification. Content is broken up into easy digestible bite sized pieces and then reinforced with an engaging game. These features combined are perfectly suited to mobile and today’s professionals, and what’s more it’s clinically proven to have better retention too!&#10;&#10;Ed, the future of learning." id="156" name="Google Shape;156;g29eac917d12_0_67" title="Webinar: Microlearning best practices">
            <a:hlinkClick r:id="rId4"/>
          </p:cNvPr>
          <p:cNvPicPr preferRelativeResize="0"/>
          <p:nvPr/>
        </p:nvPicPr>
        <p:blipFill rotWithShape="1">
          <a:blip r:embed="rId5">
            <a:alphaModFix/>
          </a:blip>
          <a:srcRect b="0" l="0" r="0" t="0"/>
          <a:stretch/>
        </p:blipFill>
        <p:spPr>
          <a:xfrm>
            <a:off x="2714100" y="2340825"/>
            <a:ext cx="6763800" cy="3804625"/>
          </a:xfrm>
          <a:prstGeom prst="rect">
            <a:avLst/>
          </a:prstGeom>
          <a:noFill/>
          <a:ln>
            <a:noFill/>
          </a:ln>
        </p:spPr>
      </p:pic>
      <p:pic>
        <p:nvPicPr>
          <p:cNvPr id="157" name="Google Shape;157;g29eac917d12_0_67"/>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7"/>
          <p:cNvSpPr txBox="1"/>
          <p:nvPr/>
        </p:nvSpPr>
        <p:spPr>
          <a:xfrm>
            <a:off x="3558976" y="955855"/>
            <a:ext cx="4823991"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Philosopher"/>
                <a:ea typeface="Philosopher"/>
                <a:cs typeface="Philosopher"/>
                <a:sym typeface="Philosopher"/>
              </a:rPr>
              <a:t>1. </a:t>
            </a:r>
            <a:r>
              <a:rPr b="1" lang="en-GB" sz="2400">
                <a:solidFill>
                  <a:schemeClr val="dk1"/>
                </a:solidFill>
                <a:latin typeface="Philosopher"/>
                <a:ea typeface="Philosopher"/>
                <a:cs typeface="Philosopher"/>
                <a:sym typeface="Philosopher"/>
              </a:rPr>
              <a:t>Andragogie vs. pédagogie</a:t>
            </a:r>
            <a:endParaRPr b="1" i="0" sz="1800" u="none" cap="none" strike="noStrike">
              <a:solidFill>
                <a:schemeClr val="dk1"/>
              </a:solidFill>
              <a:latin typeface="Philosopher"/>
              <a:ea typeface="Philosopher"/>
              <a:cs typeface="Philosopher"/>
              <a:sym typeface="Philosopher"/>
            </a:endParaRPr>
          </a:p>
        </p:txBody>
      </p:sp>
      <p:grpSp>
        <p:nvGrpSpPr>
          <p:cNvPr id="163" name="Google Shape;163;p7"/>
          <p:cNvGrpSpPr/>
          <p:nvPr/>
        </p:nvGrpSpPr>
        <p:grpSpPr>
          <a:xfrm>
            <a:off x="5470008" y="1782417"/>
            <a:ext cx="1251984" cy="358200"/>
            <a:chOff x="5470062" y="1167647"/>
            <a:chExt cx="1251984" cy="358200"/>
          </a:xfrm>
        </p:grpSpPr>
        <p:sp>
          <p:nvSpPr>
            <p:cNvPr id="164" name="Google Shape;164;p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5" name="Google Shape;165;p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p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67" name="Google Shape;167;p7"/>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68" name="Google Shape;168;p7"/>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 </a:t>
            </a:r>
            <a:r>
              <a:rPr b="1" lang="en-GB"/>
              <a:t>Théorie de l'apprentissage chez les adultes</a:t>
            </a:r>
            <a:endParaRPr b="0" i="0" sz="1400" u="none" cap="none" strike="noStrike">
              <a:solidFill>
                <a:srgbClr val="000000"/>
              </a:solidFill>
              <a:latin typeface="Arial"/>
              <a:ea typeface="Arial"/>
              <a:cs typeface="Arial"/>
              <a:sym typeface="Arial"/>
            </a:endParaRPr>
          </a:p>
        </p:txBody>
      </p:sp>
      <p:pic>
        <p:nvPicPr>
          <p:cNvPr descr="Andragogy vs Pedagogy - A brief explanation of the practice of adult and child learning approach." id="169" name="Google Shape;169;p7" title="Pedagogy VS Andragogy (with simple examples)">
            <a:hlinkClick r:id="rId4"/>
          </p:cNvPr>
          <p:cNvPicPr preferRelativeResize="0"/>
          <p:nvPr/>
        </p:nvPicPr>
        <p:blipFill rotWithShape="1">
          <a:blip r:embed="rId5">
            <a:alphaModFix/>
          </a:blip>
          <a:srcRect b="0" l="0" r="0" t="0"/>
          <a:stretch/>
        </p:blipFill>
        <p:spPr>
          <a:xfrm>
            <a:off x="2789300" y="2382050"/>
            <a:ext cx="6613404" cy="3720050"/>
          </a:xfrm>
          <a:prstGeom prst="rect">
            <a:avLst/>
          </a:prstGeom>
          <a:noFill/>
          <a:ln>
            <a:noFill/>
          </a:ln>
        </p:spPr>
      </p:pic>
      <p:pic>
        <p:nvPicPr>
          <p:cNvPr id="170" name="Google Shape;170;p7"/>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8"/>
          <p:cNvSpPr txBox="1"/>
          <p:nvPr/>
        </p:nvSpPr>
        <p:spPr>
          <a:xfrm>
            <a:off x="3458100" y="999350"/>
            <a:ext cx="52758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2. </a:t>
            </a:r>
            <a:r>
              <a:rPr b="1" lang="en-GB" sz="2000">
                <a:solidFill>
                  <a:schemeClr val="dk1"/>
                </a:solidFill>
                <a:latin typeface="Philosopher"/>
                <a:ea typeface="Philosopher"/>
                <a:cs typeface="Philosopher"/>
                <a:sym typeface="Philosopher"/>
              </a:rPr>
              <a:t>Appliquer les principes de l'apprentissage des adultes au micro-apprentissage</a:t>
            </a:r>
            <a:endParaRPr b="1" i="0" sz="2000" u="none" cap="none" strike="noStrike">
              <a:solidFill>
                <a:schemeClr val="dk1"/>
              </a:solidFill>
              <a:latin typeface="Philosopher"/>
              <a:ea typeface="Philosopher"/>
              <a:cs typeface="Philosopher"/>
              <a:sym typeface="Philosopher"/>
            </a:endParaRPr>
          </a:p>
        </p:txBody>
      </p:sp>
      <p:grpSp>
        <p:nvGrpSpPr>
          <p:cNvPr id="176" name="Google Shape;176;p8"/>
          <p:cNvGrpSpPr/>
          <p:nvPr/>
        </p:nvGrpSpPr>
        <p:grpSpPr>
          <a:xfrm>
            <a:off x="5470008" y="1782417"/>
            <a:ext cx="1251984" cy="358200"/>
            <a:chOff x="5470062" y="1167647"/>
            <a:chExt cx="1251984" cy="358200"/>
          </a:xfrm>
        </p:grpSpPr>
        <p:sp>
          <p:nvSpPr>
            <p:cNvPr id="177" name="Google Shape;177;p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8" name="Google Shape;178;p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9" name="Google Shape;179;p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80" name="Google Shape;180;p8"/>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81" name="Google Shape;181;p8"/>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 </a:t>
            </a:r>
            <a:r>
              <a:rPr b="1" lang="en-GB">
                <a:solidFill>
                  <a:schemeClr val="dk1"/>
                </a:solidFill>
              </a:rPr>
              <a:t>Théorie de l'apprentissage chez les adultes</a:t>
            </a:r>
            <a:endParaRPr b="0" i="0" sz="1400" u="none" cap="none" strike="noStrike">
              <a:solidFill>
                <a:srgbClr val="000000"/>
              </a:solidFill>
              <a:latin typeface="Arial"/>
              <a:ea typeface="Arial"/>
              <a:cs typeface="Arial"/>
              <a:sym typeface="Arial"/>
            </a:endParaRPr>
          </a:p>
        </p:txBody>
      </p:sp>
      <p:pic>
        <p:nvPicPr>
          <p:cNvPr descr="Animated in After Effects" id="182" name="Google Shape;182;p8" title="Adult Learning Microlearning Animation">
            <a:hlinkClick r:id="rId4"/>
          </p:cNvPr>
          <p:cNvPicPr preferRelativeResize="0"/>
          <p:nvPr/>
        </p:nvPicPr>
        <p:blipFill rotWithShape="1">
          <a:blip r:embed="rId5">
            <a:alphaModFix/>
          </a:blip>
          <a:srcRect b="0" l="0" r="0" t="0"/>
          <a:stretch/>
        </p:blipFill>
        <p:spPr>
          <a:xfrm>
            <a:off x="2610188" y="2502350"/>
            <a:ext cx="6721575" cy="3780875"/>
          </a:xfrm>
          <a:prstGeom prst="rect">
            <a:avLst/>
          </a:prstGeom>
          <a:noFill/>
          <a:ln>
            <a:noFill/>
          </a:ln>
        </p:spPr>
      </p:pic>
      <p:pic>
        <p:nvPicPr>
          <p:cNvPr id="183" name="Google Shape;183;p8"/>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9eac917d12_0_40"/>
          <p:cNvSpPr txBox="1"/>
          <p:nvPr/>
        </p:nvSpPr>
        <p:spPr>
          <a:xfrm>
            <a:off x="3166950" y="704613"/>
            <a:ext cx="5858100" cy="10059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2. </a:t>
            </a:r>
            <a:r>
              <a:rPr b="1" lang="en-GB" sz="2300">
                <a:solidFill>
                  <a:srgbClr val="0F0F0F"/>
                </a:solidFill>
                <a:highlight>
                  <a:srgbClr val="FFFFFF"/>
                </a:highlight>
                <a:latin typeface="Philosopher"/>
                <a:ea typeface="Philosopher"/>
                <a:cs typeface="Philosopher"/>
                <a:sym typeface="Philosopher"/>
              </a:rPr>
              <a:t>Utiliser les principes de l'apprentissage des adultes pour créer des formations efficaces</a:t>
            </a:r>
            <a:endParaRPr b="1" i="0" sz="2000" u="none" cap="none" strike="noStrike">
              <a:solidFill>
                <a:schemeClr val="dk1"/>
              </a:solidFill>
              <a:latin typeface="Philosopher"/>
              <a:ea typeface="Philosopher"/>
              <a:cs typeface="Philosopher"/>
              <a:sym typeface="Philosopher"/>
            </a:endParaRPr>
          </a:p>
        </p:txBody>
      </p:sp>
      <p:grpSp>
        <p:nvGrpSpPr>
          <p:cNvPr id="189" name="Google Shape;189;g29eac917d12_0_40"/>
          <p:cNvGrpSpPr/>
          <p:nvPr/>
        </p:nvGrpSpPr>
        <p:grpSpPr>
          <a:xfrm>
            <a:off x="5470008" y="1782417"/>
            <a:ext cx="1251984" cy="358200"/>
            <a:chOff x="5470062" y="1167647"/>
            <a:chExt cx="1251984" cy="358200"/>
          </a:xfrm>
        </p:grpSpPr>
        <p:sp>
          <p:nvSpPr>
            <p:cNvPr id="190" name="Google Shape;190;g29eac917d12_0_4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1" name="Google Shape;191;g29eac917d12_0_4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2" name="Google Shape;192;g29eac917d12_0_4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93" name="Google Shape;193;g29eac917d12_0_40"/>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194" name="Google Shape;194;g29eac917d12_0_40"/>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 </a:t>
            </a:r>
            <a:r>
              <a:rPr b="1" lang="en-GB">
                <a:solidFill>
                  <a:schemeClr val="dk1"/>
                </a:solidFill>
              </a:rPr>
              <a:t>Théorie de l'apprentissage chez les adultes</a:t>
            </a:r>
            <a:endParaRPr b="0" i="0" sz="1400" u="none" cap="none" strike="noStrike">
              <a:solidFill>
                <a:srgbClr val="000000"/>
              </a:solidFill>
              <a:latin typeface="Arial"/>
              <a:ea typeface="Arial"/>
              <a:cs typeface="Arial"/>
              <a:sym typeface="Arial"/>
            </a:endParaRPr>
          </a:p>
        </p:txBody>
      </p:sp>
      <p:pic>
        <p:nvPicPr>
          <p:cNvPr descr="Adult learners have specific needs and interests that greatly influence how they view and benefit from training efforts. Addressing these needs and interests can create more effective and engaging training. Dr. Black will cover foundational principles of adult learning theory and demonstrate how they can be incorporated into curricula. Dr. Black will draw from evidence-based education research on adult learning as well as his own extensive experience to present ideas you can use right away to enhance your own instruction and training programs." id="195" name="Google Shape;195;g29eac917d12_0_40" title="Using Adult Learning Principles to Create Effective Training">
            <a:hlinkClick r:id="rId4"/>
          </p:cNvPr>
          <p:cNvPicPr preferRelativeResize="0"/>
          <p:nvPr/>
        </p:nvPicPr>
        <p:blipFill rotWithShape="1">
          <a:blip r:embed="rId5">
            <a:alphaModFix/>
          </a:blip>
          <a:srcRect b="0" l="0" r="0" t="0"/>
          <a:stretch/>
        </p:blipFill>
        <p:spPr>
          <a:xfrm>
            <a:off x="3008700" y="2433849"/>
            <a:ext cx="6174600" cy="3473201"/>
          </a:xfrm>
          <a:prstGeom prst="rect">
            <a:avLst/>
          </a:prstGeom>
          <a:noFill/>
          <a:ln>
            <a:noFill/>
          </a:ln>
        </p:spPr>
      </p:pic>
      <p:pic>
        <p:nvPicPr>
          <p:cNvPr id="196" name="Google Shape;196;g29eac917d12_0_40"/>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9"/>
          <p:cNvSpPr txBox="1"/>
          <p:nvPr/>
        </p:nvSpPr>
        <p:spPr>
          <a:xfrm>
            <a:off x="3558976" y="955855"/>
            <a:ext cx="4823991"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1. </a:t>
            </a:r>
            <a:r>
              <a:rPr b="1" lang="en-GB" sz="2000">
                <a:solidFill>
                  <a:schemeClr val="dk1"/>
                </a:solidFill>
                <a:latin typeface="Philosopher"/>
                <a:ea typeface="Philosopher"/>
                <a:cs typeface="Philosopher"/>
                <a:sym typeface="Philosopher"/>
              </a:rPr>
              <a:t>La narration dans le micro-apprentissage</a:t>
            </a:r>
            <a:endParaRPr b="1" i="0" sz="2000" u="none" cap="none" strike="noStrike">
              <a:solidFill>
                <a:schemeClr val="dk1"/>
              </a:solidFill>
              <a:latin typeface="Philosopher"/>
              <a:ea typeface="Philosopher"/>
              <a:cs typeface="Philosopher"/>
              <a:sym typeface="Philosopher"/>
            </a:endParaRPr>
          </a:p>
        </p:txBody>
      </p:sp>
      <p:grpSp>
        <p:nvGrpSpPr>
          <p:cNvPr id="202" name="Google Shape;202;p9"/>
          <p:cNvGrpSpPr/>
          <p:nvPr/>
        </p:nvGrpSpPr>
        <p:grpSpPr>
          <a:xfrm>
            <a:off x="5470008" y="1782417"/>
            <a:ext cx="1251984" cy="358200"/>
            <a:chOff x="5470062" y="1167647"/>
            <a:chExt cx="1251984" cy="358200"/>
          </a:xfrm>
        </p:grpSpPr>
        <p:sp>
          <p:nvSpPr>
            <p:cNvPr id="203" name="Google Shape;203;p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4" name="Google Shape;204;p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5" name="Google Shape;205;p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06" name="Google Shape;206;p9"/>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07" name="Google Shape;207;p9"/>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III. </a:t>
            </a:r>
            <a:r>
              <a:rPr b="1" lang="en-GB"/>
              <a:t>Concevoir des modules de micro-apprentissage efficaces</a:t>
            </a:r>
            <a:endParaRPr b="0" i="0" sz="1400" u="none" cap="none" strike="noStrike">
              <a:solidFill>
                <a:srgbClr val="000000"/>
              </a:solidFill>
              <a:latin typeface="Arial"/>
              <a:ea typeface="Arial"/>
              <a:cs typeface="Arial"/>
              <a:sym typeface="Arial"/>
            </a:endParaRPr>
          </a:p>
        </p:txBody>
      </p:sp>
      <p:pic>
        <p:nvPicPr>
          <p:cNvPr descr="1080 HD" id="208" name="Google Shape;208;p9" title="Microlearning - Storytelling - Innovations">
            <a:hlinkClick r:id="rId4"/>
          </p:cNvPr>
          <p:cNvPicPr preferRelativeResize="0"/>
          <p:nvPr/>
        </p:nvPicPr>
        <p:blipFill rotWithShape="1">
          <a:blip r:embed="rId5">
            <a:alphaModFix/>
          </a:blip>
          <a:srcRect b="0" l="0" r="0" t="0"/>
          <a:stretch/>
        </p:blipFill>
        <p:spPr>
          <a:xfrm>
            <a:off x="2849050" y="2393609"/>
            <a:ext cx="6493900" cy="3652819"/>
          </a:xfrm>
          <a:prstGeom prst="rect">
            <a:avLst/>
          </a:prstGeom>
          <a:noFill/>
          <a:ln>
            <a:noFill/>
          </a:ln>
        </p:spPr>
      </p:pic>
      <p:pic>
        <p:nvPicPr>
          <p:cNvPr id="209" name="Google Shape;209;p9"/>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0"/>
          <p:cNvSpPr txBox="1"/>
          <p:nvPr/>
        </p:nvSpPr>
        <p:spPr>
          <a:xfrm>
            <a:off x="3558976" y="955855"/>
            <a:ext cx="4823991"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2. </a:t>
            </a:r>
            <a:r>
              <a:rPr b="1" lang="en-GB" sz="2000">
                <a:solidFill>
                  <a:schemeClr val="dk1"/>
                </a:solidFill>
                <a:latin typeface="Philosopher"/>
                <a:ea typeface="Philosopher"/>
                <a:cs typeface="Philosopher"/>
                <a:sym typeface="Philosopher"/>
              </a:rPr>
              <a:t>La gamification dans le micro-apprentissage</a:t>
            </a:r>
            <a:endParaRPr b="1" i="0" sz="2000" u="none" cap="none" strike="noStrike">
              <a:solidFill>
                <a:schemeClr val="dk1"/>
              </a:solidFill>
              <a:latin typeface="Philosopher"/>
              <a:ea typeface="Philosopher"/>
              <a:cs typeface="Philosopher"/>
              <a:sym typeface="Philosopher"/>
            </a:endParaRPr>
          </a:p>
        </p:txBody>
      </p:sp>
      <p:grpSp>
        <p:nvGrpSpPr>
          <p:cNvPr id="215" name="Google Shape;215;p10"/>
          <p:cNvGrpSpPr/>
          <p:nvPr/>
        </p:nvGrpSpPr>
        <p:grpSpPr>
          <a:xfrm>
            <a:off x="5470008" y="1782417"/>
            <a:ext cx="1251984" cy="358200"/>
            <a:chOff x="5470062" y="1167647"/>
            <a:chExt cx="1251984" cy="358200"/>
          </a:xfrm>
        </p:grpSpPr>
        <p:sp>
          <p:nvSpPr>
            <p:cNvPr id="216" name="Google Shape;216;p1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1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1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19" name="Google Shape;219;p10"/>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20" name="Google Shape;220;p10"/>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III. </a:t>
            </a:r>
            <a:r>
              <a:rPr b="1" lang="en-GB"/>
              <a:t>Concevoir des modules de micro-apprentissage efficaces</a:t>
            </a:r>
            <a:endParaRPr b="0" i="0" sz="1400" u="none" cap="none" strike="noStrike">
              <a:solidFill>
                <a:srgbClr val="000000"/>
              </a:solidFill>
              <a:latin typeface="Arial"/>
              <a:ea typeface="Arial"/>
              <a:cs typeface="Arial"/>
              <a:sym typeface="Arial"/>
            </a:endParaRPr>
          </a:p>
        </p:txBody>
      </p:sp>
      <p:pic>
        <p:nvPicPr>
          <p:cNvPr descr="Learning is never a chore with ‘gamification’ at play! ‘Knowing’ gamification and ‘applying’ these principles are two different concepts. &#10;&#10;Gnowbe’s Founder and CEO So-Young Kang introduces 5 key principles of ‘gamified learning’ to help boost learner engagement and ultimately deepen understanding of content. &#10;&#10;Gnowbe is a pioneering microlearning solution designed to help the modern workforce learn better and faster. Based on the science of adult learning, gamification, and behavior design, Gnowbe’s bite-sized content drives 'on-the-job application' for greater performance.&#10;&#10;Want to incorporate mobile microlearning into your organization's learning strategy? Find out more: https://www.gnowbe.com/&#10;&#10;#Gnowbe #elearning #microlearning #edtech #hrtech #learningtech #adultlearning #education #mobilelearning" id="221" name="Google Shape;221;p10" title="Principles of Gamified Learning">
            <a:hlinkClick r:id="rId4"/>
          </p:cNvPr>
          <p:cNvPicPr preferRelativeResize="0"/>
          <p:nvPr/>
        </p:nvPicPr>
        <p:blipFill rotWithShape="1">
          <a:blip r:embed="rId5">
            <a:alphaModFix/>
          </a:blip>
          <a:srcRect b="0" l="0" r="0" t="0"/>
          <a:stretch/>
        </p:blipFill>
        <p:spPr>
          <a:xfrm>
            <a:off x="2545875" y="2429998"/>
            <a:ext cx="6850178" cy="3853225"/>
          </a:xfrm>
          <a:prstGeom prst="rect">
            <a:avLst/>
          </a:prstGeom>
          <a:noFill/>
          <a:ln>
            <a:noFill/>
          </a:ln>
        </p:spPr>
      </p:pic>
      <p:pic>
        <p:nvPicPr>
          <p:cNvPr id="222" name="Google Shape;222;p10"/>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1"/>
          <p:cNvSpPr txBox="1"/>
          <p:nvPr/>
        </p:nvSpPr>
        <p:spPr>
          <a:xfrm>
            <a:off x="2597688" y="987189"/>
            <a:ext cx="6996619"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3. </a:t>
            </a:r>
            <a:r>
              <a:rPr b="1" lang="en-GB" sz="2000">
                <a:solidFill>
                  <a:schemeClr val="dk1"/>
                </a:solidFill>
                <a:latin typeface="Philosopher"/>
                <a:ea typeface="Philosopher"/>
                <a:cs typeface="Philosopher"/>
                <a:sym typeface="Philosopher"/>
              </a:rPr>
              <a:t>Comment créer des cours de conformité engageants en utilisant la gamification et le micro apprentissage ?</a:t>
            </a:r>
            <a:endParaRPr b="1" i="0" sz="2000" u="none" cap="none" strike="noStrike">
              <a:solidFill>
                <a:schemeClr val="dk1"/>
              </a:solidFill>
              <a:latin typeface="Philosopher"/>
              <a:ea typeface="Philosopher"/>
              <a:cs typeface="Philosopher"/>
              <a:sym typeface="Philosopher"/>
            </a:endParaRPr>
          </a:p>
        </p:txBody>
      </p:sp>
      <p:grpSp>
        <p:nvGrpSpPr>
          <p:cNvPr id="228" name="Google Shape;228;p11"/>
          <p:cNvGrpSpPr/>
          <p:nvPr/>
        </p:nvGrpSpPr>
        <p:grpSpPr>
          <a:xfrm>
            <a:off x="5470008" y="1782417"/>
            <a:ext cx="1251984" cy="358200"/>
            <a:chOff x="5470062" y="1167647"/>
            <a:chExt cx="1251984" cy="358200"/>
          </a:xfrm>
        </p:grpSpPr>
        <p:sp>
          <p:nvSpPr>
            <p:cNvPr id="229" name="Google Shape;229;p1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0" name="Google Shape;230;p1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1" name="Google Shape;231;p1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32" name="Google Shape;232;p11"/>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33" name="Google Shape;233;p11"/>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III. </a:t>
            </a:r>
            <a:r>
              <a:rPr b="1" lang="en-GB"/>
              <a:t>Concevoir des modules de micro-apprentissage efficaces</a:t>
            </a:r>
            <a:endParaRPr b="0" i="0" sz="1400" u="none" cap="none" strike="noStrike">
              <a:solidFill>
                <a:srgbClr val="000000"/>
              </a:solidFill>
              <a:latin typeface="Arial"/>
              <a:ea typeface="Arial"/>
              <a:cs typeface="Arial"/>
              <a:sym typeface="Arial"/>
            </a:endParaRPr>
          </a:p>
        </p:txBody>
      </p:sp>
      <p:pic>
        <p:nvPicPr>
          <p:cNvPr descr="Here EI Design shows you 3 ways in which you can create engaging Compliance courses using techniques like Gamification and Microlearning. &#10;&#10;Compliance courses can often tend to be boring and mundane. Enhance the impact of your training now using EI Design’s strategies and solutions.&#10;&#10;About EI Design &#10;EI Design brings in 17 years of expertise servicing customers across 20+ countries catering to their varied eLearning needs. We have delivered more than 10,000+ hours of eLearning development content (of which over 2000+ hours are for Mobile Learning). We also have a strong expertise in localizing content in 31 global languages. Please visit - https://www.eidesign.net/ to know more.&#10;&#10;Please do subscribe for more related videos https://www.youtube.com/channel/UCcJlErCWN0IuiZPkeb7MqTQ?sub_confirmation=1&#10;&#10;Lets connect socially on&#10;LinkedIn ➡https://www.linkedin.com/in/ei-design-1a1867111&#10;Facebook➡ https://www.facebook.com/EIDesign.net/&#10;Twitter ➡ https://twitter.com/EIDesignLearn&#10;Pinterest ➡https://in.pinterest.com/EIDesign01/" id="234" name="Google Shape;234;p11" title="3 Examples - How to create Engaging Compliance courses using Gamification and Microlearning">
            <a:hlinkClick r:id="rId4"/>
          </p:cNvPr>
          <p:cNvPicPr preferRelativeResize="0"/>
          <p:nvPr/>
        </p:nvPicPr>
        <p:blipFill rotWithShape="1">
          <a:blip r:embed="rId5">
            <a:alphaModFix/>
          </a:blip>
          <a:srcRect b="0" l="0" r="0" t="0"/>
          <a:stretch/>
        </p:blipFill>
        <p:spPr>
          <a:xfrm>
            <a:off x="3234875" y="2663725"/>
            <a:ext cx="5722250" cy="3218750"/>
          </a:xfrm>
          <a:prstGeom prst="rect">
            <a:avLst/>
          </a:prstGeom>
          <a:noFill/>
          <a:ln>
            <a:noFill/>
          </a:ln>
        </p:spPr>
      </p:pic>
      <p:pic>
        <p:nvPicPr>
          <p:cNvPr id="235" name="Google Shape;235;p11"/>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29eac917d12_0_19"/>
          <p:cNvSpPr txBox="1"/>
          <p:nvPr/>
        </p:nvSpPr>
        <p:spPr>
          <a:xfrm>
            <a:off x="2597701" y="987189"/>
            <a:ext cx="69966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3. </a:t>
            </a:r>
            <a:r>
              <a:rPr b="1" lang="en-GB" sz="2000">
                <a:solidFill>
                  <a:schemeClr val="dk1"/>
                </a:solidFill>
                <a:latin typeface="Philosopher"/>
                <a:ea typeface="Philosopher"/>
                <a:cs typeface="Philosopher"/>
                <a:sym typeface="Philosopher"/>
              </a:rPr>
              <a:t>Comment créer une application en ligne engageante</a:t>
            </a:r>
            <a:endParaRPr b="1" i="0" sz="2000" u="none" cap="none" strike="noStrike">
              <a:solidFill>
                <a:schemeClr val="dk1"/>
              </a:solidFill>
              <a:latin typeface="Philosopher"/>
              <a:ea typeface="Philosopher"/>
              <a:cs typeface="Philosopher"/>
              <a:sym typeface="Philosopher"/>
            </a:endParaRPr>
          </a:p>
        </p:txBody>
      </p:sp>
      <p:grpSp>
        <p:nvGrpSpPr>
          <p:cNvPr id="241" name="Google Shape;241;g29eac917d12_0_19"/>
          <p:cNvGrpSpPr/>
          <p:nvPr/>
        </p:nvGrpSpPr>
        <p:grpSpPr>
          <a:xfrm>
            <a:off x="5470020" y="1862892"/>
            <a:ext cx="1251984" cy="358200"/>
            <a:chOff x="5470062" y="1167647"/>
            <a:chExt cx="1251984" cy="358200"/>
          </a:xfrm>
        </p:grpSpPr>
        <p:sp>
          <p:nvSpPr>
            <p:cNvPr id="242" name="Google Shape;242;g29eac917d12_0_1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3" name="Google Shape;243;g29eac917d12_0_1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4" name="Google Shape;244;g29eac917d12_0_1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45" name="Google Shape;245;g29eac917d12_0_19"/>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246" name="Google Shape;246;g29eac917d12_0_19"/>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III. </a:t>
            </a:r>
            <a:r>
              <a:rPr b="1" lang="en-GB"/>
              <a:t>Concevoir des modules de micro-apprentissage efficaces</a:t>
            </a:r>
            <a:endParaRPr b="0" i="0" sz="1400" u="none" cap="none" strike="noStrike">
              <a:solidFill>
                <a:srgbClr val="000000"/>
              </a:solidFill>
              <a:latin typeface="Arial"/>
              <a:ea typeface="Arial"/>
              <a:cs typeface="Arial"/>
              <a:sym typeface="Arial"/>
            </a:endParaRPr>
          </a:p>
        </p:txBody>
      </p:sp>
      <p:pic>
        <p:nvPicPr>
          <p:cNvPr descr="Try Easygenerator for free: https://bit.ly/3PTYLzG&#10;Learn more about compliance training: https://www.easygenerator.com/en/blog/compliance/&#10;&#10;----------&#10;&#10;Join Kasper Spiro, Chief Learning Strategist at Easygenerator, for a free webinar on how to make online compliance training more engaging and fun. In this webinar, Kasper will discuss the main issues around compliance training – lack of resources, lack of employee engagement, and repetitive content – and explain how to overcome them to create meaningful and effective compliance training for your employees.&#10;&#10;----------&#10;&#10;00:00 – Introduction&#10;01:05 – The issues of compliance training&#10;02:10 – Using course templates to develop compliance training&#10;04:38 – Using Employee-generated Learning to create compliance training more efficiently&#10;8:10 – How to embed multimedia in your corporate training&#10;9:54 – How to use different question types in your corporate training&#10;11:49 – How to use storytelling and humor in your corporate training&#10;13:46 – What is spaced learning and how can it help you beat the forgetting curve?&#10;17:25 – Easygenerator Course Afterword&#10;23:00 – How to make your online compliance training mobile-friendly&#10;25:30 – Compliance training best practices: additional resources&#10;27:30 – Creating a compliance training pre-assessment with Easygenerator&#10;36:42 – Tracking compliance training results and exporting certificates in Easygenerator&#10;38:50 – Key lessons learned&#10;42:10 – Q&amp;A&#10;&#10;----------&#10;&#10;Easygenerator is an award-winning e-learning authoring solution that simplifies and accelerates your organization’s learning development. Our software is trusted by over 50,000 users in more than 150 countries. &#10;&#10;Easygenerator Blog: https://www.easygenerator.com/en/blog/&#10;Easygenerator LinkedIn: https://www.linkedin.com/company/1465209/&#10;Easygenerator Facebook: https://www.facebook.com/easygenerator/&#10;Easygenerator Twitter: https://twitter.com/easygenerator&#10;&#10;#onlinecompliancetraining #createcompliancetraining #compliancetraining" id="247" name="Google Shape;247;g29eac917d12_0_19" title="How to create an engaging online compliance training program | FREE WEBINAR">
            <a:hlinkClick r:id="rId4"/>
          </p:cNvPr>
          <p:cNvPicPr preferRelativeResize="0"/>
          <p:nvPr/>
        </p:nvPicPr>
        <p:blipFill rotWithShape="1">
          <a:blip r:embed="rId5">
            <a:alphaModFix/>
          </a:blip>
          <a:srcRect b="0" l="0" r="0" t="0"/>
          <a:stretch/>
        </p:blipFill>
        <p:spPr>
          <a:xfrm>
            <a:off x="3185063" y="2414001"/>
            <a:ext cx="5821875" cy="3274800"/>
          </a:xfrm>
          <a:prstGeom prst="rect">
            <a:avLst/>
          </a:prstGeom>
          <a:noFill/>
          <a:ln>
            <a:noFill/>
          </a:ln>
        </p:spPr>
      </p:pic>
      <p:pic>
        <p:nvPicPr>
          <p:cNvPr id="248" name="Google Shape;248;g29eac917d12_0_19"/>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2"/>
          <p:cNvSpPr txBox="1"/>
          <p:nvPr/>
        </p:nvSpPr>
        <p:spPr>
          <a:xfrm>
            <a:off x="2597688" y="987189"/>
            <a:ext cx="6996619"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4. </a:t>
            </a:r>
            <a:r>
              <a:rPr b="1" lang="en-GB" sz="2000">
                <a:solidFill>
                  <a:schemeClr val="dk1"/>
                </a:solidFill>
                <a:latin typeface="Philosopher"/>
                <a:ea typeface="Philosopher"/>
                <a:cs typeface="Philosopher"/>
                <a:sym typeface="Philosopher"/>
              </a:rPr>
              <a:t>Micro-apprentissage : Un outil important dans votre stratégie de contenu d'apprentissage</a:t>
            </a:r>
            <a:endParaRPr b="1" i="0" sz="2000" u="none" cap="none" strike="noStrike">
              <a:solidFill>
                <a:schemeClr val="dk1"/>
              </a:solidFill>
              <a:latin typeface="Philosopher"/>
              <a:ea typeface="Philosopher"/>
              <a:cs typeface="Philosopher"/>
              <a:sym typeface="Philosopher"/>
            </a:endParaRPr>
          </a:p>
        </p:txBody>
      </p:sp>
      <p:grpSp>
        <p:nvGrpSpPr>
          <p:cNvPr id="254" name="Google Shape;254;p12"/>
          <p:cNvGrpSpPr/>
          <p:nvPr/>
        </p:nvGrpSpPr>
        <p:grpSpPr>
          <a:xfrm>
            <a:off x="5470008" y="1782417"/>
            <a:ext cx="1251984" cy="358200"/>
            <a:chOff x="5470062" y="1167647"/>
            <a:chExt cx="1251984" cy="358200"/>
          </a:xfrm>
        </p:grpSpPr>
        <p:sp>
          <p:nvSpPr>
            <p:cNvPr id="255" name="Google Shape;255;p1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6" name="Google Shape;256;p1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7" name="Google Shape;257;p1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58" name="Google Shape;258;p12"/>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59" name="Google Shape;259;p12"/>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III. </a:t>
            </a:r>
            <a:r>
              <a:rPr b="1" lang="en-GB"/>
              <a:t>Concevoir des modules de micro-apprentissage efficaces</a:t>
            </a:r>
            <a:endParaRPr b="0" i="0" sz="1400" u="none" cap="none" strike="noStrike">
              <a:solidFill>
                <a:srgbClr val="000000"/>
              </a:solidFill>
              <a:latin typeface="Arial"/>
              <a:ea typeface="Arial"/>
              <a:cs typeface="Arial"/>
              <a:sym typeface="Arial"/>
            </a:endParaRPr>
          </a:p>
        </p:txBody>
      </p:sp>
      <p:pic>
        <p:nvPicPr>
          <p:cNvPr descr="Looking to reshape your learning content strategy but unsure where to start? &#10;&#10;One of the most powerful tactics to drive engagement is microlearning. In this webinar, on March 12th, we showcased how to leverage bite-sized content at the heart of your strategy to empower your users to want to learn.&#10;&#10;Hosted by our Chief Content Officer, Emma Layton, with special guest Michael Brown, Digital Learning Manager at Vanquis Bank, this webinar demonstrates: &#10;&#10;- Why microlearning is an essential part of your content toolkit&#10;- Practical tips to launch new content and mobilise your organisation&#10;- Innovative ways to integrate microlearning with your existing training offering.&#10;&#10;Q&amp;A&#10;&#10;Q1. How we actually add to our catalogue and how big we expect it to get? 24:10&#10;&#10;Q2. Do you use any external companies to verify the language you use in inclusive? 25:36 &amp; 33:20&#10;&#10;Q3. How do we respond to thing going around us? E.g. coronavirus 27:05&#10;&#10;Q4. VANQUIS – What was your criteria when choosing a content provider? 28:41&#10;&#10;Q5. Are all topics suitable for microlearning? 30:15&#10;&#10;Q6. VANQUIS – What’s next for Vanquis? 31:50&#10;&#10;Q7. Can we get a free trial and preview some of the modules for ourselves? 33:43&#10;&#10;Q8. Any suggestions on getting your organization to focus on the strategy or analysis phase? 34:27&#10;&#10;Q9. How do you suggest we can engage teams that are in direct service, such as answering queries on phonelines which may not use Yammer and access online learning due to restrictions in their role? 36:27&#10;&#10;Q10. People use the terms microlearning and bite-sized learning interchangeably, do THRIVE see a difference? 39:55" id="260" name="Google Shape;260;p12" title="Why microlearning is the most important tool in your learning content strategy">
            <a:hlinkClick r:id="rId4"/>
          </p:cNvPr>
          <p:cNvPicPr preferRelativeResize="0"/>
          <p:nvPr/>
        </p:nvPicPr>
        <p:blipFill rotWithShape="1">
          <a:blip r:embed="rId5">
            <a:alphaModFix/>
          </a:blip>
          <a:srcRect b="0" l="0" r="0" t="0"/>
          <a:stretch/>
        </p:blipFill>
        <p:spPr>
          <a:xfrm>
            <a:off x="2554443" y="2185550"/>
            <a:ext cx="7083107" cy="3984225"/>
          </a:xfrm>
          <a:prstGeom prst="rect">
            <a:avLst/>
          </a:prstGeom>
          <a:noFill/>
          <a:ln>
            <a:noFill/>
          </a:ln>
        </p:spPr>
      </p:pic>
      <p:pic>
        <p:nvPicPr>
          <p:cNvPr id="261" name="Google Shape;261;p12"/>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3"/>
          <p:cNvSpPr txBox="1"/>
          <p:nvPr/>
        </p:nvSpPr>
        <p:spPr>
          <a:xfrm>
            <a:off x="2597688" y="987189"/>
            <a:ext cx="6996619"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1. </a:t>
            </a:r>
            <a:r>
              <a:rPr b="1" lang="en-GB" sz="2000">
                <a:solidFill>
                  <a:schemeClr val="dk1"/>
                </a:solidFill>
                <a:latin typeface="Philosopher"/>
                <a:ea typeface="Philosopher"/>
                <a:cs typeface="Philosopher"/>
                <a:sym typeface="Philosopher"/>
              </a:rPr>
              <a:t>Technologie et plateformes</a:t>
            </a:r>
            <a:endParaRPr b="1" i="0" sz="2000" u="none" cap="none" strike="noStrike">
              <a:solidFill>
                <a:schemeClr val="dk1"/>
              </a:solidFill>
              <a:latin typeface="Philosopher"/>
              <a:ea typeface="Philosopher"/>
              <a:cs typeface="Philosopher"/>
              <a:sym typeface="Philosopher"/>
            </a:endParaRPr>
          </a:p>
        </p:txBody>
      </p:sp>
      <p:grpSp>
        <p:nvGrpSpPr>
          <p:cNvPr id="267" name="Google Shape;267;p13"/>
          <p:cNvGrpSpPr/>
          <p:nvPr/>
        </p:nvGrpSpPr>
        <p:grpSpPr>
          <a:xfrm>
            <a:off x="5470008" y="1782417"/>
            <a:ext cx="1251984" cy="358200"/>
            <a:chOff x="5470062" y="1167647"/>
            <a:chExt cx="1251984" cy="358200"/>
          </a:xfrm>
        </p:grpSpPr>
        <p:sp>
          <p:nvSpPr>
            <p:cNvPr id="268" name="Google Shape;268;p1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9" name="Google Shape;269;p1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0" name="Google Shape;270;p1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71" name="Google Shape;271;p13"/>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72" name="Google Shape;272;p13"/>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IV. </a:t>
            </a:r>
            <a:r>
              <a:rPr b="1" lang="en-GB"/>
              <a:t>Méthodes de diffusion</a:t>
            </a:r>
            <a:endParaRPr b="0" i="0" sz="1400" u="none" cap="none" strike="noStrike">
              <a:solidFill>
                <a:srgbClr val="000000"/>
              </a:solidFill>
              <a:latin typeface="Arial"/>
              <a:ea typeface="Arial"/>
              <a:cs typeface="Arial"/>
              <a:sym typeface="Arial"/>
            </a:endParaRPr>
          </a:p>
        </p:txBody>
      </p:sp>
      <p:pic>
        <p:nvPicPr>
          <p:cNvPr descr="►► Watch FREE MasterClass → How to develop your eLearning Program in less than 90 days:&#10;https://bit.ly/es-free-masterclass&#10;&#10;Looking for the best microlearning platforms to enhance your learning experience? In this video, we reveal the top five microlearning platforms that are revolutionizing the way people learn. Discover the features and benefits of each platform and how they can help you and your business succeed!&#10;&#10;In this video: &#10;0:00 Intro&#10;0:06 Free masterclass invite&#10;0:12 Talent Cards&#10;0:28 Kajabi&#10;0:48 Youtube microlearning&#10;1:15 Spekit &#10;1:41 eduMe&#10;&#10;By the way, you can get your 30-day free trial (instead of 14-day) by using our link: https://bit.ly/Kajabi-30-day-trial&#10;&#10;LMSs and tools we use and recommend: &#10;Kajabi https://bit.ly/Kajabi-30-day-trial&#10;TalentCards https://bit.ly/ep-talentcards &#10;TalentLMS https://bit.ly/ep-talentlms &#10;Revolution Lightboard https://bit.ly/ep-lightboards &#10;VideoAsk https://bit.ly/ep-videoask &#10;Loom.com https://bit.ly/eP-Loom &#10;LearnWorlds https://bit.ly/ep-learnworlds&#10;VideoAsk https://bit.ly/ep-VideoAsk&#10;VidIQ vidiq.com/elearningpartner&#10; &#10;We are eLearning Partners, and we've created this channel to simplify your eLearning. eLearning can be complicated; after working with small to mid-sized organizations for the last 7 years, we are now sharing simple but effective ways to help you create your own eLearning program or online course. &#10;&#10;If you liked the video, please make sure to give it thumbs up and subscribe to our channel and ring the notification bell 🔔 so you won't miss our new videos. Don’t forget to share with your friends and family. We would love to hear your opinions, comment down below. Thanks for watching.&#10;&#10;#elearning #microlearning" id="273" name="Google Shape;273;p13" title="The 5 Best Microlearning Platforms You Should be Using (Quick 2-min Guide)">
            <a:hlinkClick r:id="rId4"/>
          </p:cNvPr>
          <p:cNvPicPr preferRelativeResize="0"/>
          <p:nvPr/>
        </p:nvPicPr>
        <p:blipFill rotWithShape="1">
          <a:blip r:embed="rId5">
            <a:alphaModFix/>
          </a:blip>
          <a:srcRect b="0" l="0" r="0" t="0"/>
          <a:stretch/>
        </p:blipFill>
        <p:spPr>
          <a:xfrm>
            <a:off x="2796900" y="2343150"/>
            <a:ext cx="6598178" cy="3711475"/>
          </a:xfrm>
          <a:prstGeom prst="rect">
            <a:avLst/>
          </a:prstGeom>
          <a:noFill/>
          <a:ln>
            <a:noFill/>
          </a:ln>
        </p:spPr>
      </p:pic>
      <p:pic>
        <p:nvPicPr>
          <p:cNvPr id="274" name="Google Shape;274;p13"/>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sp>
        <p:nvSpPr>
          <p:cNvPr id="41" name="Google Shape;41;p2"/>
          <p:cNvSpPr/>
          <p:nvPr/>
        </p:nvSpPr>
        <p:spPr>
          <a:xfrm>
            <a:off x="0" y="0"/>
            <a:ext cx="609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lose-up of hands holding coins&#10;&#10;Description automatically generated with medium confidence" id="42" name="Google Shape;42;p2"/>
          <p:cNvPicPr preferRelativeResize="0"/>
          <p:nvPr>
            <p:ph idx="2" type="pic"/>
          </p:nvPr>
        </p:nvPicPr>
        <p:blipFill rotWithShape="1">
          <a:blip r:embed="rId3">
            <a:alphaModFix/>
          </a:blip>
          <a:srcRect b="0" l="25402" r="25403" t="0"/>
          <a:stretch/>
        </p:blipFill>
        <p:spPr>
          <a:xfrm>
            <a:off x="1610913" y="1464429"/>
            <a:ext cx="2771775" cy="3756025"/>
          </a:xfrm>
          <a:prstGeom prst="rect">
            <a:avLst/>
          </a:prstGeom>
          <a:noFill/>
          <a:ln>
            <a:noFill/>
          </a:ln>
        </p:spPr>
      </p:pic>
      <p:sp>
        <p:nvSpPr>
          <p:cNvPr id="43" name="Google Shape;43;p2"/>
          <p:cNvSpPr txBox="1"/>
          <p:nvPr/>
        </p:nvSpPr>
        <p:spPr>
          <a:xfrm>
            <a:off x="8180222" y="1097218"/>
            <a:ext cx="2019300" cy="36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GB" sz="1800" u="none" cap="none" strike="noStrike">
                <a:solidFill>
                  <a:schemeClr val="dk1"/>
                </a:solidFill>
                <a:latin typeface="Philosopher"/>
                <a:ea typeface="Philosopher"/>
                <a:cs typeface="Philosopher"/>
                <a:sym typeface="Philosopher"/>
              </a:rPr>
              <a:t>MODULE 1</a:t>
            </a:r>
            <a:endParaRPr b="1" i="0" sz="1800" u="none" cap="none" strike="noStrike">
              <a:solidFill>
                <a:schemeClr val="dk1"/>
              </a:solidFill>
              <a:latin typeface="Philosopher"/>
              <a:ea typeface="Philosopher"/>
              <a:cs typeface="Philosopher"/>
              <a:sym typeface="Philosopher"/>
            </a:endParaRPr>
          </a:p>
        </p:txBody>
      </p:sp>
      <p:sp>
        <p:nvSpPr>
          <p:cNvPr id="44" name="Google Shape;44;p2"/>
          <p:cNvSpPr txBox="1"/>
          <p:nvPr/>
        </p:nvSpPr>
        <p:spPr>
          <a:xfrm>
            <a:off x="7201695" y="2174891"/>
            <a:ext cx="3976349" cy="1159105"/>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000"/>
              <a:buFont typeface="Arial"/>
              <a:buNone/>
            </a:pPr>
            <a:r>
              <a:rPr lang="en-GB" sz="2000">
                <a:solidFill>
                  <a:schemeClr val="dk1"/>
                </a:solidFill>
                <a:latin typeface="Roboto"/>
                <a:ea typeface="Roboto"/>
                <a:cs typeface="Roboto"/>
                <a:sym typeface="Roboto"/>
              </a:rPr>
              <a:t>Ce module comprend 14 heures de contenu d'apprentissage.</a:t>
            </a:r>
            <a:endParaRPr b="0" i="0" sz="2000" u="none" cap="none" strike="noStrike">
              <a:solidFill>
                <a:schemeClr val="dk1"/>
              </a:solidFill>
              <a:latin typeface="Roboto"/>
              <a:ea typeface="Roboto"/>
              <a:cs typeface="Roboto"/>
              <a:sym typeface="Roboto"/>
            </a:endParaRPr>
          </a:p>
        </p:txBody>
      </p:sp>
      <p:grpSp>
        <p:nvGrpSpPr>
          <p:cNvPr id="45" name="Google Shape;45;p2"/>
          <p:cNvGrpSpPr/>
          <p:nvPr/>
        </p:nvGrpSpPr>
        <p:grpSpPr>
          <a:xfrm>
            <a:off x="8563932" y="1640620"/>
            <a:ext cx="1251876" cy="358096"/>
            <a:chOff x="5470062" y="1167647"/>
            <a:chExt cx="1251876" cy="358096"/>
          </a:xfrm>
        </p:grpSpPr>
        <p:sp>
          <p:nvSpPr>
            <p:cNvPr id="46" name="Google Shape;46;p2"/>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2"/>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2"/>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9" name="Google Shape;49;p2"/>
          <p:cNvPicPr preferRelativeResize="0"/>
          <p:nvPr/>
        </p:nvPicPr>
        <p:blipFill rotWithShape="1">
          <a:blip r:embed="rId4">
            <a:alphaModFix/>
          </a:blip>
          <a:srcRect b="0" l="0" r="0" t="0"/>
          <a:stretch/>
        </p:blipFill>
        <p:spPr>
          <a:xfrm>
            <a:off x="10252595" y="-167864"/>
            <a:ext cx="2386989" cy="1687495"/>
          </a:xfrm>
          <a:prstGeom prst="rect">
            <a:avLst/>
          </a:prstGeom>
          <a:noFill/>
          <a:ln>
            <a:noFill/>
          </a:ln>
        </p:spPr>
      </p:pic>
      <p:sp>
        <p:nvSpPr>
          <p:cNvPr id="50" name="Google Shape;50;p2"/>
          <p:cNvSpPr txBox="1"/>
          <p:nvPr/>
        </p:nvSpPr>
        <p:spPr>
          <a:xfrm>
            <a:off x="6338341" y="3544798"/>
            <a:ext cx="2761800" cy="9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Philosopher"/>
              <a:buNone/>
            </a:pPr>
            <a:r>
              <a:rPr b="1" lang="en-GB" sz="2600">
                <a:latin typeface="Philosopher"/>
                <a:ea typeface="Philosopher"/>
                <a:cs typeface="Philosopher"/>
                <a:sym typeface="Philosopher"/>
              </a:rPr>
              <a:t>6 heures d'apprentissage en présentiel</a:t>
            </a:r>
            <a:endParaRPr b="1" i="0" sz="2600" u="none" cap="none" strike="noStrike">
              <a:solidFill>
                <a:srgbClr val="000000"/>
              </a:solidFill>
              <a:latin typeface="Philosopher"/>
              <a:ea typeface="Philosopher"/>
              <a:cs typeface="Philosopher"/>
              <a:sym typeface="Philosopher"/>
            </a:endParaRPr>
          </a:p>
        </p:txBody>
      </p:sp>
      <p:sp>
        <p:nvSpPr>
          <p:cNvPr id="51" name="Google Shape;51;p2"/>
          <p:cNvSpPr txBox="1"/>
          <p:nvPr/>
        </p:nvSpPr>
        <p:spPr>
          <a:xfrm>
            <a:off x="9606300" y="3429000"/>
            <a:ext cx="2247900" cy="13788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Philosopher"/>
              <a:buNone/>
            </a:pPr>
            <a:r>
              <a:rPr b="1" lang="en-GB" sz="2600">
                <a:latin typeface="Philosopher"/>
                <a:ea typeface="Philosopher"/>
                <a:cs typeface="Philosopher"/>
                <a:sym typeface="Philosopher"/>
              </a:rPr>
              <a:t>8 heures d'auto-apprentissage</a:t>
            </a:r>
            <a:endParaRPr b="0" i="0" sz="800" u="none" cap="none" strike="noStrike">
              <a:solidFill>
                <a:srgbClr val="000000"/>
              </a:solidFill>
              <a:latin typeface="Arial"/>
              <a:ea typeface="Arial"/>
              <a:cs typeface="Arial"/>
              <a:sym typeface="Arial"/>
            </a:endParaRPr>
          </a:p>
        </p:txBody>
      </p:sp>
      <p:sp>
        <p:nvSpPr>
          <p:cNvPr id="52" name="Google Shape;52;p2"/>
          <p:cNvSpPr txBox="1"/>
          <p:nvPr/>
        </p:nvSpPr>
        <p:spPr>
          <a:xfrm>
            <a:off x="6330156" y="4656100"/>
            <a:ext cx="2761800" cy="2088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GB" sz="1600">
                <a:latin typeface="Roboto"/>
                <a:ea typeface="Roboto"/>
                <a:cs typeface="Roboto"/>
                <a:sym typeface="Roboto"/>
              </a:rPr>
              <a:t>Cette présentation couvre les 6 heures d'apprentissage au format face-à-face.</a:t>
            </a:r>
            <a:endParaRPr sz="1600">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rPr lang="en-GB" sz="1600">
                <a:latin typeface="Roboto"/>
                <a:ea typeface="Roboto"/>
                <a:cs typeface="Roboto"/>
                <a:sym typeface="Roboto"/>
              </a:rPr>
              <a:t>Elle est accompagnée d'un plan de cours pour l'animateur.</a:t>
            </a:r>
            <a:endParaRPr sz="1600">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t/>
            </a:r>
            <a:endParaRPr sz="1600">
              <a:latin typeface="Roboto"/>
              <a:ea typeface="Roboto"/>
              <a:cs typeface="Roboto"/>
              <a:sym typeface="Roboto"/>
            </a:endParaRPr>
          </a:p>
          <a:p>
            <a:pPr indent="0" lvl="0" marL="0" marR="0" rtl="0" algn="l">
              <a:lnSpc>
                <a:spcPct val="150000"/>
              </a:lnSpc>
              <a:spcBef>
                <a:spcPts val="0"/>
              </a:spcBef>
              <a:spcAft>
                <a:spcPts val="0"/>
              </a:spcAft>
              <a:buClr>
                <a:srgbClr val="000000"/>
              </a:buClr>
              <a:buSzPts val="1600"/>
              <a:buFont typeface="Arial"/>
              <a:buNone/>
            </a:pPr>
            <a:r>
              <a:t/>
            </a:r>
            <a:endParaRPr sz="1600">
              <a:latin typeface="Roboto"/>
              <a:ea typeface="Roboto"/>
              <a:cs typeface="Roboto"/>
              <a:sym typeface="Roboto"/>
            </a:endParaRPr>
          </a:p>
        </p:txBody>
      </p:sp>
      <p:sp>
        <p:nvSpPr>
          <p:cNvPr id="53" name="Google Shape;53;p2"/>
          <p:cNvSpPr txBox="1"/>
          <p:nvPr/>
        </p:nvSpPr>
        <p:spPr>
          <a:xfrm>
            <a:off x="8935200" y="5011450"/>
            <a:ext cx="2919000" cy="1271700"/>
          </a:xfrm>
          <a:prstGeom prst="rect">
            <a:avLst/>
          </a:prstGeom>
          <a:noFill/>
          <a:ln>
            <a:noFill/>
          </a:ln>
        </p:spPr>
        <p:txBody>
          <a:bodyPr anchorCtr="0" anchor="t" bIns="91425" lIns="91425" spcFirstLastPara="1" rIns="91425" wrap="square" tIns="91425">
            <a:noAutofit/>
          </a:bodyPr>
          <a:lstStyle/>
          <a:p>
            <a:pPr indent="0" lvl="0" marL="0" marR="0" rtl="0" algn="r">
              <a:lnSpc>
                <a:spcPct val="150000"/>
              </a:lnSpc>
              <a:spcBef>
                <a:spcPts val="0"/>
              </a:spcBef>
              <a:spcAft>
                <a:spcPts val="0"/>
              </a:spcAft>
              <a:buClr>
                <a:srgbClr val="000000"/>
              </a:buClr>
              <a:buSzPts val="1600"/>
              <a:buFont typeface="Arial"/>
              <a:buNone/>
            </a:pPr>
            <a:r>
              <a:rPr lang="en-GB" sz="1600">
                <a:latin typeface="Roboto"/>
                <a:ea typeface="Roboto"/>
                <a:cs typeface="Roboto"/>
                <a:sym typeface="Roboto"/>
              </a:rPr>
              <a:t>Parcourez la présentation avec des ressources d'apprentissage auto-dirigées à votre propre rythme !</a:t>
            </a:r>
            <a:endParaRPr b="0" i="0" sz="1600" u="none" cap="none" strike="noStrike">
              <a:solidFill>
                <a:srgbClr val="000000"/>
              </a:solidFill>
              <a:latin typeface="Roboto"/>
              <a:ea typeface="Roboto"/>
              <a:cs typeface="Roboto"/>
              <a:sym typeface="Roboto"/>
            </a:endParaRPr>
          </a:p>
        </p:txBody>
      </p:sp>
      <p:pic>
        <p:nvPicPr>
          <p:cNvPr id="54" name="Google Shape;54;p2"/>
          <p:cNvPicPr preferRelativeResize="0"/>
          <p:nvPr/>
        </p:nvPicPr>
        <p:blipFill>
          <a:blip r:embed="rId5">
            <a:alphaModFix/>
          </a:blip>
          <a:stretch>
            <a:fillRect/>
          </a:stretch>
        </p:blipFill>
        <p:spPr>
          <a:xfrm>
            <a:off x="203000" y="6271199"/>
            <a:ext cx="2195282" cy="460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4"/>
          <p:cNvSpPr txBox="1"/>
          <p:nvPr/>
        </p:nvSpPr>
        <p:spPr>
          <a:xfrm>
            <a:off x="2597686" y="632673"/>
            <a:ext cx="6996619" cy="1599327"/>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1. </a:t>
            </a:r>
            <a:r>
              <a:rPr b="1" lang="en-GB" sz="2000">
                <a:solidFill>
                  <a:schemeClr val="dk1"/>
                </a:solidFill>
                <a:latin typeface="Philosopher"/>
                <a:ea typeface="Philosopher"/>
                <a:cs typeface="Philosopher"/>
                <a:sym typeface="Philosopher"/>
              </a:rPr>
              <a:t>Méthodes de mesure de l'efficacité du micro-apprentissage</a:t>
            </a:r>
            <a:endParaRPr b="1" i="0" sz="2000" u="none" cap="none" strike="noStrike">
              <a:solidFill>
                <a:schemeClr val="dk1"/>
              </a:solidFill>
              <a:latin typeface="Philosopher"/>
              <a:ea typeface="Philosopher"/>
              <a:cs typeface="Philosopher"/>
              <a:sym typeface="Philosopher"/>
            </a:endParaRPr>
          </a:p>
        </p:txBody>
      </p:sp>
      <p:grpSp>
        <p:nvGrpSpPr>
          <p:cNvPr id="280" name="Google Shape;280;p14"/>
          <p:cNvGrpSpPr/>
          <p:nvPr/>
        </p:nvGrpSpPr>
        <p:grpSpPr>
          <a:xfrm>
            <a:off x="5470008" y="1782417"/>
            <a:ext cx="1251984" cy="358200"/>
            <a:chOff x="5470062" y="1167647"/>
            <a:chExt cx="1251984" cy="358200"/>
          </a:xfrm>
        </p:grpSpPr>
        <p:sp>
          <p:nvSpPr>
            <p:cNvPr id="281" name="Google Shape;281;p1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2" name="Google Shape;282;p1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3" name="Google Shape;283;p1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84" name="Google Shape;284;p14"/>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85" name="Google Shape;285;p14"/>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V. </a:t>
            </a:r>
            <a:r>
              <a:rPr b="1" lang="en-GB"/>
              <a:t>Evaluation et appréciation</a:t>
            </a:r>
            <a:endParaRPr b="0" i="0" sz="1400" u="none" cap="none" strike="noStrike">
              <a:solidFill>
                <a:srgbClr val="000000"/>
              </a:solidFill>
              <a:latin typeface="Arial"/>
              <a:ea typeface="Arial"/>
              <a:cs typeface="Arial"/>
              <a:sym typeface="Arial"/>
            </a:endParaRPr>
          </a:p>
        </p:txBody>
      </p:sp>
      <p:sp>
        <p:nvSpPr>
          <p:cNvPr id="286" name="Google Shape;286;p14"/>
          <p:cNvSpPr/>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pic>
        <p:nvPicPr>
          <p:cNvPr descr="How do you easily use micro learning in training so learners can retain information?&#10;&#10;Short bursts of right size content that solve a specific problem targeted to helping people do their jobs.&#10;&#10;In this episode, Shannon explains that simplicity is the key and shares how most courses are just infographics waiting to get out.&#10;&#10;Do you want more training tips? You can easily watch the full interview here. www.techsmith.com/academy&#10;&#10;#Training #Learning #Development" id="287" name="Google Shape;287;p14" title="Discover How To Easily Use Micro Learning for Effective Training">
            <a:hlinkClick r:id="rId4"/>
          </p:cNvPr>
          <p:cNvPicPr preferRelativeResize="0"/>
          <p:nvPr/>
        </p:nvPicPr>
        <p:blipFill rotWithShape="1">
          <a:blip r:embed="rId5">
            <a:alphaModFix/>
          </a:blip>
          <a:srcRect b="0" l="0" r="0" t="0"/>
          <a:stretch/>
        </p:blipFill>
        <p:spPr>
          <a:xfrm>
            <a:off x="2544713" y="2231991"/>
            <a:ext cx="7102550" cy="3995185"/>
          </a:xfrm>
          <a:prstGeom prst="rect">
            <a:avLst/>
          </a:prstGeom>
          <a:noFill/>
          <a:ln>
            <a:noFill/>
          </a:ln>
        </p:spPr>
      </p:pic>
      <p:pic>
        <p:nvPicPr>
          <p:cNvPr id="288" name="Google Shape;288;p14"/>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29f4926f02b_0_42"/>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ARTICLES</a:t>
            </a:r>
            <a:endParaRPr b="1" i="0" sz="2000" u="none" cap="none" strike="noStrike">
              <a:solidFill>
                <a:schemeClr val="dk1"/>
              </a:solidFill>
              <a:latin typeface="Philosopher"/>
              <a:ea typeface="Philosopher"/>
              <a:cs typeface="Philosopher"/>
              <a:sym typeface="Philosopher"/>
            </a:endParaRPr>
          </a:p>
        </p:txBody>
      </p:sp>
      <p:grpSp>
        <p:nvGrpSpPr>
          <p:cNvPr id="294" name="Google Shape;294;g29f4926f02b_0_42"/>
          <p:cNvGrpSpPr/>
          <p:nvPr/>
        </p:nvGrpSpPr>
        <p:grpSpPr>
          <a:xfrm>
            <a:off x="5470006" y="775450"/>
            <a:ext cx="1327979" cy="358200"/>
            <a:chOff x="5470062" y="1167647"/>
            <a:chExt cx="1251984" cy="358200"/>
          </a:xfrm>
        </p:grpSpPr>
        <p:sp>
          <p:nvSpPr>
            <p:cNvPr id="295" name="Google Shape;295;g29f4926f02b_0_4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6" name="Google Shape;296;g29f4926f02b_0_4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7" name="Google Shape;297;g29f4926f02b_0_4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98" name="Google Shape;298;g29f4926f02b_0_42"/>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299" name="Google Shape;299;g29f4926f02b_0_42"/>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00" name="Google Shape;300;g29f4926f02b_0_42"/>
          <p:cNvSpPr txBox="1"/>
          <p:nvPr/>
        </p:nvSpPr>
        <p:spPr>
          <a:xfrm>
            <a:off x="5470000" y="3244350"/>
            <a:ext cx="5403600" cy="6465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Philosopher"/>
                <a:ea typeface="Philosopher"/>
                <a:cs typeface="Philosopher"/>
                <a:sym typeface="Philosopher"/>
              </a:rPr>
              <a:t>1. </a:t>
            </a:r>
            <a:r>
              <a:rPr b="1" lang="en-GB" sz="1800">
                <a:latin typeface="Philosopher"/>
                <a:ea typeface="Philosopher"/>
                <a:cs typeface="Philosopher"/>
                <a:sym typeface="Philosopher"/>
              </a:rPr>
              <a:t>Une analyse de la tendance du micro-apprentissage</a:t>
            </a:r>
            <a:r>
              <a:rPr b="1" i="0" lang="en-GB" sz="1600" u="none" cap="none" strike="noStrike">
                <a:solidFill>
                  <a:srgbClr val="000000"/>
                </a:solidFill>
                <a:latin typeface="Philosopher"/>
                <a:ea typeface="Philosopher"/>
                <a:cs typeface="Philosopher"/>
                <a:sym typeface="Philosopher"/>
              </a:rPr>
              <a:t> - </a:t>
            </a:r>
            <a:r>
              <a:rPr lang="en-GB" sz="1600" u="sng">
                <a:solidFill>
                  <a:schemeClr val="hlink"/>
                </a:solidFill>
                <a:latin typeface="Philosopher"/>
                <a:ea typeface="Philosopher"/>
                <a:cs typeface="Philosopher"/>
                <a:sym typeface="Philosopher"/>
                <a:hlinkClick r:id="rId4"/>
              </a:rPr>
              <a:t>lien</a:t>
            </a:r>
            <a:endParaRPr b="1" i="0" sz="1600" u="none" cap="none" strike="noStrike">
              <a:solidFill>
                <a:srgbClr val="000000"/>
              </a:solidFill>
              <a:latin typeface="Philosopher"/>
              <a:ea typeface="Philosopher"/>
              <a:cs typeface="Philosopher"/>
              <a:sym typeface="Philosopher"/>
            </a:endParaRPr>
          </a:p>
        </p:txBody>
      </p:sp>
      <p:pic>
        <p:nvPicPr>
          <p:cNvPr id="301" name="Google Shape;301;g29f4926f02b_0_42"/>
          <p:cNvPicPr preferRelativeResize="0"/>
          <p:nvPr/>
        </p:nvPicPr>
        <p:blipFill rotWithShape="1">
          <a:blip r:embed="rId5">
            <a:alphaModFix/>
          </a:blip>
          <a:srcRect b="0" l="0" r="0" t="0"/>
          <a:stretch/>
        </p:blipFill>
        <p:spPr>
          <a:xfrm>
            <a:off x="872950" y="1133650"/>
            <a:ext cx="3666325" cy="5037325"/>
          </a:xfrm>
          <a:prstGeom prst="rect">
            <a:avLst/>
          </a:prstGeom>
          <a:noFill/>
          <a:ln>
            <a:noFill/>
          </a:ln>
        </p:spPr>
      </p:pic>
      <p:sp>
        <p:nvSpPr>
          <p:cNvPr id="302" name="Google Shape;302;g29f4926f02b_0_42"/>
          <p:cNvSpPr txBox="1"/>
          <p:nvPr/>
        </p:nvSpPr>
        <p:spPr>
          <a:xfrm>
            <a:off x="7233612" y="3952038"/>
            <a:ext cx="2415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1" lang="en-GB" sz="1300" u="none" cap="none" strike="noStrike">
                <a:solidFill>
                  <a:schemeClr val="dk1"/>
                </a:solidFill>
                <a:latin typeface="Philosopher"/>
                <a:ea typeface="Philosopher"/>
                <a:cs typeface="Philosopher"/>
                <a:sym typeface="Philosopher"/>
              </a:rPr>
              <a:t>(approx. 45 min </a:t>
            </a:r>
            <a:r>
              <a:rPr i="1" lang="en-GB" sz="1300">
                <a:solidFill>
                  <a:schemeClr val="dk1"/>
                </a:solidFill>
                <a:latin typeface="Philosopher"/>
                <a:ea typeface="Philosopher"/>
                <a:cs typeface="Philosopher"/>
                <a:sym typeface="Philosopher"/>
              </a:rPr>
              <a:t>de lecture</a:t>
            </a:r>
            <a:r>
              <a:rPr b="0" i="1" lang="en-GB" sz="1300" u="none" cap="none" strike="noStrike">
                <a:solidFill>
                  <a:schemeClr val="dk1"/>
                </a:solidFill>
                <a:latin typeface="Philosopher"/>
                <a:ea typeface="Philosopher"/>
                <a:cs typeface="Philosopher"/>
                <a:sym typeface="Philosopher"/>
              </a:rPr>
              <a:t>)</a:t>
            </a:r>
            <a:endParaRPr b="0" i="1" sz="1300" u="none" cap="none" strike="noStrike">
              <a:solidFill>
                <a:schemeClr val="dk1"/>
              </a:solidFill>
              <a:latin typeface="Philosopher"/>
              <a:ea typeface="Philosopher"/>
              <a:cs typeface="Philosopher"/>
              <a:sym typeface="Philosopher"/>
            </a:endParaRPr>
          </a:p>
        </p:txBody>
      </p:sp>
      <p:pic>
        <p:nvPicPr>
          <p:cNvPr id="303" name="Google Shape;303;g29f4926f02b_0_42"/>
          <p:cNvPicPr preferRelativeResize="0"/>
          <p:nvPr/>
        </p:nvPicPr>
        <p:blipFill>
          <a:blip r:embed="rId6">
            <a:alphaModFix/>
          </a:blip>
          <a:stretch>
            <a:fillRect/>
          </a:stretch>
        </p:blipFill>
        <p:spPr>
          <a:xfrm>
            <a:off x="9873800" y="6170974"/>
            <a:ext cx="2195282" cy="460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descr="A picture containing icon&#10;&#10;Description automatically generated" id="308" name="Google Shape;308;g29f4926f02b_0_60"/>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309" name="Google Shape;309;g29f4926f02b_0_60"/>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10" name="Google Shape;310;g29f4926f02b_0_60"/>
          <p:cNvSpPr txBox="1"/>
          <p:nvPr/>
        </p:nvSpPr>
        <p:spPr>
          <a:xfrm>
            <a:off x="5002150" y="3244350"/>
            <a:ext cx="6879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Philosopher"/>
                <a:ea typeface="Philosopher"/>
                <a:cs typeface="Philosopher"/>
                <a:sym typeface="Philosopher"/>
              </a:rPr>
              <a:t>2. </a:t>
            </a:r>
            <a:r>
              <a:rPr b="1" lang="en-GB" sz="1800">
                <a:latin typeface="Philosopher"/>
                <a:ea typeface="Philosopher"/>
                <a:cs typeface="Philosopher"/>
                <a:sym typeface="Philosopher"/>
              </a:rPr>
              <a:t>LE MICRO-APPRENTISSAGE : UNE TENDANCE ÉVOLUTIVE DE L'APPRENTISSAGE EN LIGNE </a:t>
            </a:r>
            <a:r>
              <a:rPr b="1" i="0" lang="en-GB" sz="1600" u="none" cap="none" strike="noStrike">
                <a:solidFill>
                  <a:srgbClr val="000000"/>
                </a:solidFill>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4"/>
              </a:rPr>
              <a:t>lien</a:t>
            </a:r>
            <a:endParaRPr b="1" i="0" sz="1600" u="none" cap="none" strike="noStrike">
              <a:solidFill>
                <a:srgbClr val="000000"/>
              </a:solidFill>
              <a:latin typeface="Philosopher"/>
              <a:ea typeface="Philosopher"/>
              <a:cs typeface="Philosopher"/>
              <a:sym typeface="Philosopher"/>
            </a:endParaRPr>
          </a:p>
        </p:txBody>
      </p:sp>
      <p:sp>
        <p:nvSpPr>
          <p:cNvPr id="311" name="Google Shape;311;g29f4926f02b_0_60"/>
          <p:cNvSpPr txBox="1"/>
          <p:nvPr/>
        </p:nvSpPr>
        <p:spPr>
          <a:xfrm>
            <a:off x="7234312" y="4033888"/>
            <a:ext cx="2415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1" lang="en-GB" sz="1300" u="none" cap="none" strike="noStrike">
                <a:solidFill>
                  <a:schemeClr val="dk1"/>
                </a:solidFill>
                <a:latin typeface="Philosopher"/>
                <a:ea typeface="Philosopher"/>
                <a:cs typeface="Philosopher"/>
                <a:sym typeface="Philosopher"/>
              </a:rPr>
              <a:t>(approx. 30  min </a:t>
            </a:r>
            <a:r>
              <a:rPr i="1" lang="en-GB" sz="1300">
                <a:solidFill>
                  <a:schemeClr val="dk1"/>
                </a:solidFill>
                <a:latin typeface="Philosopher"/>
                <a:ea typeface="Philosopher"/>
                <a:cs typeface="Philosopher"/>
                <a:sym typeface="Philosopher"/>
              </a:rPr>
              <a:t>de lecture</a:t>
            </a:r>
            <a:r>
              <a:rPr b="0" i="1" lang="en-GB" sz="1300" u="none" cap="none" strike="noStrike">
                <a:solidFill>
                  <a:schemeClr val="dk1"/>
                </a:solidFill>
                <a:latin typeface="Philosopher"/>
                <a:ea typeface="Philosopher"/>
                <a:cs typeface="Philosopher"/>
                <a:sym typeface="Philosopher"/>
              </a:rPr>
              <a:t>)</a:t>
            </a:r>
            <a:endParaRPr b="0" i="1" sz="1300" u="none" cap="none" strike="noStrike">
              <a:solidFill>
                <a:schemeClr val="dk1"/>
              </a:solidFill>
              <a:latin typeface="Philosopher"/>
              <a:ea typeface="Philosopher"/>
              <a:cs typeface="Philosopher"/>
              <a:sym typeface="Philosopher"/>
            </a:endParaRPr>
          </a:p>
        </p:txBody>
      </p:sp>
      <p:sp>
        <p:nvSpPr>
          <p:cNvPr id="312" name="Google Shape;312;g29f4926f02b_0_60"/>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ARTICLES</a:t>
            </a:r>
            <a:endParaRPr b="1" i="0" sz="2000" u="none" cap="none" strike="noStrike">
              <a:solidFill>
                <a:schemeClr val="dk1"/>
              </a:solidFill>
              <a:latin typeface="Philosopher"/>
              <a:ea typeface="Philosopher"/>
              <a:cs typeface="Philosopher"/>
              <a:sym typeface="Philosopher"/>
            </a:endParaRPr>
          </a:p>
        </p:txBody>
      </p:sp>
      <p:grpSp>
        <p:nvGrpSpPr>
          <p:cNvPr id="313" name="Google Shape;313;g29f4926f02b_0_60"/>
          <p:cNvGrpSpPr/>
          <p:nvPr/>
        </p:nvGrpSpPr>
        <p:grpSpPr>
          <a:xfrm>
            <a:off x="5470006" y="775450"/>
            <a:ext cx="1327979" cy="358200"/>
            <a:chOff x="5470062" y="1167647"/>
            <a:chExt cx="1251984" cy="358200"/>
          </a:xfrm>
        </p:grpSpPr>
        <p:sp>
          <p:nvSpPr>
            <p:cNvPr id="314" name="Google Shape;314;g29f4926f02b_0_6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5" name="Google Shape;315;g29f4926f02b_0_6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6" name="Google Shape;316;g29f4926f02b_0_6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17" name="Google Shape;317;g29f4926f02b_0_60"/>
          <p:cNvPicPr preferRelativeResize="0"/>
          <p:nvPr/>
        </p:nvPicPr>
        <p:blipFill rotWithShape="1">
          <a:blip r:embed="rId5">
            <a:alphaModFix/>
          </a:blip>
          <a:srcRect b="0" l="0" r="0" t="0"/>
          <a:stretch/>
        </p:blipFill>
        <p:spPr>
          <a:xfrm>
            <a:off x="643450" y="1034349"/>
            <a:ext cx="3699425" cy="5221250"/>
          </a:xfrm>
          <a:prstGeom prst="rect">
            <a:avLst/>
          </a:prstGeom>
          <a:noFill/>
          <a:ln>
            <a:noFill/>
          </a:ln>
        </p:spPr>
      </p:pic>
      <p:pic>
        <p:nvPicPr>
          <p:cNvPr id="318" name="Google Shape;318;g29f4926f02b_0_60"/>
          <p:cNvPicPr preferRelativeResize="0"/>
          <p:nvPr/>
        </p:nvPicPr>
        <p:blipFill>
          <a:blip r:embed="rId6">
            <a:alphaModFix/>
          </a:blip>
          <a:stretch>
            <a:fillRect/>
          </a:stretch>
        </p:blipFill>
        <p:spPr>
          <a:xfrm>
            <a:off x="9686175" y="6140699"/>
            <a:ext cx="2195282" cy="460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g29f4926f02b_0_104"/>
          <p:cNvPicPr preferRelativeResize="0"/>
          <p:nvPr/>
        </p:nvPicPr>
        <p:blipFill rotWithShape="1">
          <a:blip r:embed="rId3">
            <a:alphaModFix/>
          </a:blip>
          <a:srcRect b="0" l="0" r="0" t="0"/>
          <a:stretch/>
        </p:blipFill>
        <p:spPr>
          <a:xfrm>
            <a:off x="791125" y="1218650"/>
            <a:ext cx="3371649" cy="5124676"/>
          </a:xfrm>
          <a:prstGeom prst="rect">
            <a:avLst/>
          </a:prstGeom>
          <a:noFill/>
          <a:ln>
            <a:noFill/>
          </a:ln>
        </p:spPr>
      </p:pic>
      <p:pic>
        <p:nvPicPr>
          <p:cNvPr descr="A picture containing icon&#10;&#10;Description automatically generated" id="324" name="Google Shape;324;g29f4926f02b_0_104"/>
          <p:cNvPicPr preferRelativeResize="0"/>
          <p:nvPr/>
        </p:nvPicPr>
        <p:blipFill rotWithShape="1">
          <a:blip r:embed="rId4">
            <a:alphaModFix/>
          </a:blip>
          <a:srcRect b="0" l="0" r="0" t="0"/>
          <a:stretch/>
        </p:blipFill>
        <p:spPr>
          <a:xfrm>
            <a:off x="10625575" y="0"/>
            <a:ext cx="1723781" cy="1218638"/>
          </a:xfrm>
          <a:prstGeom prst="rect">
            <a:avLst/>
          </a:prstGeom>
          <a:noFill/>
          <a:ln>
            <a:noFill/>
          </a:ln>
        </p:spPr>
      </p:pic>
      <p:sp>
        <p:nvSpPr>
          <p:cNvPr id="325" name="Google Shape;325;g29f4926f02b_0_104"/>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26" name="Google Shape;326;g29f4926f02b_0_104"/>
          <p:cNvSpPr txBox="1"/>
          <p:nvPr/>
        </p:nvSpPr>
        <p:spPr>
          <a:xfrm>
            <a:off x="5579800" y="3244350"/>
            <a:ext cx="5724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Philosopher"/>
                <a:ea typeface="Philosopher"/>
                <a:cs typeface="Philosopher"/>
                <a:sym typeface="Philosopher"/>
              </a:rPr>
              <a:t>3. </a:t>
            </a:r>
            <a:r>
              <a:rPr b="1" lang="en-GB" sz="1800">
                <a:latin typeface="Philosopher"/>
                <a:ea typeface="Philosopher"/>
                <a:cs typeface="Philosopher"/>
                <a:sym typeface="Philosopher"/>
              </a:rPr>
              <a:t>Les effets du micro-apprentissage : Un examen approfondi </a:t>
            </a:r>
            <a:r>
              <a:rPr b="1" i="0" lang="en-GB" sz="1600" u="none" cap="none" strike="noStrike">
                <a:solidFill>
                  <a:srgbClr val="000000"/>
                </a:solidFill>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5"/>
              </a:rPr>
              <a:t>lien</a:t>
            </a:r>
            <a:endParaRPr b="1" i="0" sz="1600" u="none" cap="none" strike="noStrike">
              <a:solidFill>
                <a:srgbClr val="000000"/>
              </a:solidFill>
              <a:latin typeface="Philosopher"/>
              <a:ea typeface="Philosopher"/>
              <a:cs typeface="Philosopher"/>
              <a:sym typeface="Philosopher"/>
            </a:endParaRPr>
          </a:p>
        </p:txBody>
      </p:sp>
      <p:sp>
        <p:nvSpPr>
          <p:cNvPr id="327" name="Google Shape;327;g29f4926f02b_0_104"/>
          <p:cNvSpPr txBox="1"/>
          <p:nvPr/>
        </p:nvSpPr>
        <p:spPr>
          <a:xfrm>
            <a:off x="7234312" y="4050238"/>
            <a:ext cx="2415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1" lang="en-GB" sz="1300" u="none" cap="none" strike="noStrike">
                <a:solidFill>
                  <a:schemeClr val="dk1"/>
                </a:solidFill>
                <a:latin typeface="Philosopher"/>
                <a:ea typeface="Philosopher"/>
                <a:cs typeface="Philosopher"/>
                <a:sym typeface="Philosopher"/>
              </a:rPr>
              <a:t>(approx. 1 h</a:t>
            </a:r>
            <a:r>
              <a:rPr i="1" lang="en-GB" sz="1300">
                <a:solidFill>
                  <a:schemeClr val="dk1"/>
                </a:solidFill>
                <a:latin typeface="Philosopher"/>
                <a:ea typeface="Philosopher"/>
                <a:cs typeface="Philosopher"/>
                <a:sym typeface="Philosopher"/>
              </a:rPr>
              <a:t>eure de lecture</a:t>
            </a:r>
            <a:r>
              <a:rPr b="0" i="1" lang="en-GB" sz="1300" u="none" cap="none" strike="noStrike">
                <a:solidFill>
                  <a:schemeClr val="dk1"/>
                </a:solidFill>
                <a:latin typeface="Philosopher"/>
                <a:ea typeface="Philosopher"/>
                <a:cs typeface="Philosopher"/>
                <a:sym typeface="Philosopher"/>
              </a:rPr>
              <a:t>)</a:t>
            </a:r>
            <a:endParaRPr b="0" i="1" sz="1300" u="none" cap="none" strike="noStrike">
              <a:solidFill>
                <a:schemeClr val="dk1"/>
              </a:solidFill>
              <a:latin typeface="Philosopher"/>
              <a:ea typeface="Philosopher"/>
              <a:cs typeface="Philosopher"/>
              <a:sym typeface="Philosopher"/>
            </a:endParaRPr>
          </a:p>
        </p:txBody>
      </p:sp>
      <p:sp>
        <p:nvSpPr>
          <p:cNvPr id="328" name="Google Shape;328;g29f4926f02b_0_104"/>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ARTICLES</a:t>
            </a:r>
            <a:endParaRPr b="1" i="0" sz="2000" u="none" cap="none" strike="noStrike">
              <a:solidFill>
                <a:schemeClr val="dk1"/>
              </a:solidFill>
              <a:latin typeface="Philosopher"/>
              <a:ea typeface="Philosopher"/>
              <a:cs typeface="Philosopher"/>
              <a:sym typeface="Philosopher"/>
            </a:endParaRPr>
          </a:p>
        </p:txBody>
      </p:sp>
      <p:grpSp>
        <p:nvGrpSpPr>
          <p:cNvPr id="329" name="Google Shape;329;g29f4926f02b_0_104"/>
          <p:cNvGrpSpPr/>
          <p:nvPr/>
        </p:nvGrpSpPr>
        <p:grpSpPr>
          <a:xfrm>
            <a:off x="5470006" y="775450"/>
            <a:ext cx="1327979" cy="358200"/>
            <a:chOff x="5470062" y="1167647"/>
            <a:chExt cx="1251984" cy="358200"/>
          </a:xfrm>
        </p:grpSpPr>
        <p:sp>
          <p:nvSpPr>
            <p:cNvPr id="330" name="Google Shape;330;g29f4926f02b_0_10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1" name="Google Shape;331;g29f4926f02b_0_10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2" name="Google Shape;332;g29f4926f02b_0_10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33" name="Google Shape;333;g29f4926f02b_0_104"/>
          <p:cNvPicPr preferRelativeResize="0"/>
          <p:nvPr/>
        </p:nvPicPr>
        <p:blipFill>
          <a:blip r:embed="rId6">
            <a:alphaModFix/>
          </a:blip>
          <a:stretch>
            <a:fillRect/>
          </a:stretch>
        </p:blipFill>
        <p:spPr>
          <a:xfrm>
            <a:off x="9931775" y="6343324"/>
            <a:ext cx="2195282" cy="460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A picture containing icon&#10;&#10;Description automatically generated" id="338" name="Google Shape;338;g29f4926f02b_0_118"/>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339" name="Google Shape;339;g29f4926f02b_0_118"/>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40" name="Google Shape;340;g29f4926f02b_0_118"/>
          <p:cNvSpPr txBox="1"/>
          <p:nvPr/>
        </p:nvSpPr>
        <p:spPr>
          <a:xfrm>
            <a:off x="5002150" y="3244350"/>
            <a:ext cx="6879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Philosopher"/>
                <a:ea typeface="Philosopher"/>
                <a:cs typeface="Philosopher"/>
                <a:sym typeface="Philosopher"/>
              </a:rPr>
              <a:t>4. </a:t>
            </a:r>
            <a:r>
              <a:rPr b="1" lang="en-GB" sz="1800">
                <a:latin typeface="Philosopher"/>
                <a:ea typeface="Philosopher"/>
                <a:cs typeface="Philosopher"/>
                <a:sym typeface="Philosopher"/>
              </a:rPr>
              <a:t>Intégrer des contenus de micro-apprentissage dans les plates-formes traditionnelles d'apprentissage en ligne </a:t>
            </a:r>
            <a:r>
              <a:rPr b="1" i="0" lang="en-GB" sz="1800" u="none" cap="none" strike="noStrike">
                <a:solidFill>
                  <a:srgbClr val="000000"/>
                </a:solidFill>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4"/>
              </a:rPr>
              <a:t>lien</a:t>
            </a:r>
            <a:endParaRPr b="1" i="0" sz="1600" u="none" cap="none" strike="noStrike">
              <a:solidFill>
                <a:srgbClr val="000000"/>
              </a:solidFill>
              <a:latin typeface="Philosopher"/>
              <a:ea typeface="Philosopher"/>
              <a:cs typeface="Philosopher"/>
              <a:sym typeface="Philosopher"/>
            </a:endParaRPr>
          </a:p>
        </p:txBody>
      </p:sp>
      <p:sp>
        <p:nvSpPr>
          <p:cNvPr id="341" name="Google Shape;341;g29f4926f02b_0_118"/>
          <p:cNvSpPr txBox="1"/>
          <p:nvPr/>
        </p:nvSpPr>
        <p:spPr>
          <a:xfrm>
            <a:off x="7234312" y="4050238"/>
            <a:ext cx="2415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1" lang="en-GB" sz="1300" u="none" cap="none" strike="noStrike">
                <a:solidFill>
                  <a:schemeClr val="dk1"/>
                </a:solidFill>
                <a:latin typeface="Philosopher"/>
                <a:ea typeface="Philosopher"/>
                <a:cs typeface="Philosopher"/>
                <a:sym typeface="Philosopher"/>
              </a:rPr>
              <a:t>(approx. 1 h</a:t>
            </a:r>
            <a:r>
              <a:rPr i="1" lang="en-GB" sz="1300">
                <a:solidFill>
                  <a:schemeClr val="dk1"/>
                </a:solidFill>
                <a:latin typeface="Philosopher"/>
                <a:ea typeface="Philosopher"/>
                <a:cs typeface="Philosopher"/>
                <a:sym typeface="Philosopher"/>
              </a:rPr>
              <a:t>eure de lecture</a:t>
            </a:r>
            <a:r>
              <a:rPr b="0" i="1" lang="en-GB" sz="1300" u="none" cap="none" strike="noStrike">
                <a:solidFill>
                  <a:schemeClr val="dk1"/>
                </a:solidFill>
                <a:latin typeface="Philosopher"/>
                <a:ea typeface="Philosopher"/>
                <a:cs typeface="Philosopher"/>
                <a:sym typeface="Philosopher"/>
              </a:rPr>
              <a:t>)</a:t>
            </a:r>
            <a:endParaRPr b="0" i="1" sz="1300" u="none" cap="none" strike="noStrike">
              <a:solidFill>
                <a:schemeClr val="dk1"/>
              </a:solidFill>
              <a:latin typeface="Philosopher"/>
              <a:ea typeface="Philosopher"/>
              <a:cs typeface="Philosopher"/>
              <a:sym typeface="Philosopher"/>
            </a:endParaRPr>
          </a:p>
        </p:txBody>
      </p:sp>
      <p:sp>
        <p:nvSpPr>
          <p:cNvPr id="342" name="Google Shape;342;g29f4926f02b_0_118"/>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ARTICLES</a:t>
            </a:r>
            <a:endParaRPr b="1" i="0" sz="2000" u="none" cap="none" strike="noStrike">
              <a:solidFill>
                <a:schemeClr val="dk1"/>
              </a:solidFill>
              <a:latin typeface="Philosopher"/>
              <a:ea typeface="Philosopher"/>
              <a:cs typeface="Philosopher"/>
              <a:sym typeface="Philosopher"/>
            </a:endParaRPr>
          </a:p>
        </p:txBody>
      </p:sp>
      <p:grpSp>
        <p:nvGrpSpPr>
          <p:cNvPr id="343" name="Google Shape;343;g29f4926f02b_0_118"/>
          <p:cNvGrpSpPr/>
          <p:nvPr/>
        </p:nvGrpSpPr>
        <p:grpSpPr>
          <a:xfrm>
            <a:off x="5470006" y="775450"/>
            <a:ext cx="1327979" cy="358200"/>
            <a:chOff x="5470062" y="1167647"/>
            <a:chExt cx="1251984" cy="358200"/>
          </a:xfrm>
        </p:grpSpPr>
        <p:sp>
          <p:nvSpPr>
            <p:cNvPr id="344" name="Google Shape;344;g29f4926f02b_0_11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5" name="Google Shape;345;g29f4926f02b_0_11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6" name="Google Shape;346;g29f4926f02b_0_11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47" name="Google Shape;347;g29f4926f02b_0_118"/>
          <p:cNvPicPr preferRelativeResize="0"/>
          <p:nvPr/>
        </p:nvPicPr>
        <p:blipFill rotWithShape="1">
          <a:blip r:embed="rId5">
            <a:alphaModFix/>
          </a:blip>
          <a:srcRect b="0" l="0" r="0" t="0"/>
          <a:stretch/>
        </p:blipFill>
        <p:spPr>
          <a:xfrm>
            <a:off x="545600" y="1414200"/>
            <a:ext cx="3245975" cy="4906874"/>
          </a:xfrm>
          <a:prstGeom prst="rect">
            <a:avLst/>
          </a:prstGeom>
          <a:noFill/>
          <a:ln>
            <a:noFill/>
          </a:ln>
        </p:spPr>
      </p:pic>
      <p:pic>
        <p:nvPicPr>
          <p:cNvPr id="348" name="Google Shape;348;g29f4926f02b_0_118"/>
          <p:cNvPicPr preferRelativeResize="0"/>
          <p:nvPr/>
        </p:nvPicPr>
        <p:blipFill>
          <a:blip r:embed="rId6">
            <a:alphaModFix/>
          </a:blip>
          <a:stretch>
            <a:fillRect/>
          </a:stretch>
        </p:blipFill>
        <p:spPr>
          <a:xfrm>
            <a:off x="9902800" y="6242199"/>
            <a:ext cx="2195282" cy="460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descr="A picture containing icon&#10;&#10;Description automatically generated" id="353" name="Google Shape;353;g29f4926f02b_0_132"/>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354" name="Google Shape;354;g29f4926f02b_0_132"/>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55" name="Google Shape;355;g29f4926f02b_0_132"/>
          <p:cNvSpPr txBox="1"/>
          <p:nvPr/>
        </p:nvSpPr>
        <p:spPr>
          <a:xfrm>
            <a:off x="4811800" y="3260725"/>
            <a:ext cx="7260000" cy="593700"/>
          </a:xfrm>
          <a:prstGeom prst="rect">
            <a:avLst/>
          </a:prstGeom>
          <a:noFill/>
          <a:ln>
            <a:noFill/>
          </a:ln>
        </p:spPr>
        <p:txBody>
          <a:bodyPr anchorCtr="0" anchor="t" bIns="45700" lIns="91425" spcFirstLastPara="1" rIns="91425" wrap="square" tIns="45700">
            <a:spAutoFit/>
          </a:bodyPr>
          <a:lstStyle/>
          <a:p>
            <a:pPr indent="0" lvl="0" marL="0" marR="0" rtl="0" algn="ctr">
              <a:lnSpc>
                <a:spcPct val="88043"/>
              </a:lnSpc>
              <a:spcBef>
                <a:spcPts val="0"/>
              </a:spcBef>
              <a:spcAft>
                <a:spcPts val="700"/>
              </a:spcAft>
              <a:buClr>
                <a:srgbClr val="000000"/>
              </a:buClr>
              <a:buSzPts val="1850"/>
              <a:buFont typeface="Arial"/>
              <a:buNone/>
            </a:pPr>
            <a:r>
              <a:rPr b="1" i="0" lang="en-GB" sz="1850" u="none" cap="none" strike="noStrike">
                <a:solidFill>
                  <a:srgbClr val="202020"/>
                </a:solidFill>
                <a:highlight>
                  <a:srgbClr val="FFFFFF"/>
                </a:highlight>
                <a:latin typeface="Philosopher"/>
                <a:ea typeface="Philosopher"/>
                <a:cs typeface="Philosopher"/>
                <a:sym typeface="Philosopher"/>
              </a:rPr>
              <a:t>5. </a:t>
            </a:r>
            <a:r>
              <a:rPr b="1" lang="en-GB" sz="1850">
                <a:solidFill>
                  <a:srgbClr val="202020"/>
                </a:solidFill>
                <a:highlight>
                  <a:srgbClr val="FFFFFF"/>
                </a:highlight>
                <a:latin typeface="Philosopher"/>
                <a:ea typeface="Philosopher"/>
                <a:cs typeface="Philosopher"/>
                <a:sym typeface="Philosopher"/>
              </a:rPr>
              <a:t>Le micro-apprentissage au service de la sécurité des patients : Formation à la gestion des ressources humaines en 15 minutes </a:t>
            </a:r>
            <a:r>
              <a:rPr b="1" i="0" lang="en-GB" sz="1850" u="none" cap="none" strike="noStrike">
                <a:solidFill>
                  <a:srgbClr val="202020"/>
                </a:solidFill>
                <a:highlight>
                  <a:srgbClr val="FFFFFF"/>
                </a:highlight>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4"/>
              </a:rPr>
              <a:t>lien</a:t>
            </a:r>
            <a:endParaRPr b="1" i="0" sz="1600" u="none" cap="none" strike="noStrike">
              <a:solidFill>
                <a:srgbClr val="000000"/>
              </a:solidFill>
              <a:latin typeface="Philosopher"/>
              <a:ea typeface="Philosopher"/>
              <a:cs typeface="Philosopher"/>
              <a:sym typeface="Philosopher"/>
            </a:endParaRPr>
          </a:p>
        </p:txBody>
      </p:sp>
      <p:pic>
        <p:nvPicPr>
          <p:cNvPr id="356" name="Google Shape;356;g29f4926f02b_0_132"/>
          <p:cNvPicPr preferRelativeResize="0"/>
          <p:nvPr/>
        </p:nvPicPr>
        <p:blipFill rotWithShape="1">
          <a:blip r:embed="rId5">
            <a:alphaModFix/>
          </a:blip>
          <a:srcRect b="0" l="4153" r="4161" t="0"/>
          <a:stretch/>
        </p:blipFill>
        <p:spPr>
          <a:xfrm>
            <a:off x="647625" y="1369425"/>
            <a:ext cx="3526624" cy="4977401"/>
          </a:xfrm>
          <a:prstGeom prst="rect">
            <a:avLst/>
          </a:prstGeom>
          <a:noFill/>
          <a:ln>
            <a:noFill/>
          </a:ln>
        </p:spPr>
      </p:pic>
      <p:sp>
        <p:nvSpPr>
          <p:cNvPr id="357" name="Google Shape;357;g29f4926f02b_0_132"/>
          <p:cNvSpPr txBox="1"/>
          <p:nvPr/>
        </p:nvSpPr>
        <p:spPr>
          <a:xfrm>
            <a:off x="7234312" y="4050238"/>
            <a:ext cx="2415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1" lang="en-GB" sz="1300" u="none" cap="none" strike="noStrike">
                <a:solidFill>
                  <a:schemeClr val="dk1"/>
                </a:solidFill>
                <a:latin typeface="Philosopher"/>
                <a:ea typeface="Philosopher"/>
                <a:cs typeface="Philosopher"/>
                <a:sym typeface="Philosopher"/>
              </a:rPr>
              <a:t>(approx. 45  min </a:t>
            </a:r>
            <a:r>
              <a:rPr i="1" lang="en-GB" sz="1300">
                <a:solidFill>
                  <a:schemeClr val="dk1"/>
                </a:solidFill>
                <a:latin typeface="Philosopher"/>
                <a:ea typeface="Philosopher"/>
                <a:cs typeface="Philosopher"/>
                <a:sym typeface="Philosopher"/>
              </a:rPr>
              <a:t>de lecture</a:t>
            </a:r>
            <a:r>
              <a:rPr b="0" i="1" lang="en-GB" sz="1300" u="none" cap="none" strike="noStrike">
                <a:solidFill>
                  <a:schemeClr val="dk1"/>
                </a:solidFill>
                <a:latin typeface="Philosopher"/>
                <a:ea typeface="Philosopher"/>
                <a:cs typeface="Philosopher"/>
                <a:sym typeface="Philosopher"/>
              </a:rPr>
              <a:t>)</a:t>
            </a:r>
            <a:endParaRPr b="0" i="1" sz="1300" u="none" cap="none" strike="noStrike">
              <a:solidFill>
                <a:schemeClr val="dk1"/>
              </a:solidFill>
              <a:latin typeface="Philosopher"/>
              <a:ea typeface="Philosopher"/>
              <a:cs typeface="Philosopher"/>
              <a:sym typeface="Philosopher"/>
            </a:endParaRPr>
          </a:p>
        </p:txBody>
      </p:sp>
      <p:sp>
        <p:nvSpPr>
          <p:cNvPr id="358" name="Google Shape;358;g29f4926f02b_0_132"/>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ARTICLES</a:t>
            </a:r>
            <a:endParaRPr b="1" i="0" sz="2000" u="none" cap="none" strike="noStrike">
              <a:solidFill>
                <a:schemeClr val="dk1"/>
              </a:solidFill>
              <a:latin typeface="Philosopher"/>
              <a:ea typeface="Philosopher"/>
              <a:cs typeface="Philosopher"/>
              <a:sym typeface="Philosopher"/>
            </a:endParaRPr>
          </a:p>
        </p:txBody>
      </p:sp>
      <p:grpSp>
        <p:nvGrpSpPr>
          <p:cNvPr id="359" name="Google Shape;359;g29f4926f02b_0_132"/>
          <p:cNvGrpSpPr/>
          <p:nvPr/>
        </p:nvGrpSpPr>
        <p:grpSpPr>
          <a:xfrm>
            <a:off x="5470006" y="775450"/>
            <a:ext cx="1327979" cy="358200"/>
            <a:chOff x="5470062" y="1167647"/>
            <a:chExt cx="1251984" cy="358200"/>
          </a:xfrm>
        </p:grpSpPr>
        <p:sp>
          <p:nvSpPr>
            <p:cNvPr id="360" name="Google Shape;360;g29f4926f02b_0_13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1" name="Google Shape;361;g29f4926f02b_0_13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2" name="Google Shape;362;g29f4926f02b_0_13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63" name="Google Shape;363;g29f4926f02b_0_132"/>
          <p:cNvPicPr preferRelativeResize="0"/>
          <p:nvPr/>
        </p:nvPicPr>
        <p:blipFill>
          <a:blip r:embed="rId6">
            <a:alphaModFix/>
          </a:blip>
          <a:stretch>
            <a:fillRect/>
          </a:stretch>
        </p:blipFill>
        <p:spPr>
          <a:xfrm>
            <a:off x="9801300" y="6213199"/>
            <a:ext cx="2195282" cy="460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descr="A picture containing yellow&#10;&#10;Description automatically generated" id="368" name="Google Shape;368;p17"/>
          <p:cNvPicPr preferRelativeResize="0"/>
          <p:nvPr>
            <p:ph idx="2" type="pic"/>
          </p:nvPr>
        </p:nvPicPr>
        <p:blipFill rotWithShape="1">
          <a:blip r:embed="rId3">
            <a:alphaModFix/>
          </a:blip>
          <a:srcRect b="0" l="28716" r="28716" t="0"/>
          <a:stretch/>
        </p:blipFill>
        <p:spPr>
          <a:xfrm>
            <a:off x="0" y="0"/>
            <a:ext cx="2918564" cy="6858000"/>
          </a:xfrm>
          <a:prstGeom prst="rect">
            <a:avLst/>
          </a:prstGeom>
          <a:noFill/>
          <a:ln>
            <a:noFill/>
          </a:ln>
        </p:spPr>
      </p:pic>
      <p:sp>
        <p:nvSpPr>
          <p:cNvPr id="369" name="Google Shape;369;p17"/>
          <p:cNvSpPr txBox="1"/>
          <p:nvPr/>
        </p:nvSpPr>
        <p:spPr>
          <a:xfrm>
            <a:off x="3539608" y="3068040"/>
            <a:ext cx="8121300" cy="3694200"/>
          </a:xfrm>
          <a:prstGeom prst="rect">
            <a:avLst/>
          </a:prstGeom>
          <a:noFill/>
          <a:ln>
            <a:noFill/>
          </a:ln>
        </p:spPr>
        <p:txBody>
          <a:bodyPr anchorCtr="0" anchor="t" bIns="45700" lIns="91425" spcFirstLastPara="1" rIns="91425" wrap="square" tIns="45700">
            <a:spAutoFit/>
          </a:bodyPr>
          <a:lstStyle/>
          <a:p>
            <a:pPr indent="0" lvl="0" marL="0" rtl="0" algn="just">
              <a:spcBef>
                <a:spcPts val="0"/>
              </a:spcBef>
              <a:spcAft>
                <a:spcPts val="0"/>
              </a:spcAft>
              <a:buClr>
                <a:schemeClr val="dk1"/>
              </a:buClr>
              <a:buSzPts val="1100"/>
              <a:buFont typeface="Arial"/>
              <a:buNone/>
            </a:pPr>
            <a:r>
              <a:rPr lang="en-GB" sz="1800">
                <a:latin typeface="Philosopher"/>
                <a:ea typeface="Philosopher"/>
                <a:cs typeface="Philosopher"/>
                <a:sym typeface="Philosopher"/>
              </a:rPr>
              <a:t>1. Quels sont les concepts et principes clés du microlearning que j'ai appris au cours de ce module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en-GB" sz="1800">
                <a:latin typeface="Philosopher"/>
                <a:ea typeface="Philosopher"/>
                <a:cs typeface="Philosopher"/>
                <a:sym typeface="Philosopher"/>
              </a:rPr>
              <a:t>2. Comment ces concepts s'alignent-ils sur ma compréhension antérieure de l'éducation des adultes et des théories de l'apprentissage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en-GB" sz="1800">
                <a:latin typeface="Philosopher"/>
                <a:ea typeface="Philosopher"/>
                <a:cs typeface="Philosopher"/>
                <a:sym typeface="Philosopher"/>
              </a:rPr>
              <a:t>3. Quels sont les avantages spécifiques du microlearning dans l'éducation des adultes que j'ai trouvés les plus convaincants, et pourquoi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en-GB" sz="1800">
                <a:latin typeface="Philosopher"/>
                <a:ea typeface="Philosopher"/>
                <a:cs typeface="Philosopher"/>
                <a:sym typeface="Philosopher"/>
              </a:rPr>
              <a:t>4. Ai-je pu appliquer l'une ou l'autre des techniques de </a:t>
            </a:r>
            <a:r>
              <a:rPr lang="en-GB" sz="1800">
                <a:latin typeface="Philosopher"/>
                <a:ea typeface="Philosopher"/>
                <a:cs typeface="Philosopher"/>
                <a:sym typeface="Philosopher"/>
              </a:rPr>
              <a:t>micro-apprentissage</a:t>
            </a:r>
            <a:r>
              <a:rPr lang="en-GB" sz="1800">
                <a:latin typeface="Philosopher"/>
                <a:ea typeface="Philosopher"/>
                <a:cs typeface="Philosopher"/>
                <a:sym typeface="Philosopher"/>
              </a:rPr>
              <a:t> que j'ai apprises à mon propre contexte éducatif ou à mon travail ? Si oui, quels ont été les résultats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b="1" sz="1800">
              <a:latin typeface="Philosopher"/>
              <a:ea typeface="Philosopher"/>
              <a:cs typeface="Philosopher"/>
              <a:sym typeface="Philosopher"/>
            </a:endParaRPr>
          </a:p>
        </p:txBody>
      </p:sp>
      <p:sp>
        <p:nvSpPr>
          <p:cNvPr id="370" name="Google Shape;370;p17"/>
          <p:cNvSpPr txBox="1"/>
          <p:nvPr/>
        </p:nvSpPr>
        <p:spPr>
          <a:xfrm>
            <a:off x="3755919" y="1743518"/>
            <a:ext cx="76887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lang="en-GB" sz="1600">
                <a:solidFill>
                  <a:schemeClr val="dk1"/>
                </a:solidFill>
                <a:latin typeface="Philosopher"/>
                <a:ea typeface="Philosopher"/>
                <a:cs typeface="Philosopher"/>
                <a:sym typeface="Philosopher"/>
              </a:rPr>
              <a:t>Ces questions de réflexion peuvent vous aider à résumer vos connaissances, à identifier les domaines dans lesquels vous pouvez améliorer vos compétences et à élaborer des stratégies pour utiliser plus efficacement les techniques de </a:t>
            </a:r>
            <a:r>
              <a:rPr b="1" lang="en-GB" sz="1600">
                <a:solidFill>
                  <a:schemeClr val="dk1"/>
                </a:solidFill>
                <a:latin typeface="Philosopher"/>
                <a:ea typeface="Philosopher"/>
                <a:cs typeface="Philosopher"/>
                <a:sym typeface="Philosopher"/>
              </a:rPr>
              <a:t>micro-apprentissage</a:t>
            </a:r>
            <a:r>
              <a:rPr b="1" lang="en-GB" sz="1600">
                <a:solidFill>
                  <a:schemeClr val="dk1"/>
                </a:solidFill>
                <a:latin typeface="Philosopher"/>
                <a:ea typeface="Philosopher"/>
                <a:cs typeface="Philosopher"/>
                <a:sym typeface="Philosopher"/>
              </a:rPr>
              <a:t> dans le domaine de la formation des adultes.</a:t>
            </a:r>
            <a:endParaRPr b="1" i="0" sz="1600" u="none" cap="none" strike="noStrike">
              <a:solidFill>
                <a:schemeClr val="dk1"/>
              </a:solidFill>
              <a:latin typeface="Philosopher"/>
              <a:ea typeface="Philosopher"/>
              <a:cs typeface="Philosopher"/>
              <a:sym typeface="Philosopher"/>
            </a:endParaRPr>
          </a:p>
        </p:txBody>
      </p:sp>
      <p:sp>
        <p:nvSpPr>
          <p:cNvPr id="371" name="Google Shape;371;p17"/>
          <p:cNvSpPr txBox="1"/>
          <p:nvPr/>
        </p:nvSpPr>
        <p:spPr>
          <a:xfrm>
            <a:off x="4552334" y="301000"/>
            <a:ext cx="6096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en-GB" sz="1800">
                <a:latin typeface="Philosopher"/>
                <a:ea typeface="Philosopher"/>
                <a:cs typeface="Philosopher"/>
                <a:sym typeface="Philosopher"/>
              </a:rPr>
              <a:t>Questions d'auto-réflexion</a:t>
            </a:r>
            <a:endParaRPr b="0" i="0" sz="1800" u="none" cap="none" strike="noStrike">
              <a:solidFill>
                <a:srgbClr val="000000"/>
              </a:solidFill>
              <a:latin typeface="Arial"/>
              <a:ea typeface="Arial"/>
              <a:cs typeface="Arial"/>
              <a:sym typeface="Arial"/>
            </a:endParaRPr>
          </a:p>
        </p:txBody>
      </p:sp>
      <p:grpSp>
        <p:nvGrpSpPr>
          <p:cNvPr id="372" name="Google Shape;372;p17"/>
          <p:cNvGrpSpPr/>
          <p:nvPr/>
        </p:nvGrpSpPr>
        <p:grpSpPr>
          <a:xfrm>
            <a:off x="6974342" y="891793"/>
            <a:ext cx="1251984" cy="358200"/>
            <a:chOff x="5470062" y="1167647"/>
            <a:chExt cx="1251984" cy="358200"/>
          </a:xfrm>
        </p:grpSpPr>
        <p:sp>
          <p:nvSpPr>
            <p:cNvPr id="373" name="Google Shape;373;p1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4" name="Google Shape;374;p1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5" name="Google Shape;375;p1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76" name="Google Shape;376;p17"/>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pic>
        <p:nvPicPr>
          <p:cNvPr id="377" name="Google Shape;377;p17"/>
          <p:cNvPicPr preferRelativeResize="0"/>
          <p:nvPr/>
        </p:nvPicPr>
        <p:blipFill>
          <a:blip r:embed="rId5">
            <a:alphaModFix/>
          </a:blip>
          <a:stretch>
            <a:fillRect/>
          </a:stretch>
        </p:blipFill>
        <p:spPr>
          <a:xfrm>
            <a:off x="203000" y="6271199"/>
            <a:ext cx="2195282" cy="460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descr="A picture containing yellow&#10;&#10;Description automatically generated" id="382" name="Google Shape;382;p18"/>
          <p:cNvPicPr preferRelativeResize="0"/>
          <p:nvPr>
            <p:ph idx="2" type="pic"/>
          </p:nvPr>
        </p:nvPicPr>
        <p:blipFill rotWithShape="1">
          <a:blip r:embed="rId3">
            <a:alphaModFix/>
          </a:blip>
          <a:srcRect b="0" l="28716" r="28716" t="0"/>
          <a:stretch/>
        </p:blipFill>
        <p:spPr>
          <a:xfrm>
            <a:off x="0" y="0"/>
            <a:ext cx="2918564" cy="6858000"/>
          </a:xfrm>
          <a:prstGeom prst="rect">
            <a:avLst/>
          </a:prstGeom>
          <a:noFill/>
          <a:ln>
            <a:noFill/>
          </a:ln>
        </p:spPr>
      </p:pic>
      <p:sp>
        <p:nvSpPr>
          <p:cNvPr id="383" name="Google Shape;383;p18"/>
          <p:cNvSpPr txBox="1"/>
          <p:nvPr/>
        </p:nvSpPr>
        <p:spPr>
          <a:xfrm>
            <a:off x="3539609" y="1914737"/>
            <a:ext cx="8121300" cy="5079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GB" sz="1800">
                <a:latin typeface="Philosopher"/>
                <a:ea typeface="Philosopher"/>
                <a:cs typeface="Philosopher"/>
                <a:sym typeface="Philosopher"/>
              </a:rPr>
              <a:t>5. Ai-je pu appliquer l'une ou l'autre des techniques de microapprentissage que j'ai apprises à mon propre contexte éducatif ou à mon travail ? Si oui, quels ont été les résultats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rPr lang="en-GB" sz="1800">
                <a:latin typeface="Philosopher"/>
                <a:ea typeface="Philosopher"/>
                <a:cs typeface="Philosopher"/>
                <a:sym typeface="Philosopher"/>
              </a:rPr>
              <a:t>6. Quels sont les exemples du module qui m'ont le plus marqué et comment pourrais-je adapter ou appliquer des stratégies similaires dans ma propre pratique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rPr lang="en-GB" sz="1800">
                <a:latin typeface="Philosopher"/>
                <a:ea typeface="Philosopher"/>
                <a:cs typeface="Philosopher"/>
                <a:sym typeface="Philosopher"/>
              </a:rPr>
              <a:t>7. Comment mon point de vue sur la théorie de l'apprentissage des adultes a-t-il évolué ou s'est-il approfondi à la suite de cette expérience d'apprentissage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rPr lang="en-GB" sz="1800">
                <a:latin typeface="Philosopher"/>
                <a:ea typeface="Philosopher"/>
                <a:cs typeface="Philosopher"/>
                <a:sym typeface="Philosopher"/>
              </a:rPr>
              <a:t>8. Comment puis-je intégrer les principes du micro-apprentissage dans mes initiatives de développement professionnel continu et d'éducation des adultes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marR="0" rtl="0" algn="l">
              <a:lnSpc>
                <a:spcPct val="100000"/>
              </a:lnSpc>
              <a:spcBef>
                <a:spcPts val="0"/>
              </a:spcBef>
              <a:spcAft>
                <a:spcPts val="0"/>
              </a:spcAft>
              <a:buClr>
                <a:srgbClr val="000000"/>
              </a:buClr>
              <a:buSzPts val="1800"/>
              <a:buFont typeface="Arial"/>
              <a:buNone/>
            </a:pPr>
            <a:r>
              <a:t/>
            </a:r>
            <a:endParaRPr sz="1800">
              <a:latin typeface="Philosopher"/>
              <a:ea typeface="Philosopher"/>
              <a:cs typeface="Philosopher"/>
              <a:sym typeface="Philosophe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Philosopher"/>
              <a:ea typeface="Philosopher"/>
              <a:cs typeface="Philosopher"/>
              <a:sym typeface="Philosophe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Philosopher"/>
              <a:ea typeface="Philosopher"/>
              <a:cs typeface="Philosopher"/>
              <a:sym typeface="Philosopher"/>
            </a:endParaRPr>
          </a:p>
        </p:txBody>
      </p:sp>
      <p:pic>
        <p:nvPicPr>
          <p:cNvPr descr="A picture containing icon&#10;&#10;Description automatically generated" id="384" name="Google Shape;384;p18"/>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385" name="Google Shape;385;p18"/>
          <p:cNvSpPr txBox="1"/>
          <p:nvPr/>
        </p:nvSpPr>
        <p:spPr>
          <a:xfrm>
            <a:off x="4552334" y="301000"/>
            <a:ext cx="6096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en-GB" sz="1800">
                <a:latin typeface="Philosopher"/>
                <a:ea typeface="Philosopher"/>
                <a:cs typeface="Philosopher"/>
                <a:sym typeface="Philosopher"/>
              </a:rPr>
              <a:t>Questions d'auto-réflexion</a:t>
            </a:r>
            <a:endParaRPr b="0" i="0" sz="1800" u="none" cap="none" strike="noStrike">
              <a:solidFill>
                <a:srgbClr val="000000"/>
              </a:solidFill>
              <a:latin typeface="Arial"/>
              <a:ea typeface="Arial"/>
              <a:cs typeface="Arial"/>
              <a:sym typeface="Arial"/>
            </a:endParaRPr>
          </a:p>
        </p:txBody>
      </p:sp>
      <p:grpSp>
        <p:nvGrpSpPr>
          <p:cNvPr id="386" name="Google Shape;386;p18"/>
          <p:cNvGrpSpPr/>
          <p:nvPr/>
        </p:nvGrpSpPr>
        <p:grpSpPr>
          <a:xfrm>
            <a:off x="6974342" y="891793"/>
            <a:ext cx="1251984" cy="358200"/>
            <a:chOff x="5470062" y="1167647"/>
            <a:chExt cx="1251984" cy="358200"/>
          </a:xfrm>
        </p:grpSpPr>
        <p:sp>
          <p:nvSpPr>
            <p:cNvPr id="387" name="Google Shape;387;p1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8" name="Google Shape;388;p1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9" name="Google Shape;389;p1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90" name="Google Shape;390;p18"/>
          <p:cNvPicPr preferRelativeResize="0"/>
          <p:nvPr/>
        </p:nvPicPr>
        <p:blipFill>
          <a:blip r:embed="rId5">
            <a:alphaModFix/>
          </a:blip>
          <a:stretch>
            <a:fillRect/>
          </a:stretch>
        </p:blipFill>
        <p:spPr>
          <a:xfrm>
            <a:off x="203000" y="6271199"/>
            <a:ext cx="2195282" cy="460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19"/>
          <p:cNvSpPr txBox="1"/>
          <p:nvPr/>
        </p:nvSpPr>
        <p:spPr>
          <a:xfrm>
            <a:off x="4573596" y="68892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GB" sz="4000" u="none" cap="none" strike="noStrike">
                <a:solidFill>
                  <a:schemeClr val="dk1"/>
                </a:solidFill>
                <a:latin typeface="Philosopher"/>
                <a:ea typeface="Philosopher"/>
                <a:cs typeface="Philosopher"/>
                <a:sym typeface="Philosopher"/>
              </a:rPr>
              <a:t>Conclusion</a:t>
            </a:r>
            <a:endParaRPr b="1" i="0" sz="4000" u="none" cap="none" strike="noStrike">
              <a:solidFill>
                <a:schemeClr val="dk1"/>
              </a:solidFill>
              <a:latin typeface="Philosopher"/>
              <a:ea typeface="Philosopher"/>
              <a:cs typeface="Philosopher"/>
              <a:sym typeface="Philosopher"/>
            </a:endParaRPr>
          </a:p>
        </p:txBody>
      </p:sp>
      <p:grpSp>
        <p:nvGrpSpPr>
          <p:cNvPr id="396" name="Google Shape;396;p19"/>
          <p:cNvGrpSpPr/>
          <p:nvPr/>
        </p:nvGrpSpPr>
        <p:grpSpPr>
          <a:xfrm>
            <a:off x="5470061" y="1709272"/>
            <a:ext cx="1251876" cy="358096"/>
            <a:chOff x="5470062" y="1167647"/>
            <a:chExt cx="1251876" cy="358096"/>
          </a:xfrm>
        </p:grpSpPr>
        <p:sp>
          <p:nvSpPr>
            <p:cNvPr id="397" name="Google Shape;397;p19"/>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8" name="Google Shape;398;p19"/>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9" name="Google Shape;399;p19"/>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00" name="Google Shape;400;p19"/>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401" name="Google Shape;401;p19"/>
          <p:cNvSpPr txBox="1"/>
          <p:nvPr/>
        </p:nvSpPr>
        <p:spPr>
          <a:xfrm>
            <a:off x="1287236" y="2229898"/>
            <a:ext cx="10395857" cy="2560735"/>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3200">
                <a:solidFill>
                  <a:schemeClr val="dk1"/>
                </a:solidFill>
                <a:latin typeface="Philosopher"/>
                <a:ea typeface="Philosopher"/>
                <a:cs typeface="Philosopher"/>
                <a:sym typeface="Philosopher"/>
              </a:rPr>
              <a:t>Nous vous remercions d'avoir participé à ces activités d'auto-apprentissage.</a:t>
            </a:r>
            <a:endParaRPr sz="3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en-GB" sz="3200">
                <a:solidFill>
                  <a:schemeClr val="dk1"/>
                </a:solidFill>
                <a:latin typeface="Philosopher"/>
                <a:ea typeface="Philosopher"/>
                <a:cs typeface="Philosopher"/>
                <a:sym typeface="Philosopher"/>
              </a:rPr>
              <a:t>Si vous avez apprécié ce module, nous vous recommandons d'explorer d'autres ressources ONE STEP UP.</a:t>
            </a:r>
            <a:endParaRPr sz="3200">
              <a:solidFill>
                <a:schemeClr val="dk1"/>
              </a:solidFill>
              <a:latin typeface="Philosopher"/>
              <a:ea typeface="Philosopher"/>
              <a:cs typeface="Philosopher"/>
              <a:sym typeface="Philosopher"/>
            </a:endParaRPr>
          </a:p>
        </p:txBody>
      </p:sp>
      <p:pic>
        <p:nvPicPr>
          <p:cNvPr id="402" name="Google Shape;402;p19"/>
          <p:cNvPicPr preferRelativeResize="0"/>
          <p:nvPr/>
        </p:nvPicPr>
        <p:blipFill>
          <a:blip r:embed="rId4">
            <a:alphaModFix/>
          </a:blip>
          <a:stretch>
            <a:fillRect/>
          </a:stretch>
        </p:blipFill>
        <p:spPr>
          <a:xfrm>
            <a:off x="203000" y="6271199"/>
            <a:ext cx="2195282" cy="4609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descr="A person sitting at a desk with a computer and papers on it&#10;&#10;Description automatically generated with low confidence" id="407" name="Google Shape;407;p20"/>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408" name="Google Shape;408;p20"/>
          <p:cNvSpPr/>
          <p:nvPr/>
        </p:nvSpPr>
        <p:spPr>
          <a:xfrm>
            <a:off x="-264695" y="-270712"/>
            <a:ext cx="12721389" cy="7399421"/>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9" name="Google Shape;409;p20"/>
          <p:cNvSpPr txBox="1"/>
          <p:nvPr/>
        </p:nvSpPr>
        <p:spPr>
          <a:xfrm>
            <a:off x="4288664" y="2065789"/>
            <a:ext cx="70143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lang="en-GB" sz="6600">
                <a:solidFill>
                  <a:schemeClr val="dk1"/>
                </a:solidFill>
                <a:latin typeface="Roboto"/>
                <a:ea typeface="Roboto"/>
                <a:cs typeface="Roboto"/>
                <a:sym typeface="Roboto"/>
              </a:rPr>
              <a:t>MERCI !</a:t>
            </a:r>
            <a:endParaRPr b="0" i="0" sz="6600" u="none" cap="none" strike="noStrike">
              <a:solidFill>
                <a:schemeClr val="dk1"/>
              </a:solidFill>
              <a:latin typeface="Roboto"/>
              <a:ea typeface="Roboto"/>
              <a:cs typeface="Roboto"/>
              <a:sym typeface="Roboto"/>
            </a:endParaRPr>
          </a:p>
        </p:txBody>
      </p:sp>
      <p:pic>
        <p:nvPicPr>
          <p:cNvPr descr="A picture containing logo&#10;&#10;Description automatically generated" id="410" name="Google Shape;410;p20"/>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411" name="Google Shape;411;p20"/>
          <p:cNvPicPr preferRelativeResize="0"/>
          <p:nvPr/>
        </p:nvPicPr>
        <p:blipFill>
          <a:blip r:embed="rId5">
            <a:alphaModFix/>
          </a:blip>
          <a:stretch>
            <a:fillRect/>
          </a:stretch>
        </p:blipFill>
        <p:spPr>
          <a:xfrm>
            <a:off x="203000" y="6271199"/>
            <a:ext cx="2195282" cy="460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3"/>
          <p:cNvSpPr txBox="1"/>
          <p:nvPr/>
        </p:nvSpPr>
        <p:spPr>
          <a:xfrm>
            <a:off x="4573595" y="85145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GB" sz="4000" u="none" cap="none" strike="noStrike">
                <a:solidFill>
                  <a:schemeClr val="dk1"/>
                </a:solidFill>
                <a:latin typeface="Philosopher"/>
                <a:ea typeface="Philosopher"/>
                <a:cs typeface="Philosopher"/>
                <a:sym typeface="Philosopher"/>
              </a:rPr>
              <a:t>Introduction</a:t>
            </a:r>
            <a:endParaRPr b="1" i="0" sz="4000" u="none" cap="none" strike="noStrike">
              <a:solidFill>
                <a:schemeClr val="dk1"/>
              </a:solidFill>
              <a:latin typeface="Philosopher"/>
              <a:ea typeface="Philosopher"/>
              <a:cs typeface="Philosopher"/>
              <a:sym typeface="Philosopher"/>
            </a:endParaRPr>
          </a:p>
        </p:txBody>
      </p:sp>
      <p:grpSp>
        <p:nvGrpSpPr>
          <p:cNvPr id="60" name="Google Shape;60;p3"/>
          <p:cNvGrpSpPr/>
          <p:nvPr/>
        </p:nvGrpSpPr>
        <p:grpSpPr>
          <a:xfrm>
            <a:off x="5470061" y="1709272"/>
            <a:ext cx="1251876" cy="358096"/>
            <a:chOff x="5470062" y="1167647"/>
            <a:chExt cx="1251876" cy="358096"/>
          </a:xfrm>
        </p:grpSpPr>
        <p:sp>
          <p:nvSpPr>
            <p:cNvPr id="61" name="Google Shape;61;p3"/>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3"/>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 name="Google Shape;63;p3"/>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64" name="Google Shape;64;p3"/>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65" name="Google Shape;65;p3"/>
          <p:cNvSpPr txBox="1"/>
          <p:nvPr/>
        </p:nvSpPr>
        <p:spPr>
          <a:xfrm>
            <a:off x="1258236" y="3274516"/>
            <a:ext cx="10395900" cy="256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900">
                <a:solidFill>
                  <a:schemeClr val="dk1"/>
                </a:solidFill>
                <a:latin typeface="Philosopher"/>
                <a:ea typeface="Philosopher"/>
                <a:cs typeface="Philosopher"/>
                <a:sym typeface="Philosopher"/>
              </a:rPr>
              <a:t>Cette présentation comprend </a:t>
            </a:r>
            <a:r>
              <a:rPr b="1" lang="en-GB" sz="2900">
                <a:solidFill>
                  <a:schemeClr val="dk1"/>
                </a:solidFill>
                <a:latin typeface="Philosopher"/>
                <a:ea typeface="Philosopher"/>
                <a:cs typeface="Philosopher"/>
                <a:sym typeface="Philosopher"/>
              </a:rPr>
              <a:t>des ressources d'auto-apprentissage et un exercice d'auto-réflexion</a:t>
            </a:r>
            <a:r>
              <a:rPr lang="en-GB" sz="2900">
                <a:solidFill>
                  <a:schemeClr val="dk1"/>
                </a:solidFill>
                <a:latin typeface="Philosopher"/>
                <a:ea typeface="Philosopher"/>
                <a:cs typeface="Philosopher"/>
                <a:sym typeface="Philosopher"/>
              </a:rPr>
              <a:t>.</a:t>
            </a:r>
            <a:endParaRPr sz="29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en-GB" sz="2900">
                <a:solidFill>
                  <a:schemeClr val="dk1"/>
                </a:solidFill>
                <a:latin typeface="Philosopher"/>
                <a:ea typeface="Philosopher"/>
                <a:cs typeface="Philosopher"/>
                <a:sym typeface="Philosopher"/>
              </a:rPr>
              <a:t>N'hésitez pas à sélectionner les ressources qui correspondent le mieux à vos intérêts et à vos objectifs d'apprentissage. </a:t>
            </a:r>
            <a:endParaRPr sz="29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en-GB" sz="2900">
                <a:solidFill>
                  <a:schemeClr val="dk1"/>
                </a:solidFill>
                <a:latin typeface="Philosopher"/>
                <a:ea typeface="Philosopher"/>
                <a:cs typeface="Philosopher"/>
                <a:sym typeface="Philosopher"/>
              </a:rPr>
              <a:t>Ces ressources peuvent être explorées de manière </a:t>
            </a:r>
            <a:r>
              <a:rPr b="1" lang="en-GB" sz="2900">
                <a:solidFill>
                  <a:schemeClr val="dk1"/>
                </a:solidFill>
                <a:latin typeface="Philosopher"/>
                <a:ea typeface="Philosopher"/>
                <a:cs typeface="Philosopher"/>
                <a:sym typeface="Philosopher"/>
              </a:rPr>
              <a:t>indépendante</a:t>
            </a:r>
            <a:r>
              <a:rPr lang="en-GB" sz="2900">
                <a:solidFill>
                  <a:schemeClr val="dk1"/>
                </a:solidFill>
                <a:latin typeface="Philosopher"/>
                <a:ea typeface="Philosopher"/>
                <a:cs typeface="Philosopher"/>
                <a:sym typeface="Philosopher"/>
              </a:rPr>
              <a:t>, sans ordre prescrit ni obligation de les parcourir toutes.</a:t>
            </a:r>
            <a:endParaRPr sz="29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32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t/>
            </a:r>
            <a:endParaRPr sz="3200">
              <a:solidFill>
                <a:schemeClr val="dk1"/>
              </a:solidFill>
              <a:latin typeface="Philosopher"/>
              <a:ea typeface="Philosopher"/>
              <a:cs typeface="Philosopher"/>
              <a:sym typeface="Philosopher"/>
            </a:endParaRPr>
          </a:p>
        </p:txBody>
      </p:sp>
      <p:pic>
        <p:nvPicPr>
          <p:cNvPr id="66" name="Google Shape;66;p3"/>
          <p:cNvPicPr preferRelativeResize="0"/>
          <p:nvPr/>
        </p:nvPicPr>
        <p:blipFill>
          <a:blip r:embed="rId4">
            <a:alphaModFix/>
          </a:blip>
          <a:stretch>
            <a:fillRect/>
          </a:stretch>
        </p:blipFill>
        <p:spPr>
          <a:xfrm>
            <a:off x="203000" y="6271199"/>
            <a:ext cx="2195282" cy="460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1"/>
          <p:cNvSpPr/>
          <p:nvPr/>
        </p:nvSpPr>
        <p:spPr>
          <a:xfrm>
            <a:off x="0" y="6314701"/>
            <a:ext cx="12192000" cy="54329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icon&#10;&#10;Description automatically generated" id="417" name="Google Shape;417;p21"/>
          <p:cNvPicPr preferRelativeResize="0"/>
          <p:nvPr/>
        </p:nvPicPr>
        <p:blipFill rotWithShape="1">
          <a:blip r:embed="rId3">
            <a:alphaModFix/>
          </a:blip>
          <a:srcRect b="0" l="0" r="0" t="0"/>
          <a:stretch/>
        </p:blipFill>
        <p:spPr>
          <a:xfrm>
            <a:off x="2946834" y="-349757"/>
            <a:ext cx="6572448" cy="4646428"/>
          </a:xfrm>
          <a:prstGeom prst="rect">
            <a:avLst/>
          </a:prstGeom>
          <a:noFill/>
          <a:ln>
            <a:noFill/>
          </a:ln>
        </p:spPr>
      </p:pic>
      <p:pic>
        <p:nvPicPr>
          <p:cNvPr descr="Logo, company name&#10;&#10;Description automatically generated" id="418" name="Google Shape;418;p21"/>
          <p:cNvPicPr preferRelativeResize="0"/>
          <p:nvPr/>
        </p:nvPicPr>
        <p:blipFill rotWithShape="1">
          <a:blip r:embed="rId4">
            <a:alphaModFix/>
          </a:blip>
          <a:srcRect b="0" l="0" r="0" t="0"/>
          <a:stretch/>
        </p:blipFill>
        <p:spPr>
          <a:xfrm>
            <a:off x="6708435" y="3659445"/>
            <a:ext cx="1557761" cy="1090828"/>
          </a:xfrm>
          <a:prstGeom prst="rect">
            <a:avLst/>
          </a:prstGeom>
          <a:noFill/>
          <a:ln>
            <a:noFill/>
          </a:ln>
        </p:spPr>
      </p:pic>
      <p:pic>
        <p:nvPicPr>
          <p:cNvPr descr="Logo, company name&#10;&#10;Description automatically generated" id="419" name="Google Shape;419;p21"/>
          <p:cNvPicPr preferRelativeResize="0"/>
          <p:nvPr/>
        </p:nvPicPr>
        <p:blipFill rotWithShape="1">
          <a:blip r:embed="rId5">
            <a:alphaModFix/>
          </a:blip>
          <a:srcRect b="0" l="0" r="0" t="0"/>
          <a:stretch/>
        </p:blipFill>
        <p:spPr>
          <a:xfrm>
            <a:off x="1513633" y="3274140"/>
            <a:ext cx="2010195" cy="2010195"/>
          </a:xfrm>
          <a:prstGeom prst="rect">
            <a:avLst/>
          </a:prstGeom>
          <a:noFill/>
          <a:ln>
            <a:noFill/>
          </a:ln>
        </p:spPr>
      </p:pic>
      <p:pic>
        <p:nvPicPr>
          <p:cNvPr descr="Logo&#10;&#10;Description automatically generated" id="420" name="Google Shape;420;p21"/>
          <p:cNvPicPr preferRelativeResize="0"/>
          <p:nvPr/>
        </p:nvPicPr>
        <p:blipFill rotWithShape="1">
          <a:blip r:embed="rId6">
            <a:alphaModFix/>
          </a:blip>
          <a:srcRect b="0" l="0" r="0" t="0"/>
          <a:stretch/>
        </p:blipFill>
        <p:spPr>
          <a:xfrm>
            <a:off x="1611909" y="5229626"/>
            <a:ext cx="1605199" cy="800060"/>
          </a:xfrm>
          <a:prstGeom prst="rect">
            <a:avLst/>
          </a:prstGeom>
          <a:noFill/>
          <a:ln>
            <a:noFill/>
          </a:ln>
        </p:spPr>
      </p:pic>
      <p:pic>
        <p:nvPicPr>
          <p:cNvPr descr="A picture containing company name&#10;&#10;Description automatically generated" id="421" name="Google Shape;421;p21"/>
          <p:cNvPicPr preferRelativeResize="0"/>
          <p:nvPr/>
        </p:nvPicPr>
        <p:blipFill rotWithShape="1">
          <a:blip r:embed="rId7">
            <a:alphaModFix/>
          </a:blip>
          <a:srcRect b="0" l="0" r="0" t="0"/>
          <a:stretch/>
        </p:blipFill>
        <p:spPr>
          <a:xfrm>
            <a:off x="9519282" y="3754416"/>
            <a:ext cx="888691" cy="963528"/>
          </a:xfrm>
          <a:prstGeom prst="rect">
            <a:avLst/>
          </a:prstGeom>
          <a:noFill/>
          <a:ln>
            <a:noFill/>
          </a:ln>
        </p:spPr>
      </p:pic>
      <p:pic>
        <p:nvPicPr>
          <p:cNvPr descr="Logo&#10;&#10;Description automatically generated with medium confidence" id="422" name="Google Shape;422;p21"/>
          <p:cNvPicPr preferRelativeResize="0"/>
          <p:nvPr/>
        </p:nvPicPr>
        <p:blipFill rotWithShape="1">
          <a:blip r:embed="rId8">
            <a:alphaModFix/>
          </a:blip>
          <a:srcRect b="0" l="0" r="0" t="0"/>
          <a:stretch/>
        </p:blipFill>
        <p:spPr>
          <a:xfrm>
            <a:off x="4048977" y="5091014"/>
            <a:ext cx="1628935" cy="1142685"/>
          </a:xfrm>
          <a:prstGeom prst="rect">
            <a:avLst/>
          </a:prstGeom>
          <a:noFill/>
          <a:ln>
            <a:noFill/>
          </a:ln>
        </p:spPr>
      </p:pic>
      <p:pic>
        <p:nvPicPr>
          <p:cNvPr descr="Logo&#10;&#10;Description automatically generated" id="423" name="Google Shape;423;p21"/>
          <p:cNvPicPr preferRelativeResize="0"/>
          <p:nvPr/>
        </p:nvPicPr>
        <p:blipFill rotWithShape="1">
          <a:blip r:embed="rId9">
            <a:alphaModFix/>
          </a:blip>
          <a:srcRect b="0" l="0" r="0" t="0"/>
          <a:stretch/>
        </p:blipFill>
        <p:spPr>
          <a:xfrm>
            <a:off x="4237279" y="4054164"/>
            <a:ext cx="1440633" cy="485013"/>
          </a:xfrm>
          <a:prstGeom prst="rect">
            <a:avLst/>
          </a:prstGeom>
          <a:noFill/>
          <a:ln>
            <a:noFill/>
          </a:ln>
        </p:spPr>
      </p:pic>
      <p:pic>
        <p:nvPicPr>
          <p:cNvPr descr="Logo, company name&#10;&#10;Description automatically generated" id="424" name="Google Shape;424;p21"/>
          <p:cNvPicPr preferRelativeResize="0"/>
          <p:nvPr/>
        </p:nvPicPr>
        <p:blipFill rotWithShape="1">
          <a:blip r:embed="rId10">
            <a:alphaModFix/>
          </a:blip>
          <a:srcRect b="0" l="0" r="0" t="0"/>
          <a:stretch/>
        </p:blipFill>
        <p:spPr>
          <a:xfrm>
            <a:off x="9480271" y="5411983"/>
            <a:ext cx="1630941" cy="604941"/>
          </a:xfrm>
          <a:prstGeom prst="rect">
            <a:avLst/>
          </a:prstGeom>
          <a:noFill/>
          <a:ln>
            <a:noFill/>
          </a:ln>
        </p:spPr>
      </p:pic>
      <p:sp>
        <p:nvSpPr>
          <p:cNvPr id="425" name="Google Shape;425;p21"/>
          <p:cNvSpPr txBox="1"/>
          <p:nvPr/>
        </p:nvSpPr>
        <p:spPr>
          <a:xfrm>
            <a:off x="5886652" y="6355907"/>
            <a:ext cx="5350500" cy="597000"/>
          </a:xfrm>
          <a:prstGeom prst="rect">
            <a:avLst/>
          </a:prstGeom>
          <a:noFill/>
          <a:ln>
            <a:noFill/>
          </a:ln>
        </p:spPr>
        <p:txBody>
          <a:bodyPr anchorCtr="0" anchor="t" bIns="45700" lIns="91425" spcFirstLastPara="1" rIns="91425" wrap="square" tIns="45700">
            <a:spAutoFit/>
          </a:bodyPr>
          <a:lstStyle/>
          <a:p>
            <a:pPr indent="0" lvl="0" marL="0" rtl="0" algn="ctr">
              <a:lnSpc>
                <a:spcPct val="119916"/>
              </a:lnSpc>
              <a:spcBef>
                <a:spcPts val="0"/>
              </a:spcBef>
              <a:spcAft>
                <a:spcPts val="0"/>
              </a:spcAft>
              <a:buClr>
                <a:schemeClr val="dk1"/>
              </a:buClr>
              <a:buSzPts val="1200"/>
              <a:buFont typeface="Arial"/>
              <a:buNone/>
            </a:pPr>
            <a:r>
              <a:rPr lang="en-GB" sz="600">
                <a:solidFill>
                  <a:schemeClr val="dk1"/>
                </a:solidFill>
                <a:latin typeface="Noto Sans"/>
                <a:ea typeface="Noto Sans"/>
                <a:cs typeface="Noto Sans"/>
                <a:sym typeface="Noto Sans"/>
              </a:rPr>
              <a:t>“Financé par l’Union européenne. Les points de vue et avis exprimés n’engagent toutefois que leur(s) auteur(s) et ne reflètent pas nécessairement ceux de l’Union européenne ou de l’Agence exécutive européenne pour l’éducation et la culture (EACEA). Ni l’Union européenne ni l’EACEA ne sauraient en être tenues pour responsables.</a:t>
            </a:r>
            <a:endParaRPr sz="800">
              <a:solidFill>
                <a:schemeClr val="dk1"/>
              </a:solidFill>
            </a:endParaRPr>
          </a:p>
          <a:p>
            <a:pPr indent="0" lvl="0" marL="0" rtl="0" algn="ctr">
              <a:lnSpc>
                <a:spcPct val="119916"/>
              </a:lnSpc>
              <a:spcBef>
                <a:spcPts val="0"/>
              </a:spcBef>
              <a:spcAft>
                <a:spcPts val="0"/>
              </a:spcAft>
              <a:buClr>
                <a:schemeClr val="dk1"/>
              </a:buClr>
              <a:buSzPts val="1200"/>
              <a:buFont typeface="Arial"/>
              <a:buNone/>
            </a:pPr>
            <a:r>
              <a:rPr lang="en-GB" sz="600">
                <a:solidFill>
                  <a:schemeClr val="dk1"/>
                </a:solidFill>
                <a:latin typeface="Noto Sans"/>
                <a:ea typeface="Noto Sans"/>
                <a:cs typeface="Noto Sans"/>
                <a:sym typeface="Noto Sans"/>
              </a:rPr>
              <a:t>Numéro de projet :2022-1-LT01-KA220-ADU-000085898</a:t>
            </a:r>
            <a:endParaRPr sz="800">
              <a:solidFill>
                <a:schemeClr val="dk1"/>
              </a:solidFill>
            </a:endParaRPr>
          </a:p>
          <a:p>
            <a:pPr indent="0" lvl="0" marL="0" marR="0" rtl="0" algn="ctr">
              <a:lnSpc>
                <a:spcPct val="100000"/>
              </a:lnSpc>
              <a:spcBef>
                <a:spcPts val="0"/>
              </a:spcBef>
              <a:spcAft>
                <a:spcPts val="0"/>
              </a:spcAft>
              <a:buClr>
                <a:srgbClr val="000000"/>
              </a:buClr>
              <a:buSzPts val="800"/>
              <a:buFont typeface="Arial"/>
              <a:buNone/>
            </a:pPr>
            <a:r>
              <a:t/>
            </a:r>
            <a:endParaRPr baseline="30000" sz="400">
              <a:latin typeface="Noto Sans"/>
              <a:ea typeface="Noto Sans"/>
              <a:cs typeface="Noto Sans"/>
              <a:sym typeface="Noto Sans"/>
            </a:endParaRPr>
          </a:p>
        </p:txBody>
      </p:sp>
      <p:pic>
        <p:nvPicPr>
          <p:cNvPr descr="Logo&#10;&#10;Description automatically generated" id="426" name="Google Shape;426;p21"/>
          <p:cNvPicPr preferRelativeResize="0"/>
          <p:nvPr/>
        </p:nvPicPr>
        <p:blipFill rotWithShape="1">
          <a:blip r:embed="rId11">
            <a:alphaModFix/>
          </a:blip>
          <a:srcRect b="0" l="0" r="0" t="0"/>
          <a:stretch/>
        </p:blipFill>
        <p:spPr>
          <a:xfrm>
            <a:off x="7019467" y="5121884"/>
            <a:ext cx="1231930" cy="822872"/>
          </a:xfrm>
          <a:prstGeom prst="rect">
            <a:avLst/>
          </a:prstGeom>
          <a:noFill/>
          <a:ln>
            <a:noFill/>
          </a:ln>
        </p:spPr>
      </p:pic>
      <p:pic>
        <p:nvPicPr>
          <p:cNvPr id="427" name="Google Shape;427;p21"/>
          <p:cNvPicPr preferRelativeResize="0"/>
          <p:nvPr/>
        </p:nvPicPr>
        <p:blipFill>
          <a:blip r:embed="rId12">
            <a:alphaModFix/>
          </a:blip>
          <a:stretch>
            <a:fillRect/>
          </a:stretch>
        </p:blipFill>
        <p:spPr>
          <a:xfrm>
            <a:off x="203000" y="6355899"/>
            <a:ext cx="2195282" cy="460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4"/>
          <p:cNvSpPr txBox="1"/>
          <p:nvPr/>
        </p:nvSpPr>
        <p:spPr>
          <a:xfrm>
            <a:off x="3008675" y="980675"/>
            <a:ext cx="7232400" cy="682800"/>
          </a:xfrm>
          <a:prstGeom prst="rect">
            <a:avLst/>
          </a:prstGeom>
          <a:noFill/>
          <a:ln>
            <a:noFill/>
          </a:ln>
        </p:spPr>
        <p:txBody>
          <a:bodyPr anchorCtr="0" anchor="ctr"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Philosopher"/>
                <a:ea typeface="Philosopher"/>
                <a:cs typeface="Philosopher"/>
                <a:sym typeface="Philosopher"/>
              </a:rPr>
              <a:t>1. </a:t>
            </a:r>
            <a:r>
              <a:rPr b="1" lang="en-GB" sz="2400">
                <a:solidFill>
                  <a:schemeClr val="dk1"/>
                </a:solidFill>
                <a:latin typeface="Philosopher"/>
                <a:ea typeface="Philosopher"/>
                <a:cs typeface="Philosopher"/>
                <a:sym typeface="Philosopher"/>
              </a:rPr>
              <a:t>Présentation et définition du micro-apprentissage</a:t>
            </a:r>
            <a:endParaRPr b="1" i="0" sz="2400" u="none" cap="none" strike="noStrike">
              <a:solidFill>
                <a:schemeClr val="dk1"/>
              </a:solidFill>
              <a:latin typeface="Philosopher"/>
              <a:ea typeface="Philosopher"/>
              <a:cs typeface="Philosopher"/>
              <a:sym typeface="Philosopher"/>
            </a:endParaRPr>
          </a:p>
        </p:txBody>
      </p:sp>
      <p:grpSp>
        <p:nvGrpSpPr>
          <p:cNvPr id="72" name="Google Shape;72;p4"/>
          <p:cNvGrpSpPr/>
          <p:nvPr/>
        </p:nvGrpSpPr>
        <p:grpSpPr>
          <a:xfrm>
            <a:off x="5470011" y="1769622"/>
            <a:ext cx="1251984" cy="358200"/>
            <a:chOff x="5470062" y="1167647"/>
            <a:chExt cx="1251984" cy="358200"/>
          </a:xfrm>
        </p:grpSpPr>
        <p:sp>
          <p:nvSpPr>
            <p:cNvPr id="73" name="Google Shape;73;p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 name="Google Shape;74;p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 name="Google Shape;75;p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76" name="Google Shape;76;p4"/>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77" name="Google Shape;77;p4"/>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t>Introduction au micro-apprentissage</a:t>
            </a:r>
            <a:endParaRPr b="0" i="0" sz="1400" u="none" cap="none" strike="noStrike">
              <a:solidFill>
                <a:srgbClr val="000000"/>
              </a:solidFill>
              <a:latin typeface="Arial"/>
              <a:ea typeface="Arial"/>
              <a:cs typeface="Arial"/>
              <a:sym typeface="Arial"/>
            </a:endParaRPr>
          </a:p>
        </p:txBody>
      </p:sp>
      <p:pic>
        <p:nvPicPr>
          <p:cNvPr id="78" name="Google Shape;78;p4" title="Video 2  Microlearning Definitions">
            <a:hlinkClick r:id="rId4"/>
          </p:cNvPr>
          <p:cNvPicPr preferRelativeResize="0"/>
          <p:nvPr/>
        </p:nvPicPr>
        <p:blipFill rotWithShape="1">
          <a:blip r:embed="rId5">
            <a:alphaModFix/>
          </a:blip>
          <a:srcRect b="0" l="0" r="0" t="0"/>
          <a:stretch/>
        </p:blipFill>
        <p:spPr>
          <a:xfrm>
            <a:off x="3327000" y="2491250"/>
            <a:ext cx="5538100" cy="3115175"/>
          </a:xfrm>
          <a:prstGeom prst="rect">
            <a:avLst/>
          </a:prstGeom>
          <a:noFill/>
          <a:ln>
            <a:noFill/>
          </a:ln>
        </p:spPr>
      </p:pic>
      <p:pic>
        <p:nvPicPr>
          <p:cNvPr id="79" name="Google Shape;79;p4"/>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29f4926f02b_0_4"/>
          <p:cNvSpPr txBox="1"/>
          <p:nvPr/>
        </p:nvSpPr>
        <p:spPr>
          <a:xfrm>
            <a:off x="3008746" y="829592"/>
            <a:ext cx="61746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Philosopher"/>
                <a:ea typeface="Philosopher"/>
                <a:cs typeface="Philosopher"/>
                <a:sym typeface="Philosopher"/>
              </a:rPr>
              <a:t>1. </a:t>
            </a:r>
            <a:r>
              <a:rPr b="1" lang="en-GB" sz="2400">
                <a:solidFill>
                  <a:schemeClr val="dk1"/>
                </a:solidFill>
                <a:latin typeface="Philosopher"/>
                <a:ea typeface="Philosopher"/>
                <a:cs typeface="Philosopher"/>
                <a:sym typeface="Philosopher"/>
              </a:rPr>
              <a:t>Exemples de micro-apprentissage</a:t>
            </a:r>
            <a:endParaRPr b="1" i="0" sz="2400" u="none" cap="none" strike="noStrike">
              <a:solidFill>
                <a:schemeClr val="dk1"/>
              </a:solidFill>
              <a:latin typeface="Philosopher"/>
              <a:ea typeface="Philosopher"/>
              <a:cs typeface="Philosopher"/>
              <a:sym typeface="Philosopher"/>
            </a:endParaRPr>
          </a:p>
        </p:txBody>
      </p:sp>
      <p:grpSp>
        <p:nvGrpSpPr>
          <p:cNvPr id="85" name="Google Shape;85;g29f4926f02b_0_4"/>
          <p:cNvGrpSpPr/>
          <p:nvPr/>
        </p:nvGrpSpPr>
        <p:grpSpPr>
          <a:xfrm>
            <a:off x="5470061" y="1709272"/>
            <a:ext cx="1251984" cy="358200"/>
            <a:chOff x="5470062" y="1167647"/>
            <a:chExt cx="1251984" cy="358200"/>
          </a:xfrm>
        </p:grpSpPr>
        <p:sp>
          <p:nvSpPr>
            <p:cNvPr id="86" name="Google Shape;86;g29f4926f02b_0_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 name="Google Shape;87;g29f4926f02b_0_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 name="Google Shape;88;g29f4926f02b_0_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9" name="Google Shape;89;g29f4926f02b_0_4"/>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90" name="Google Shape;90;g29f4926f02b_0_4"/>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Introduction au micro-apprentissage</a:t>
            </a:r>
            <a:endParaRPr b="0" i="0" sz="1400" u="none" cap="none" strike="noStrike">
              <a:solidFill>
                <a:srgbClr val="000000"/>
              </a:solidFill>
              <a:latin typeface="Arial"/>
              <a:ea typeface="Arial"/>
              <a:cs typeface="Arial"/>
              <a:sym typeface="Arial"/>
            </a:endParaRPr>
          </a:p>
        </p:txBody>
      </p:sp>
      <p:pic>
        <p:nvPicPr>
          <p:cNvPr id="91" name="Google Shape;91;g29f4926f02b_0_4" title="Video 1 Overview of Microlearning">
            <a:hlinkClick r:id="rId4"/>
          </p:cNvPr>
          <p:cNvPicPr preferRelativeResize="0"/>
          <p:nvPr/>
        </p:nvPicPr>
        <p:blipFill rotWithShape="1">
          <a:blip r:embed="rId5">
            <a:alphaModFix/>
          </a:blip>
          <a:srcRect b="0" l="0" r="0" t="0"/>
          <a:stretch/>
        </p:blipFill>
        <p:spPr>
          <a:xfrm>
            <a:off x="3008750" y="2313213"/>
            <a:ext cx="6174600" cy="3473213"/>
          </a:xfrm>
          <a:prstGeom prst="rect">
            <a:avLst/>
          </a:prstGeom>
          <a:noFill/>
          <a:ln>
            <a:noFill/>
          </a:ln>
        </p:spPr>
      </p:pic>
      <p:pic>
        <p:nvPicPr>
          <p:cNvPr id="92" name="Google Shape;92;g29f4926f02b_0_4"/>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5"/>
          <p:cNvSpPr txBox="1"/>
          <p:nvPr/>
        </p:nvSpPr>
        <p:spPr>
          <a:xfrm>
            <a:off x="2599025" y="866150"/>
            <a:ext cx="73086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Philosopher"/>
                <a:ea typeface="Philosopher"/>
                <a:cs typeface="Philosopher"/>
                <a:sym typeface="Philosopher"/>
              </a:rPr>
              <a:t>2. </a:t>
            </a:r>
            <a:r>
              <a:rPr b="1" lang="en-GB" sz="2400">
                <a:solidFill>
                  <a:schemeClr val="dk1"/>
                </a:solidFill>
                <a:latin typeface="Philosopher"/>
                <a:ea typeface="Philosopher"/>
                <a:cs typeface="Philosopher"/>
                <a:sym typeface="Philosopher"/>
              </a:rPr>
              <a:t>Micro-apprentissage : Pourquoi c'est important</a:t>
            </a:r>
            <a:endParaRPr b="1" i="0" sz="2400" u="none" cap="none" strike="noStrike">
              <a:solidFill>
                <a:schemeClr val="dk1"/>
              </a:solidFill>
              <a:latin typeface="Philosopher"/>
              <a:ea typeface="Philosopher"/>
              <a:cs typeface="Philosopher"/>
              <a:sym typeface="Philosopher"/>
            </a:endParaRPr>
          </a:p>
        </p:txBody>
      </p:sp>
      <p:grpSp>
        <p:nvGrpSpPr>
          <p:cNvPr id="98" name="Google Shape;98;p5"/>
          <p:cNvGrpSpPr/>
          <p:nvPr/>
        </p:nvGrpSpPr>
        <p:grpSpPr>
          <a:xfrm>
            <a:off x="5470008" y="1782417"/>
            <a:ext cx="1251984" cy="358200"/>
            <a:chOff x="5470062" y="1167647"/>
            <a:chExt cx="1251984" cy="358200"/>
          </a:xfrm>
        </p:grpSpPr>
        <p:sp>
          <p:nvSpPr>
            <p:cNvPr id="99" name="Google Shape;99;p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p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p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02" name="Google Shape;102;p5"/>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03" name="Google Shape;103;p5"/>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Introduction au micro-apprentissage</a:t>
            </a:r>
            <a:endParaRPr b="0" i="0" sz="1400" u="none" cap="none" strike="noStrike">
              <a:solidFill>
                <a:srgbClr val="000000"/>
              </a:solidFill>
              <a:latin typeface="Arial"/>
              <a:ea typeface="Arial"/>
              <a:cs typeface="Arial"/>
              <a:sym typeface="Arial"/>
            </a:endParaRPr>
          </a:p>
        </p:txBody>
      </p:sp>
      <p:pic>
        <p:nvPicPr>
          <p:cNvPr id="104" name="Google Shape;104;p5" title="Video 3 Microlearning Examples">
            <a:hlinkClick r:id="rId4"/>
          </p:cNvPr>
          <p:cNvPicPr preferRelativeResize="0"/>
          <p:nvPr/>
        </p:nvPicPr>
        <p:blipFill rotWithShape="1">
          <a:blip r:embed="rId5">
            <a:alphaModFix/>
          </a:blip>
          <a:srcRect b="0" l="0" r="0" t="0"/>
          <a:stretch/>
        </p:blipFill>
        <p:spPr>
          <a:xfrm>
            <a:off x="2796913" y="2333550"/>
            <a:ext cx="6598178" cy="3711475"/>
          </a:xfrm>
          <a:prstGeom prst="rect">
            <a:avLst/>
          </a:prstGeom>
          <a:noFill/>
          <a:ln>
            <a:noFill/>
          </a:ln>
        </p:spPr>
      </p:pic>
      <p:pic>
        <p:nvPicPr>
          <p:cNvPr id="105" name="Google Shape;105;p5"/>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29eac917d12_0_93"/>
          <p:cNvSpPr txBox="1"/>
          <p:nvPr/>
        </p:nvSpPr>
        <p:spPr>
          <a:xfrm>
            <a:off x="3567226" y="950250"/>
            <a:ext cx="53688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Philosopher"/>
                <a:ea typeface="Philosopher"/>
                <a:cs typeface="Philosopher"/>
                <a:sym typeface="Philosopher"/>
              </a:rPr>
              <a:t>2. </a:t>
            </a:r>
            <a:r>
              <a:rPr b="1" lang="en-GB" sz="2400">
                <a:solidFill>
                  <a:schemeClr val="dk1"/>
                </a:solidFill>
                <a:latin typeface="Philosopher"/>
                <a:ea typeface="Philosopher"/>
                <a:cs typeface="Philosopher"/>
                <a:sym typeface="Philosopher"/>
              </a:rPr>
              <a:t>Exemples de micro-apprentissage</a:t>
            </a:r>
            <a:endParaRPr b="1" i="0" sz="2400" u="none" cap="none" strike="noStrike">
              <a:solidFill>
                <a:schemeClr val="dk1"/>
              </a:solidFill>
              <a:latin typeface="Philosopher"/>
              <a:ea typeface="Philosopher"/>
              <a:cs typeface="Philosopher"/>
              <a:sym typeface="Philosopher"/>
            </a:endParaRPr>
          </a:p>
        </p:txBody>
      </p:sp>
      <p:grpSp>
        <p:nvGrpSpPr>
          <p:cNvPr id="111" name="Google Shape;111;g29eac917d12_0_93"/>
          <p:cNvGrpSpPr/>
          <p:nvPr/>
        </p:nvGrpSpPr>
        <p:grpSpPr>
          <a:xfrm>
            <a:off x="5470008" y="1782417"/>
            <a:ext cx="1251984" cy="358200"/>
            <a:chOff x="5470062" y="1167647"/>
            <a:chExt cx="1251984" cy="358200"/>
          </a:xfrm>
        </p:grpSpPr>
        <p:sp>
          <p:nvSpPr>
            <p:cNvPr id="112" name="Google Shape;112;g29eac917d12_0_9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g29eac917d12_0_9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4" name="Google Shape;114;g29eac917d12_0_9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15" name="Google Shape;115;g29eac917d12_0_93"/>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116" name="Google Shape;116;g29eac917d12_0_93"/>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Introduction au micro-apprentissage</a:t>
            </a:r>
            <a:endParaRPr b="0" i="0" sz="1400" u="none" cap="none" strike="noStrike">
              <a:solidFill>
                <a:srgbClr val="000000"/>
              </a:solidFill>
              <a:latin typeface="Arial"/>
              <a:ea typeface="Arial"/>
              <a:cs typeface="Arial"/>
              <a:sym typeface="Arial"/>
            </a:endParaRPr>
          </a:p>
        </p:txBody>
      </p:sp>
      <p:pic>
        <p:nvPicPr>
          <p:cNvPr descr="Subscriber goal: ||||||||||||||| 144% ||||||||||||||| 2.88K/2K &#10;Newest Subscriber: Никита YT &#10;Latest tippers: &#10;Tipping link: https://mercury.streamelements.com/tip/instructionaldesigntips &#10; &#10;&#10;With real-life examples, we'll discuss how microlearning can enhance existing eLearning strategies when applied reasonably. Also, we'll learn from the failure of other companies how microlearning implementation can be a waste of money and nerves. Participants will get a checklist to create effective microlearning content.&#10;&#10;This session will be enlightening for both those who have never tried microlearning at all as well as for those who have been interested in the approach for a while.&#10;&#10;--------------------------------------------------------------------------&#10;&#10;SUPPORT IDT AND FUTURE IDTX EVENTS &#10;&#10;Subscribe right here on YouTube. It's quick and free!&#10;&#10;Join us on Discord: https://discord.gg/GRxNCc2eks&#10;Become one of our awesome Patrons: https://www.patreon.com/IDT&#10;Buy me a Beer: https://www.buymeacoffee.com/idtips&#10;Get some ID swag at the IDT store: https://idt-store.creator-spring.com/?" id="117" name="Google Shape;117;g29eac917d12_0_93" title="Microlearning examples and how to use them right away (iDTX 2022)">
            <a:hlinkClick r:id="rId4"/>
          </p:cNvPr>
          <p:cNvPicPr preferRelativeResize="0"/>
          <p:nvPr/>
        </p:nvPicPr>
        <p:blipFill rotWithShape="1">
          <a:blip r:embed="rId5">
            <a:alphaModFix/>
          </a:blip>
          <a:srcRect b="0" l="0" r="0" t="0"/>
          <a:stretch/>
        </p:blipFill>
        <p:spPr>
          <a:xfrm>
            <a:off x="2872174" y="2455275"/>
            <a:ext cx="6447650" cy="3626775"/>
          </a:xfrm>
          <a:prstGeom prst="rect">
            <a:avLst/>
          </a:prstGeom>
          <a:noFill/>
          <a:ln>
            <a:noFill/>
          </a:ln>
        </p:spPr>
      </p:pic>
      <p:pic>
        <p:nvPicPr>
          <p:cNvPr id="118" name="Google Shape;118;g29eac917d12_0_93"/>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29eac917d12_0_106"/>
          <p:cNvSpPr txBox="1"/>
          <p:nvPr/>
        </p:nvSpPr>
        <p:spPr>
          <a:xfrm>
            <a:off x="3238100" y="906750"/>
            <a:ext cx="5625600" cy="682800"/>
          </a:xfrm>
          <a:prstGeom prst="rect">
            <a:avLst/>
          </a:prstGeom>
          <a:noFill/>
          <a:ln>
            <a:noFill/>
          </a:ln>
        </p:spPr>
        <p:txBody>
          <a:bodyPr anchorCtr="0" anchor="ctr" bIns="91425" lIns="91425" spcFirstLastPara="1" rIns="91425" wrap="square" tIns="91425">
            <a:noAutofit/>
          </a:bodyPr>
          <a:lstStyle/>
          <a:p>
            <a:pPr indent="0" lvl="0" marL="76200" rtl="0" algn="ctr">
              <a:spcBef>
                <a:spcPts val="0"/>
              </a:spcBef>
              <a:spcAft>
                <a:spcPts val="0"/>
              </a:spcAft>
              <a:buClr>
                <a:schemeClr val="dk1"/>
              </a:buClr>
              <a:buSzPts val="2400"/>
              <a:buFont typeface="Arial"/>
              <a:buNone/>
            </a:pPr>
            <a:r>
              <a:rPr b="1" lang="en-GB" sz="2400">
                <a:solidFill>
                  <a:schemeClr val="dk1"/>
                </a:solidFill>
                <a:latin typeface="Philosopher"/>
                <a:ea typeface="Philosopher"/>
                <a:cs typeface="Philosopher"/>
                <a:sym typeface="Philosopher"/>
              </a:rPr>
              <a:t>2. Exemples de micro-apprentissage</a:t>
            </a:r>
            <a:endParaRPr b="1" sz="2400">
              <a:solidFill>
                <a:schemeClr val="dk1"/>
              </a:solidFill>
              <a:latin typeface="Philosopher"/>
              <a:ea typeface="Philosopher"/>
              <a:cs typeface="Philosopher"/>
              <a:sym typeface="Philosopher"/>
            </a:endParaRPr>
          </a:p>
          <a:p>
            <a:pPr indent="0" lvl="0" marL="76200" marR="0" rtl="0" algn="ctr">
              <a:lnSpc>
                <a:spcPct val="100000"/>
              </a:lnSpc>
              <a:spcBef>
                <a:spcPts val="0"/>
              </a:spcBef>
              <a:spcAft>
                <a:spcPts val="0"/>
              </a:spcAft>
              <a:buClr>
                <a:srgbClr val="000000"/>
              </a:buClr>
              <a:buSzPts val="2400"/>
              <a:buFont typeface="Arial"/>
              <a:buNone/>
            </a:pPr>
            <a:r>
              <a:t/>
            </a:r>
            <a:endParaRPr b="1" sz="2400">
              <a:solidFill>
                <a:schemeClr val="dk1"/>
              </a:solidFill>
              <a:latin typeface="Philosopher"/>
              <a:ea typeface="Philosopher"/>
              <a:cs typeface="Philosopher"/>
              <a:sym typeface="Philosopher"/>
            </a:endParaRPr>
          </a:p>
        </p:txBody>
      </p:sp>
      <p:grpSp>
        <p:nvGrpSpPr>
          <p:cNvPr id="124" name="Google Shape;124;g29eac917d12_0_106"/>
          <p:cNvGrpSpPr/>
          <p:nvPr/>
        </p:nvGrpSpPr>
        <p:grpSpPr>
          <a:xfrm>
            <a:off x="5470008" y="1782417"/>
            <a:ext cx="1251984" cy="358200"/>
            <a:chOff x="5470062" y="1167647"/>
            <a:chExt cx="1251984" cy="358200"/>
          </a:xfrm>
        </p:grpSpPr>
        <p:sp>
          <p:nvSpPr>
            <p:cNvPr id="125" name="Google Shape;125;g29eac917d12_0_10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g29eac917d12_0_10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g29eac917d12_0_10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28" name="Google Shape;128;g29eac917d12_0_106"/>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129" name="Google Shape;129;g29eac917d12_0_106"/>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Introduction au micro-apprentissage</a:t>
            </a:r>
            <a:endParaRPr b="0" i="0" sz="1400" u="none" cap="none" strike="noStrike">
              <a:solidFill>
                <a:srgbClr val="000000"/>
              </a:solidFill>
              <a:latin typeface="Arial"/>
              <a:ea typeface="Arial"/>
              <a:cs typeface="Arial"/>
              <a:sym typeface="Arial"/>
            </a:endParaRPr>
          </a:p>
        </p:txBody>
      </p:sp>
      <p:pic>
        <p:nvPicPr>
          <p:cNvPr descr="Microlearning Examples and BEST STUDY TIPS!&#10;&#10;Are you interested in delving into what is microlearning and exploring it as a learning strategy?&#10;&#10;Microlearning theory, or bite sized learning, deals with relatively small learning units and short-term learning activities. Learning in stretches of 3-7 minutes matches the working memory capacity and attention span of humans and allows students to digest content quickly. Retention and comprehension becomes more focused and easier.&#10;&#10;In this microlearning video I will provide an overview of microlearning, present microlearning research, microlearning best practices, microlearning trends as well as microlearning strategies and microlearning tips. &#10;&#10;Microlearning: Short and Sweet https://amzn.to/3rgvuTQ&#10;The Microlearning Guide to Microlearning https://amzn.to/3kH3B53&#10;&#10;For more great info and tips, sign up for my newsletter! http://bit.ly/sharpcookienewsletter &#10;&#10;Get a FREE downloadable copy of the Sharp Cookie Brain Puzzle Book! http://bit.ly/sharpcookiepuzzlebook&#10;&#10;Interested in virtual tutoring? Send me an email at: hellosharpcookie@gmail.com 📩 &#10;&#10;Want to watch more about other learning theories? Check these out!&#10;&#10;9 Multiple Intelligences by Howard Gardner:&#10;https://youtu.be/_ocUjtB6-4Q&#10;&#10;Zone of Proximal Development and Scaffolding:&#10;https://youtu.be/aofSkZsy6IY&#10;&#10;Want to share this video with friends?&#10;https://youtu.be/c-n_Tc_n-tk&#10;&#10;Filming Equipment:&#10;Camera - https://amzn.to/3b5Cr4G&#10;Tripod - https://amzn.to/3kDrxGi&#10;Lighting Kit - https://amzn.to/3sAmTvI&#10;Microphone - https://amzn.to/38lbNmL&#10;&#10;**Please note that there are affiliate links in this description. This is an excellent way to help support the channel at no extra cost to you. Thank you so much!&#10;&#10;#microlearning #studytips #memorytips #sharpcookie" id="130" name="Google Shape;130;g29eac917d12_0_106" title="Microlearning Examples: When to use it &amp; When NOT to use it!">
            <a:hlinkClick r:id="rId4"/>
          </p:cNvPr>
          <p:cNvPicPr preferRelativeResize="0"/>
          <p:nvPr/>
        </p:nvPicPr>
        <p:blipFill rotWithShape="1">
          <a:blip r:embed="rId5">
            <a:alphaModFix/>
          </a:blip>
          <a:srcRect b="0" l="0" r="0" t="0"/>
          <a:stretch/>
        </p:blipFill>
        <p:spPr>
          <a:xfrm>
            <a:off x="2860288" y="2333499"/>
            <a:ext cx="6471425" cy="3640175"/>
          </a:xfrm>
          <a:prstGeom prst="rect">
            <a:avLst/>
          </a:prstGeom>
          <a:noFill/>
          <a:ln>
            <a:noFill/>
          </a:ln>
        </p:spPr>
      </p:pic>
      <p:pic>
        <p:nvPicPr>
          <p:cNvPr id="131" name="Google Shape;131;g29eac917d12_0_106"/>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6"/>
          <p:cNvSpPr txBox="1"/>
          <p:nvPr/>
        </p:nvSpPr>
        <p:spPr>
          <a:xfrm>
            <a:off x="3370187" y="915225"/>
            <a:ext cx="54516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Philosopher"/>
                <a:ea typeface="Philosopher"/>
                <a:cs typeface="Philosopher"/>
                <a:sym typeface="Philosopher"/>
              </a:rPr>
              <a:t>3. </a:t>
            </a:r>
            <a:r>
              <a:rPr b="1" lang="en-GB" sz="2400">
                <a:solidFill>
                  <a:schemeClr val="dk1"/>
                </a:solidFill>
                <a:latin typeface="Philosopher"/>
                <a:ea typeface="Philosopher"/>
                <a:cs typeface="Philosopher"/>
                <a:sym typeface="Philosopher"/>
              </a:rPr>
              <a:t>Avantages du micro-apprentissage</a:t>
            </a:r>
            <a:endParaRPr b="1" i="0" sz="2400" u="none" cap="none" strike="noStrike">
              <a:solidFill>
                <a:schemeClr val="dk1"/>
              </a:solidFill>
              <a:latin typeface="Philosopher"/>
              <a:ea typeface="Philosopher"/>
              <a:cs typeface="Philosopher"/>
              <a:sym typeface="Philosopher"/>
            </a:endParaRPr>
          </a:p>
        </p:txBody>
      </p:sp>
      <p:grpSp>
        <p:nvGrpSpPr>
          <p:cNvPr id="137" name="Google Shape;137;p6"/>
          <p:cNvGrpSpPr/>
          <p:nvPr/>
        </p:nvGrpSpPr>
        <p:grpSpPr>
          <a:xfrm>
            <a:off x="5470008" y="1782417"/>
            <a:ext cx="1251984" cy="358200"/>
            <a:chOff x="5470062" y="1167647"/>
            <a:chExt cx="1251984" cy="358200"/>
          </a:xfrm>
        </p:grpSpPr>
        <p:sp>
          <p:nvSpPr>
            <p:cNvPr id="138" name="Google Shape;138;p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 name="Google Shape;139;p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0" name="Google Shape;140;p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41" name="Google Shape;141;p6"/>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42" name="Google Shape;142;p6"/>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Introduction au micro-apprentissage</a:t>
            </a:r>
            <a:endParaRPr b="0" i="0" sz="1400" u="none" cap="none" strike="noStrike">
              <a:solidFill>
                <a:srgbClr val="000000"/>
              </a:solidFill>
              <a:latin typeface="Arial"/>
              <a:ea typeface="Arial"/>
              <a:cs typeface="Arial"/>
              <a:sym typeface="Arial"/>
            </a:endParaRPr>
          </a:p>
        </p:txBody>
      </p:sp>
      <p:pic>
        <p:nvPicPr>
          <p:cNvPr descr="The term ‘microlearning’ is fast gaining popularity in the e-learning or digital learning space. But how many of us know what microlearning means? How is microlearning different from traditional learning?&#10;&#10;SkillUp is one of the communities of the Swiss Learning Exchange (SLX). At SkillUp we focus on responsive skill systems that can adapt to changing industry requirements.&#10;&#10;For SkillUp visit: https://www.skillupcentral.com/&#10;For SLX visit: slxlearning.com&#10;&#10;Requests for sharing this video, please contact us by email: info@slxlearning.com&#10;If you would like us to create a video like this one for you, please contact us by email : studios@slxleaning.com&#10;&#10;#Microlearning #customisedtraining #upskilling #onlinelearning #eLearning #education #skilldevelopment #challengeyourself #learninganddevelopment #SLX #SDGPlus #SLXLearning #LMS #shortvideo #YouTube #youtubevideo" id="143" name="Google Shape;143;p6" title="Microlearning | Benefits of Microlearning | SkillUp">
            <a:hlinkClick r:id="rId4"/>
          </p:cNvPr>
          <p:cNvPicPr preferRelativeResize="0"/>
          <p:nvPr/>
        </p:nvPicPr>
        <p:blipFill rotWithShape="1">
          <a:blip r:embed="rId5">
            <a:alphaModFix/>
          </a:blip>
          <a:srcRect b="0" l="0" r="0" t="0"/>
          <a:stretch/>
        </p:blipFill>
        <p:spPr>
          <a:xfrm>
            <a:off x="2660575" y="2325025"/>
            <a:ext cx="6870825" cy="3864875"/>
          </a:xfrm>
          <a:prstGeom prst="rect">
            <a:avLst/>
          </a:prstGeom>
          <a:noFill/>
          <a:ln>
            <a:noFill/>
          </a:ln>
        </p:spPr>
      </p:pic>
      <p:pic>
        <p:nvPicPr>
          <p:cNvPr id="144" name="Google Shape;144;p6"/>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