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y="10287000" cx="18288000"/>
  <p:notesSz cx="6858000" cy="9144000"/>
  <p:embeddedFontLst>
    <p:embeddedFont>
      <p:font typeface="Roboto"/>
      <p:regular r:id="rId100"/>
      <p:bold r:id="rId101"/>
      <p:italic r:id="rId102"/>
      <p:boldItalic r:id="rId103"/>
    </p:embeddedFont>
    <p:embeddedFont>
      <p:font typeface="Arimo"/>
      <p:regular r:id="rId104"/>
      <p:bold r:id="rId105"/>
      <p:italic r:id="rId106"/>
      <p:boldItalic r:id="rId107"/>
    </p:embeddedFont>
    <p:embeddedFont>
      <p:font typeface="Lato"/>
      <p:regular r:id="rId108"/>
      <p:bold r:id="rId109"/>
      <p:italic r:id="rId110"/>
      <p:boldItalic r:id="rId111"/>
    </p:embeddedFont>
    <p:embeddedFont>
      <p:font typeface="Noto Sans"/>
      <p:regular r:id="rId112"/>
      <p:bold r:id="rId113"/>
      <p:italic r:id="rId114"/>
      <p:boldItalic r:id="rId115"/>
    </p:embeddedFont>
    <p:embeddedFont>
      <p:font typeface="Philosopher"/>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20" roundtripDataSignature="AMtx7mg2NQbz+gVL8YTmBy55J/Wdp6Yf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Arimo-boldItalic.fntdata"/><Relationship Id="rId106" Type="http://schemas.openxmlformats.org/officeDocument/2006/relationships/font" Target="fonts/Arimo-italic.fntdata"/><Relationship Id="rId105" Type="http://schemas.openxmlformats.org/officeDocument/2006/relationships/font" Target="fonts/Arimo-bold.fntdata"/><Relationship Id="rId104" Type="http://schemas.openxmlformats.org/officeDocument/2006/relationships/font" Target="fonts/Arimo-regular.fntdata"/><Relationship Id="rId109" Type="http://schemas.openxmlformats.org/officeDocument/2006/relationships/font" Target="fonts/Lato-bold.fntdata"/><Relationship Id="rId108" Type="http://schemas.openxmlformats.org/officeDocument/2006/relationships/font" Target="fonts/Lato-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120"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Philosopher-italic.fntdata"/><Relationship Id="rId117" Type="http://schemas.openxmlformats.org/officeDocument/2006/relationships/font" Target="fonts/Philosopher-bold.fntdata"/><Relationship Id="rId116" Type="http://schemas.openxmlformats.org/officeDocument/2006/relationships/font" Target="fonts/Philosopher-regular.fntdata"/><Relationship Id="rId115" Type="http://schemas.openxmlformats.org/officeDocument/2006/relationships/font" Target="fonts/NotoSans-boldItalic.fntdata"/><Relationship Id="rId119" Type="http://schemas.openxmlformats.org/officeDocument/2006/relationships/font" Target="fonts/Philosopher-boldItalic.fntdata"/><Relationship Id="rId15" Type="http://schemas.openxmlformats.org/officeDocument/2006/relationships/slide" Target="slides/slide10.xml"/><Relationship Id="rId110" Type="http://schemas.openxmlformats.org/officeDocument/2006/relationships/font" Target="fonts/Lato-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NotoSans-italic.fntdata"/><Relationship Id="rId18" Type="http://schemas.openxmlformats.org/officeDocument/2006/relationships/slide" Target="slides/slide13.xml"/><Relationship Id="rId113" Type="http://schemas.openxmlformats.org/officeDocument/2006/relationships/font" Target="fonts/NotoSans-bold.fntdata"/><Relationship Id="rId112" Type="http://schemas.openxmlformats.org/officeDocument/2006/relationships/font" Target="fonts/NotoSans-regular.fntdata"/><Relationship Id="rId111" Type="http://schemas.openxmlformats.org/officeDocument/2006/relationships/font" Target="fonts/Lato-bold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19" name="Google Shape;219;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20" name="Google Shape;220;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Short videos are micro-learning gems.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Like a DIY tutorial for a small home project.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Get the info you need without investing hours.</a:t>
            </a:r>
            <a:endParaRPr/>
          </a:p>
        </p:txBody>
      </p:sp>
      <p:sp>
        <p:nvSpPr>
          <p:cNvPr id="222" name="Google Shape;222;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23" name="Google Shape;223;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36" name="Google Shape;236;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37" name="Google Shape;237;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Quizzes for Reinforcement</a:t>
            </a:r>
            <a:endParaRPr/>
          </a:p>
          <a:p>
            <a:pPr indent="0" lvl="0" marL="0" rtl="0" algn="l">
              <a:lnSpc>
                <a:spcPct val="100000"/>
              </a:lnSpc>
              <a:spcBef>
                <a:spcPts val="0"/>
              </a:spcBef>
              <a:spcAft>
                <a:spcPts val="0"/>
              </a:spcAft>
              <a:buSzPts val="1400"/>
              <a:buNone/>
            </a:pPr>
            <a:r>
              <a:rPr lang="en-US"/>
              <a:t>Quick quizzes also fit the bill.</a:t>
            </a:r>
            <a:endParaRPr/>
          </a:p>
          <a:p>
            <a:pPr indent="0" lvl="0" marL="0" rtl="0" algn="l">
              <a:lnSpc>
                <a:spcPct val="100000"/>
              </a:lnSpc>
              <a:spcBef>
                <a:spcPts val="0"/>
              </a:spcBef>
              <a:spcAft>
                <a:spcPts val="0"/>
              </a:spcAft>
              <a:buSzPts val="1400"/>
              <a:buNone/>
            </a:pPr>
            <a:r>
              <a:rPr lang="en-US"/>
              <a:t>Think of it as a pop quiz after a mini-lesson.</a:t>
            </a:r>
            <a:endParaRPr/>
          </a:p>
        </p:txBody>
      </p:sp>
      <p:sp>
        <p:nvSpPr>
          <p:cNvPr id="239" name="Google Shape;239;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40" name="Google Shape;240;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3" name="Google Shape;253;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54" name="Google Shape;254;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Practical Tasks for Immediate Use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Micro-learning includes practical tasks too.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learning new software via an interactive tutorial.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learn by doing and applying right away.</a:t>
            </a:r>
            <a:endParaRPr/>
          </a:p>
        </p:txBody>
      </p:sp>
      <p:sp>
        <p:nvSpPr>
          <p:cNvPr id="256" name="Google Shape;256;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7" name="Google Shape;257;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86" name="Google Shape;286;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87" name="Google Shape;287;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Micro-Learning Matters</a:t>
            </a:r>
            <a:endParaRPr/>
          </a:p>
          <a:p>
            <a:pPr indent="0" lvl="0" marL="0" rtl="0" algn="l">
              <a:lnSpc>
                <a:spcPct val="100000"/>
              </a:lnSpc>
              <a:spcBef>
                <a:spcPts val="0"/>
              </a:spcBef>
              <a:spcAft>
                <a:spcPts val="0"/>
              </a:spcAft>
              <a:buSzPts val="1400"/>
              <a:buNone/>
            </a:pPr>
            <a:r>
              <a:rPr lang="en-US"/>
              <a:t>Micro-Learning = Big Advantages!</a:t>
            </a:r>
            <a:endParaRPr/>
          </a:p>
          <a:p>
            <a:pPr indent="0" lvl="0" marL="0" rtl="0" algn="l">
              <a:lnSpc>
                <a:spcPct val="100000"/>
              </a:lnSpc>
              <a:spcBef>
                <a:spcPts val="0"/>
              </a:spcBef>
              <a:spcAft>
                <a:spcPts val="0"/>
              </a:spcAft>
              <a:buSzPts val="1400"/>
              <a:buNone/>
            </a:pPr>
            <a:r>
              <a:rPr lang="en-US"/>
              <a:t>Let's explore how it can transform your learning experience.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Reduced Time Learn in short bursts,</a:t>
            </a:r>
            <a:endParaRPr/>
          </a:p>
          <a:p>
            <a:pPr indent="0" lvl="0" marL="0" rtl="0" algn="l">
              <a:lnSpc>
                <a:spcPct val="100000"/>
              </a:lnSpc>
              <a:spcBef>
                <a:spcPts val="0"/>
              </a:spcBef>
              <a:spcAft>
                <a:spcPts val="0"/>
              </a:spcAft>
              <a:buSzPts val="1400"/>
              <a:buNone/>
            </a:pPr>
            <a:r>
              <a:rPr lang="en-US"/>
              <a:t>ideal for busy lives.</a:t>
            </a:r>
            <a:endParaRPr/>
          </a:p>
        </p:txBody>
      </p:sp>
      <p:sp>
        <p:nvSpPr>
          <p:cNvPr id="289" name="Google Shape;289;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90" name="Google Shape;290;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36" name="Google Shape;336;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37" name="Google Shape;337;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videos for specific work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Visual infographics for fundamental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Interactive flashcards for tech confidence</a:t>
            </a:r>
            <a:endParaRPr/>
          </a:p>
        </p:txBody>
      </p:sp>
      <p:sp>
        <p:nvSpPr>
          <p:cNvPr id="339" name="Google Shape;339;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40" name="Google Shape;340;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58" name="Google Shape;358;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59" name="Google Shape;359;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videos for specific work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Visual infographics for fundamental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Interactive flashcards for tech confidence</a:t>
            </a:r>
            <a:endParaRPr/>
          </a:p>
        </p:txBody>
      </p:sp>
      <p:sp>
        <p:nvSpPr>
          <p:cNvPr id="361" name="Google Shape;361;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62" name="Google Shape;362;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7" name="Google Shape;377;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78" name="Google Shape;378;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activity thank all participants for their insights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Highlight the power of collaborative brainstorming and diverse perspectives.</a:t>
            </a:r>
            <a:endParaRPr/>
          </a:p>
          <a:p>
            <a:pPr indent="0" lvl="0" marL="0" rtl="0" algn="l">
              <a:lnSpc>
                <a:spcPct val="100000"/>
              </a:lnSpc>
              <a:spcBef>
                <a:spcPts val="0"/>
              </a:spcBef>
              <a:spcAft>
                <a:spcPts val="0"/>
              </a:spcAft>
              <a:buSzPts val="1400"/>
              <a:buNone/>
            </a:pPr>
            <a:r>
              <a:rPr lang="en-US"/>
              <a:t>This activity encourages active engagement, promotes collaborative learning, and allows participants to apply the concepts discussed earlier in the session. </a:t>
            </a:r>
            <a:endParaRPr/>
          </a:p>
        </p:txBody>
      </p:sp>
      <p:sp>
        <p:nvSpPr>
          <p:cNvPr id="380" name="Google Shape;380;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81" name="Google Shape;381;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16" name="Google Shape;416;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17" name="Google Shape;417;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Session 1 introduced micro-learning, emphasizing its benefits and relevance for adult learners.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discussed how micro-learning offers flexible, bite-sized learning experiences that align with busy lifestyles. Participants explored real-world scenarios where micro-learning can provide solutions to common learning challenges.</a:t>
            </a:r>
            <a:endParaRPr/>
          </a:p>
        </p:txBody>
      </p:sp>
      <p:sp>
        <p:nvSpPr>
          <p:cNvPr id="419" name="Google Shape;419;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20" name="Google Shape;420;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1" name="Google Shape;431;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32" name="Google Shape;432;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That's where micro-learning comes in.  It's like learning in bite-sized pieces, each designed to fit into the pockets of your busy lives. </a:t>
            </a:r>
            <a:endParaRPr/>
          </a:p>
          <a:p>
            <a:pPr indent="0" lvl="0" marL="0" rtl="0" algn="l">
              <a:lnSpc>
                <a:spcPct val="100000"/>
              </a:lnSpc>
              <a:spcBef>
                <a:spcPts val="0"/>
              </a:spcBef>
              <a:spcAft>
                <a:spcPts val="0"/>
              </a:spcAft>
              <a:buSzPts val="1400"/>
              <a:buNone/>
            </a:pPr>
            <a:r>
              <a:rPr lang="en-US"/>
              <a:t>Think of it as learning that respects your time, your needs, and your goals.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We're here to explore how micro-learning can provide solutions to some of the challenges that low-skilled adults might face in more traditional learning setups.</a:t>
            </a:r>
            <a:endParaRPr/>
          </a:p>
        </p:txBody>
      </p:sp>
      <p:sp>
        <p:nvSpPr>
          <p:cNvPr id="434" name="Google Shape;434;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5" name="Google Shape;435;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60" name="Google Shape;460;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61" name="Google Shape;461;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core principles of micro-learning is "Bite-Sized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principle involves breaking down learning material into small, manageable pieces.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it as dividing a large meal into bite-sized portions. </a:t>
            </a:r>
            <a:endParaRPr/>
          </a:p>
          <a:p>
            <a:pPr indent="0" lvl="0" marL="0" rtl="0" algn="l">
              <a:lnSpc>
                <a:spcPct val="100000"/>
              </a:lnSpc>
              <a:spcBef>
                <a:spcPts val="0"/>
              </a:spcBef>
              <a:spcAft>
                <a:spcPts val="0"/>
              </a:spcAft>
              <a:buSzPts val="1400"/>
              <a:buNone/>
            </a:pPr>
            <a:r>
              <a:rPr lang="en-US"/>
              <a:t>Each portion is easy to consume and digest.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the same way, breaking down content into smaller units aids in better comprehension.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instead of a lengthy lecture, consider offering short video segments, infographics, or concise articles.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bite-sized pieces are easier for learners to grasp and retain.</a:t>
            </a:r>
            <a:endParaRPr/>
          </a:p>
        </p:txBody>
      </p:sp>
      <p:sp>
        <p:nvSpPr>
          <p:cNvPr id="463" name="Google Shape;463;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64" name="Google Shape;464;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1" name="Google Shape;481;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82" name="Google Shape;482;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"Focused Objectives" is another vital principle.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highlights the importance of clear and specific learning goals.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micro-learning, objectives are like destination points on a map. They guide learners toward a precise learning outcome.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if the goal is to improve digital literacy, the objective could be "Learning to create and manage an email account."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clarity helps learners stay on track and motivates them to achieve the goal.</a:t>
            </a:r>
            <a:endParaRPr/>
          </a:p>
        </p:txBody>
      </p:sp>
      <p:sp>
        <p:nvSpPr>
          <p:cNvPr id="484" name="Google Shape;484;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5" name="Google Shape;485;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5" name="Google Shape;505;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06" name="Google Shape;506;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"Just-in-Time Learning" emphasizes the delivery of timely information when learners need it the most.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of it as providing the right tool exactly when it's needed to solve a problem. This approach ensures that learning is relevant and immediately applicable.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if a low-skilled adult learner is struggling with a specific task at work, such as using a spreadsheet, a short tutorial on spreadsheet basics can be delivered just when they require it.</a:t>
            </a:r>
            <a:endParaRPr/>
          </a:p>
        </p:txBody>
      </p:sp>
      <p:sp>
        <p:nvSpPr>
          <p:cNvPr id="508" name="Google Shape;508;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9" name="Google Shape;509;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4" name="Google Shape;524;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25" name="Google Shape;525;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last core principle, "Personalization," focuses on tailoring content to individual needs and preferences.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Recognize that each learner is unique and may have varying levels of prior knowledge and learning styles. Personalization ensures that the learning experience is relevant and engaging for each learner.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a micro-learning platform can adapt content based on the learner's progress and offer choices for exploring related topics of interest.</a:t>
            </a:r>
            <a:endParaRPr/>
          </a:p>
        </p:txBody>
      </p:sp>
      <p:sp>
        <p:nvSpPr>
          <p:cNvPr id="527" name="Google Shape;527;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8" name="Google Shape;528;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2" name="Google Shape;542;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43" name="Google Shape;543;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6" name="Google Shape;546;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7" name="Google Shape;557;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58" name="Google Shape;558;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Assign each group a specific low-skilled adult learning scenario.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one group might focus on "Basic Digital Literacy," while another group might tackle "Effective Email Communication."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Explain the task to the educators.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Their goal is to brainstorm and outline a micro-learning activity that incorporates the four principles we discussed: Bite-Sized Content, Focused Objectives, Just-in-Time Learning, and Personalization.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Ensure the content is concise and easily digestible.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Define clear learning objectives for their micro-learning activity.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Consider the timing of when the learning material should be delivered (just-in-time).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about how they can personalize the content to meet the unique needs and preferences of their target audience.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 Brainstorming and Outline Give educators time to brainstorm within their groups. Encourage them to jot down ideas, outline the content, and discuss how they can apply the principles to their scenario.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Sharing: After brainstorming, invite each group to share a brief overview of their micro-learning activity. Encourage them to highlight how they've incorporated the principles and why their approach is suitable for low-skilled adult learners.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Discussion: Facilitate a short discussion after each group presentation. Encourage educators to provide constructive feedback and ask questions to deepen their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Wrap-Up: Summarize the activity by emphasizing the importance of aligning micro-learning design with the principles discussed. Emphasize that these activities should be learner-centered and address the unique needs of low-skilled adult learners.</a:t>
            </a:r>
            <a:endParaRPr/>
          </a:p>
        </p:txBody>
      </p:sp>
      <p:sp>
        <p:nvSpPr>
          <p:cNvPr id="560" name="Google Shape;560;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61" name="Google Shape;561;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09" name="Google Shape;609;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10" name="Google Shape;610;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back, everyone! Let's dive into designing engaging micro-learning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kick things off, let's quickly recap the key points from our previous session, especially the principles of micro-learning.</a:t>
            </a:r>
            <a:endParaRPr/>
          </a:p>
          <a:p>
            <a:pPr indent="0" lvl="0" marL="0" rtl="0" algn="l">
              <a:lnSpc>
                <a:spcPct val="100000"/>
              </a:lnSpc>
              <a:spcBef>
                <a:spcPts val="0"/>
              </a:spcBef>
              <a:spcAft>
                <a:spcPts val="0"/>
              </a:spcAft>
              <a:buSzPts val="1400"/>
              <a:buNone/>
            </a:pPr>
            <a:r>
              <a:rPr lang="en-US"/>
              <a:t>Remember, building on these principles is key as we design our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principles are the foundation of effective micro-learning. They help us create content that's engaging, focused, and immediately applicable.</a:t>
            </a:r>
            <a:endParaRPr/>
          </a:p>
        </p:txBody>
      </p:sp>
      <p:sp>
        <p:nvSpPr>
          <p:cNvPr id="612" name="Google Shape;612;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13" name="Google Shape;613;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39" name="Google Shape;639;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40" name="Google Shape;640;p3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refreshed our understanding of micro-learning principles, let's explore techniques to make micro-learning truly engaging. These techniques will help you apply those principles effectively.</a:t>
            </a:r>
            <a:endParaRPr/>
          </a:p>
        </p:txBody>
      </p:sp>
      <p:sp>
        <p:nvSpPr>
          <p:cNvPr id="642" name="Google Shape;642;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3" name="Google Shape;643;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68" name="Google Shape;668;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69" name="Google Shape;669;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Storytelling is a powerful way to engage learners. Imagine using a real-life story of someone overcoming digital literacy challenges to teach essential skills. Such narratives can resonate deeply with low-skilled adult learners and make the learning experience more relatable.</a:t>
            </a:r>
            <a:endParaRPr/>
          </a:p>
        </p:txBody>
      </p:sp>
      <p:sp>
        <p:nvSpPr>
          <p:cNvPr id="671" name="Google Shape;671;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72" name="Google Shape;672;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84" name="Google Shape;684;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85" name="Google Shape;685;p3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Incorporating visuals, such as infographics, diagrams, or simple animations, can significantly enhance the learning experience. Visuals can simplify complex concepts and provide a quick visual reference, which is especially valuable for learners with limited prior knowledge.</a:t>
            </a:r>
            <a:endParaRPr/>
          </a:p>
        </p:txBody>
      </p:sp>
      <p:sp>
        <p:nvSpPr>
          <p:cNvPr id="687" name="Google Shape;687;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88" name="Google Shape;688;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0" name="Google Shape;700;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01" name="Google Shape;701;p3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Creating micro-learning scenarios based on real-life situations is an effective way to help learners apply what they've learned to practical situations. For example, a scenario involving everyday budgeting or solving common workplace challenges can empower low-skilled adult learners with practical skills.</a:t>
            </a:r>
            <a:endParaRPr/>
          </a:p>
        </p:txBody>
      </p:sp>
      <p:sp>
        <p:nvSpPr>
          <p:cNvPr id="703" name="Google Shape;703;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4" name="Google Shape;704;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16" name="Google Shape;716;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17" name="Google Shape;717;p3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Examples - Let me share a few quick examples with you: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1: Imagine a micro-learning module on email communication. Use a short, relatable story to illustrate the dos and don'ts of professional email writing.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2: In a digital literacy module, include visual step-by-step guides for common tasks like setting up an email account.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3: For a workplace skills module, present a real-life scenario where learners must apply problem-solving skills to overcome a common workplace challenge.</a:t>
            </a:r>
            <a:endParaRPr/>
          </a:p>
        </p:txBody>
      </p:sp>
      <p:sp>
        <p:nvSpPr>
          <p:cNvPr id="719" name="Google Shape;719;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20" name="Google Shape;720;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8" name="Google Shape;738;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29" name="Google Shape;829;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30" name="Google Shape;830;p3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hands-on activity will give you a practical understanding of how to design engaging micro-learning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to focus on the key principles and make the most of your limited time.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Let's begin, and I'll give you a heads-up when it's time to wrap up and share your creations.</a:t>
            </a:r>
            <a:endParaRPr/>
          </a:p>
        </p:txBody>
      </p:sp>
      <p:sp>
        <p:nvSpPr>
          <p:cNvPr id="832" name="Google Shape;832;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33" name="Google Shape;833;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59" name="Google Shape;859;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60" name="Google Shape;860;p4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hands-on activity will give you a practical understanding of how to design engaging micro-learning content. Remember to focus on the key principles and make the most of your limited time. Let's begin, and I'll give you a heads-up when it's time to wrap up and share your creations.</a:t>
            </a:r>
            <a:endParaRPr/>
          </a:p>
        </p:txBody>
      </p:sp>
      <p:sp>
        <p:nvSpPr>
          <p:cNvPr id="862" name="Google Shape;862;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63" name="Google Shape;863;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84" name="Google Shape;884;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85" name="Google Shape;885;p4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Assessments are a vital component of micro-learning. Let's take a moment to understand their significance and explore the different types of micro-assessments.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Reinforce Learning: Assessments help reinforce what learners have just studied. They provide an opportunity for learners to recall and apply what they've learned in a controlled setting.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Measure Progress: Assessments also measure learners' progress. They allow you to gauge how well learners are absorbing the content and making progress toward their learning objectives.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Identify Gaps: By analyzing assessment results, you can identify areas where learners may be struggling, enabling you to provide additional support or adjust your micro-learning content.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Enhance Retention: Well-designed assessments contribute to better information retention. They encourage active engagement with the material.</a:t>
            </a:r>
            <a:endParaRPr/>
          </a:p>
        </p:txBody>
      </p:sp>
      <p:sp>
        <p:nvSpPr>
          <p:cNvPr id="887" name="Google Shape;887;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88" name="Google Shape;888;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0" name="Google Shape;910;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11" name="Google Shape;911;p4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consider the various types of micro-assessments you can use in your micro-learning activities. These assessments should align closely with your learning objectives: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quizzes with multiple-choice or true/false questions are effective for assessing knowledge retention. They can be integrated into micro-learning modules to check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Assignments: Assignments that require learners to apply what they've learned to real-world scenarios can be highly effective. For example, you might ask learners to draft a sample email based on an email-writing micro-lesson.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Reflective Questions: Asking open-ended reflective questions can encourage critical thinking and self-assessment. For example, you might prompt learners to reflect on how they can apply a newly acquired skill in their daily life.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that the type of assessment you choose should align with your learning objectives and the nature of the micro-learning activity. Assessments should not only evaluate but also enhance the learning experience.</a:t>
            </a:r>
            <a:endParaRPr/>
          </a:p>
        </p:txBody>
      </p:sp>
      <p:sp>
        <p:nvSpPr>
          <p:cNvPr id="913" name="Google Shape;913;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4" name="Google Shape;914;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4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33" name="Google Shape;933;p4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34" name="Google Shape;934;p4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We've covered a lot in this  session.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micro-learning is about delivering content effectively and efficiently. Keep practicing these principles as you design engaging micro-learning experiences for low-skilled adult learners.</a:t>
            </a:r>
            <a:endParaRPr/>
          </a:p>
        </p:txBody>
      </p:sp>
      <p:sp>
        <p:nvSpPr>
          <p:cNvPr id="936" name="Google Shape;936;p4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37" name="Google Shape;937;p4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5" name="Google Shape;955;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69" name="Google Shape;969;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70" name="Google Shape;970;p4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back, everyone! Let's dive into designing engaging micro-learning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kick things off, let's quickly recap the key points from our previous session, especially the principles of micro-learning. Remember, building on these principles is key as we design our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principles are the foundation of effective micro-learning. They help us create content that's engaging, focused, and immediately applicable.</a:t>
            </a:r>
            <a:endParaRPr/>
          </a:p>
        </p:txBody>
      </p:sp>
      <p:sp>
        <p:nvSpPr>
          <p:cNvPr id="972" name="Google Shape;972;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73" name="Google Shape;973;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01" name="Google Shape;1001;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02" name="Google Shape;1002;p4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004" name="Google Shape;1004;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05" name="Google Shape;1005;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20" name="Google Shape;1020;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21" name="Google Shape;1021;p4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Align micro-learning with curriculum goals and learning objectives</a:t>
            </a:r>
            <a:endParaRPr/>
          </a:p>
          <a:p>
            <a:pPr indent="0" lvl="0" marL="0" rtl="0" algn="l">
              <a:lnSpc>
                <a:spcPct val="100000"/>
              </a:lnSpc>
              <a:spcBef>
                <a:spcPts val="0"/>
              </a:spcBef>
              <a:spcAft>
                <a:spcPts val="0"/>
              </a:spcAft>
              <a:buSzPts val="1400"/>
              <a:buNone/>
            </a:pPr>
            <a:r>
              <a:rPr lang="en-US"/>
              <a:t>c) Gamification and social learning</a:t>
            </a:r>
            <a:endParaRPr/>
          </a:p>
          <a:p>
            <a:pPr indent="0" lvl="0" marL="0" rtl="0" algn="l">
              <a:lnSpc>
                <a:spcPct val="100000"/>
              </a:lnSpc>
              <a:spcBef>
                <a:spcPts val="0"/>
              </a:spcBef>
              <a:spcAft>
                <a:spcPts val="0"/>
              </a:spcAft>
              <a:buSzPts val="1400"/>
              <a:buNone/>
            </a:pPr>
            <a:r>
              <a:rPr lang="en-US"/>
              <a:t>b) Set goals and maintain a consistent schedule</a:t>
            </a:r>
            <a:endParaRPr/>
          </a:p>
        </p:txBody>
      </p:sp>
      <p:sp>
        <p:nvSpPr>
          <p:cNvPr id="1023" name="Google Shape;1023;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24" name="Google Shape;1024;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37" name="Google Shape;1037;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38" name="Google Shape;1038;p4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Motivation is essential, especially when working with low-skilled adult learners. Let's discuss the unique challenges of motivating this audience and explore concepts like intrinsic and extrinsic motivation and how they apply to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delve into the critical topic of motivation, which is especially vital when working with low-skilled adult learners. We'll discuss the unique challenges of motivating this audience and explore concepts like intrinsic and extrinsic motivation and how they apply to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Motivating low-skilled adult learners in micro-learning can be challenging due to:</a:t>
            </a:r>
            <a:endParaRPr/>
          </a:p>
        </p:txBody>
      </p:sp>
      <p:sp>
        <p:nvSpPr>
          <p:cNvPr id="1040" name="Google Shape;1040;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41" name="Google Shape;1041;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59" name="Google Shape;1059;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60" name="Google Shape;1060;p5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Motivating low-skilled adult learners in micro-learning can be challenging due to:</a:t>
            </a:r>
            <a:endParaRPr/>
          </a:p>
        </p:txBody>
      </p:sp>
      <p:sp>
        <p:nvSpPr>
          <p:cNvPr id="1062" name="Google Shape;1062;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63" name="Google Shape;1063;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85" name="Google Shape;1085;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86" name="Google Shape;1086;p5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Intrinsic motivation comes from within, driven by personal interest or satisfaction, while extrinsic motivation comes from external rewards or pressures.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do these concepts apply to micro-learning? Share your thoughts.</a:t>
            </a:r>
            <a:endParaRPr/>
          </a:p>
          <a:p>
            <a:pPr indent="0" lvl="0" marL="0" rtl="0" algn="l">
              <a:lnSpc>
                <a:spcPct val="100000"/>
              </a:lnSpc>
              <a:spcBef>
                <a:spcPts val="0"/>
              </a:spcBef>
              <a:spcAft>
                <a:spcPts val="0"/>
              </a:spcAft>
              <a:buSzPts val="1400"/>
              <a:buNone/>
            </a:pPr>
            <a:r>
              <a:rPr lang="en-US"/>
              <a:t> (Participants discuss how intrinsic and extrinsic motivation can be used effectively in micro-learning, sharing examples.)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we wrap up, can anyone share strategies or techniques that can be employed to enhance motivation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Offer suggestions for motivating low-skilled adult learners effectively in a micro-learning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Motivation is a key driver of success in micro-learning, especially when working with specific audiences</a:t>
            </a:r>
            <a:endParaRPr/>
          </a:p>
        </p:txBody>
      </p:sp>
      <p:sp>
        <p:nvSpPr>
          <p:cNvPr id="1088" name="Google Shape;1088;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89" name="Google Shape;1089;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04" name="Google Shape;1104;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05" name="Google Shape;1105;p5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dive into gamification and social learning. Gamification elements such as badges and points can significantly enhance engagement. We'll also discuss the value of social learning, which can include group challenges, discussion boards, and peer feedback.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First, let's focus on gamification. Elements like badges and points can make learning more fun and engaging. How have you seen gamification applied in micro-learning, and what are the benefits you've observed?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discussion, sharing examples and insights related to gamification in micro-learning)</a:t>
            </a:r>
            <a:endParaRPr/>
          </a:p>
        </p:txBody>
      </p:sp>
      <p:sp>
        <p:nvSpPr>
          <p:cNvPr id="1107" name="Google Shape;1107;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08" name="Google Shape;1108;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26" name="Google Shape;1126;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27" name="Google Shape;1127;p5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Moving on, let's discuss social learning. This involves group challenges, discussion boards, and peer feedback. How do you think social learning can enhance the micro-learning experience, and what are some potential challenges?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(after reading the PPT) -  Social learning leverages social interactions to enhance the understanding and retention of information, often occurring in settings like classrooms, online communities, or workplace teams.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discuss the value and potential challenges of incorporating social learning elements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Effective Implementation:</a:t>
            </a:r>
            <a:endParaRPr/>
          </a:p>
          <a:p>
            <a:pPr indent="0" lvl="0" marL="0" rtl="0" algn="l">
              <a:lnSpc>
                <a:spcPct val="100000"/>
              </a:lnSpc>
              <a:spcBef>
                <a:spcPts val="0"/>
              </a:spcBef>
              <a:spcAft>
                <a:spcPts val="0"/>
              </a:spcAft>
              <a:buSzPts val="1400"/>
              <a:buNone/>
            </a:pPr>
            <a:r>
              <a:rPr lang="en-US"/>
              <a:t>Before we move on, can you share any tips or best practices for effectively implementing gamification and social learning in micro-learning scenarios?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These are powerful tools for enhancing engagement and interaction in micro-learning. Keep these concepts in mind as we explore further in the gamification brainstorm activity.</a:t>
            </a:r>
            <a:endParaRPr/>
          </a:p>
        </p:txBody>
      </p:sp>
      <p:sp>
        <p:nvSpPr>
          <p:cNvPr id="1129" name="Google Shape;1129;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30" name="Google Shape;1130;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5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61" name="Google Shape;1161;p5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62" name="Google Shape;1162;p5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It's time for an interactive activity. In small groups, I want each of you to brainstorm gamification ideas for a micro-learning scenario. Think creatively and imagine how you can make learning fun and engaging. Afterward, each group will share their ideas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group brainstorming sessions and then share their gamification ideas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it's time for an exciting and interactive activity. We'll dive into a gamification brainstorm session.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Group 1: (Shares their gamification ideas)</a:t>
            </a:r>
            <a:endParaRPr/>
          </a:p>
          <a:p>
            <a:pPr indent="0" lvl="0" marL="0" rtl="0" algn="l">
              <a:lnSpc>
                <a:spcPct val="100000"/>
              </a:lnSpc>
              <a:spcBef>
                <a:spcPts val="0"/>
              </a:spcBef>
              <a:spcAft>
                <a:spcPts val="0"/>
              </a:spcAft>
              <a:buSzPts val="1400"/>
              <a:buNone/>
            </a:pPr>
            <a:r>
              <a:rPr lang="en-US"/>
              <a:t>Group 2: (Shares their gamification ideas)</a:t>
            </a:r>
            <a:endParaRPr/>
          </a:p>
          <a:p>
            <a:pPr indent="0" lvl="0" marL="0" rtl="0" algn="l">
              <a:lnSpc>
                <a:spcPct val="100000"/>
              </a:lnSpc>
              <a:spcBef>
                <a:spcPts val="0"/>
              </a:spcBef>
              <a:spcAft>
                <a:spcPts val="0"/>
              </a:spcAft>
              <a:buSzPts val="1400"/>
              <a:buNone/>
            </a:pPr>
            <a:r>
              <a:rPr lang="en-US"/>
              <a:t>Group 3: (Shares their gamification ideas)</a:t>
            </a:r>
            <a:endParaRPr/>
          </a:p>
        </p:txBody>
      </p:sp>
      <p:sp>
        <p:nvSpPr>
          <p:cNvPr id="1164" name="Google Shape;1164;p5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65" name="Google Shape;1165;p5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5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3" name="Google Shape;1193;p5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94" name="Google Shape;1194;p5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Discussion</a:t>
            </a:r>
            <a:endParaRPr/>
          </a:p>
          <a:p>
            <a:pPr indent="0" lvl="0" marL="0" rtl="0" algn="l">
              <a:lnSpc>
                <a:spcPct val="100000"/>
              </a:lnSpc>
              <a:spcBef>
                <a:spcPts val="0"/>
              </a:spcBef>
              <a:spcAft>
                <a:spcPts val="0"/>
              </a:spcAft>
              <a:buSzPts val="1400"/>
              <a:buNone/>
            </a:pPr>
            <a:r>
              <a:rPr lang="en-US"/>
              <a:t>Let's open up  for a short discussion.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did you learn from this activity? How can these gamification ideas be applied to enhance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brief discussion, sharing insights and lessons learned from the activity)</a:t>
            </a:r>
            <a:endParaRPr/>
          </a:p>
        </p:txBody>
      </p:sp>
      <p:sp>
        <p:nvSpPr>
          <p:cNvPr id="1196" name="Google Shape;1196;p5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7" name="Google Shape;1197;p5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07" name="Google Shape;1207;p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08" name="Google Shape;1208;p5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we wrap up, let's discuss the concept of habit formation in learning. How can we build a habit of micro-learning? We'll share tips such as setting goals and maintaining a consistent schedule.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discussion, sharing their insights and tips on building a habit of micro-learning)</a:t>
            </a:r>
            <a:endParaRPr/>
          </a:p>
        </p:txBody>
      </p:sp>
      <p:sp>
        <p:nvSpPr>
          <p:cNvPr id="1210" name="Google Shape;1210;p5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11" name="Google Shape;1211;p5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5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23" name="Google Shape;1223;p5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24" name="Google Shape;1224;p5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5" name="Google Shape;1225;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Great job, everyone!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Here are some specific and valuable tips: (PPT)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Learning is a journey, and building habits is a key part of it. Remember, motivation and engagement are key factors in the success of micro-learning. Keep up the excellent work, and let's continue making learning exciting and effective.</a:t>
            </a:r>
            <a:endParaRPr/>
          </a:p>
          <a:p>
            <a:pPr indent="0" lvl="0" marL="0" rtl="0" algn="l">
              <a:lnSpc>
                <a:spcPct val="100000"/>
              </a:lnSpc>
              <a:spcBef>
                <a:spcPts val="0"/>
              </a:spcBef>
              <a:spcAft>
                <a:spcPts val="0"/>
              </a:spcAft>
              <a:buSzPts val="1400"/>
              <a:buNone/>
            </a:pPr>
            <a:r>
              <a:rPr lang="en-US"/>
              <a:t>Keep in mind the tips and strategies we've discussed today.</a:t>
            </a:r>
            <a:endParaRPr/>
          </a:p>
        </p:txBody>
      </p:sp>
      <p:sp>
        <p:nvSpPr>
          <p:cNvPr id="1226" name="Google Shape;1226;p5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27" name="Google Shape;1227;p5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8" name="Google Shape;1258;p5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 name="Google Shape;147;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8" name="Google Shape;148;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dive in, let's take a moment to think about traditional learning settings. We've all been there, right? Long hours in classrooms, massive textbooks, and lessons that seem to stretch forever. Now, imagine if you're an adult who's juggling work, family, and other responsibilities. It's a challenge, isn't it?</a:t>
            </a:r>
            <a:endParaRPr/>
          </a:p>
        </p:txBody>
      </p:sp>
      <p:sp>
        <p:nvSpPr>
          <p:cNvPr id="150" name="Google Shape;150;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 name="Google Shape;151;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72" name="Google Shape;1272;p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73" name="Google Shape;1273;p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275" name="Google Shape;1275;p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76" name="Google Shape;1276;p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91" name="Google Shape;1291;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92" name="Google Shape;1292;p6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Making learning more fun and engaging</a:t>
            </a:r>
            <a:endParaRPr/>
          </a:p>
          <a:p>
            <a:pPr indent="0" lvl="0" marL="0" rtl="0" algn="l">
              <a:lnSpc>
                <a:spcPct val="100000"/>
              </a:lnSpc>
              <a:spcBef>
                <a:spcPts val="0"/>
              </a:spcBef>
              <a:spcAft>
                <a:spcPts val="0"/>
              </a:spcAft>
              <a:buSzPts val="1400"/>
              <a:buNone/>
            </a:pPr>
            <a:r>
              <a:rPr lang="en-US"/>
              <a:t>b) Set goals and maintain a consistent schedule</a:t>
            </a:r>
            <a:endParaRPr/>
          </a:p>
          <a:p>
            <a:pPr indent="0" lvl="0" marL="0" rtl="0" algn="l">
              <a:lnSpc>
                <a:spcPct val="100000"/>
              </a:lnSpc>
              <a:spcBef>
                <a:spcPts val="0"/>
              </a:spcBef>
              <a:spcAft>
                <a:spcPts val="0"/>
              </a:spcAft>
              <a:buSzPts val="1400"/>
              <a:buNone/>
            </a:pPr>
            <a:r>
              <a:rPr lang="en-US"/>
              <a:t>b) New habits they've attempted to establish since the last session</a:t>
            </a:r>
            <a:endParaRPr/>
          </a:p>
        </p:txBody>
      </p:sp>
      <p:sp>
        <p:nvSpPr>
          <p:cNvPr id="1294" name="Google Shape;1294;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95" name="Google Shape;1295;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12" name="Google Shape;1312;p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13" name="Google Shape;1313;p6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p6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our session on "Integrating Micro-Learning." We'll explore the significance of seamlessly weaving micro-learning into your existing teaching practices.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15" name="Google Shape;1315;p6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16" name="Google Shape;1316;p6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31" name="Google Shape;1331;p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32" name="Google Shape;1332;p6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p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our session on "Integrating Micro-Learning."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We'll explore the significance of seamlessly weaving micro-learning into your existing teaching practices.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34" name="Google Shape;1334;p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35" name="Google Shape;1335;p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47" name="Google Shape;1347;p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48" name="Google Shape;1348;p6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p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delve into the strategies for effectively incorporating micro-learning into your existing curricula.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By applying these strategies, you can seamlessly integrate micro-learning into your existing curricula and enhance the learning experience for your students.</a:t>
            </a:r>
            <a:endParaRPr/>
          </a:p>
        </p:txBody>
      </p:sp>
      <p:sp>
        <p:nvSpPr>
          <p:cNvPr id="1350" name="Google Shape;1350;p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51" name="Google Shape;1351;p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78" name="Google Shape;1378;p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79" name="Google Shape;1379;p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p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effective approach is to break your curriculum into smaller modules. Each module can be accompanied by micro-learning resources that reinforce the key concepts. This modular integration allows students to engage with the content in smaller, more digestible parts, making complex subjects more manageable.</a:t>
            </a:r>
            <a:endParaRPr/>
          </a:p>
        </p:txBody>
      </p:sp>
      <p:sp>
        <p:nvSpPr>
          <p:cNvPr id="1381" name="Google Shape;1381;p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82" name="Google Shape;1382;p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99" name="Google Shape;1399;p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00" name="Google Shape;1400;p6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1" name="Google Shape;1401;p6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Consider aligning micro-learning resources with the immediate needs of your curriculum. When students encounter specific challenges or questions, they can access micro-learning materials that provide instant answers. This just-in-time learning approach ensures that students get the support they need when it's most relevant.</a:t>
            </a:r>
            <a:endParaRPr/>
          </a:p>
        </p:txBody>
      </p:sp>
      <p:sp>
        <p:nvSpPr>
          <p:cNvPr id="1402" name="Google Shape;1402;p6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03" name="Google Shape;1403;p6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20" name="Google Shape;1420;p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21" name="Google Shape;1421;p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p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Leverage micro-learning for formative assessments. Embed quick quizzes or interactive exercises within your curriculum to gauge student understanding. Prompt feedback from these assessments allows you to adapt your teaching approach, ensuring that the curriculum remains engaging and effective.</a:t>
            </a:r>
            <a:endParaRPr/>
          </a:p>
        </p:txBody>
      </p:sp>
      <p:sp>
        <p:nvSpPr>
          <p:cNvPr id="1423" name="Google Shape;1423;p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24" name="Google Shape;1424;p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41" name="Google Shape;1441;p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42" name="Google Shape;1442;p6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p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Aligning micro-learning with curriculum goals ensures that every piece of content serves a specific educational purpose. It keeps your teaching focused and relevant, making the learning experience more meaningful for your students.</a:t>
            </a:r>
            <a:endParaRPr/>
          </a:p>
        </p:txBody>
      </p:sp>
      <p:sp>
        <p:nvSpPr>
          <p:cNvPr id="1444" name="Google Shape;1444;p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45" name="Google Shape;1445;p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58" name="Google Shape;1458;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59" name="Google Shape;1459;p6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micro-learning materials align with curriculum objectives, you create a clear path for your students to achieve effective learning outcomes. This alignment helps students understand how each micro-lesson contributes to their overall understanding of a subject, making the learning journey more coherent and purposeful.</a:t>
            </a:r>
            <a:endParaRPr/>
          </a:p>
        </p:txBody>
      </p:sp>
      <p:sp>
        <p:nvSpPr>
          <p:cNvPr id="1461" name="Google Shape;1461;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62" name="Google Shape;1462;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2" name="Google Shape;172;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3" name="Google Shape;173;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That's where micro-learning comes in. It's like learning in bite-sized pieces, each designed to fit into the pockets of your busy lives. Think of it as learning that respects your time, your needs, and your goals. We're here to explore how micro-learning can provide solutions to some of the challenges that low-skilled adults might face in more traditional learning setups.</a:t>
            </a:r>
            <a:endParaRPr/>
          </a:p>
        </p:txBody>
      </p:sp>
      <p:sp>
        <p:nvSpPr>
          <p:cNvPr id="175" name="Google Shape;175;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6" name="Google Shape;176;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5" name="Google Shape;1475;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76" name="Google Shape;1476;p7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7" name="Google Shape;1477;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Micro-learning can be seamlessly integrated with traditional teaching methods, fostering a dynamic and engaging learning environment. Let's explore this synergy, especially in the context of the "flipped classroom."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One powerful way to blend micro-learning with traditional teaching is through the "flipped classroom" approach. In a flipped classroom, students access micro-learning materials before in-person class sessions. This approach allows face-to-face time to focus on interactive discussions, problem-solving, and deeper understanding, as students come prepared with foundational knowledge.</a:t>
            </a:r>
            <a:endParaRPr/>
          </a:p>
        </p:txBody>
      </p:sp>
      <p:sp>
        <p:nvSpPr>
          <p:cNvPr id="1478" name="Google Shape;1478;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9" name="Google Shape;1479;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92" name="Google Shape;1492;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93" name="Google Shape;1493;p7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4" name="Google Shape;1494;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Micro-learning can enhance student engagement by providing access to resources that cater to individual learning styles.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Some students might prefer reading materials, while others benefit more from videos or interactive exercises. The flexibility of micro-learning ensures that every student has the resources they need to excel.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combination of micro-learning and traditional teaching methods creates a balanced and engaging learning experience, catering to a diverse range of learners.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explore the technology tools that can make this integration seamless.</a:t>
            </a:r>
            <a:endParaRPr/>
          </a:p>
        </p:txBody>
      </p:sp>
      <p:sp>
        <p:nvSpPr>
          <p:cNvPr id="1495" name="Google Shape;1495;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96" name="Google Shape;1496;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0" name="Google Shape;1510;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11" name="Google Shape;1511;p7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2" name="Google Shape;1512;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now dive into the world of technology tools that make creating micro-learning content both accessible and efficient.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is a wide array of user-friendly tools available for creating micro-learning content. Tools like Canva offer intuitive design capabilities, allowing you to create visually engaging materials. Canva provides a wealth of templates, graphics, and customization options that cater to various learning styles.</a:t>
            </a:r>
            <a:endParaRPr/>
          </a:p>
        </p:txBody>
      </p:sp>
      <p:sp>
        <p:nvSpPr>
          <p:cNvPr id="1513" name="Google Shape;1513;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4" name="Google Shape;1514;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31" name="Google Shape;1531;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32" name="Google Shape;1532;p7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PPT)</a:t>
            </a:r>
            <a:endParaRPr/>
          </a:p>
          <a:p>
            <a:pPr indent="0" lvl="0" marL="0" rtl="0" algn="l">
              <a:lnSpc>
                <a:spcPct val="100000"/>
              </a:lnSpc>
              <a:spcBef>
                <a:spcPts val="0"/>
              </a:spcBef>
              <a:spcAft>
                <a:spcPts val="0"/>
              </a:spcAft>
              <a:buSzPts val="1400"/>
              <a:buNone/>
            </a:pPr>
            <a:r>
              <a:rPr lang="en-US"/>
              <a:t>These user-friendly tools make it easy for educators to design and deliver micro-learning content effectively. Now, let's briefly touch on the importance of accessibility for all learners.</a:t>
            </a:r>
            <a:endParaRPr/>
          </a:p>
        </p:txBody>
      </p:sp>
      <p:sp>
        <p:nvSpPr>
          <p:cNvPr id="1534" name="Google Shape;1534;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35" name="Google Shape;1535;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52" name="Google Shape;1552;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53" name="Google Shape;1553;p7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conclude, it's crucial to emphasize the importance of accessibility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Accessibility ensures that all learners, regardless of their unique needs and circumstances, have equitable access to educational content. Micro-learning materials should be designed with accessibility in mind, making sure that they can be easily navigated by everyone.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Consider factors like providing alternative text for images, closed captions for videos, and content that is screen reader-friendly. </a:t>
            </a:r>
            <a:endParaRPr/>
          </a:p>
          <a:p>
            <a:pPr indent="0" lvl="0" marL="0" rtl="0" algn="l">
              <a:lnSpc>
                <a:spcPct val="100000"/>
              </a:lnSpc>
              <a:spcBef>
                <a:spcPts val="0"/>
              </a:spcBef>
              <a:spcAft>
                <a:spcPts val="0"/>
              </a:spcAft>
              <a:buSzPts val="1400"/>
              <a:buNone/>
            </a:pPr>
            <a:r>
              <a:rPr lang="en-US"/>
              <a:t>By prioritizing accessibility, you create an inclusive learning environment where every student can thrive.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With this in mind, we've covered the core aspects of integrating micro-learning into your teaching practices. Thank you for joining us today, and let's continue making learning exciting and effective.</a:t>
            </a:r>
            <a:endParaRPr/>
          </a:p>
        </p:txBody>
      </p:sp>
      <p:sp>
        <p:nvSpPr>
          <p:cNvPr id="1555" name="Google Shape;1555;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56" name="Google Shape;1556;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p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0" name="Google Shape;1570;p7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7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8" name="Google Shape;1578;p7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92" name="Google Shape;1592;p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93" name="Google Shape;1593;p7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4" name="Google Shape;1594;p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595" name="Google Shape;1595;p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96" name="Google Shape;1596;p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11" name="Google Shape;1611;p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12" name="Google Shape;1612;p7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3" name="Google Shape;1613;p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Align micro-learning with curriculum goals and learning objectives</a:t>
            </a:r>
            <a:endParaRPr/>
          </a:p>
          <a:p>
            <a:pPr indent="0" lvl="0" marL="0" rtl="0" algn="l">
              <a:lnSpc>
                <a:spcPct val="100000"/>
              </a:lnSpc>
              <a:spcBef>
                <a:spcPts val="0"/>
              </a:spcBef>
              <a:spcAft>
                <a:spcPts val="0"/>
              </a:spcAft>
              <a:buSzPts val="1400"/>
              <a:buNone/>
            </a:pPr>
            <a:r>
              <a:rPr lang="en-US"/>
              <a:t>c) Gamification and social learning</a:t>
            </a:r>
            <a:endParaRPr/>
          </a:p>
          <a:p>
            <a:pPr indent="0" lvl="0" marL="0" rtl="0" algn="l">
              <a:lnSpc>
                <a:spcPct val="100000"/>
              </a:lnSpc>
              <a:spcBef>
                <a:spcPts val="0"/>
              </a:spcBef>
              <a:spcAft>
                <a:spcPts val="0"/>
              </a:spcAft>
              <a:buSzPts val="1400"/>
              <a:buNone/>
            </a:pPr>
            <a:r>
              <a:rPr lang="en-US"/>
              <a:t>b) Set goals and maintain a consistent schedule</a:t>
            </a:r>
            <a:endParaRPr/>
          </a:p>
        </p:txBody>
      </p:sp>
      <p:sp>
        <p:nvSpPr>
          <p:cNvPr id="1614" name="Google Shape;1614;p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15" name="Google Shape;1615;p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7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32" name="Google Shape;1632;p7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33" name="Google Shape;1633;p7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4" name="Google Shape;1634;p7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we'll explore some of the tools that can enhance your micro-learning efforts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Canva is an incredibly user-friendly graphic design tool that can help you create visually appealing micro-learning materials. Have any of you used Canva before?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Edpuzzle is fantastic for creating interactive video lessons. You can embed quizzes and questions directly into your videos. Who has experience with Edpuzzle?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is an interactive and engaging platform that allows educators to create quizzes, surveys, and games for their learners. It's a versatile tool that can turn learning into a fun and competitive experience.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makes learning a game. Educators can create quizzes with multiple-choice questions, polls, and challenges. Learners can join in real-time from their devices, answer questions, and earn points. It's an excellent way to reinforce key concepts in a competitive and enjoyable manner. It provides immediate feedback to both educators and learners.</a:t>
            </a:r>
            <a:endParaRPr/>
          </a:p>
          <a:p>
            <a:pPr indent="0" lvl="0" marL="0" rtl="0" algn="l">
              <a:lnSpc>
                <a:spcPct val="100000"/>
              </a:lnSpc>
              <a:spcBef>
                <a:spcPts val="0"/>
              </a:spcBef>
              <a:spcAft>
                <a:spcPts val="0"/>
              </a:spcAft>
              <a:buSzPts val="1400"/>
              <a:buNone/>
            </a:pPr>
            <a:r>
              <a:rPr lang="en-US"/>
              <a:t> With Kahoot!, you can create engaging micro-learning activities that are not only educational but also entertaining. This tool is particularly effective for reinforcing knowledge and checking comprehension in a playful way.</a:t>
            </a:r>
            <a:endParaRPr/>
          </a:p>
        </p:txBody>
      </p:sp>
      <p:sp>
        <p:nvSpPr>
          <p:cNvPr id="1635" name="Google Shape;1635;p7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36" name="Google Shape;1636;p7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 name="Google Shape;190;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1" name="Google Shape;191;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icebreaker will not only help participants to get familiar with digital tools that they can use for creating micro-learning resources, but also to encourage team building and communication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Use this list of digital tools, platforms, or apps. Each team should receive at least 3 items.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Articulate 360</a:t>
            </a:r>
            <a:endParaRPr/>
          </a:p>
          <a:p>
            <a:pPr indent="0" lvl="0" marL="0" rtl="0" algn="l">
              <a:lnSpc>
                <a:spcPct val="100000"/>
              </a:lnSpc>
              <a:spcBef>
                <a:spcPts val="0"/>
              </a:spcBef>
              <a:spcAft>
                <a:spcPts val="0"/>
              </a:spcAft>
              <a:buSzPts val="1400"/>
              <a:buNone/>
            </a:pPr>
            <a:r>
              <a:rPr lang="en-US"/>
              <a:t>Adobe Captivate</a:t>
            </a:r>
            <a:endParaRPr/>
          </a:p>
          <a:p>
            <a:pPr indent="0" lvl="0" marL="0" rtl="0" algn="l">
              <a:lnSpc>
                <a:spcPct val="100000"/>
              </a:lnSpc>
              <a:spcBef>
                <a:spcPts val="0"/>
              </a:spcBef>
              <a:spcAft>
                <a:spcPts val="0"/>
              </a:spcAft>
              <a:buSzPts val="1400"/>
              <a:buNone/>
            </a:pPr>
            <a:r>
              <a:rPr lang="en-US"/>
              <a:t>Camtasia</a:t>
            </a:r>
            <a:endParaRPr/>
          </a:p>
          <a:p>
            <a:pPr indent="0" lvl="0" marL="0" rtl="0" algn="l">
              <a:lnSpc>
                <a:spcPct val="100000"/>
              </a:lnSpc>
              <a:spcBef>
                <a:spcPts val="0"/>
              </a:spcBef>
              <a:spcAft>
                <a:spcPts val="0"/>
              </a:spcAft>
              <a:buSzPts val="1400"/>
              <a:buNone/>
            </a:pPr>
            <a:r>
              <a:rPr lang="en-US"/>
              <a:t>H5P</a:t>
            </a:r>
            <a:endParaRPr/>
          </a:p>
          <a:p>
            <a:pPr indent="0" lvl="0" marL="0" rtl="0" algn="l">
              <a:lnSpc>
                <a:spcPct val="100000"/>
              </a:lnSpc>
              <a:spcBef>
                <a:spcPts val="0"/>
              </a:spcBef>
              <a:spcAft>
                <a:spcPts val="0"/>
              </a:spcAft>
              <a:buSzPts val="1400"/>
              <a:buNone/>
            </a:pPr>
            <a:r>
              <a:rPr lang="en-US"/>
              <a:t>iSpring Suite</a:t>
            </a:r>
            <a:endParaRPr/>
          </a:p>
          <a:p>
            <a:pPr indent="0" lvl="0" marL="0" rtl="0" algn="l">
              <a:lnSpc>
                <a:spcPct val="100000"/>
              </a:lnSpc>
              <a:spcBef>
                <a:spcPts val="0"/>
              </a:spcBef>
              <a:spcAft>
                <a:spcPts val="0"/>
              </a:spcAft>
              <a:buSzPts val="1400"/>
              <a:buNone/>
            </a:pPr>
            <a:r>
              <a:rPr lang="en-US"/>
              <a:t>Canva</a:t>
            </a:r>
            <a:endParaRPr/>
          </a:p>
          <a:p>
            <a:pPr indent="0" lvl="0" marL="0" rtl="0" algn="l">
              <a:lnSpc>
                <a:spcPct val="100000"/>
              </a:lnSpc>
              <a:spcBef>
                <a:spcPts val="0"/>
              </a:spcBef>
              <a:spcAft>
                <a:spcPts val="0"/>
              </a:spcAft>
              <a:buSzPts val="1400"/>
              <a:buNone/>
            </a:pPr>
            <a:r>
              <a:rPr lang="en-US"/>
              <a:t>Kahoot</a:t>
            </a:r>
            <a:endParaRPr/>
          </a:p>
          <a:p>
            <a:pPr indent="0" lvl="0" marL="0" rtl="0" algn="l">
              <a:lnSpc>
                <a:spcPct val="100000"/>
              </a:lnSpc>
              <a:spcBef>
                <a:spcPts val="0"/>
              </a:spcBef>
              <a:spcAft>
                <a:spcPts val="0"/>
              </a:spcAft>
              <a:buSzPts val="1400"/>
              <a:buNone/>
            </a:pPr>
            <a:r>
              <a:rPr lang="en-US"/>
              <a:t>Quizlet</a:t>
            </a:r>
            <a:endParaRPr/>
          </a:p>
          <a:p>
            <a:pPr indent="0" lvl="0" marL="0" rtl="0" algn="l">
              <a:lnSpc>
                <a:spcPct val="100000"/>
              </a:lnSpc>
              <a:spcBef>
                <a:spcPts val="0"/>
              </a:spcBef>
              <a:spcAft>
                <a:spcPts val="0"/>
              </a:spcAft>
              <a:buSzPts val="1400"/>
              <a:buNone/>
            </a:pPr>
            <a:r>
              <a:rPr lang="en-US"/>
              <a:t>Genially</a:t>
            </a:r>
            <a:endParaRPr/>
          </a:p>
          <a:p>
            <a:pPr indent="0" lvl="0" marL="0" rtl="0" algn="l">
              <a:lnSpc>
                <a:spcPct val="100000"/>
              </a:lnSpc>
              <a:spcBef>
                <a:spcPts val="0"/>
              </a:spcBef>
              <a:spcAft>
                <a:spcPts val="0"/>
              </a:spcAft>
              <a:buSzPts val="1400"/>
              <a:buNone/>
            </a:pPr>
            <a:r>
              <a:rPr lang="en-US"/>
              <a:t>Mentimeter</a:t>
            </a:r>
            <a:endParaRPr/>
          </a:p>
          <a:p>
            <a:pPr indent="0" lvl="0" marL="0" rtl="0" algn="l">
              <a:lnSpc>
                <a:spcPct val="100000"/>
              </a:lnSpc>
              <a:spcBef>
                <a:spcPts val="0"/>
              </a:spcBef>
              <a:spcAft>
                <a:spcPts val="0"/>
              </a:spcAft>
              <a:buSzPts val="1400"/>
              <a:buNone/>
            </a:pPr>
            <a:r>
              <a:rPr lang="en-US"/>
              <a:t>Elucidat</a:t>
            </a:r>
            <a:endParaRPr/>
          </a:p>
          <a:p>
            <a:pPr indent="0" lvl="0" marL="0" rtl="0" algn="l">
              <a:lnSpc>
                <a:spcPct val="100000"/>
              </a:lnSpc>
              <a:spcBef>
                <a:spcPts val="0"/>
              </a:spcBef>
              <a:spcAft>
                <a:spcPts val="0"/>
              </a:spcAft>
              <a:buSzPts val="1400"/>
              <a:buNone/>
            </a:pPr>
            <a:r>
              <a:rPr lang="en-US"/>
              <a:t>Easygenerator</a:t>
            </a:r>
            <a:endParaRPr/>
          </a:p>
          <a:p>
            <a:pPr indent="0" lvl="0" marL="0" rtl="0" algn="l">
              <a:lnSpc>
                <a:spcPct val="100000"/>
              </a:lnSpc>
              <a:spcBef>
                <a:spcPts val="0"/>
              </a:spcBef>
              <a:spcAft>
                <a:spcPts val="0"/>
              </a:spcAft>
              <a:buSzPts val="1400"/>
              <a:buNone/>
            </a:pPr>
            <a:r>
              <a:rPr lang="en-US"/>
              <a:t>Lectora Inspire</a:t>
            </a:r>
            <a:endParaRPr/>
          </a:p>
          <a:p>
            <a:pPr indent="0" lvl="0" marL="0" rtl="0" algn="l">
              <a:lnSpc>
                <a:spcPct val="100000"/>
              </a:lnSpc>
              <a:spcBef>
                <a:spcPts val="0"/>
              </a:spcBef>
              <a:spcAft>
                <a:spcPts val="0"/>
              </a:spcAft>
              <a:buSzPts val="1400"/>
              <a:buNone/>
            </a:pPr>
            <a:r>
              <a:rPr lang="en-US"/>
              <a:t>EdApp</a:t>
            </a:r>
            <a:endParaRPr/>
          </a:p>
          <a:p>
            <a:pPr indent="0" lvl="0" marL="0" rtl="0" algn="l">
              <a:lnSpc>
                <a:spcPct val="100000"/>
              </a:lnSpc>
              <a:spcBef>
                <a:spcPts val="0"/>
              </a:spcBef>
              <a:spcAft>
                <a:spcPts val="0"/>
              </a:spcAft>
              <a:buSzPts val="1400"/>
              <a:buNone/>
            </a:pPr>
            <a:r>
              <a:rPr lang="en-US"/>
              <a:t>Docebo Content Creator</a:t>
            </a:r>
            <a:endParaRPr/>
          </a:p>
          <a:p>
            <a:pPr indent="0" lvl="0" marL="0" rtl="0" algn="l">
              <a:lnSpc>
                <a:spcPct val="100000"/>
              </a:lnSpc>
              <a:spcBef>
                <a:spcPts val="0"/>
              </a:spcBef>
              <a:spcAft>
                <a:spcPts val="0"/>
              </a:spcAft>
              <a:buSzPts val="1400"/>
              <a:buNone/>
            </a:pPr>
            <a:r>
              <a:rPr lang="en-US"/>
              <a:t>WizIQ</a:t>
            </a:r>
            <a:endParaRPr/>
          </a:p>
          <a:p>
            <a:pPr indent="0" lvl="0" marL="0" rtl="0" algn="l">
              <a:lnSpc>
                <a:spcPct val="100000"/>
              </a:lnSpc>
              <a:spcBef>
                <a:spcPts val="0"/>
              </a:spcBef>
              <a:spcAft>
                <a:spcPts val="0"/>
              </a:spcAft>
              <a:buSzPts val="1400"/>
              <a:buNone/>
            </a:pPr>
            <a:r>
              <a:rPr lang="en-US"/>
              <a:t>Powtoon</a:t>
            </a:r>
            <a:endParaRPr/>
          </a:p>
          <a:p>
            <a:pPr indent="0" lvl="0" marL="0" rtl="0" algn="l">
              <a:lnSpc>
                <a:spcPct val="100000"/>
              </a:lnSpc>
              <a:spcBef>
                <a:spcPts val="0"/>
              </a:spcBef>
              <a:spcAft>
                <a:spcPts val="0"/>
              </a:spcAft>
              <a:buSzPts val="1400"/>
              <a:buNone/>
            </a:pPr>
            <a:r>
              <a:rPr lang="en-US"/>
              <a:t>Vyond</a:t>
            </a:r>
            <a:endParaRPr/>
          </a:p>
          <a:p>
            <a:pPr indent="0" lvl="0" marL="0" rtl="0" algn="l">
              <a:lnSpc>
                <a:spcPct val="100000"/>
              </a:lnSpc>
              <a:spcBef>
                <a:spcPts val="0"/>
              </a:spcBef>
              <a:spcAft>
                <a:spcPts val="0"/>
              </a:spcAft>
              <a:buSzPts val="1400"/>
              <a:buNone/>
            </a:pPr>
            <a:r>
              <a:rPr lang="en-US"/>
              <a:t>Prezi</a:t>
            </a:r>
            <a:endParaRPr/>
          </a:p>
          <a:p>
            <a:pPr indent="0" lvl="0" marL="0" rtl="0" algn="l">
              <a:lnSpc>
                <a:spcPct val="100000"/>
              </a:lnSpc>
              <a:spcBef>
                <a:spcPts val="0"/>
              </a:spcBef>
              <a:spcAft>
                <a:spcPts val="0"/>
              </a:spcAft>
              <a:buSzPts val="1400"/>
              <a:buNone/>
            </a:pPr>
            <a:r>
              <a:rPr lang="en-US"/>
              <a:t>Animaker</a:t>
            </a:r>
            <a:endParaRPr/>
          </a:p>
        </p:txBody>
      </p:sp>
      <p:sp>
        <p:nvSpPr>
          <p:cNvPr id="193" name="Google Shape;193;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4" name="Google Shape;194;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8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53" name="Google Shape;1653;p8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54" name="Google Shape;1654;p8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5" name="Google Shape;1655;p8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 1: Company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first case study features "Company ABC," a tech-focused company that successfully implemented micro-learning to train its remote employees. Let's dive into their approach and results.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rPr lang="en-US"/>
              <a:t>To ensure accountability, they implemented a gamified system where employees earned points and badges for completing modules. This created healthy competition and recognition among employees.</a:t>
            </a:r>
            <a:endParaRPr/>
          </a:p>
        </p:txBody>
      </p:sp>
      <p:sp>
        <p:nvSpPr>
          <p:cNvPr id="1656" name="Google Shape;1656;p8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57" name="Google Shape;1657;p8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81" name="Google Shape;1681;p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82" name="Google Shape;1682;p8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3" name="Google Shape;1683;p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 1: Company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Our first case study features "Company ABC," a tech-focused company that successfully implemented micro-learning to train its remote employees. Let's dive into their approach and results.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rPr lang="en-US"/>
              <a:t>To ensure accountability, they implemented a gamified system where employees earned points and badges for completing modules. This created healthy competition and recognition among employees.</a:t>
            </a:r>
            <a:endParaRPr/>
          </a:p>
        </p:txBody>
      </p:sp>
      <p:sp>
        <p:nvSpPr>
          <p:cNvPr id="1684" name="Google Shape;1684;p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85" name="Google Shape;1685;p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p8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99" name="Google Shape;1699;p8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00" name="Google Shape;1700;p8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1" name="Google Shape;1701;p8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Facilitator: 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Facilitator: To ensure accountability, they implemented a gamified system where employees earned points and badges for completing modules. This created healthy competition and recognition among employees.</a:t>
            </a:r>
            <a:endParaRPr/>
          </a:p>
        </p:txBody>
      </p:sp>
      <p:sp>
        <p:nvSpPr>
          <p:cNvPr id="1702" name="Google Shape;1702;p8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03" name="Google Shape;1703;p8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p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20" name="Google Shape;1720;p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21" name="Google Shape;1721;p8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2" name="Google Shape;1722;p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Employees eagerly participated, earning badges and achieving recognition.</a:t>
            </a:r>
            <a:endParaRPr/>
          </a:p>
          <a:p>
            <a:pPr indent="0" lvl="0" marL="0" rtl="0" algn="l">
              <a:lnSpc>
                <a:spcPct val="100000"/>
              </a:lnSpc>
              <a:spcBef>
                <a:spcPts val="0"/>
              </a:spcBef>
              <a:spcAft>
                <a:spcPts val="0"/>
              </a:spcAft>
              <a:buSzPts val="1400"/>
              <a:buNone/>
            </a:pPr>
            <a:r>
              <a:rPr lang="en-US"/>
              <a:t>Facilitator: Company ABC's micro-learning approach not only enhanced employee training but also contributed to a more skilled and engaged remote workforce. This case study illustrates how micro-learning can be a game-changer for employee training, even in remote work settings.</a:t>
            </a:r>
            <a:endParaRPr/>
          </a:p>
        </p:txBody>
      </p:sp>
      <p:sp>
        <p:nvSpPr>
          <p:cNvPr id="1723" name="Google Shape;1723;p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24" name="Google Shape;1724;p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8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42" name="Google Shape;1742;p8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43" name="Google Shape;1743;p8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4" name="Google Shape;1744;p8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5" name="Google Shape;1745;p8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46" name="Google Shape;1746;p8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8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59" name="Google Shape;1759;p8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60" name="Google Shape;1760;p8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1" name="Google Shape;1761;p8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School Z identified a common challenge in math education — Students struggling with foundational concepts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address this, they implemented a micro-learning approach in their math curriculum:</a:t>
            </a:r>
            <a:endParaRPr/>
          </a:p>
          <a:p>
            <a:pPr indent="0" lvl="0" marL="0" rtl="0" algn="l">
              <a:lnSpc>
                <a:spcPct val="100000"/>
              </a:lnSpc>
              <a:spcBef>
                <a:spcPts val="0"/>
              </a:spcBef>
              <a:spcAft>
                <a:spcPts val="0"/>
              </a:spcAft>
              <a:buSzPts val="1400"/>
              <a:buNone/>
            </a:pPr>
            <a:r>
              <a:rPr lang="en-US"/>
              <a:t>They created a series of short, interactive micro-lessons, each focusing on a specific math topic or concept. These micro-lessons were easily accessible through the school's online platform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School Z also introduced gamification elements, such as math challenges and leaderboards. Students earned points and competed with their peers, creating a sense of excitement and motivation</a:t>
            </a:r>
            <a:endParaRPr/>
          </a:p>
        </p:txBody>
      </p:sp>
      <p:sp>
        <p:nvSpPr>
          <p:cNvPr id="1762" name="Google Shape;1762;p8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63" name="Google Shape;1763;p8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8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79" name="Google Shape;1779;p8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80" name="Google Shape;1780;p8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1" name="Google Shape;1781;p8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Students' engagement with math significantly increased: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short, targeted micro-lessons made it easier for them to grasp complex concepts.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terms of outcomes, students showed notable improvement in math proficiency. The focused, repetitive nature of micro-learning helped reinforce their understanding of foundational math topics.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gamification elements added an element of fun and friendly competition. Students were not only learning math more effectively but also enjoying the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School Z's innovative approach to integrating micro-learning into their math curriculum demonstrates how this method can have a positive impact on educational outcomes, particularly in challenging subjects like math.</a:t>
            </a:r>
            <a:endParaRPr/>
          </a:p>
        </p:txBody>
      </p:sp>
      <p:sp>
        <p:nvSpPr>
          <p:cNvPr id="1782" name="Google Shape;1782;p8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83" name="Google Shape;1783;p8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p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02" name="Google Shape;1802;p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03" name="Google Shape;1803;p8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4" name="Google Shape;1804;p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5" name="Google Shape;1805;p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06" name="Google Shape;1806;p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p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19" name="Google Shape;1819;p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20" name="Google Shape;1820;p8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1" name="Google Shape;1821;p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2" name="Google Shape;1822;p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3" name="Google Shape;1823;p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p8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38" name="Google Shape;1838;p8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39" name="Google Shape;1839;p8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0" name="Google Shape;1840;p8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Adult learners embraced the micro-learning approach, appreciating its flexibility and accessibility. They could learn at  Most notably, many learners reported significant improvements in job-related skills. They expressed increased confidence and a better understanding of their chosen fields.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MAAM’s focus on real-world application ensured that learners were job-ready upon completing the micro-learning modules. Many found new employment opportunities or excelled in their current roles.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Nonprofit Organization MAAM’s  commitment to micro-learning as a tool for empowerment demonstrates how tailored, practical micro-learning can profoundly impact adult learners, especially when job-related skills are concerned.</a:t>
            </a:r>
            <a:endParaRPr/>
          </a:p>
        </p:txBody>
      </p:sp>
      <p:sp>
        <p:nvSpPr>
          <p:cNvPr id="1841" name="Google Shape;1841;p8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42" name="Google Shape;1842;p8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5" name="Google Shape;205;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06" name="Google Shape;206;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connect micro-learning to our daily routines. Ever watched a quick recipe video instead of reading a lengthy cookbook?</a:t>
            </a:r>
            <a:endParaRPr/>
          </a:p>
          <a:p>
            <a:pPr indent="0" lvl="0" marL="0" rtl="0" algn="l">
              <a:lnSpc>
                <a:spcPct val="100000"/>
              </a:lnSpc>
              <a:spcBef>
                <a:spcPts val="0"/>
              </a:spcBef>
              <a:spcAft>
                <a:spcPts val="0"/>
              </a:spcAft>
              <a:buSzPts val="1400"/>
              <a:buNone/>
            </a:pPr>
            <a:r>
              <a:rPr lang="en-US"/>
              <a:t>That's micro-learning in action!</a:t>
            </a:r>
            <a:endParaRPr/>
          </a:p>
        </p:txBody>
      </p:sp>
      <p:sp>
        <p:nvSpPr>
          <p:cNvPr id="208" name="Google Shape;208;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9" name="Google Shape;209;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0" name="Google Shape;1860;p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61" name="Google Shape;1861;p9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2" name="Google Shape;1862;p9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3" name="Google Shape;1863;p9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4" name="Google Shape;1864;p9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p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76" name="Google Shape;1876;p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77" name="Google Shape;1877;p9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8" name="Google Shape;1878;p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9" name="Google Shape;1879;p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80" name="Google Shape;1880;p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p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91" name="Google Shape;1891;p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92" name="Google Shape;1892;p9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p9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4" name="Google Shape;1894;p9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95" name="Google Shape;1895;p9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5" name="Shape 1905"/>
        <p:cNvGrpSpPr/>
        <p:nvPr/>
      </p:nvGrpSpPr>
      <p:grpSpPr>
        <a:xfrm>
          <a:off x="0" y="0"/>
          <a:ext cx="0" cy="0"/>
          <a:chOff x="0" y="0"/>
          <a:chExt cx="0" cy="0"/>
        </a:xfrm>
      </p:grpSpPr>
      <p:sp>
        <p:nvSpPr>
          <p:cNvPr id="1906" name="Google Shape;1906;p9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7" name="Google Shape;1907;p9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08" name="Google Shape;1908;p9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9" name="Google Shape;1909;p9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0" name="Google Shape;1910;p9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11" name="Google Shape;1911;p9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p9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3" name="Google Shape;1923;p9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0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0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0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9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3" name="Google Shape;23;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9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0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0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8" name="Google Shape;48;p10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9" name="Google Shape;49;p10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0" name="Google Shape;50;p10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1" name="Google Shape;51;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0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2" name="Google Shape;62;p10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3" name="Google Shape;63;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4"/>
          <p:cNvSpPr/>
          <p:nvPr>
            <p:ph idx="2" type="pic"/>
          </p:nvPr>
        </p:nvSpPr>
        <p:spPr>
          <a:xfrm>
            <a:off x="1792288" y="612775"/>
            <a:ext cx="5486400" cy="4114800"/>
          </a:xfrm>
          <a:prstGeom prst="rect">
            <a:avLst/>
          </a:prstGeom>
          <a:noFill/>
          <a:ln>
            <a:noFill/>
          </a:ln>
        </p:spPr>
      </p:sp>
      <p:sp>
        <p:nvSpPr>
          <p:cNvPr id="69" name="Google Shape;69;p10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0" name="Google Shape;70;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95"/>
          <p:cNvPicPr preferRelativeResize="0"/>
          <p:nvPr/>
        </p:nvPicPr>
        <p:blipFill>
          <a:blip r:embed="rId1">
            <a:alphaModFix/>
          </a:blip>
          <a:stretch>
            <a:fillRect/>
          </a:stretch>
        </p:blipFill>
        <p:spPr>
          <a:xfrm>
            <a:off x="364675" y="9484250"/>
            <a:ext cx="2318648" cy="486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hyperlink" Target="https://www.youtube.com/watch?v=0sl3eMAXspE" TargetMode="External"/><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hyperlink" Target="https://www.youtube.com/shorts/NCLLKaHgD4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3.jpg"/><Relationship Id="rId5" Type="http://schemas.openxmlformats.org/officeDocument/2006/relationships/image" Target="../media/image30.png"/><Relationship Id="rId6" Type="http://schemas.openxmlformats.org/officeDocument/2006/relationships/image" Target="../media/image13.png"/><Relationship Id="rId7"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40.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3.png"/><Relationship Id="rId6" Type="http://schemas.openxmlformats.org/officeDocument/2006/relationships/image" Target="../media/image39.png"/><Relationship Id="rId7" Type="http://schemas.openxmlformats.org/officeDocument/2006/relationships/image" Target="../media/image46.png"/><Relationship Id="rId8" Type="http://schemas.openxmlformats.org/officeDocument/2006/relationships/image" Target="../media/image36.png"/></Relationships>
</file>

<file path=ppt/slides/_rels/slide14.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54.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37.png"/><Relationship Id="rId5" Type="http://schemas.openxmlformats.org/officeDocument/2006/relationships/image" Target="../media/image43.png"/><Relationship Id="rId6" Type="http://schemas.openxmlformats.org/officeDocument/2006/relationships/image" Target="../media/image28.png"/><Relationship Id="rId7" Type="http://schemas.openxmlformats.org/officeDocument/2006/relationships/image" Target="../media/image49.png"/><Relationship Id="rId8"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13.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65.png"/></Relationships>
</file>

<file path=ppt/slides/_rels/slide16.xml.rels><?xml version="1.0" encoding="UTF-8" standalone="yes"?><Relationships xmlns="http://schemas.openxmlformats.org/package/2006/relationships"><Relationship Id="rId10" Type="http://schemas.openxmlformats.org/officeDocument/2006/relationships/image" Target="../media/image66.jp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58.jpg"/><Relationship Id="rId5" Type="http://schemas.openxmlformats.org/officeDocument/2006/relationships/image" Target="../media/image52.png"/><Relationship Id="rId6" Type="http://schemas.openxmlformats.org/officeDocument/2006/relationships/image" Target="../media/image57.png"/><Relationship Id="rId7" Type="http://schemas.openxmlformats.org/officeDocument/2006/relationships/image" Target="../media/image51.jpg"/><Relationship Id="rId8" Type="http://schemas.openxmlformats.org/officeDocument/2006/relationships/image" Target="../media/image45.png"/></Relationships>
</file>

<file path=ppt/slides/_rels/slide17.xml.rels><?xml version="1.0" encoding="UTF-8" standalone="yes"?><Relationships xmlns="http://schemas.openxmlformats.org/package/2006/relationships"><Relationship Id="rId10"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94.png"/><Relationship Id="rId9" Type="http://schemas.openxmlformats.org/officeDocument/2006/relationships/image" Target="../media/image63.png"/><Relationship Id="rId5" Type="http://schemas.openxmlformats.org/officeDocument/2006/relationships/image" Target="../media/image68.png"/><Relationship Id="rId6" Type="http://schemas.openxmlformats.org/officeDocument/2006/relationships/image" Target="../media/image78.png"/><Relationship Id="rId7" Type="http://schemas.openxmlformats.org/officeDocument/2006/relationships/hyperlink" Target="https://www.youtube.com/watch?v=dItUGF8GdTw" TargetMode="External"/><Relationship Id="rId8"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56.png"/><Relationship Id="rId5" Type="http://schemas.openxmlformats.org/officeDocument/2006/relationships/image" Target="../media/image77.png"/><Relationship Id="rId6" Type="http://schemas.openxmlformats.org/officeDocument/2006/relationships/image" Target="../media/image81.png"/><Relationship Id="rId7" Type="http://schemas.openxmlformats.org/officeDocument/2006/relationships/image" Target="../media/image62.png"/><Relationship Id="rId8"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3.png"/><Relationship Id="rId4" Type="http://schemas.openxmlformats.org/officeDocument/2006/relationships/image" Target="../media/image13.png"/><Relationship Id="rId5" Type="http://schemas.openxmlformats.org/officeDocument/2006/relationships/image" Target="../media/image96.png"/><Relationship Id="rId6" Type="http://schemas.openxmlformats.org/officeDocument/2006/relationships/image" Target="../media/image69.png"/><Relationship Id="rId7"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4.png"/><Relationship Id="rId4" Type="http://schemas.openxmlformats.org/officeDocument/2006/relationships/image" Target="../media/image83.png"/><Relationship Id="rId5" Type="http://schemas.openxmlformats.org/officeDocument/2006/relationships/image" Target="../media/image13.png"/><Relationship Id="rId6"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90.png"/><Relationship Id="rId5" Type="http://schemas.openxmlformats.org/officeDocument/2006/relationships/image" Target="../media/image79.png"/><Relationship Id="rId6" Type="http://schemas.openxmlformats.org/officeDocument/2006/relationships/image" Target="../media/image71.png"/><Relationship Id="rId7" Type="http://schemas.openxmlformats.org/officeDocument/2006/relationships/image" Target="../media/image75.png"/><Relationship Id="rId8" Type="http://schemas.openxmlformats.org/officeDocument/2006/relationships/image" Target="../media/image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6.png"/><Relationship Id="rId4" Type="http://schemas.openxmlformats.org/officeDocument/2006/relationships/image" Target="../media/image13.png"/><Relationship Id="rId5" Type="http://schemas.openxmlformats.org/officeDocument/2006/relationships/image" Target="../media/image80.png"/><Relationship Id="rId6"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3.png"/><Relationship Id="rId4" Type="http://schemas.openxmlformats.org/officeDocument/2006/relationships/image" Target="../media/image13.png"/><Relationship Id="rId5" Type="http://schemas.openxmlformats.org/officeDocument/2006/relationships/image" Target="../media/image82.png"/><Relationship Id="rId6" Type="http://schemas.openxmlformats.org/officeDocument/2006/relationships/image" Target="../media/image104.png"/><Relationship Id="rId7"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9.png"/><Relationship Id="rId4" Type="http://schemas.openxmlformats.org/officeDocument/2006/relationships/image" Target="../media/image13.png"/><Relationship Id="rId5"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89.png"/><Relationship Id="rId7" Type="http://schemas.openxmlformats.org/officeDocument/2006/relationships/image" Target="../media/image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88.png"/><Relationship Id="rId5" Type="http://schemas.openxmlformats.org/officeDocument/2006/relationships/image" Target="../media/image10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3.png"/><Relationship Id="rId4" Type="http://schemas.openxmlformats.org/officeDocument/2006/relationships/image" Target="../media/image95.png"/><Relationship Id="rId5" Type="http://schemas.openxmlformats.org/officeDocument/2006/relationships/image" Target="../media/image116.png"/><Relationship Id="rId6" Type="http://schemas.openxmlformats.org/officeDocument/2006/relationships/image" Target="../media/image108.png"/><Relationship Id="rId7" Type="http://schemas.openxmlformats.org/officeDocument/2006/relationships/image" Target="../media/image13.png"/><Relationship Id="rId8"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7.png"/><Relationship Id="rId4" Type="http://schemas.openxmlformats.org/officeDocument/2006/relationships/image" Target="../media/image100.png"/><Relationship Id="rId5" Type="http://schemas.openxmlformats.org/officeDocument/2006/relationships/image" Target="../media/image98.png"/><Relationship Id="rId6"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7.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0.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8.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5.jpg"/><Relationship Id="rId4" Type="http://schemas.openxmlformats.org/officeDocument/2006/relationships/image" Target="../media/image100.png"/><Relationship Id="rId9" Type="http://schemas.openxmlformats.org/officeDocument/2006/relationships/image" Target="../media/image107.png"/><Relationship Id="rId5" Type="http://schemas.openxmlformats.org/officeDocument/2006/relationships/image" Target="../media/image119.jpg"/><Relationship Id="rId6" Type="http://schemas.openxmlformats.org/officeDocument/2006/relationships/image" Target="../media/image98.png"/><Relationship Id="rId7" Type="http://schemas.openxmlformats.org/officeDocument/2006/relationships/image" Target="../media/image112.jpg"/><Relationship Id="rId8"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7.png"/><Relationship Id="rId4" Type="http://schemas.openxmlformats.org/officeDocument/2006/relationships/image" Target="../media/image110.png"/><Relationship Id="rId5" Type="http://schemas.openxmlformats.org/officeDocument/2006/relationships/image" Target="../media/image121.png"/><Relationship Id="rId6" Type="http://schemas.openxmlformats.org/officeDocument/2006/relationships/image" Target="../media/image118.png"/><Relationship Id="rId7"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3.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3.png"/><Relationship Id="rId7" Type="http://schemas.openxmlformats.org/officeDocument/2006/relationships/image" Target="../media/image1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png"/><Relationship Id="rId4" Type="http://schemas.openxmlformats.org/officeDocument/2006/relationships/image" Target="../media/image122.png"/><Relationship Id="rId5" Type="http://schemas.openxmlformats.org/officeDocument/2006/relationships/image" Target="../media/image133.png"/><Relationship Id="rId6" Type="http://schemas.openxmlformats.org/officeDocument/2006/relationships/image" Target="../media/image151.png"/><Relationship Id="rId7" Type="http://schemas.openxmlformats.org/officeDocument/2006/relationships/image" Target="../media/image1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29.jpg"/><Relationship Id="rId4" Type="http://schemas.openxmlformats.org/officeDocument/2006/relationships/image" Target="../media/image13.png"/><Relationship Id="rId5" Type="http://schemas.openxmlformats.org/officeDocument/2006/relationships/image" Target="../media/image1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0" Type="http://schemas.openxmlformats.org/officeDocument/2006/relationships/image" Target="../media/image144.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156.png"/><Relationship Id="rId5" Type="http://schemas.openxmlformats.org/officeDocument/2006/relationships/image" Target="../media/image137.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32.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10"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3.png"/><Relationship Id="rId4" Type="http://schemas.openxmlformats.org/officeDocument/2006/relationships/image" Target="../media/image128.png"/><Relationship Id="rId9" Type="http://schemas.openxmlformats.org/officeDocument/2006/relationships/image" Target="../media/image140.png"/><Relationship Id="rId5" Type="http://schemas.openxmlformats.org/officeDocument/2006/relationships/image" Target="../media/image127.png"/><Relationship Id="rId6" Type="http://schemas.openxmlformats.org/officeDocument/2006/relationships/image" Target="../media/image138.png"/><Relationship Id="rId7" Type="http://schemas.openxmlformats.org/officeDocument/2006/relationships/image" Target="../media/image143.png"/><Relationship Id="rId8"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1" Type="http://schemas.openxmlformats.org/officeDocument/2006/relationships/image" Target="../media/image148.png"/><Relationship Id="rId10" Type="http://schemas.openxmlformats.org/officeDocument/2006/relationships/image" Target="../media/image149.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3.png"/><Relationship Id="rId4" Type="http://schemas.openxmlformats.org/officeDocument/2006/relationships/image" Target="../media/image128.png"/><Relationship Id="rId9" Type="http://schemas.openxmlformats.org/officeDocument/2006/relationships/image" Target="../media/image150.png"/><Relationship Id="rId5" Type="http://schemas.openxmlformats.org/officeDocument/2006/relationships/image" Target="../media/image168.png"/><Relationship Id="rId6" Type="http://schemas.openxmlformats.org/officeDocument/2006/relationships/image" Target="../media/image147.png"/><Relationship Id="rId7" Type="http://schemas.openxmlformats.org/officeDocument/2006/relationships/image" Target="../media/image146.png"/><Relationship Id="rId8" Type="http://schemas.openxmlformats.org/officeDocument/2006/relationships/image" Target="../media/image1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3.png"/><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70.png"/><Relationship Id="rId7" Type="http://schemas.openxmlformats.org/officeDocument/2006/relationships/image" Target="../media/image179.png"/><Relationship Id="rId8" Type="http://schemas.openxmlformats.org/officeDocument/2006/relationships/image" Target="../media/image1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3.png"/><Relationship Id="rId4" Type="http://schemas.openxmlformats.org/officeDocument/2006/relationships/image" Target="../media/image165.png"/><Relationship Id="rId5" Type="http://schemas.openxmlformats.org/officeDocument/2006/relationships/image" Target="../media/image167.png"/><Relationship Id="rId6" Type="http://schemas.openxmlformats.org/officeDocument/2006/relationships/image" Target="../media/image153.png"/><Relationship Id="rId7" Type="http://schemas.openxmlformats.org/officeDocument/2006/relationships/image" Target="../media/image155.png"/><Relationship Id="rId8" Type="http://schemas.openxmlformats.org/officeDocument/2006/relationships/image" Target="../media/image185.png"/></Relationships>
</file>

<file path=ppt/slides/_rels/slide53.xml.rels><?xml version="1.0" encoding="UTF-8" standalone="yes"?><Relationships xmlns="http://schemas.openxmlformats.org/package/2006/relationships"><Relationship Id="rId11" Type="http://schemas.openxmlformats.org/officeDocument/2006/relationships/image" Target="../media/image177.png"/><Relationship Id="rId10" Type="http://schemas.openxmlformats.org/officeDocument/2006/relationships/image" Target="../media/image172.png"/><Relationship Id="rId12" Type="http://schemas.openxmlformats.org/officeDocument/2006/relationships/image" Target="../media/image169.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3.png"/><Relationship Id="rId4" Type="http://schemas.openxmlformats.org/officeDocument/2006/relationships/image" Target="../media/image154.png"/><Relationship Id="rId9" Type="http://schemas.openxmlformats.org/officeDocument/2006/relationships/image" Target="../media/image163.png"/><Relationship Id="rId5" Type="http://schemas.openxmlformats.org/officeDocument/2006/relationships/image" Target="../media/image152.png"/><Relationship Id="rId6" Type="http://schemas.openxmlformats.org/officeDocument/2006/relationships/image" Target="../media/image166.png"/><Relationship Id="rId7" Type="http://schemas.openxmlformats.org/officeDocument/2006/relationships/image" Target="../media/image161.png"/><Relationship Id="rId8" Type="http://schemas.openxmlformats.org/officeDocument/2006/relationships/image" Target="../media/image1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62.jp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75.jp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3.png"/><Relationship Id="rId4" Type="http://schemas.openxmlformats.org/officeDocument/2006/relationships/image" Target="../media/image160.png"/><Relationship Id="rId5" Type="http://schemas.openxmlformats.org/officeDocument/2006/relationships/image" Target="../media/image181.jpg"/><Relationship Id="rId6" Type="http://schemas.openxmlformats.org/officeDocument/2006/relationships/image" Target="../media/image1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3.png"/><Relationship Id="rId4" Type="http://schemas.openxmlformats.org/officeDocument/2006/relationships/image" Target="../media/image171.png"/><Relationship Id="rId9" Type="http://schemas.openxmlformats.org/officeDocument/2006/relationships/image" Target="../media/image190.png"/><Relationship Id="rId5" Type="http://schemas.openxmlformats.org/officeDocument/2006/relationships/image" Target="../media/image173.png"/><Relationship Id="rId6" Type="http://schemas.openxmlformats.org/officeDocument/2006/relationships/image" Target="../media/image189.png"/><Relationship Id="rId7" Type="http://schemas.openxmlformats.org/officeDocument/2006/relationships/image" Target="../media/image180.png"/><Relationship Id="rId8"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92.jpg"/><Relationship Id="rId4" Type="http://schemas.openxmlformats.org/officeDocument/2006/relationships/image" Target="../media/image13.png"/><Relationship Id="rId5" Type="http://schemas.openxmlformats.org/officeDocument/2006/relationships/image" Target="../media/image178.png"/><Relationship Id="rId6" Type="http://schemas.openxmlformats.org/officeDocument/2006/relationships/image" Target="../media/image1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08.png"/><Relationship Id="rId4" Type="http://schemas.openxmlformats.org/officeDocument/2006/relationships/image" Target="../media/image13.png"/><Relationship Id="rId5" Type="http://schemas.openxmlformats.org/officeDocument/2006/relationships/image" Target="../media/image18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3.png"/><Relationship Id="rId4" Type="http://schemas.openxmlformats.org/officeDocument/2006/relationships/image" Target="../media/image188.png"/><Relationship Id="rId5" Type="http://schemas.openxmlformats.org/officeDocument/2006/relationships/image" Target="../media/image191.png"/><Relationship Id="rId6" Type="http://schemas.openxmlformats.org/officeDocument/2006/relationships/image" Target="../media/image1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3.png"/><Relationship Id="rId4" Type="http://schemas.openxmlformats.org/officeDocument/2006/relationships/image" Target="../media/image188.png"/><Relationship Id="rId5" Type="http://schemas.openxmlformats.org/officeDocument/2006/relationships/image" Target="../media/image194.png"/><Relationship Id="rId6" Type="http://schemas.openxmlformats.org/officeDocument/2006/relationships/image" Target="../media/image1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3.png"/><Relationship Id="rId4" Type="http://schemas.openxmlformats.org/officeDocument/2006/relationships/image" Target="../media/image191.png"/><Relationship Id="rId5" Type="http://schemas.openxmlformats.org/officeDocument/2006/relationships/image" Target="../media/image206.png"/><Relationship Id="rId6" Type="http://schemas.openxmlformats.org/officeDocument/2006/relationships/image" Target="../media/image19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3.png"/><Relationship Id="rId4" Type="http://schemas.openxmlformats.org/officeDocument/2006/relationships/image" Target="../media/image198.png"/><Relationship Id="rId5" Type="http://schemas.openxmlformats.org/officeDocument/2006/relationships/image" Target="../media/image205.png"/><Relationship Id="rId6" Type="http://schemas.openxmlformats.org/officeDocument/2006/relationships/image" Target="../media/image2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3.png"/><Relationship Id="rId4" Type="http://schemas.openxmlformats.org/officeDocument/2006/relationships/image" Target="../media/image203.png"/><Relationship Id="rId5" Type="http://schemas.openxmlformats.org/officeDocument/2006/relationships/image" Target="../media/image2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3.png"/><Relationship Id="rId4" Type="http://schemas.openxmlformats.org/officeDocument/2006/relationships/image" Target="../media/image209.png"/><Relationship Id="rId5" Type="http://schemas.openxmlformats.org/officeDocument/2006/relationships/image" Target="../media/image2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3.png"/><Relationship Id="rId4" Type="http://schemas.openxmlformats.org/officeDocument/2006/relationships/image" Target="../media/image199.png"/><Relationship Id="rId5" Type="http://schemas.openxmlformats.org/officeDocument/2006/relationships/image" Target="../media/image2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3.png"/><Relationship Id="rId4" Type="http://schemas.openxmlformats.org/officeDocument/2006/relationships/image" Target="../media/image223.png"/><Relationship Id="rId5" Type="http://schemas.openxmlformats.org/officeDocument/2006/relationships/image" Target="../media/image20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3.png"/><Relationship Id="rId4" Type="http://schemas.openxmlformats.org/officeDocument/2006/relationships/image" Target="../media/image204.png"/><Relationship Id="rId5" Type="http://schemas.openxmlformats.org/officeDocument/2006/relationships/image" Target="../media/image261.gif"/><Relationship Id="rId6" Type="http://schemas.openxmlformats.org/officeDocument/2006/relationships/image" Target="../media/image2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3.png"/><Relationship Id="rId4" Type="http://schemas.openxmlformats.org/officeDocument/2006/relationships/image" Target="../media/image218.png"/><Relationship Id="rId5" Type="http://schemas.openxmlformats.org/officeDocument/2006/relationships/image" Target="../media/image221.png"/><Relationship Id="rId6" Type="http://schemas.openxmlformats.org/officeDocument/2006/relationships/image" Target="../media/image2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3.png"/><Relationship Id="rId4" Type="http://schemas.openxmlformats.org/officeDocument/2006/relationships/image" Target="../media/image228.png"/><Relationship Id="rId5" Type="http://schemas.openxmlformats.org/officeDocument/2006/relationships/image" Target="../media/image2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3.png"/><Relationship Id="rId4" Type="http://schemas.openxmlformats.org/officeDocument/2006/relationships/image" Target="../media/image238.png"/><Relationship Id="rId5" Type="http://schemas.openxmlformats.org/officeDocument/2006/relationships/image" Target="../media/image210.png"/><Relationship Id="rId6" Type="http://schemas.openxmlformats.org/officeDocument/2006/relationships/image" Target="../media/image215.png"/><Relationship Id="rId7" Type="http://schemas.openxmlformats.org/officeDocument/2006/relationships/image" Target="../media/image2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3.png"/><Relationship Id="rId4" Type="http://schemas.openxmlformats.org/officeDocument/2006/relationships/image" Target="../media/image213.jpg"/><Relationship Id="rId5" Type="http://schemas.openxmlformats.org/officeDocument/2006/relationships/image" Target="../media/image219.jpg"/><Relationship Id="rId6" Type="http://schemas.openxmlformats.org/officeDocument/2006/relationships/image" Target="../media/image24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3.png"/><Relationship Id="rId4" Type="http://schemas.openxmlformats.org/officeDocument/2006/relationships/image" Target="../media/image21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13.jpg"/><Relationship Id="rId4" Type="http://schemas.openxmlformats.org/officeDocument/2006/relationships/image" Target="../media/image13.png"/><Relationship Id="rId5" Type="http://schemas.openxmlformats.org/officeDocument/2006/relationships/image" Target="../media/image236.jpg"/><Relationship Id="rId6" Type="http://schemas.openxmlformats.org/officeDocument/2006/relationships/image" Target="../media/image217.png"/><Relationship Id="rId7" Type="http://schemas.openxmlformats.org/officeDocument/2006/relationships/image" Target="../media/image216.png"/><Relationship Id="rId8" Type="http://schemas.openxmlformats.org/officeDocument/2006/relationships/image" Target="../media/image22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13.jpg"/><Relationship Id="rId4" Type="http://schemas.openxmlformats.org/officeDocument/2006/relationships/image" Target="../media/image13.png"/><Relationship Id="rId9" Type="http://schemas.openxmlformats.org/officeDocument/2006/relationships/image" Target="../media/image236.jpg"/><Relationship Id="rId5" Type="http://schemas.openxmlformats.org/officeDocument/2006/relationships/image" Target="../media/image237.png"/><Relationship Id="rId6" Type="http://schemas.openxmlformats.org/officeDocument/2006/relationships/image" Target="../media/image232.png"/><Relationship Id="rId7" Type="http://schemas.openxmlformats.org/officeDocument/2006/relationships/image" Target="../media/image229.png"/><Relationship Id="rId8" Type="http://schemas.openxmlformats.org/officeDocument/2006/relationships/image" Target="../media/image2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19.jpg"/><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19.jpg"/><Relationship Id="rId4" Type="http://schemas.openxmlformats.org/officeDocument/2006/relationships/image" Target="../media/image13.png"/><Relationship Id="rId5" Type="http://schemas.openxmlformats.org/officeDocument/2006/relationships/image" Target="../media/image222.png"/><Relationship Id="rId6" Type="http://schemas.openxmlformats.org/officeDocument/2006/relationships/image" Target="../media/image23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19.jpg"/><Relationship Id="rId4" Type="http://schemas.openxmlformats.org/officeDocument/2006/relationships/image" Target="../media/image13.png"/><Relationship Id="rId9" Type="http://schemas.openxmlformats.org/officeDocument/2006/relationships/image" Target="../media/image231.png"/><Relationship Id="rId5" Type="http://schemas.openxmlformats.org/officeDocument/2006/relationships/image" Target="../media/image236.jpg"/><Relationship Id="rId6" Type="http://schemas.openxmlformats.org/officeDocument/2006/relationships/image" Target="../media/image241.png"/><Relationship Id="rId7" Type="http://schemas.openxmlformats.org/officeDocument/2006/relationships/image" Target="../media/image242.png"/><Relationship Id="rId8" Type="http://schemas.openxmlformats.org/officeDocument/2006/relationships/image" Target="../media/image24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43.jpg"/><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43.jpg"/><Relationship Id="rId4" Type="http://schemas.openxmlformats.org/officeDocument/2006/relationships/image" Target="../media/image13.png"/><Relationship Id="rId5" Type="http://schemas.openxmlformats.org/officeDocument/2006/relationships/image" Target="../media/image234.png"/><Relationship Id="rId6" Type="http://schemas.openxmlformats.org/officeDocument/2006/relationships/image" Target="../media/image23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43.jpg"/><Relationship Id="rId4" Type="http://schemas.openxmlformats.org/officeDocument/2006/relationships/image" Target="../media/image236.jpg"/><Relationship Id="rId5" Type="http://schemas.openxmlformats.org/officeDocument/2006/relationships/image" Target="../media/image13.png"/><Relationship Id="rId6" Type="http://schemas.openxmlformats.org/officeDocument/2006/relationships/image" Target="../media/image250.png"/><Relationship Id="rId7" Type="http://schemas.openxmlformats.org/officeDocument/2006/relationships/image" Target="../media/image244.png"/><Relationship Id="rId8" Type="http://schemas.openxmlformats.org/officeDocument/2006/relationships/image" Target="../media/image2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bing.com/videos/riverview/relatedvideo?&amp;q=quick+carbonara+youtube&amp;&amp;mid=930E96C6DB82C2098BAD930E96C6DB82C2098BAD&amp;&amp;FORM=VRDGAR" TargetMode="External"/><Relationship Id="rId4" Type="http://schemas.openxmlformats.org/officeDocument/2006/relationships/image" Target="../media/image25.png"/><Relationship Id="rId5" Type="http://schemas.openxmlformats.org/officeDocument/2006/relationships/image" Target="../media/image21.jpg"/><Relationship Id="rId6"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46.jpg"/><Relationship Id="rId4" Type="http://schemas.openxmlformats.org/officeDocument/2006/relationships/image" Target="../media/image13.png"/><Relationship Id="rId5" Type="http://schemas.openxmlformats.org/officeDocument/2006/relationships/image" Target="../media/image24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46.jpg"/><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46.jpg"/><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255.png"/><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6.jpg"/><Relationship Id="rId12"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3.png"/><Relationship Id="rId4" Type="http://schemas.openxmlformats.org/officeDocument/2006/relationships/image" Target="../media/image258.jpg"/><Relationship Id="rId9" Type="http://schemas.openxmlformats.org/officeDocument/2006/relationships/image" Target="../media/image254.png"/><Relationship Id="rId5" Type="http://schemas.openxmlformats.org/officeDocument/2006/relationships/image" Target="../media/image252.jpg"/><Relationship Id="rId6" Type="http://schemas.openxmlformats.org/officeDocument/2006/relationships/image" Target="../media/image251.png"/><Relationship Id="rId7" Type="http://schemas.openxmlformats.org/officeDocument/2006/relationships/image" Target="../media/image259.png"/><Relationship Id="rId8" Type="http://schemas.openxmlformats.org/officeDocument/2006/relationships/image" Target="../media/image2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642550" y="12250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874" l="0" r="0" t="-12841"/>
            </a:stretch>
          </a:blipFill>
          <a:ln>
            <a:noFill/>
          </a:ln>
        </p:spPr>
      </p:sp>
      <p:sp>
        <p:nvSpPr>
          <p:cNvPr id="90" name="Google Shape;90;p1"/>
          <p:cNvSpPr/>
          <p:nvPr/>
        </p:nvSpPr>
        <p:spPr>
          <a:xfrm>
            <a:off x="0" y="1226128"/>
            <a:ext cx="8294941" cy="2186559"/>
          </a:xfrm>
          <a:custGeom>
            <a:rect b="b" l="l" r="r" t="t"/>
            <a:pathLst>
              <a:path extrusionOk="0" h="2915412" w="11059922">
                <a:moveTo>
                  <a:pt x="0" y="0"/>
                </a:moveTo>
                <a:lnTo>
                  <a:pt x="11059922" y="0"/>
                </a:lnTo>
                <a:lnTo>
                  <a:pt x="11059922" y="2915412"/>
                </a:lnTo>
                <a:lnTo>
                  <a:pt x="0" y="2915412"/>
                </a:lnTo>
                <a:close/>
              </a:path>
            </a:pathLst>
          </a:custGeom>
          <a:solidFill>
            <a:srgbClr val="FFCA08">
              <a:alpha val="68627"/>
            </a:srgbClr>
          </a:solidFill>
          <a:ln>
            <a:noFill/>
          </a:ln>
        </p:spPr>
      </p:sp>
      <p:sp>
        <p:nvSpPr>
          <p:cNvPr id="91" name="Google Shape;91;p1"/>
          <p:cNvSpPr txBox="1"/>
          <p:nvPr/>
        </p:nvSpPr>
        <p:spPr>
          <a:xfrm>
            <a:off x="233175" y="1398725"/>
            <a:ext cx="7929600" cy="2549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Formation de développement professionnel pour les formateurs d'adultes de première ligne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3600"/>
              <a:buFont typeface="Arial"/>
              <a:buNone/>
            </a:pPr>
            <a:r>
              <a:t/>
            </a:r>
            <a:endParaRPr b="1" i="0" sz="3600" u="none" cap="none" strike="noStrike">
              <a:solidFill>
                <a:srgbClr val="000000"/>
              </a:solidFill>
              <a:latin typeface="Philosopher"/>
              <a:ea typeface="Philosopher"/>
              <a:cs typeface="Philosopher"/>
              <a:sym typeface="Philosopher"/>
            </a:endParaRPr>
          </a:p>
        </p:txBody>
      </p:sp>
      <p:sp>
        <p:nvSpPr>
          <p:cNvPr id="92" name="Google Shape;92;p1"/>
          <p:cNvSpPr/>
          <p:nvPr/>
        </p:nvSpPr>
        <p:spPr>
          <a:xfrm>
            <a:off x="0" y="3726504"/>
            <a:ext cx="6498812" cy="2833973"/>
          </a:xfrm>
          <a:custGeom>
            <a:rect b="b" l="l" r="r" t="t"/>
            <a:pathLst>
              <a:path extrusionOk="0" h="3778631" w="8665083">
                <a:moveTo>
                  <a:pt x="0" y="0"/>
                </a:moveTo>
                <a:lnTo>
                  <a:pt x="8665083" y="0"/>
                </a:lnTo>
                <a:lnTo>
                  <a:pt x="8665083" y="3778631"/>
                </a:lnTo>
                <a:lnTo>
                  <a:pt x="0" y="3778631"/>
                </a:lnTo>
                <a:close/>
              </a:path>
            </a:pathLst>
          </a:custGeom>
          <a:solidFill>
            <a:srgbClr val="FFCA08">
              <a:alpha val="68627"/>
            </a:srgbClr>
          </a:solidFill>
          <a:ln>
            <a:noFill/>
          </a:ln>
        </p:spPr>
      </p:sp>
      <p:sp>
        <p:nvSpPr>
          <p:cNvPr id="93" name="Google Shape;93;p1"/>
          <p:cNvSpPr txBox="1"/>
          <p:nvPr/>
        </p:nvSpPr>
        <p:spPr>
          <a:xfrm>
            <a:off x="450686" y="4194610"/>
            <a:ext cx="5597400" cy="25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000000"/>
                </a:solidFill>
                <a:latin typeface="Philosopher"/>
                <a:ea typeface="Philosopher"/>
                <a:cs typeface="Philosopher"/>
                <a:sym typeface="Philosopher"/>
              </a:rPr>
              <a:t>Module 1:</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rPr lang="en-US" sz="3600">
                <a:latin typeface="Philosopher"/>
                <a:ea typeface="Philosopher"/>
                <a:cs typeface="Philosopher"/>
                <a:sym typeface="Philosopher"/>
              </a:rPr>
              <a:t>Introduction à la technologie du micro-apprentissage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t/>
            </a:r>
            <a:endParaRPr b="0" i="0" sz="36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p:nvPr/>
        </p:nvSpPr>
        <p:spPr>
          <a:xfrm rot="-5400000">
            <a:off x="6787138" y="499200"/>
            <a:ext cx="5835772" cy="9681585"/>
          </a:xfrm>
          <a:custGeom>
            <a:rect b="b" l="l" r="r" t="t"/>
            <a:pathLst>
              <a:path extrusionOk="0" h="9681585" w="5835772">
                <a:moveTo>
                  <a:pt x="0" y="0"/>
                </a:moveTo>
                <a:lnTo>
                  <a:pt x="5835773" y="0"/>
                </a:lnTo>
                <a:lnTo>
                  <a:pt x="5835773" y="9681585"/>
                </a:lnTo>
                <a:lnTo>
                  <a:pt x="0" y="9681585"/>
                </a:lnTo>
                <a:lnTo>
                  <a:pt x="0" y="0"/>
                </a:lnTo>
                <a:close/>
              </a:path>
            </a:pathLst>
          </a:custGeom>
          <a:blipFill rotWithShape="1">
            <a:blip r:embed="rId3">
              <a:alphaModFix/>
            </a:blip>
            <a:stretch>
              <a:fillRect b="0" l="-197927" r="-197932" t="0"/>
            </a:stretch>
          </a:blipFill>
          <a:ln>
            <a:noFill/>
          </a:ln>
        </p:spPr>
      </p:sp>
      <p:sp>
        <p:nvSpPr>
          <p:cNvPr id="226" name="Google Shape;226;p10"/>
          <p:cNvSpPr/>
          <p:nvPr/>
        </p:nvSpPr>
        <p:spPr>
          <a:xfrm>
            <a:off x="8389886" y="3739329"/>
            <a:ext cx="7145212" cy="5101397"/>
          </a:xfrm>
          <a:custGeom>
            <a:rect b="b" l="l" r="r" t="t"/>
            <a:pathLst>
              <a:path extrusionOk="0" h="5101397" w="7145212">
                <a:moveTo>
                  <a:pt x="0" y="0"/>
                </a:moveTo>
                <a:lnTo>
                  <a:pt x="7145212" y="0"/>
                </a:lnTo>
                <a:lnTo>
                  <a:pt x="7145212" y="5101397"/>
                </a:lnTo>
                <a:lnTo>
                  <a:pt x="0" y="5101397"/>
                </a:lnTo>
                <a:lnTo>
                  <a:pt x="0" y="0"/>
                </a:lnTo>
                <a:close/>
              </a:path>
            </a:pathLst>
          </a:custGeom>
          <a:blipFill rotWithShape="1">
            <a:blip r:embed="rId4">
              <a:alphaModFix/>
            </a:blip>
            <a:stretch>
              <a:fillRect b="0" l="-381" r="-380" t="0"/>
            </a:stretch>
          </a:blipFill>
          <a:ln>
            <a:noFill/>
          </a:ln>
        </p:spPr>
      </p:sp>
      <p:sp>
        <p:nvSpPr>
          <p:cNvPr id="227" name="Google Shape;227;p10"/>
          <p:cNvSpPr/>
          <p:nvPr/>
        </p:nvSpPr>
        <p:spPr>
          <a:xfrm>
            <a:off x="8013010" y="2031105"/>
            <a:ext cx="3814276" cy="2369658"/>
          </a:xfrm>
          <a:custGeom>
            <a:rect b="b" l="l" r="r" t="t"/>
            <a:pathLst>
              <a:path extrusionOk="0" h="2369658" w="3814276">
                <a:moveTo>
                  <a:pt x="0" y="0"/>
                </a:moveTo>
                <a:lnTo>
                  <a:pt x="3814277" y="0"/>
                </a:lnTo>
                <a:lnTo>
                  <a:pt x="3814277" y="2369658"/>
                </a:lnTo>
                <a:lnTo>
                  <a:pt x="0" y="2369658"/>
                </a:lnTo>
                <a:lnTo>
                  <a:pt x="0" y="0"/>
                </a:lnTo>
                <a:close/>
              </a:path>
            </a:pathLst>
          </a:custGeom>
          <a:blipFill rotWithShape="1">
            <a:blip r:embed="rId5">
              <a:alphaModFix/>
            </a:blip>
            <a:stretch>
              <a:fillRect b="0" l="0" r="-24668" t="-12445"/>
            </a:stretch>
          </a:blipFill>
          <a:ln>
            <a:noFill/>
          </a:ln>
        </p:spPr>
      </p:sp>
      <p:sp>
        <p:nvSpPr>
          <p:cNvPr id="228" name="Google Shape;228;p10"/>
          <p:cNvSpPr txBox="1"/>
          <p:nvPr/>
        </p:nvSpPr>
        <p:spPr>
          <a:xfrm>
            <a:off x="12053931" y="371176"/>
            <a:ext cx="5676600" cy="10548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Des vidéos courtes pour un apprentissage rapide</a:t>
            </a:r>
            <a:endParaRPr b="0" i="0" sz="1400" u="none" cap="none" strike="noStrike">
              <a:solidFill>
                <a:srgbClr val="000000"/>
              </a:solidFill>
              <a:latin typeface="Arial"/>
              <a:ea typeface="Arial"/>
              <a:cs typeface="Arial"/>
              <a:sym typeface="Arial"/>
            </a:endParaRPr>
          </a:p>
        </p:txBody>
      </p:sp>
      <p:sp>
        <p:nvSpPr>
          <p:cNvPr id="229" name="Google Shape;229;p10"/>
          <p:cNvSpPr/>
          <p:nvPr/>
        </p:nvSpPr>
        <p:spPr>
          <a:xfrm>
            <a:off x="11352858" y="2578527"/>
            <a:ext cx="2991052" cy="5260405"/>
          </a:xfrm>
          <a:custGeom>
            <a:rect b="b" l="l" r="r" t="t"/>
            <a:pathLst>
              <a:path extrusionOk="0" h="5260405" w="2991052">
                <a:moveTo>
                  <a:pt x="0" y="0"/>
                </a:moveTo>
                <a:lnTo>
                  <a:pt x="2991052" y="0"/>
                </a:lnTo>
                <a:lnTo>
                  <a:pt x="2991052" y="5260405"/>
                </a:lnTo>
                <a:lnTo>
                  <a:pt x="0" y="5260405"/>
                </a:lnTo>
                <a:lnTo>
                  <a:pt x="0" y="0"/>
                </a:lnTo>
                <a:close/>
              </a:path>
            </a:pathLst>
          </a:custGeom>
          <a:blipFill rotWithShape="1">
            <a:blip r:embed="rId6">
              <a:alphaModFix/>
            </a:blip>
            <a:stretch>
              <a:fillRect b="-1003" l="0" r="0" t="-1003"/>
            </a:stretch>
          </a:blipFill>
          <a:ln>
            <a:noFill/>
          </a:ln>
        </p:spPr>
      </p:sp>
      <p:sp>
        <p:nvSpPr>
          <p:cNvPr id="230" name="Google Shape;230;p10"/>
          <p:cNvSpPr/>
          <p:nvPr/>
        </p:nvSpPr>
        <p:spPr>
          <a:xfrm>
            <a:off x="3302728" y="3998338"/>
            <a:ext cx="5640876" cy="4052453"/>
          </a:xfrm>
          <a:custGeom>
            <a:rect b="b" l="l" r="r" t="t"/>
            <a:pathLst>
              <a:path extrusionOk="0" h="4052453" w="5640876">
                <a:moveTo>
                  <a:pt x="0" y="0"/>
                </a:moveTo>
                <a:lnTo>
                  <a:pt x="5640876" y="0"/>
                </a:lnTo>
                <a:lnTo>
                  <a:pt x="5640876" y="4052453"/>
                </a:lnTo>
                <a:lnTo>
                  <a:pt x="0" y="4052453"/>
                </a:lnTo>
                <a:lnTo>
                  <a:pt x="0" y="0"/>
                </a:lnTo>
                <a:close/>
              </a:path>
            </a:pathLst>
          </a:custGeom>
          <a:blipFill rotWithShape="1">
            <a:blip r:embed="rId7">
              <a:alphaModFix/>
            </a:blip>
            <a:stretch>
              <a:fillRect b="0" l="-477" r="-475" t="0"/>
            </a:stretch>
          </a:blipFill>
          <a:ln>
            <a:noFill/>
          </a:ln>
        </p:spPr>
      </p:sp>
      <p:sp>
        <p:nvSpPr>
          <p:cNvPr id="231" name="Google Shape;231;p10">
            <a:hlinkClick r:id="rId8"/>
          </p:cNvPr>
          <p:cNvSpPr/>
          <p:nvPr/>
        </p:nvSpPr>
        <p:spPr>
          <a:xfrm>
            <a:off x="5089550" y="988041"/>
            <a:ext cx="2923894" cy="5103198"/>
          </a:xfrm>
          <a:custGeom>
            <a:rect b="b" l="l" r="r" t="t"/>
            <a:pathLst>
              <a:path extrusionOk="0" h="5103198" w="2923894">
                <a:moveTo>
                  <a:pt x="0" y="0"/>
                </a:moveTo>
                <a:lnTo>
                  <a:pt x="2923894" y="0"/>
                </a:lnTo>
                <a:lnTo>
                  <a:pt x="2923894" y="5103198"/>
                </a:lnTo>
                <a:lnTo>
                  <a:pt x="0" y="5103198"/>
                </a:lnTo>
                <a:lnTo>
                  <a:pt x="0" y="0"/>
                </a:lnTo>
                <a:close/>
              </a:path>
            </a:pathLst>
          </a:custGeom>
          <a:blipFill rotWithShape="1">
            <a:blip r:embed="rId9">
              <a:alphaModFix/>
            </a:blip>
            <a:stretch>
              <a:fillRect b="-3429" l="-6308" r="-1709" t="-2427"/>
            </a:stretch>
          </a:blipFill>
          <a:ln>
            <a:noFill/>
          </a:ln>
        </p:spPr>
      </p:sp>
      <p:sp>
        <p:nvSpPr>
          <p:cNvPr id="232" name="Google Shape;232;p10">
            <a:hlinkClick r:id="rId10"/>
          </p:cNvPr>
          <p:cNvSpPr/>
          <p:nvPr/>
        </p:nvSpPr>
        <p:spPr>
          <a:xfrm>
            <a:off x="7528560" y="3695074"/>
            <a:ext cx="5025674" cy="2896851"/>
          </a:xfrm>
          <a:custGeom>
            <a:rect b="b" l="l" r="r" t="t"/>
            <a:pathLst>
              <a:path extrusionOk="0" h="2896851" w="5025674">
                <a:moveTo>
                  <a:pt x="0" y="0"/>
                </a:moveTo>
                <a:lnTo>
                  <a:pt x="5025673" y="0"/>
                </a:lnTo>
                <a:lnTo>
                  <a:pt x="5025673" y="2896852"/>
                </a:lnTo>
                <a:lnTo>
                  <a:pt x="0" y="2896852"/>
                </a:lnTo>
                <a:lnTo>
                  <a:pt x="0" y="0"/>
                </a:lnTo>
                <a:close/>
              </a:path>
            </a:pathLst>
          </a:custGeom>
          <a:blipFill rotWithShape="1">
            <a:blip r:embed="rId11">
              <a:alphaModFix/>
            </a:blip>
            <a:stretch>
              <a:fillRect b="0" l="-1019" r="-1017" t="0"/>
            </a:stretch>
          </a:blipFill>
          <a:ln>
            <a:noFill/>
          </a:ln>
        </p:spPr>
      </p:sp>
      <p:sp>
        <p:nvSpPr>
          <p:cNvPr id="233" name="Google Shape;233;p10"/>
          <p:cNvSpPr/>
          <p:nvPr/>
        </p:nvSpPr>
        <p:spPr>
          <a:xfrm>
            <a:off x="-291860" y="-155543"/>
            <a:ext cx="2585673" cy="1827955"/>
          </a:xfrm>
          <a:custGeom>
            <a:rect b="b" l="l" r="r" t="t"/>
            <a:pathLst>
              <a:path extrusionOk="0" h="1827955" w="2585673">
                <a:moveTo>
                  <a:pt x="0" y="0"/>
                </a:moveTo>
                <a:lnTo>
                  <a:pt x="2585674" y="0"/>
                </a:lnTo>
                <a:lnTo>
                  <a:pt x="2585674" y="1827956"/>
                </a:lnTo>
                <a:lnTo>
                  <a:pt x="0" y="1827956"/>
                </a:lnTo>
                <a:lnTo>
                  <a:pt x="0" y="0"/>
                </a:lnTo>
                <a:close/>
              </a:path>
            </a:pathLst>
          </a:custGeom>
          <a:blipFill rotWithShape="1">
            <a:blip r:embed="rId12">
              <a:alphaModFix/>
            </a:blip>
            <a:stretch>
              <a:fillRect b="-3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p:nvPr/>
        </p:nvSpPr>
        <p:spPr>
          <a:xfrm>
            <a:off x="11352338" y="5275866"/>
            <a:ext cx="5074920" cy="1301782"/>
          </a:xfrm>
          <a:custGeom>
            <a:rect b="b" l="l" r="r" t="t"/>
            <a:pathLst>
              <a:path extrusionOk="0" h="1735709" w="6766560">
                <a:moveTo>
                  <a:pt x="0" y="0"/>
                </a:moveTo>
                <a:lnTo>
                  <a:pt x="6766560" y="0"/>
                </a:lnTo>
                <a:lnTo>
                  <a:pt x="6766560" y="1735709"/>
                </a:lnTo>
                <a:lnTo>
                  <a:pt x="0" y="1735709"/>
                </a:lnTo>
                <a:close/>
              </a:path>
            </a:pathLst>
          </a:custGeom>
          <a:solidFill>
            <a:srgbClr val="FFCA08"/>
          </a:solidFill>
          <a:ln>
            <a:noFill/>
          </a:ln>
        </p:spPr>
      </p:sp>
      <p:sp>
        <p:nvSpPr>
          <p:cNvPr id="243" name="Google Shape;243;p11"/>
          <p:cNvSpPr/>
          <p:nvPr/>
        </p:nvSpPr>
        <p:spPr>
          <a:xfrm>
            <a:off x="2000754" y="3251137"/>
            <a:ext cx="5074920" cy="4721924"/>
          </a:xfrm>
          <a:custGeom>
            <a:rect b="b" l="l" r="r" t="t"/>
            <a:pathLst>
              <a:path extrusionOk="0" h="6295898" w="6766560">
                <a:moveTo>
                  <a:pt x="0" y="0"/>
                </a:moveTo>
                <a:lnTo>
                  <a:pt x="6766560" y="0"/>
                </a:lnTo>
                <a:lnTo>
                  <a:pt x="6766560" y="6295898"/>
                </a:lnTo>
                <a:lnTo>
                  <a:pt x="0" y="6295898"/>
                </a:lnTo>
                <a:close/>
              </a:path>
            </a:pathLst>
          </a:custGeom>
          <a:solidFill>
            <a:srgbClr val="FFCA08"/>
          </a:solidFill>
          <a:ln>
            <a:noFill/>
          </a:ln>
        </p:spPr>
      </p:sp>
      <p:sp>
        <p:nvSpPr>
          <p:cNvPr id="244" name="Google Shape;244;p11"/>
          <p:cNvSpPr txBox="1"/>
          <p:nvPr/>
        </p:nvSpPr>
        <p:spPr>
          <a:xfrm>
            <a:off x="11443777" y="5490367"/>
            <a:ext cx="4901100" cy="843600"/>
          </a:xfrm>
          <a:prstGeom prst="rect">
            <a:avLst/>
          </a:prstGeom>
          <a:noFill/>
          <a:ln>
            <a:noFill/>
          </a:ln>
        </p:spPr>
        <p:txBody>
          <a:bodyPr anchorCtr="0" anchor="t" bIns="0" lIns="0" spcFirstLastPara="1" rIns="0" wrap="square" tIns="0">
            <a:spAutoFit/>
          </a:bodyPr>
          <a:lstStyle/>
          <a:p>
            <a:pPr indent="0" lvl="0" marL="0" marR="0" rtl="0" algn="ctr">
              <a:lnSpc>
                <a:spcPct val="128375"/>
              </a:lnSpc>
              <a:spcBef>
                <a:spcPts val="0"/>
              </a:spcBef>
              <a:spcAft>
                <a:spcPts val="0"/>
              </a:spcAft>
              <a:buClr>
                <a:srgbClr val="000000"/>
              </a:buClr>
              <a:buSzPts val="2400"/>
              <a:buFont typeface="Arial"/>
              <a:buNone/>
            </a:pPr>
            <a:r>
              <a:rPr lang="en-US" sz="2400">
                <a:latin typeface="Roboto"/>
                <a:ea typeface="Roboto"/>
                <a:cs typeface="Roboto"/>
                <a:sym typeface="Roboto"/>
              </a:rPr>
              <a:t>Aider à renforcer ce que vous avez appris sans vous submerger</a:t>
            </a:r>
            <a:endParaRPr b="0" i="0" sz="1400" u="none" cap="none" strike="noStrike">
              <a:solidFill>
                <a:srgbClr val="000000"/>
              </a:solidFill>
              <a:latin typeface="Arial"/>
              <a:ea typeface="Arial"/>
              <a:cs typeface="Arial"/>
              <a:sym typeface="Arial"/>
            </a:endParaRPr>
          </a:p>
        </p:txBody>
      </p:sp>
      <p:sp>
        <p:nvSpPr>
          <p:cNvPr id="245" name="Google Shape;245;p11"/>
          <p:cNvSpPr/>
          <p:nvPr/>
        </p:nvSpPr>
        <p:spPr>
          <a:xfrm>
            <a:off x="2942936" y="2453270"/>
            <a:ext cx="3791401" cy="2876889"/>
          </a:xfrm>
          <a:custGeom>
            <a:rect b="b" l="l" r="r" t="t"/>
            <a:pathLst>
              <a:path extrusionOk="0" h="2876889" w="3791401">
                <a:moveTo>
                  <a:pt x="0" y="0"/>
                </a:moveTo>
                <a:lnTo>
                  <a:pt x="3791401" y="0"/>
                </a:lnTo>
                <a:lnTo>
                  <a:pt x="3791401" y="2876888"/>
                </a:lnTo>
                <a:lnTo>
                  <a:pt x="0" y="2876888"/>
                </a:lnTo>
                <a:lnTo>
                  <a:pt x="0" y="0"/>
                </a:lnTo>
                <a:close/>
              </a:path>
            </a:pathLst>
          </a:custGeom>
          <a:blipFill rotWithShape="1">
            <a:blip r:embed="rId3">
              <a:alphaModFix/>
            </a:blip>
            <a:stretch>
              <a:fillRect b="0" l="-583" r="-583" t="0"/>
            </a:stretch>
          </a:blipFill>
          <a:ln>
            <a:noFill/>
          </a:ln>
        </p:spPr>
      </p:sp>
      <p:sp>
        <p:nvSpPr>
          <p:cNvPr id="246" name="Google Shape;246;p11"/>
          <p:cNvSpPr/>
          <p:nvPr/>
        </p:nvSpPr>
        <p:spPr>
          <a:xfrm>
            <a:off x="1291744" y="4637301"/>
            <a:ext cx="3613566" cy="2743512"/>
          </a:xfrm>
          <a:custGeom>
            <a:rect b="b" l="l" r="r" t="t"/>
            <a:pathLst>
              <a:path extrusionOk="0" h="2743512" w="3613566">
                <a:moveTo>
                  <a:pt x="0" y="0"/>
                </a:moveTo>
                <a:lnTo>
                  <a:pt x="3613566" y="0"/>
                </a:lnTo>
                <a:lnTo>
                  <a:pt x="3613566" y="2743512"/>
                </a:lnTo>
                <a:lnTo>
                  <a:pt x="0" y="2743512"/>
                </a:lnTo>
                <a:lnTo>
                  <a:pt x="0" y="0"/>
                </a:lnTo>
                <a:close/>
              </a:path>
            </a:pathLst>
          </a:custGeom>
          <a:blipFill rotWithShape="1">
            <a:blip r:embed="rId4">
              <a:alphaModFix/>
            </a:blip>
            <a:stretch>
              <a:fillRect b="0" l="-613" r="-612" t="0"/>
            </a:stretch>
          </a:blipFill>
          <a:ln>
            <a:noFill/>
          </a:ln>
        </p:spPr>
      </p:sp>
      <p:sp>
        <p:nvSpPr>
          <p:cNvPr id="247" name="Google Shape;247;p11"/>
          <p:cNvSpPr/>
          <p:nvPr/>
        </p:nvSpPr>
        <p:spPr>
          <a:xfrm>
            <a:off x="4561424" y="5545406"/>
            <a:ext cx="3791402" cy="2876889"/>
          </a:xfrm>
          <a:custGeom>
            <a:rect b="b" l="l" r="r" t="t"/>
            <a:pathLst>
              <a:path extrusionOk="0" h="2876889" w="3791402">
                <a:moveTo>
                  <a:pt x="0" y="0"/>
                </a:moveTo>
                <a:lnTo>
                  <a:pt x="3791401" y="0"/>
                </a:lnTo>
                <a:lnTo>
                  <a:pt x="3791401" y="2876888"/>
                </a:lnTo>
                <a:lnTo>
                  <a:pt x="0" y="2876888"/>
                </a:lnTo>
                <a:lnTo>
                  <a:pt x="0" y="0"/>
                </a:lnTo>
                <a:close/>
              </a:path>
            </a:pathLst>
          </a:custGeom>
          <a:blipFill rotWithShape="1">
            <a:blip r:embed="rId5">
              <a:alphaModFix/>
            </a:blip>
            <a:stretch>
              <a:fillRect b="0" l="-583" r="-583" t="0"/>
            </a:stretch>
          </a:blipFill>
          <a:ln>
            <a:noFill/>
          </a:ln>
        </p:spPr>
      </p:sp>
      <p:sp>
        <p:nvSpPr>
          <p:cNvPr id="248" name="Google Shape;248;p11"/>
          <p:cNvSpPr txBox="1"/>
          <p:nvPr/>
        </p:nvSpPr>
        <p:spPr>
          <a:xfrm>
            <a:off x="324607" y="573305"/>
            <a:ext cx="8958900" cy="415500"/>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Quiz rapides pour le renforcement</a:t>
            </a:r>
            <a:endParaRPr b="0" i="0" sz="1400" u="none" cap="none" strike="noStrike">
              <a:solidFill>
                <a:srgbClr val="000000"/>
              </a:solidFill>
              <a:latin typeface="Arial"/>
              <a:ea typeface="Arial"/>
              <a:cs typeface="Arial"/>
              <a:sym typeface="Arial"/>
            </a:endParaRPr>
          </a:p>
        </p:txBody>
      </p:sp>
      <p:sp>
        <p:nvSpPr>
          <p:cNvPr id="249" name="Google Shape;249;p11"/>
          <p:cNvSpPr/>
          <p:nvPr/>
        </p:nvSpPr>
        <p:spPr>
          <a:xfrm>
            <a:off x="15888174" y="-8101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6">
              <a:alphaModFix/>
            </a:blip>
            <a:stretch>
              <a:fillRect b="-30" l="0" r="0" t="0"/>
            </a:stretch>
          </a:blipFill>
          <a:ln>
            <a:noFill/>
          </a:ln>
        </p:spPr>
      </p:sp>
      <p:sp>
        <p:nvSpPr>
          <p:cNvPr id="250" name="Google Shape;250;p11"/>
          <p:cNvSpPr/>
          <p:nvPr/>
        </p:nvSpPr>
        <p:spPr>
          <a:xfrm>
            <a:off x="13350084" y="3542253"/>
            <a:ext cx="1079427" cy="1079427"/>
          </a:xfrm>
          <a:custGeom>
            <a:rect b="b" l="l" r="r" t="t"/>
            <a:pathLst>
              <a:path extrusionOk="0" h="1079427" w="1079427">
                <a:moveTo>
                  <a:pt x="0" y="0"/>
                </a:moveTo>
                <a:lnTo>
                  <a:pt x="1079427" y="0"/>
                </a:lnTo>
                <a:lnTo>
                  <a:pt x="1079427" y="1079427"/>
                </a:lnTo>
                <a:lnTo>
                  <a:pt x="0" y="107942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2"/>
          <p:cNvSpPr/>
          <p:nvPr/>
        </p:nvSpPr>
        <p:spPr>
          <a:xfrm>
            <a:off x="3186577" y="3372479"/>
            <a:ext cx="10907554" cy="3542062"/>
          </a:xfrm>
          <a:custGeom>
            <a:rect b="b" l="l" r="r" t="t"/>
            <a:pathLst>
              <a:path extrusionOk="0" h="4722749" w="14543405">
                <a:moveTo>
                  <a:pt x="0" y="0"/>
                </a:moveTo>
                <a:lnTo>
                  <a:pt x="14543405" y="0"/>
                </a:lnTo>
                <a:lnTo>
                  <a:pt x="14543405" y="4722749"/>
                </a:lnTo>
                <a:lnTo>
                  <a:pt x="0" y="4722749"/>
                </a:lnTo>
                <a:close/>
              </a:path>
            </a:pathLst>
          </a:custGeom>
          <a:solidFill>
            <a:srgbClr val="FFCA08"/>
          </a:solidFill>
          <a:ln>
            <a:noFill/>
          </a:ln>
        </p:spPr>
      </p:sp>
      <p:sp>
        <p:nvSpPr>
          <p:cNvPr id="260" name="Google Shape;260;p12"/>
          <p:cNvSpPr txBox="1"/>
          <p:nvPr/>
        </p:nvSpPr>
        <p:spPr>
          <a:xfrm>
            <a:off x="12576429" y="470866"/>
            <a:ext cx="5231400" cy="949200"/>
          </a:xfrm>
          <a:prstGeom prst="rect">
            <a:avLst/>
          </a:prstGeom>
          <a:noFill/>
          <a:ln>
            <a:noFill/>
          </a:ln>
        </p:spPr>
        <p:txBody>
          <a:bodyPr anchorCtr="0" anchor="t" bIns="0" lIns="0" spcFirstLastPara="1" rIns="0" wrap="square" tIns="0">
            <a:spAutoFit/>
          </a:bodyPr>
          <a:lstStyle/>
          <a:p>
            <a:pPr indent="0" lvl="0" marL="0" marR="0" rtl="0" algn="r">
              <a:lnSpc>
                <a:spcPct val="128369"/>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Tâches pratiques pour une utilisation immédiate</a:t>
            </a:r>
            <a:endParaRPr b="0" i="0" sz="1400" u="none" cap="none" strike="noStrike">
              <a:solidFill>
                <a:srgbClr val="000000"/>
              </a:solidFill>
              <a:latin typeface="Arial"/>
              <a:ea typeface="Arial"/>
              <a:cs typeface="Arial"/>
              <a:sym typeface="Arial"/>
            </a:endParaRPr>
          </a:p>
        </p:txBody>
      </p:sp>
      <p:sp>
        <p:nvSpPr>
          <p:cNvPr id="261" name="Google Shape;261;p12"/>
          <p:cNvSpPr/>
          <p:nvPr/>
        </p:nvSpPr>
        <p:spPr>
          <a:xfrm>
            <a:off x="9126180" y="4047708"/>
            <a:ext cx="6717618" cy="4625672"/>
          </a:xfrm>
          <a:custGeom>
            <a:rect b="b" l="l" r="r" t="t"/>
            <a:pathLst>
              <a:path extrusionOk="0" h="4625672" w="6717618">
                <a:moveTo>
                  <a:pt x="0" y="0"/>
                </a:moveTo>
                <a:lnTo>
                  <a:pt x="6717618" y="0"/>
                </a:lnTo>
                <a:lnTo>
                  <a:pt x="6717618" y="4625672"/>
                </a:lnTo>
                <a:lnTo>
                  <a:pt x="0" y="4625672"/>
                </a:lnTo>
                <a:lnTo>
                  <a:pt x="0" y="0"/>
                </a:lnTo>
                <a:close/>
              </a:path>
            </a:pathLst>
          </a:custGeom>
          <a:blipFill rotWithShape="1">
            <a:blip r:embed="rId3">
              <a:alphaModFix/>
            </a:blip>
            <a:stretch>
              <a:fillRect b="0" l="-459" r="-458" t="0"/>
            </a:stretch>
          </a:blipFill>
          <a:ln>
            <a:noFill/>
          </a:ln>
        </p:spPr>
      </p:sp>
      <p:sp>
        <p:nvSpPr>
          <p:cNvPr id="262" name="Google Shape;262;p12"/>
          <p:cNvSpPr/>
          <p:nvPr/>
        </p:nvSpPr>
        <p:spPr>
          <a:xfrm>
            <a:off x="1750598" y="1802625"/>
            <a:ext cx="7245978" cy="4624594"/>
          </a:xfrm>
          <a:custGeom>
            <a:rect b="b" l="l" r="r" t="t"/>
            <a:pathLst>
              <a:path extrusionOk="0" h="4624594" w="7245978">
                <a:moveTo>
                  <a:pt x="0" y="0"/>
                </a:moveTo>
                <a:lnTo>
                  <a:pt x="7245978" y="0"/>
                </a:lnTo>
                <a:lnTo>
                  <a:pt x="7245978" y="4624595"/>
                </a:lnTo>
                <a:lnTo>
                  <a:pt x="0" y="4624595"/>
                </a:lnTo>
                <a:lnTo>
                  <a:pt x="0" y="0"/>
                </a:lnTo>
                <a:close/>
              </a:path>
            </a:pathLst>
          </a:custGeom>
          <a:blipFill rotWithShape="1">
            <a:blip r:embed="rId4">
              <a:alphaModFix/>
            </a:blip>
            <a:stretch>
              <a:fillRect b="0" l="-534" r="-534" t="0"/>
            </a:stretch>
          </a:blipFill>
          <a:ln>
            <a:noFill/>
          </a:ln>
        </p:spPr>
      </p:sp>
      <p:sp>
        <p:nvSpPr>
          <p:cNvPr id="263" name="Google Shape;263;p12"/>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3"/>
          <p:cNvSpPr/>
          <p:nvPr/>
        </p:nvSpPr>
        <p:spPr>
          <a:xfrm>
            <a:off x="1245108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69" name="Google Shape;269;p13"/>
          <p:cNvSpPr/>
          <p:nvPr/>
        </p:nvSpPr>
        <p:spPr>
          <a:xfrm>
            <a:off x="660654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70" name="Google Shape;270;p13"/>
          <p:cNvSpPr/>
          <p:nvPr/>
        </p:nvSpPr>
        <p:spPr>
          <a:xfrm>
            <a:off x="899217"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71" name="Google Shape;271;p13"/>
          <p:cNvSpPr txBox="1"/>
          <p:nvPr/>
        </p:nvSpPr>
        <p:spPr>
          <a:xfrm>
            <a:off x="8519160" y="1014952"/>
            <a:ext cx="8961000" cy="4617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Les avantages du micro-apprentissage</a:t>
            </a:r>
            <a:endParaRPr b="0" i="0" sz="1400" u="none" cap="none" strike="noStrike">
              <a:solidFill>
                <a:srgbClr val="000000"/>
              </a:solidFill>
              <a:latin typeface="Arial"/>
              <a:ea typeface="Arial"/>
              <a:cs typeface="Arial"/>
              <a:sym typeface="Arial"/>
            </a:endParaRPr>
          </a:p>
        </p:txBody>
      </p:sp>
      <p:sp>
        <p:nvSpPr>
          <p:cNvPr id="272" name="Google Shape;272;p13"/>
          <p:cNvSpPr txBox="1"/>
          <p:nvPr/>
        </p:nvSpPr>
        <p:spPr>
          <a:xfrm>
            <a:off x="1272673" y="4737150"/>
            <a:ext cx="4389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S'</a:t>
            </a:r>
            <a:r>
              <a:rPr lang="en-US" sz="2400">
                <a:solidFill>
                  <a:srgbClr val="FFCA08"/>
                </a:solidFill>
                <a:latin typeface="Roboto"/>
                <a:ea typeface="Roboto"/>
                <a:cs typeface="Roboto"/>
                <a:sym typeface="Roboto"/>
              </a:rPr>
              <a:t>adapte </a:t>
            </a:r>
            <a:r>
              <a:rPr lang="en-US" sz="2400">
                <a:latin typeface="Roboto"/>
                <a:ea typeface="Roboto"/>
                <a:cs typeface="Roboto"/>
                <a:sym typeface="Roboto"/>
              </a:rPr>
              <a:t>parfaitement aux </a:t>
            </a:r>
            <a:r>
              <a:rPr lang="en-US" sz="2400">
                <a:solidFill>
                  <a:srgbClr val="FFCA08"/>
                </a:solidFill>
                <a:latin typeface="Roboto"/>
                <a:ea typeface="Roboto"/>
                <a:cs typeface="Roboto"/>
                <a:sym typeface="Roboto"/>
              </a:rPr>
              <a:t>emplois du temps chargés</a:t>
            </a:r>
            <a:endParaRPr b="0" i="0" sz="1400" u="none" cap="none" strike="noStrike">
              <a:solidFill>
                <a:srgbClr val="FFCA08"/>
              </a:solidFill>
              <a:latin typeface="Arial"/>
              <a:ea typeface="Arial"/>
              <a:cs typeface="Arial"/>
              <a:sym typeface="Arial"/>
            </a:endParaRPr>
          </a:p>
        </p:txBody>
      </p:sp>
      <p:sp>
        <p:nvSpPr>
          <p:cNvPr id="273" name="Google Shape;273;p13"/>
          <p:cNvSpPr txBox="1"/>
          <p:nvPr/>
        </p:nvSpPr>
        <p:spPr>
          <a:xfrm>
            <a:off x="6915150" y="4917985"/>
            <a:ext cx="4457700" cy="10344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Fournit des </a:t>
            </a:r>
            <a:r>
              <a:rPr lang="en-US" sz="2400">
                <a:solidFill>
                  <a:srgbClr val="FFCA08"/>
                </a:solidFill>
                <a:latin typeface="Roboto"/>
                <a:ea typeface="Roboto"/>
                <a:cs typeface="Roboto"/>
                <a:sym typeface="Roboto"/>
              </a:rPr>
              <a:t>connaissances</a:t>
            </a:r>
            <a:r>
              <a:rPr lang="en-US" sz="2400">
                <a:latin typeface="Roboto"/>
                <a:ea typeface="Roboto"/>
                <a:cs typeface="Roboto"/>
                <a:sym typeface="Roboto"/>
              </a:rPr>
              <a:t> au moment où vous en avez </a:t>
            </a:r>
            <a:r>
              <a:rPr lang="en-US" sz="2400">
                <a:solidFill>
                  <a:srgbClr val="FFCA08"/>
                </a:solidFill>
                <a:latin typeface="Roboto"/>
                <a:ea typeface="Roboto"/>
                <a:cs typeface="Roboto"/>
                <a:sym typeface="Roboto"/>
              </a:rPr>
              <a:t>besoin</a:t>
            </a:r>
            <a:endParaRPr b="0" i="0" sz="1400" u="none" cap="none" strike="noStrike">
              <a:solidFill>
                <a:srgbClr val="FFCA08"/>
              </a:solidFill>
              <a:latin typeface="Arial"/>
              <a:ea typeface="Arial"/>
              <a:cs typeface="Arial"/>
              <a:sym typeface="Arial"/>
            </a:endParaRPr>
          </a:p>
        </p:txBody>
      </p:sp>
      <p:sp>
        <p:nvSpPr>
          <p:cNvPr id="274" name="Google Shape;274;p13"/>
          <p:cNvSpPr txBox="1"/>
          <p:nvPr/>
        </p:nvSpPr>
        <p:spPr>
          <a:xfrm>
            <a:off x="13091160" y="4917985"/>
            <a:ext cx="3794700" cy="16992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Se concentre sur des </a:t>
            </a:r>
            <a:r>
              <a:rPr lang="en-US" sz="2400">
                <a:solidFill>
                  <a:srgbClr val="FFCA08"/>
                </a:solidFill>
                <a:highlight>
                  <a:schemeClr val="lt2"/>
                </a:highlight>
                <a:latin typeface="Roboto"/>
                <a:ea typeface="Roboto"/>
                <a:cs typeface="Roboto"/>
                <a:sym typeface="Roboto"/>
              </a:rPr>
              <a:t>objectifs d'apprentissage spécifiques</a:t>
            </a:r>
            <a:endParaRPr b="0" i="0" sz="1400" u="none" cap="none" strike="noStrike">
              <a:solidFill>
                <a:srgbClr val="FFCA08"/>
              </a:solidFill>
              <a:highlight>
                <a:schemeClr val="lt2"/>
              </a:highlight>
              <a:latin typeface="Arial"/>
              <a:ea typeface="Arial"/>
              <a:cs typeface="Arial"/>
              <a:sym typeface="Arial"/>
            </a:endParaRPr>
          </a:p>
        </p:txBody>
      </p:sp>
      <p:sp>
        <p:nvSpPr>
          <p:cNvPr id="275" name="Google Shape;275;p13"/>
          <p:cNvSpPr/>
          <p:nvPr/>
        </p:nvSpPr>
        <p:spPr>
          <a:xfrm>
            <a:off x="4935196" y="4430751"/>
            <a:ext cx="731520" cy="731520"/>
          </a:xfrm>
          <a:custGeom>
            <a:rect b="b" l="l" r="r" t="t"/>
            <a:pathLst>
              <a:path extrusionOk="0" h="731520" w="731520">
                <a:moveTo>
                  <a:pt x="0" y="0"/>
                </a:moveTo>
                <a:lnTo>
                  <a:pt x="731520" y="0"/>
                </a:lnTo>
                <a:lnTo>
                  <a:pt x="731520" y="731520"/>
                </a:lnTo>
                <a:lnTo>
                  <a:pt x="0" y="731520"/>
                </a:lnTo>
                <a:lnTo>
                  <a:pt x="0" y="0"/>
                </a:lnTo>
                <a:close/>
              </a:path>
            </a:pathLst>
          </a:custGeom>
          <a:blipFill rotWithShape="1">
            <a:blip r:embed="rId3">
              <a:alphaModFix/>
            </a:blip>
            <a:stretch>
              <a:fillRect b="0" l="0" r="0" t="0"/>
            </a:stretch>
          </a:blipFill>
          <a:ln>
            <a:noFill/>
          </a:ln>
        </p:spPr>
      </p:sp>
      <p:sp>
        <p:nvSpPr>
          <p:cNvPr id="276" name="Google Shape;276;p13"/>
          <p:cNvSpPr/>
          <p:nvPr/>
        </p:nvSpPr>
        <p:spPr>
          <a:xfrm>
            <a:off x="2969236" y="5636806"/>
            <a:ext cx="734197" cy="734198"/>
          </a:xfrm>
          <a:custGeom>
            <a:rect b="b" l="l" r="r" t="t"/>
            <a:pathLst>
              <a:path extrusionOk="0" h="734198" w="734197">
                <a:moveTo>
                  <a:pt x="0" y="0"/>
                </a:moveTo>
                <a:lnTo>
                  <a:pt x="734198" y="0"/>
                </a:lnTo>
                <a:lnTo>
                  <a:pt x="734198" y="734198"/>
                </a:lnTo>
                <a:lnTo>
                  <a:pt x="0" y="734198"/>
                </a:lnTo>
                <a:lnTo>
                  <a:pt x="0" y="0"/>
                </a:lnTo>
                <a:close/>
              </a:path>
            </a:pathLst>
          </a:custGeom>
          <a:blipFill rotWithShape="1">
            <a:blip r:embed="rId4">
              <a:alphaModFix/>
            </a:blip>
            <a:stretch>
              <a:fillRect b="0" l="0" r="0" t="0"/>
            </a:stretch>
          </a:blipFill>
          <a:ln>
            <a:noFill/>
          </a:ln>
        </p:spPr>
      </p:sp>
      <p:sp>
        <p:nvSpPr>
          <p:cNvPr id="277" name="Google Shape;277;p13"/>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sp>
        <p:nvSpPr>
          <p:cNvPr id="278" name="Google Shape;278;p13"/>
          <p:cNvSpPr txBox="1"/>
          <p:nvPr/>
        </p:nvSpPr>
        <p:spPr>
          <a:xfrm>
            <a:off x="3261446"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1.</a:t>
            </a:r>
            <a:endParaRPr b="0" i="0" sz="1400" u="none" cap="none" strike="noStrike">
              <a:solidFill>
                <a:srgbClr val="000000"/>
              </a:solidFill>
              <a:latin typeface="Arial"/>
              <a:ea typeface="Arial"/>
              <a:cs typeface="Arial"/>
              <a:sym typeface="Arial"/>
            </a:endParaRPr>
          </a:p>
        </p:txBody>
      </p:sp>
      <p:sp>
        <p:nvSpPr>
          <p:cNvPr id="279" name="Google Shape;279;p13"/>
          <p:cNvSpPr txBox="1"/>
          <p:nvPr/>
        </p:nvSpPr>
        <p:spPr>
          <a:xfrm>
            <a:off x="9014488"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2.</a:t>
            </a:r>
            <a:endParaRPr b="0" i="0" sz="1400" u="none" cap="none" strike="noStrike">
              <a:solidFill>
                <a:srgbClr val="000000"/>
              </a:solidFill>
              <a:latin typeface="Arial"/>
              <a:ea typeface="Arial"/>
              <a:cs typeface="Arial"/>
              <a:sym typeface="Arial"/>
            </a:endParaRPr>
          </a:p>
        </p:txBody>
      </p:sp>
      <p:sp>
        <p:nvSpPr>
          <p:cNvPr id="280" name="Google Shape;280;p13"/>
          <p:cNvSpPr txBox="1"/>
          <p:nvPr/>
        </p:nvSpPr>
        <p:spPr>
          <a:xfrm>
            <a:off x="14912283"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3.</a:t>
            </a:r>
            <a:endParaRPr b="0" i="0" sz="1400" u="none" cap="none" strike="noStrike">
              <a:solidFill>
                <a:srgbClr val="000000"/>
              </a:solidFill>
              <a:latin typeface="Arial"/>
              <a:ea typeface="Arial"/>
              <a:cs typeface="Arial"/>
              <a:sym typeface="Arial"/>
            </a:endParaRPr>
          </a:p>
        </p:txBody>
      </p:sp>
      <p:sp>
        <p:nvSpPr>
          <p:cNvPr id="281" name="Google Shape;281;p13"/>
          <p:cNvSpPr/>
          <p:nvPr/>
        </p:nvSpPr>
        <p:spPr>
          <a:xfrm>
            <a:off x="8878585" y="4289608"/>
            <a:ext cx="668024" cy="628372"/>
          </a:xfrm>
          <a:custGeom>
            <a:rect b="b" l="l" r="r" t="t"/>
            <a:pathLst>
              <a:path extrusionOk="0" h="628372" w="668024">
                <a:moveTo>
                  <a:pt x="0" y="0"/>
                </a:moveTo>
                <a:lnTo>
                  <a:pt x="668024" y="0"/>
                </a:lnTo>
                <a:lnTo>
                  <a:pt x="668024" y="628373"/>
                </a:lnTo>
                <a:lnTo>
                  <a:pt x="0" y="628373"/>
                </a:lnTo>
                <a:lnTo>
                  <a:pt x="0" y="0"/>
                </a:lnTo>
                <a:close/>
              </a:path>
            </a:pathLst>
          </a:custGeom>
          <a:blipFill rotWithShape="1">
            <a:blip r:embed="rId6">
              <a:alphaModFix/>
            </a:blip>
            <a:stretch>
              <a:fillRect b="-3151" l="0" r="0" t="-3150"/>
            </a:stretch>
          </a:blipFill>
          <a:ln>
            <a:noFill/>
          </a:ln>
        </p:spPr>
      </p:sp>
      <p:sp>
        <p:nvSpPr>
          <p:cNvPr id="282" name="Google Shape;282;p13"/>
          <p:cNvSpPr/>
          <p:nvPr/>
        </p:nvSpPr>
        <p:spPr>
          <a:xfrm>
            <a:off x="10024980" y="6163886"/>
            <a:ext cx="507831" cy="507831"/>
          </a:xfrm>
          <a:custGeom>
            <a:rect b="b" l="l" r="r" t="t"/>
            <a:pathLst>
              <a:path extrusionOk="0" h="507831" w="507831">
                <a:moveTo>
                  <a:pt x="0" y="0"/>
                </a:moveTo>
                <a:lnTo>
                  <a:pt x="507831" y="0"/>
                </a:lnTo>
                <a:lnTo>
                  <a:pt x="507831" y="507831"/>
                </a:lnTo>
                <a:lnTo>
                  <a:pt x="0" y="507831"/>
                </a:lnTo>
                <a:lnTo>
                  <a:pt x="0" y="0"/>
                </a:lnTo>
                <a:close/>
              </a:path>
            </a:pathLst>
          </a:custGeom>
          <a:blipFill rotWithShape="1">
            <a:blip r:embed="rId7">
              <a:alphaModFix/>
            </a:blip>
            <a:stretch>
              <a:fillRect b="0" l="0" r="0" t="0"/>
            </a:stretch>
          </a:blipFill>
          <a:ln>
            <a:noFill/>
          </a:ln>
        </p:spPr>
      </p:sp>
      <p:sp>
        <p:nvSpPr>
          <p:cNvPr id="283" name="Google Shape;283;p13"/>
          <p:cNvSpPr/>
          <p:nvPr/>
        </p:nvSpPr>
        <p:spPr>
          <a:xfrm>
            <a:off x="14797503" y="4283298"/>
            <a:ext cx="640968" cy="640968"/>
          </a:xfrm>
          <a:custGeom>
            <a:rect b="b" l="l" r="r" t="t"/>
            <a:pathLst>
              <a:path extrusionOk="0" h="640968" w="640968">
                <a:moveTo>
                  <a:pt x="0" y="0"/>
                </a:moveTo>
                <a:lnTo>
                  <a:pt x="640968" y="0"/>
                </a:lnTo>
                <a:lnTo>
                  <a:pt x="640968" y="640968"/>
                </a:lnTo>
                <a:lnTo>
                  <a:pt x="0" y="64096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4"/>
          <p:cNvSpPr/>
          <p:nvPr/>
        </p:nvSpPr>
        <p:spPr>
          <a:xfrm rot="1485020">
            <a:off x="12706650" y="4195654"/>
            <a:ext cx="4348523" cy="4348523"/>
          </a:xfrm>
          <a:custGeom>
            <a:rect b="b" l="l" r="r" t="t"/>
            <a:pathLst>
              <a:path extrusionOk="0" h="4348523" w="4348523">
                <a:moveTo>
                  <a:pt x="0" y="0"/>
                </a:moveTo>
                <a:lnTo>
                  <a:pt x="4348522" y="0"/>
                </a:lnTo>
                <a:lnTo>
                  <a:pt x="4348522" y="4348523"/>
                </a:lnTo>
                <a:lnTo>
                  <a:pt x="0" y="4348523"/>
                </a:lnTo>
                <a:lnTo>
                  <a:pt x="0" y="0"/>
                </a:lnTo>
                <a:close/>
              </a:path>
            </a:pathLst>
          </a:custGeom>
          <a:blipFill rotWithShape="1">
            <a:blip r:embed="rId3">
              <a:alphaModFix/>
            </a:blip>
            <a:stretch>
              <a:fillRect b="0" l="0" r="0" t="0"/>
            </a:stretch>
          </a:blipFill>
          <a:ln>
            <a:noFill/>
          </a:ln>
        </p:spPr>
      </p:sp>
      <p:sp>
        <p:nvSpPr>
          <p:cNvPr id="293" name="Google Shape;293;p14"/>
          <p:cNvSpPr/>
          <p:nvPr/>
        </p:nvSpPr>
        <p:spPr>
          <a:xfrm>
            <a:off x="6619042" y="3850853"/>
            <a:ext cx="5933009" cy="5933009"/>
          </a:xfrm>
          <a:custGeom>
            <a:rect b="b" l="l" r="r" t="t"/>
            <a:pathLst>
              <a:path extrusionOk="0" h="5933009" w="5933009">
                <a:moveTo>
                  <a:pt x="0" y="0"/>
                </a:moveTo>
                <a:lnTo>
                  <a:pt x="5933009" y="0"/>
                </a:lnTo>
                <a:lnTo>
                  <a:pt x="5933009" y="5933009"/>
                </a:lnTo>
                <a:lnTo>
                  <a:pt x="0" y="5933009"/>
                </a:lnTo>
                <a:lnTo>
                  <a:pt x="0" y="0"/>
                </a:lnTo>
                <a:close/>
              </a:path>
            </a:pathLst>
          </a:custGeom>
          <a:blipFill rotWithShape="1">
            <a:blip r:embed="rId4">
              <a:alphaModFix/>
            </a:blip>
            <a:stretch>
              <a:fillRect b="0" l="0" r="0" t="0"/>
            </a:stretch>
          </a:blipFill>
          <a:ln>
            <a:noFill/>
          </a:ln>
        </p:spPr>
      </p:sp>
      <p:sp>
        <p:nvSpPr>
          <p:cNvPr id="294" name="Google Shape;294;p14"/>
          <p:cNvSpPr/>
          <p:nvPr/>
        </p:nvSpPr>
        <p:spPr>
          <a:xfrm>
            <a:off x="331610" y="4030366"/>
            <a:ext cx="5051583" cy="5051583"/>
          </a:xfrm>
          <a:custGeom>
            <a:rect b="b" l="l" r="r" t="t"/>
            <a:pathLst>
              <a:path extrusionOk="0" h="5051583" w="5051583">
                <a:moveTo>
                  <a:pt x="0" y="0"/>
                </a:moveTo>
                <a:lnTo>
                  <a:pt x="5051582" y="0"/>
                </a:lnTo>
                <a:lnTo>
                  <a:pt x="5051582" y="5051584"/>
                </a:lnTo>
                <a:lnTo>
                  <a:pt x="0" y="5051584"/>
                </a:lnTo>
                <a:lnTo>
                  <a:pt x="0" y="0"/>
                </a:lnTo>
                <a:close/>
              </a:path>
            </a:pathLst>
          </a:custGeom>
          <a:blipFill rotWithShape="1">
            <a:blip r:embed="rId5">
              <a:alphaModFix/>
            </a:blip>
            <a:stretch>
              <a:fillRect b="0" l="0" r="0" t="0"/>
            </a:stretch>
          </a:blipFill>
          <a:ln>
            <a:noFill/>
          </a:ln>
        </p:spPr>
      </p:sp>
      <p:sp>
        <p:nvSpPr>
          <p:cNvPr id="295" name="Google Shape;295;p14"/>
          <p:cNvSpPr txBox="1"/>
          <p:nvPr/>
        </p:nvSpPr>
        <p:spPr>
          <a:xfrm>
            <a:off x="3980216" y="899838"/>
            <a:ext cx="10327500" cy="1422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lang="en-US" sz="4200">
                <a:solidFill>
                  <a:srgbClr val="FFCA08"/>
                </a:solidFill>
                <a:latin typeface="Philosopher"/>
                <a:ea typeface="Philosopher"/>
                <a:cs typeface="Philosopher"/>
                <a:sym typeface="Philosopher"/>
              </a:rPr>
              <a:t>Pourquoi le micro-apprentissage est important : </a:t>
            </a:r>
            <a:r>
              <a:rPr b="1" lang="en-US" sz="4200">
                <a:solidFill>
                  <a:srgbClr val="FFCA08"/>
                </a:solidFill>
                <a:latin typeface="Philosopher"/>
                <a:ea typeface="Philosopher"/>
                <a:cs typeface="Philosopher"/>
                <a:sym typeface="Philosopher"/>
              </a:rPr>
              <a:t>Avantages</a:t>
            </a:r>
            <a:endParaRPr b="1" i="0" sz="1400" u="none" cap="none" strike="noStrike">
              <a:solidFill>
                <a:srgbClr val="000000"/>
              </a:solidFill>
            </a:endParaRPr>
          </a:p>
        </p:txBody>
      </p:sp>
      <p:sp>
        <p:nvSpPr>
          <p:cNvPr id="296" name="Google Shape;296;p14"/>
          <p:cNvSpPr txBox="1"/>
          <p:nvPr/>
        </p:nvSpPr>
        <p:spPr>
          <a:xfrm>
            <a:off x="7377752" y="2809462"/>
            <a:ext cx="3532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Commodité</a:t>
            </a:r>
            <a:endParaRPr b="0" i="0" sz="1400" u="none" cap="none" strike="noStrike">
              <a:solidFill>
                <a:srgbClr val="000000"/>
              </a:solidFill>
              <a:latin typeface="Arial"/>
              <a:ea typeface="Arial"/>
              <a:cs typeface="Arial"/>
              <a:sym typeface="Arial"/>
            </a:endParaRPr>
          </a:p>
        </p:txBody>
      </p:sp>
      <p:sp>
        <p:nvSpPr>
          <p:cNvPr id="297" name="Google Shape;297;p14"/>
          <p:cNvSpPr txBox="1"/>
          <p:nvPr/>
        </p:nvSpPr>
        <p:spPr>
          <a:xfrm>
            <a:off x="1704702" y="2809462"/>
            <a:ext cx="2305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Flexibili</a:t>
            </a:r>
            <a:r>
              <a:rPr b="1" lang="en-US" sz="3600">
                <a:solidFill>
                  <a:srgbClr val="FFCA08"/>
                </a:solidFill>
                <a:latin typeface="Philosopher"/>
                <a:ea typeface="Philosopher"/>
                <a:cs typeface="Philosopher"/>
                <a:sym typeface="Philosopher"/>
              </a:rPr>
              <a:t>té</a:t>
            </a:r>
            <a:endParaRPr b="0" i="0" sz="1400" u="none" cap="none" strike="noStrike">
              <a:solidFill>
                <a:srgbClr val="000000"/>
              </a:solidFill>
              <a:latin typeface="Arial"/>
              <a:ea typeface="Arial"/>
              <a:cs typeface="Arial"/>
              <a:sym typeface="Arial"/>
            </a:endParaRPr>
          </a:p>
        </p:txBody>
      </p:sp>
      <p:sp>
        <p:nvSpPr>
          <p:cNvPr id="298" name="Google Shape;298;p14"/>
          <p:cNvSpPr txBox="1"/>
          <p:nvPr/>
        </p:nvSpPr>
        <p:spPr>
          <a:xfrm>
            <a:off x="1653471" y="4656783"/>
            <a:ext cx="33072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lang="en-US" sz="2100">
                <a:latin typeface="Roboto"/>
                <a:ea typeface="Roboto"/>
                <a:cs typeface="Roboto"/>
                <a:sym typeface="Roboto"/>
              </a:rPr>
              <a:t>Apprendre quand cela vous </a:t>
            </a:r>
            <a:r>
              <a:rPr b="1" lang="en-US" sz="2100">
                <a:solidFill>
                  <a:srgbClr val="FFCA08"/>
                </a:solidFill>
                <a:latin typeface="Roboto"/>
                <a:ea typeface="Roboto"/>
                <a:cs typeface="Roboto"/>
                <a:sym typeface="Roboto"/>
              </a:rPr>
              <a:t>convient</a:t>
            </a:r>
            <a:endParaRPr b="1" i="0" sz="1400" u="none" cap="none" strike="noStrike">
              <a:solidFill>
                <a:srgbClr val="FFCA08"/>
              </a:solidFill>
            </a:endParaRPr>
          </a:p>
        </p:txBody>
      </p:sp>
      <p:sp>
        <p:nvSpPr>
          <p:cNvPr id="299" name="Google Shape;299;p14"/>
          <p:cNvSpPr txBox="1"/>
          <p:nvPr/>
        </p:nvSpPr>
        <p:spPr>
          <a:xfrm>
            <a:off x="1587536" y="6192709"/>
            <a:ext cx="46026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Pas besoin</a:t>
            </a:r>
            <a:r>
              <a:rPr lang="en-US" sz="2100">
                <a:solidFill>
                  <a:schemeClr val="dk1"/>
                </a:solidFill>
                <a:latin typeface="Roboto"/>
                <a:ea typeface="Roboto"/>
                <a:cs typeface="Roboto"/>
                <a:sym typeface="Roboto"/>
              </a:rPr>
              <a:t> de respecter </a:t>
            </a:r>
            <a:r>
              <a:rPr b="1" lang="en-US" sz="2100">
                <a:solidFill>
                  <a:srgbClr val="FFCA08"/>
                </a:solidFill>
                <a:latin typeface="Roboto"/>
                <a:ea typeface="Roboto"/>
                <a:cs typeface="Roboto"/>
                <a:sym typeface="Roboto"/>
              </a:rPr>
              <a:t>des horaires fixes</a:t>
            </a:r>
            <a:endParaRPr b="0" i="0" sz="1400" u="none" cap="none" strike="noStrike">
              <a:solidFill>
                <a:srgbClr val="000000"/>
              </a:solidFill>
              <a:latin typeface="Arial"/>
              <a:ea typeface="Arial"/>
              <a:cs typeface="Arial"/>
              <a:sym typeface="Arial"/>
            </a:endParaRPr>
          </a:p>
        </p:txBody>
      </p:sp>
      <p:sp>
        <p:nvSpPr>
          <p:cNvPr id="300" name="Google Shape;300;p14"/>
          <p:cNvSpPr txBox="1"/>
          <p:nvPr/>
        </p:nvSpPr>
        <p:spPr>
          <a:xfrm>
            <a:off x="7650708" y="4656773"/>
            <a:ext cx="38697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Accéder au contenu </a:t>
            </a:r>
            <a:r>
              <a:rPr lang="en-US" sz="2100">
                <a:solidFill>
                  <a:schemeClr val="dk1"/>
                </a:solidFill>
                <a:latin typeface="Roboto"/>
                <a:ea typeface="Roboto"/>
                <a:cs typeface="Roboto"/>
                <a:sym typeface="Roboto"/>
              </a:rPr>
              <a:t>de n'importe où</a:t>
            </a:r>
            <a:endParaRPr b="0" i="0" sz="1400" u="none" cap="none" strike="noStrike">
              <a:solidFill>
                <a:schemeClr val="dk1"/>
              </a:solidFill>
              <a:latin typeface="Arial"/>
              <a:ea typeface="Arial"/>
              <a:cs typeface="Arial"/>
              <a:sym typeface="Arial"/>
            </a:endParaRPr>
          </a:p>
        </p:txBody>
      </p:sp>
      <p:sp>
        <p:nvSpPr>
          <p:cNvPr id="301" name="Google Shape;301;p14"/>
          <p:cNvSpPr txBox="1"/>
          <p:nvPr/>
        </p:nvSpPr>
        <p:spPr>
          <a:xfrm>
            <a:off x="7637019" y="6175278"/>
            <a:ext cx="41637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lang="en-US" sz="2100">
                <a:latin typeface="Roboto"/>
                <a:ea typeface="Roboto"/>
                <a:cs typeface="Roboto"/>
                <a:sym typeface="Roboto"/>
              </a:rPr>
              <a:t>Utilisez</a:t>
            </a:r>
            <a:r>
              <a:rPr b="1" lang="en-US" sz="2100">
                <a:solidFill>
                  <a:srgbClr val="FFCA08"/>
                </a:solidFill>
                <a:latin typeface="Roboto"/>
                <a:ea typeface="Roboto"/>
                <a:cs typeface="Roboto"/>
                <a:sym typeface="Roboto"/>
              </a:rPr>
              <a:t> votre téléphone, votre tablette ou votre ordinateur portable</a:t>
            </a:r>
            <a:endParaRPr b="1" i="0" sz="1400" u="none" cap="none" strike="noStrike">
              <a:solidFill>
                <a:srgbClr val="FFCA08"/>
              </a:solidFill>
            </a:endParaRPr>
          </a:p>
        </p:txBody>
      </p:sp>
      <p:sp>
        <p:nvSpPr>
          <p:cNvPr id="302" name="Google Shape;302;p14"/>
          <p:cNvSpPr/>
          <p:nvPr/>
        </p:nvSpPr>
        <p:spPr>
          <a:xfrm>
            <a:off x="769852" y="5892714"/>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6">
              <a:alphaModFix/>
            </a:blip>
            <a:stretch>
              <a:fillRect b="0" l="0" r="0" t="0"/>
            </a:stretch>
          </a:blipFill>
          <a:ln>
            <a:noFill/>
          </a:ln>
        </p:spPr>
      </p:sp>
      <p:grpSp>
        <p:nvGrpSpPr>
          <p:cNvPr id="303" name="Google Shape;303;p14"/>
          <p:cNvGrpSpPr/>
          <p:nvPr/>
        </p:nvGrpSpPr>
        <p:grpSpPr>
          <a:xfrm>
            <a:off x="638493" y="5870479"/>
            <a:ext cx="1014984" cy="1017651"/>
            <a:chOff x="573913" y="580517"/>
            <a:chExt cx="1353312" cy="1356868"/>
          </a:xfrm>
        </p:grpSpPr>
        <p:sp>
          <p:nvSpPr>
            <p:cNvPr id="304" name="Google Shape;304;p14"/>
            <p:cNvSpPr/>
            <p:nvPr/>
          </p:nvSpPr>
          <p:spPr>
            <a:xfrm>
              <a:off x="601853" y="605917"/>
              <a:ext cx="1297432" cy="1306068"/>
            </a:xfrm>
            <a:custGeom>
              <a:rect b="b" l="l" r="r" t="t"/>
              <a:pathLst>
                <a:path extrusionOk="0" h="1306068" w="1297432">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05" name="Google Shape;305;p14"/>
            <p:cNvSpPr/>
            <p:nvPr/>
          </p:nvSpPr>
          <p:spPr>
            <a:xfrm>
              <a:off x="573913" y="580517"/>
              <a:ext cx="1353312" cy="1356868"/>
            </a:xfrm>
            <a:custGeom>
              <a:rect b="b" l="l" r="r" t="t"/>
              <a:pathLst>
                <a:path extrusionOk="0" h="1356868" w="1353312">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6" name="Google Shape;306;p14"/>
          <p:cNvSpPr/>
          <p:nvPr/>
        </p:nvSpPr>
        <p:spPr>
          <a:xfrm>
            <a:off x="689483" y="4378971"/>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7">
              <a:alphaModFix/>
            </a:blip>
            <a:stretch>
              <a:fillRect b="0" l="0" r="0" t="0"/>
            </a:stretch>
          </a:blipFill>
          <a:ln>
            <a:noFill/>
          </a:ln>
        </p:spPr>
      </p:sp>
      <p:sp>
        <p:nvSpPr>
          <p:cNvPr id="307" name="Google Shape;307;p14"/>
          <p:cNvSpPr/>
          <p:nvPr/>
        </p:nvSpPr>
        <p:spPr>
          <a:xfrm>
            <a:off x="531227" y="3983346"/>
            <a:ext cx="1108992" cy="1777544"/>
          </a:xfrm>
          <a:custGeom>
            <a:rect b="b" l="l" r="r" t="t"/>
            <a:pathLst>
              <a:path extrusionOk="0" h="1777544" w="1108992">
                <a:moveTo>
                  <a:pt x="0" y="0"/>
                </a:moveTo>
                <a:lnTo>
                  <a:pt x="1108992" y="0"/>
                </a:lnTo>
                <a:lnTo>
                  <a:pt x="1108992" y="1777543"/>
                </a:lnTo>
                <a:lnTo>
                  <a:pt x="0" y="1777543"/>
                </a:lnTo>
                <a:lnTo>
                  <a:pt x="0" y="0"/>
                </a:lnTo>
                <a:close/>
              </a:path>
            </a:pathLst>
          </a:custGeom>
          <a:blipFill rotWithShape="1">
            <a:blip r:embed="rId8">
              <a:alphaModFix/>
            </a:blip>
            <a:stretch>
              <a:fillRect b="0" l="-30136" r="-30137" t="0"/>
            </a:stretch>
          </a:blipFill>
          <a:ln>
            <a:noFill/>
          </a:ln>
        </p:spPr>
      </p:sp>
      <p:sp>
        <p:nvSpPr>
          <p:cNvPr id="308" name="Google Shape;308;p14"/>
          <p:cNvSpPr/>
          <p:nvPr/>
        </p:nvSpPr>
        <p:spPr>
          <a:xfrm>
            <a:off x="6475670" y="4399680"/>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9">
              <a:alphaModFix/>
            </a:blip>
            <a:stretch>
              <a:fillRect b="0" l="0" r="0" t="0"/>
            </a:stretch>
          </a:blipFill>
          <a:ln>
            <a:noFill/>
          </a:ln>
        </p:spPr>
      </p:sp>
      <p:sp>
        <p:nvSpPr>
          <p:cNvPr id="309" name="Google Shape;309;p14"/>
          <p:cNvSpPr/>
          <p:nvPr/>
        </p:nvSpPr>
        <p:spPr>
          <a:xfrm>
            <a:off x="6513963" y="591490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10">
              <a:alphaModFix/>
            </a:blip>
            <a:stretch>
              <a:fillRect b="0" l="0" r="0" t="0"/>
            </a:stretch>
          </a:blipFill>
          <a:ln>
            <a:noFill/>
          </a:ln>
        </p:spPr>
      </p:sp>
      <p:sp>
        <p:nvSpPr>
          <p:cNvPr id="310" name="Google Shape;310;p14"/>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11">
              <a:alphaModFix/>
            </a:blip>
            <a:stretch>
              <a:fillRect b="-30" l="0" r="0" t="0"/>
            </a:stretch>
          </a:blipFill>
          <a:ln>
            <a:noFill/>
          </a:ln>
        </p:spPr>
      </p:sp>
      <p:sp>
        <p:nvSpPr>
          <p:cNvPr id="311" name="Google Shape;311;p14"/>
          <p:cNvSpPr txBox="1"/>
          <p:nvPr/>
        </p:nvSpPr>
        <p:spPr>
          <a:xfrm>
            <a:off x="12821977" y="2808688"/>
            <a:ext cx="46710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Réduction du temps de travail</a:t>
            </a:r>
            <a:endParaRPr b="0" i="0" sz="1400" u="none" cap="none" strike="noStrike">
              <a:solidFill>
                <a:srgbClr val="000000"/>
              </a:solidFill>
              <a:latin typeface="Arial"/>
              <a:ea typeface="Arial"/>
              <a:cs typeface="Arial"/>
              <a:sym typeface="Arial"/>
            </a:endParaRPr>
          </a:p>
        </p:txBody>
      </p:sp>
      <p:sp>
        <p:nvSpPr>
          <p:cNvPr id="312" name="Google Shape;312;p14"/>
          <p:cNvSpPr/>
          <p:nvPr/>
        </p:nvSpPr>
        <p:spPr>
          <a:xfrm>
            <a:off x="12258098" y="5039071"/>
            <a:ext cx="944880" cy="944880"/>
          </a:xfrm>
          <a:custGeom>
            <a:rect b="b" l="l" r="r" t="t"/>
            <a:pathLst>
              <a:path extrusionOk="0" h="944880" w="944880">
                <a:moveTo>
                  <a:pt x="0" y="0"/>
                </a:moveTo>
                <a:lnTo>
                  <a:pt x="944880" y="0"/>
                </a:lnTo>
                <a:lnTo>
                  <a:pt x="944880" y="944881"/>
                </a:lnTo>
                <a:lnTo>
                  <a:pt x="0" y="944881"/>
                </a:lnTo>
                <a:lnTo>
                  <a:pt x="0" y="0"/>
                </a:lnTo>
                <a:close/>
              </a:path>
            </a:pathLst>
          </a:custGeom>
          <a:blipFill rotWithShape="1">
            <a:blip r:embed="rId12">
              <a:alphaModFix/>
            </a:blip>
            <a:stretch>
              <a:fillRect b="0" l="0" r="0" t="0"/>
            </a:stretch>
          </a:blipFill>
          <a:ln>
            <a:noFill/>
          </a:ln>
        </p:spPr>
      </p:sp>
      <p:sp>
        <p:nvSpPr>
          <p:cNvPr id="313" name="Google Shape;313;p14"/>
          <p:cNvSpPr txBox="1"/>
          <p:nvPr/>
        </p:nvSpPr>
        <p:spPr>
          <a:xfrm>
            <a:off x="13398324" y="5345217"/>
            <a:ext cx="4300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Temps réduit </a:t>
            </a:r>
            <a:r>
              <a:rPr lang="en-US" sz="2100">
                <a:solidFill>
                  <a:schemeClr val="dk1"/>
                </a:solidFill>
                <a:latin typeface="Roboto"/>
                <a:ea typeface="Roboto"/>
                <a:cs typeface="Roboto"/>
                <a:sym typeface="Roboto"/>
              </a:rPr>
              <a:t>- Apprendre par courtes périodes</a:t>
            </a:r>
            <a:endParaRPr i="0" sz="1400" cap="none" strike="noStrike">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5"/>
          <p:cNvSpPr/>
          <p:nvPr/>
        </p:nvSpPr>
        <p:spPr>
          <a:xfrm>
            <a:off x="12435840" y="0"/>
            <a:ext cx="5127962" cy="7821972"/>
          </a:xfrm>
          <a:custGeom>
            <a:rect b="b" l="l" r="r" t="t"/>
            <a:pathLst>
              <a:path extrusionOk="0" h="7821972" w="5127962">
                <a:moveTo>
                  <a:pt x="0" y="0"/>
                </a:moveTo>
                <a:lnTo>
                  <a:pt x="5127962" y="0"/>
                </a:lnTo>
                <a:lnTo>
                  <a:pt x="5127962" y="7821972"/>
                </a:lnTo>
                <a:lnTo>
                  <a:pt x="0" y="7821972"/>
                </a:lnTo>
                <a:lnTo>
                  <a:pt x="0" y="0"/>
                </a:lnTo>
                <a:close/>
              </a:path>
            </a:pathLst>
          </a:custGeom>
          <a:blipFill rotWithShape="1">
            <a:blip r:embed="rId3">
              <a:alphaModFix/>
            </a:blip>
            <a:stretch>
              <a:fillRect b="-5787" l="0" r="0" t="-5787"/>
            </a:stretch>
          </a:blipFill>
          <a:ln>
            <a:noFill/>
          </a:ln>
        </p:spPr>
      </p:sp>
      <p:sp>
        <p:nvSpPr>
          <p:cNvPr id="319" name="Google Shape;319;p15"/>
          <p:cNvSpPr/>
          <p:nvPr/>
        </p:nvSpPr>
        <p:spPr>
          <a:xfrm>
            <a:off x="3946605" y="2465028"/>
            <a:ext cx="4957758" cy="7821972"/>
          </a:xfrm>
          <a:custGeom>
            <a:rect b="b" l="l" r="r" t="t"/>
            <a:pathLst>
              <a:path extrusionOk="0" h="7821972" w="4957758">
                <a:moveTo>
                  <a:pt x="0" y="0"/>
                </a:moveTo>
                <a:lnTo>
                  <a:pt x="4957758" y="0"/>
                </a:lnTo>
                <a:lnTo>
                  <a:pt x="4957758" y="7821972"/>
                </a:lnTo>
                <a:lnTo>
                  <a:pt x="0" y="7821972"/>
                </a:lnTo>
                <a:lnTo>
                  <a:pt x="0" y="0"/>
                </a:lnTo>
                <a:close/>
              </a:path>
            </a:pathLst>
          </a:custGeom>
          <a:blipFill rotWithShape="1">
            <a:blip r:embed="rId3">
              <a:alphaModFix/>
            </a:blip>
            <a:stretch>
              <a:fillRect b="-3933" l="0" r="0" t="-3935"/>
            </a:stretch>
          </a:blipFill>
          <a:ln>
            <a:noFill/>
          </a:ln>
        </p:spPr>
      </p:sp>
      <p:sp>
        <p:nvSpPr>
          <p:cNvPr id="320" name="Google Shape;320;p15"/>
          <p:cNvSpPr txBox="1"/>
          <p:nvPr/>
        </p:nvSpPr>
        <p:spPr>
          <a:xfrm rot="-5400000">
            <a:off x="-1601603" y="4396385"/>
            <a:ext cx="89610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Surmonter les difficultés rencontrées par les adultes peu qualifiés</a:t>
            </a:r>
            <a:endParaRPr b="0" i="0" sz="1400" u="none" cap="none" strike="noStrike">
              <a:solidFill>
                <a:srgbClr val="000000"/>
              </a:solidFill>
              <a:latin typeface="Arial"/>
              <a:ea typeface="Arial"/>
              <a:cs typeface="Arial"/>
              <a:sym typeface="Arial"/>
            </a:endParaRPr>
          </a:p>
        </p:txBody>
      </p:sp>
      <p:sp>
        <p:nvSpPr>
          <p:cNvPr id="321" name="Google Shape;321;p15"/>
          <p:cNvSpPr/>
          <p:nvPr/>
        </p:nvSpPr>
        <p:spPr>
          <a:xfrm>
            <a:off x="-214677" y="58224"/>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4">
              <a:alphaModFix/>
            </a:blip>
            <a:stretch>
              <a:fillRect b="-30" l="0" r="0" t="0"/>
            </a:stretch>
          </a:blipFill>
          <a:ln>
            <a:noFill/>
          </a:ln>
        </p:spPr>
      </p:sp>
      <p:sp>
        <p:nvSpPr>
          <p:cNvPr id="322" name="Google Shape;322;p15"/>
          <p:cNvSpPr txBox="1"/>
          <p:nvPr/>
        </p:nvSpPr>
        <p:spPr>
          <a:xfrm>
            <a:off x="5151924" y="3536960"/>
            <a:ext cx="35943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Défi </a:t>
            </a:r>
            <a:r>
              <a:rPr lang="en-US" sz="2100">
                <a:latin typeface="Philosopher"/>
                <a:ea typeface="Philosopher"/>
                <a:cs typeface="Philosopher"/>
                <a:sym typeface="Philosopher"/>
              </a:rPr>
              <a:t>: Temps limité en raison du travail, de la famille, etc.</a:t>
            </a:r>
            <a:endParaRPr b="0" i="0" sz="1400" u="none" cap="none" strike="noStrike">
              <a:solidFill>
                <a:srgbClr val="000000"/>
              </a:solidFill>
              <a:latin typeface="Arial"/>
              <a:ea typeface="Arial"/>
              <a:cs typeface="Arial"/>
              <a:sym typeface="Arial"/>
            </a:endParaRPr>
          </a:p>
        </p:txBody>
      </p:sp>
      <p:sp>
        <p:nvSpPr>
          <p:cNvPr id="323" name="Google Shape;323;p15"/>
          <p:cNvSpPr txBox="1"/>
          <p:nvPr/>
        </p:nvSpPr>
        <p:spPr>
          <a:xfrm>
            <a:off x="13690766" y="1379034"/>
            <a:ext cx="36804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Défi </a:t>
            </a:r>
            <a:r>
              <a:rPr lang="en-US" sz="2100">
                <a:latin typeface="Philosopher"/>
                <a:ea typeface="Philosopher"/>
                <a:cs typeface="Philosopher"/>
                <a:sym typeface="Philosopher"/>
              </a:rPr>
              <a:t>: Problèmes de confiance dans les environnements d'apprentissage traditionnels</a:t>
            </a:r>
            <a:endParaRPr b="0" i="0" sz="1400" u="none" cap="none" strike="noStrike">
              <a:solidFill>
                <a:srgbClr val="000000"/>
              </a:solidFill>
              <a:latin typeface="Arial"/>
              <a:ea typeface="Arial"/>
              <a:cs typeface="Arial"/>
              <a:sym typeface="Arial"/>
            </a:endParaRPr>
          </a:p>
        </p:txBody>
      </p:sp>
      <p:sp>
        <p:nvSpPr>
          <p:cNvPr id="324" name="Google Shape;324;p15"/>
          <p:cNvSpPr txBox="1"/>
          <p:nvPr/>
        </p:nvSpPr>
        <p:spPr>
          <a:xfrm>
            <a:off x="5151924" y="5623550"/>
            <a:ext cx="35943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Solution </a:t>
            </a:r>
            <a:r>
              <a:rPr lang="en-US" sz="2100">
                <a:latin typeface="Philosopher"/>
                <a:ea typeface="Philosopher"/>
                <a:cs typeface="Philosopher"/>
                <a:sym typeface="Philosopher"/>
              </a:rPr>
              <a:t>: Le micro-apprentissage s'insère dans vos poches de temps</a:t>
            </a:r>
            <a:endParaRPr b="0" i="0" sz="1400" u="none" cap="none" strike="noStrike">
              <a:solidFill>
                <a:srgbClr val="000000"/>
              </a:solidFill>
              <a:latin typeface="Arial"/>
              <a:ea typeface="Arial"/>
              <a:cs typeface="Arial"/>
              <a:sym typeface="Arial"/>
            </a:endParaRPr>
          </a:p>
        </p:txBody>
      </p:sp>
      <p:sp>
        <p:nvSpPr>
          <p:cNvPr id="325" name="Google Shape;325;p15"/>
          <p:cNvSpPr txBox="1"/>
          <p:nvPr/>
        </p:nvSpPr>
        <p:spPr>
          <a:xfrm>
            <a:off x="5151924" y="7782492"/>
            <a:ext cx="3332700" cy="14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Exemple</a:t>
            </a:r>
            <a:r>
              <a:rPr lang="en-US" sz="2100">
                <a:latin typeface="Philosopher"/>
                <a:ea typeface="Philosopher"/>
                <a:cs typeface="Philosopher"/>
                <a:sym typeface="Philosopher"/>
              </a:rPr>
              <a:t> : Apprentissage de compétences professionnelles pendant la pause déjeuner</a:t>
            </a:r>
            <a:endParaRPr b="0" i="0" sz="1400" u="none" cap="none" strike="noStrike">
              <a:solidFill>
                <a:srgbClr val="000000"/>
              </a:solidFill>
              <a:latin typeface="Arial"/>
              <a:ea typeface="Arial"/>
              <a:cs typeface="Arial"/>
              <a:sym typeface="Arial"/>
            </a:endParaRPr>
          </a:p>
        </p:txBody>
      </p:sp>
      <p:sp>
        <p:nvSpPr>
          <p:cNvPr id="326" name="Google Shape;326;p15"/>
          <p:cNvSpPr txBox="1"/>
          <p:nvPr/>
        </p:nvSpPr>
        <p:spPr>
          <a:xfrm>
            <a:off x="13690766" y="3481134"/>
            <a:ext cx="3943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Solution </a:t>
            </a:r>
            <a:r>
              <a:rPr lang="en-US" sz="2100">
                <a:latin typeface="Philosopher"/>
                <a:ea typeface="Philosopher"/>
                <a:cs typeface="Philosopher"/>
                <a:sym typeface="Philosopher"/>
              </a:rPr>
              <a:t>: Petites victoires et progrès rapides dans le micro-apprentissage</a:t>
            </a:r>
            <a:endParaRPr b="0" i="0" sz="1400" u="none" cap="none" strike="noStrike">
              <a:solidFill>
                <a:srgbClr val="000000"/>
              </a:solidFill>
              <a:latin typeface="Arial"/>
              <a:ea typeface="Arial"/>
              <a:cs typeface="Arial"/>
              <a:sym typeface="Arial"/>
            </a:endParaRPr>
          </a:p>
        </p:txBody>
      </p:sp>
      <p:sp>
        <p:nvSpPr>
          <p:cNvPr id="327" name="Google Shape;327;p15"/>
          <p:cNvSpPr txBox="1"/>
          <p:nvPr/>
        </p:nvSpPr>
        <p:spPr>
          <a:xfrm>
            <a:off x="13690766" y="5503305"/>
            <a:ext cx="3643800" cy="14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Exemple</a:t>
            </a:r>
            <a:r>
              <a:rPr lang="en-US" sz="2100">
                <a:latin typeface="Philosopher"/>
                <a:ea typeface="Philosopher"/>
                <a:cs typeface="Philosopher"/>
                <a:sym typeface="Philosopher"/>
              </a:rPr>
              <a:t> : Acquérir de l'assurance dans l'utilisation progressive d'une nouvelle technologie</a:t>
            </a:r>
            <a:endParaRPr b="0" i="0" sz="1400" u="none" cap="none" strike="noStrike">
              <a:solidFill>
                <a:srgbClr val="000000"/>
              </a:solidFill>
              <a:latin typeface="Arial"/>
              <a:ea typeface="Arial"/>
              <a:cs typeface="Arial"/>
              <a:sym typeface="Arial"/>
            </a:endParaRPr>
          </a:p>
        </p:txBody>
      </p:sp>
      <p:sp>
        <p:nvSpPr>
          <p:cNvPr id="328" name="Google Shape;328;p15"/>
          <p:cNvSpPr/>
          <p:nvPr/>
        </p:nvSpPr>
        <p:spPr>
          <a:xfrm>
            <a:off x="4133298" y="3362997"/>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5">
              <a:alphaModFix/>
            </a:blip>
            <a:stretch>
              <a:fillRect b="0" l="0" r="0" t="0"/>
            </a:stretch>
          </a:blipFill>
          <a:ln>
            <a:noFill/>
          </a:ln>
        </p:spPr>
      </p:sp>
      <p:sp>
        <p:nvSpPr>
          <p:cNvPr id="329" name="Google Shape;329;p15"/>
          <p:cNvSpPr/>
          <p:nvPr/>
        </p:nvSpPr>
        <p:spPr>
          <a:xfrm>
            <a:off x="12664616" y="1277424"/>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5">
              <a:alphaModFix/>
            </a:blip>
            <a:stretch>
              <a:fillRect b="0" l="0" r="0" t="0"/>
            </a:stretch>
          </a:blipFill>
          <a:ln>
            <a:noFill/>
          </a:ln>
        </p:spPr>
      </p:sp>
      <p:sp>
        <p:nvSpPr>
          <p:cNvPr id="330" name="Google Shape;330;p15"/>
          <p:cNvSpPr/>
          <p:nvPr/>
        </p:nvSpPr>
        <p:spPr>
          <a:xfrm>
            <a:off x="4133298" y="5521940"/>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6">
              <a:alphaModFix/>
            </a:blip>
            <a:stretch>
              <a:fillRect b="0" l="0" r="0" t="0"/>
            </a:stretch>
          </a:blipFill>
          <a:ln>
            <a:noFill/>
          </a:ln>
        </p:spPr>
      </p:sp>
      <p:sp>
        <p:nvSpPr>
          <p:cNvPr id="331" name="Google Shape;331;p15"/>
          <p:cNvSpPr/>
          <p:nvPr/>
        </p:nvSpPr>
        <p:spPr>
          <a:xfrm>
            <a:off x="12664616" y="336041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6">
              <a:alphaModFix/>
            </a:blip>
            <a:stretch>
              <a:fillRect b="0" l="0" r="0" t="0"/>
            </a:stretch>
          </a:blipFill>
          <a:ln>
            <a:noFill/>
          </a:ln>
        </p:spPr>
      </p:sp>
      <p:sp>
        <p:nvSpPr>
          <p:cNvPr id="332" name="Google Shape;332;p15"/>
          <p:cNvSpPr/>
          <p:nvPr/>
        </p:nvSpPr>
        <p:spPr>
          <a:xfrm>
            <a:off x="4140944" y="7755822"/>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7">
              <a:alphaModFix/>
            </a:blip>
            <a:stretch>
              <a:fillRect b="0" l="0" r="0" t="0"/>
            </a:stretch>
          </a:blipFill>
          <a:ln>
            <a:noFill/>
          </a:ln>
        </p:spPr>
      </p:sp>
      <p:sp>
        <p:nvSpPr>
          <p:cNvPr id="333" name="Google Shape;333;p15"/>
          <p:cNvSpPr/>
          <p:nvPr/>
        </p:nvSpPr>
        <p:spPr>
          <a:xfrm>
            <a:off x="12664616" y="559119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6"/>
          <p:cNvSpPr/>
          <p:nvPr/>
        </p:nvSpPr>
        <p:spPr>
          <a:xfrm>
            <a:off x="15800346" y="27690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3">
              <a:alphaModFix/>
            </a:blip>
            <a:stretch>
              <a:fillRect b="-30" l="0" r="0" t="0"/>
            </a:stretch>
          </a:blipFill>
          <a:ln>
            <a:noFill/>
          </a:ln>
        </p:spPr>
      </p:sp>
      <p:sp>
        <p:nvSpPr>
          <p:cNvPr id="343" name="Google Shape;343;p16"/>
          <p:cNvSpPr txBox="1"/>
          <p:nvPr/>
        </p:nvSpPr>
        <p:spPr>
          <a:xfrm>
            <a:off x="1031355" y="2994639"/>
            <a:ext cx="31494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Vidéos de démonstration</a:t>
            </a:r>
            <a:endParaRPr b="0" i="0" sz="1400" u="none" cap="none" strike="noStrike">
              <a:solidFill>
                <a:srgbClr val="000000"/>
              </a:solidFill>
              <a:latin typeface="Arial"/>
              <a:ea typeface="Arial"/>
              <a:cs typeface="Arial"/>
              <a:sym typeface="Arial"/>
            </a:endParaRPr>
          </a:p>
        </p:txBody>
      </p:sp>
      <p:sp>
        <p:nvSpPr>
          <p:cNvPr id="344" name="Google Shape;344;p16"/>
          <p:cNvSpPr txBox="1"/>
          <p:nvPr/>
        </p:nvSpPr>
        <p:spPr>
          <a:xfrm>
            <a:off x="4640580" y="1220752"/>
            <a:ext cx="90069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Micro-apprentissage = différents formats</a:t>
            </a:r>
            <a:endParaRPr b="0" i="0" sz="1400" u="none" cap="none" strike="noStrike">
              <a:solidFill>
                <a:srgbClr val="000000"/>
              </a:solidFill>
              <a:latin typeface="Arial"/>
              <a:ea typeface="Arial"/>
              <a:cs typeface="Arial"/>
              <a:sym typeface="Arial"/>
            </a:endParaRPr>
          </a:p>
        </p:txBody>
      </p:sp>
      <p:sp>
        <p:nvSpPr>
          <p:cNvPr id="345" name="Google Shape;345;p16"/>
          <p:cNvSpPr txBox="1"/>
          <p:nvPr/>
        </p:nvSpPr>
        <p:spPr>
          <a:xfrm>
            <a:off x="5983865" y="2994639"/>
            <a:ext cx="24663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Infographie</a:t>
            </a:r>
            <a:endParaRPr b="0" i="0" sz="1400" u="none" cap="none" strike="noStrike">
              <a:solidFill>
                <a:srgbClr val="000000"/>
              </a:solidFill>
              <a:latin typeface="Arial"/>
              <a:ea typeface="Arial"/>
              <a:cs typeface="Arial"/>
              <a:sym typeface="Arial"/>
            </a:endParaRPr>
          </a:p>
        </p:txBody>
      </p:sp>
      <p:sp>
        <p:nvSpPr>
          <p:cNvPr id="346" name="Google Shape;346;p16"/>
          <p:cNvSpPr txBox="1"/>
          <p:nvPr/>
        </p:nvSpPr>
        <p:spPr>
          <a:xfrm>
            <a:off x="10294618" y="2997796"/>
            <a:ext cx="2160291"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Flashcards</a:t>
            </a:r>
            <a:endParaRPr b="0" i="0" sz="1400" u="none" cap="none" strike="noStrike">
              <a:solidFill>
                <a:srgbClr val="000000"/>
              </a:solidFill>
              <a:latin typeface="Arial"/>
              <a:ea typeface="Arial"/>
              <a:cs typeface="Arial"/>
              <a:sym typeface="Arial"/>
            </a:endParaRPr>
          </a:p>
        </p:txBody>
      </p:sp>
      <p:sp>
        <p:nvSpPr>
          <p:cNvPr id="347" name="Google Shape;347;p16"/>
          <p:cNvSpPr txBox="1"/>
          <p:nvPr/>
        </p:nvSpPr>
        <p:spPr>
          <a:xfrm>
            <a:off x="14959197" y="2994639"/>
            <a:ext cx="2042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348" name="Google Shape;348;p16"/>
          <p:cNvSpPr/>
          <p:nvPr/>
        </p:nvSpPr>
        <p:spPr>
          <a:xfrm>
            <a:off x="479043" y="5682522"/>
            <a:ext cx="4193031" cy="2851878"/>
          </a:xfrm>
          <a:custGeom>
            <a:rect b="b" l="l" r="r" t="t"/>
            <a:pathLst>
              <a:path extrusionOk="0" h="2851878" w="4193031">
                <a:moveTo>
                  <a:pt x="0" y="0"/>
                </a:moveTo>
                <a:lnTo>
                  <a:pt x="4193031" y="0"/>
                </a:lnTo>
                <a:lnTo>
                  <a:pt x="4193031" y="2851878"/>
                </a:lnTo>
                <a:lnTo>
                  <a:pt x="0" y="2851878"/>
                </a:lnTo>
                <a:lnTo>
                  <a:pt x="0" y="0"/>
                </a:lnTo>
                <a:close/>
              </a:path>
            </a:pathLst>
          </a:custGeom>
          <a:blipFill rotWithShape="1">
            <a:blip r:embed="rId4">
              <a:alphaModFix/>
            </a:blip>
            <a:stretch>
              <a:fillRect b="0" l="0" r="0" t="0"/>
            </a:stretch>
          </a:blipFill>
          <a:ln>
            <a:noFill/>
          </a:ln>
        </p:spPr>
      </p:sp>
      <p:sp>
        <p:nvSpPr>
          <p:cNvPr id="349" name="Google Shape;349;p16"/>
          <p:cNvSpPr/>
          <p:nvPr/>
        </p:nvSpPr>
        <p:spPr>
          <a:xfrm>
            <a:off x="5612229" y="4396740"/>
            <a:ext cx="3148746" cy="4221480"/>
          </a:xfrm>
          <a:custGeom>
            <a:rect b="b" l="l" r="r" t="t"/>
            <a:pathLst>
              <a:path extrusionOk="0" h="4221480" w="3148746">
                <a:moveTo>
                  <a:pt x="0" y="0"/>
                </a:moveTo>
                <a:lnTo>
                  <a:pt x="3148746" y="0"/>
                </a:lnTo>
                <a:lnTo>
                  <a:pt x="3148746" y="4221480"/>
                </a:lnTo>
                <a:lnTo>
                  <a:pt x="0" y="4221480"/>
                </a:lnTo>
                <a:lnTo>
                  <a:pt x="0" y="0"/>
                </a:lnTo>
                <a:close/>
              </a:path>
            </a:pathLst>
          </a:custGeom>
          <a:blipFill rotWithShape="1">
            <a:blip r:embed="rId5">
              <a:alphaModFix/>
            </a:blip>
            <a:stretch>
              <a:fillRect b="0" l="0" r="0" t="0"/>
            </a:stretch>
          </a:blipFill>
          <a:ln>
            <a:noFill/>
          </a:ln>
        </p:spPr>
      </p:sp>
      <p:sp>
        <p:nvSpPr>
          <p:cNvPr id="350" name="Google Shape;350;p16"/>
          <p:cNvSpPr/>
          <p:nvPr/>
        </p:nvSpPr>
        <p:spPr>
          <a:xfrm>
            <a:off x="9715784" y="3964374"/>
            <a:ext cx="3329938" cy="5406021"/>
          </a:xfrm>
          <a:custGeom>
            <a:rect b="b" l="l" r="r" t="t"/>
            <a:pathLst>
              <a:path extrusionOk="0" h="5406021" w="3329938">
                <a:moveTo>
                  <a:pt x="0" y="0"/>
                </a:moveTo>
                <a:lnTo>
                  <a:pt x="3329938" y="0"/>
                </a:lnTo>
                <a:lnTo>
                  <a:pt x="3329938" y="5406021"/>
                </a:lnTo>
                <a:lnTo>
                  <a:pt x="0" y="5406021"/>
                </a:lnTo>
                <a:lnTo>
                  <a:pt x="0" y="0"/>
                </a:lnTo>
                <a:close/>
              </a:path>
            </a:pathLst>
          </a:custGeom>
          <a:blipFill rotWithShape="1">
            <a:blip r:embed="rId6">
              <a:alphaModFix/>
            </a:blip>
            <a:stretch>
              <a:fillRect b="0" l="-10038" r="0" t="0"/>
            </a:stretch>
          </a:blipFill>
          <a:ln>
            <a:noFill/>
          </a:ln>
        </p:spPr>
      </p:sp>
      <p:sp>
        <p:nvSpPr>
          <p:cNvPr id="351" name="Google Shape;351;p16"/>
          <p:cNvSpPr/>
          <p:nvPr/>
        </p:nvSpPr>
        <p:spPr>
          <a:xfrm>
            <a:off x="14527248" y="4979306"/>
            <a:ext cx="2777109" cy="2935700"/>
          </a:xfrm>
          <a:custGeom>
            <a:rect b="b" l="l" r="r" t="t"/>
            <a:pathLst>
              <a:path extrusionOk="0" h="3914267" w="3702812">
                <a:moveTo>
                  <a:pt x="0" y="0"/>
                </a:moveTo>
                <a:lnTo>
                  <a:pt x="3702812" y="0"/>
                </a:lnTo>
                <a:lnTo>
                  <a:pt x="3702812" y="3914267"/>
                </a:lnTo>
                <a:lnTo>
                  <a:pt x="0" y="3914267"/>
                </a:lnTo>
                <a:close/>
              </a:path>
            </a:pathLst>
          </a:custGeom>
          <a:solidFill>
            <a:srgbClr val="FFCA08"/>
          </a:solidFill>
          <a:ln>
            <a:noFill/>
          </a:ln>
        </p:spPr>
      </p:sp>
      <p:sp>
        <p:nvSpPr>
          <p:cNvPr id="352" name="Google Shape;352;p16"/>
          <p:cNvSpPr/>
          <p:nvPr/>
        </p:nvSpPr>
        <p:spPr>
          <a:xfrm>
            <a:off x="15382572" y="6188331"/>
            <a:ext cx="2407640" cy="1839068"/>
          </a:xfrm>
          <a:custGeom>
            <a:rect b="b" l="l" r="r" t="t"/>
            <a:pathLst>
              <a:path extrusionOk="0" h="1839068" w="2407640">
                <a:moveTo>
                  <a:pt x="0" y="0"/>
                </a:moveTo>
                <a:lnTo>
                  <a:pt x="2407640" y="0"/>
                </a:lnTo>
                <a:lnTo>
                  <a:pt x="2407640" y="1839068"/>
                </a:lnTo>
                <a:lnTo>
                  <a:pt x="0" y="1839068"/>
                </a:lnTo>
                <a:lnTo>
                  <a:pt x="0" y="0"/>
                </a:lnTo>
                <a:close/>
              </a:path>
            </a:pathLst>
          </a:custGeom>
          <a:blipFill rotWithShape="1">
            <a:blip r:embed="rId7">
              <a:alphaModFix/>
            </a:blip>
            <a:stretch>
              <a:fillRect b="0" l="-921" r="-921" t="0"/>
            </a:stretch>
          </a:blipFill>
          <a:ln>
            <a:noFill/>
          </a:ln>
        </p:spPr>
      </p:sp>
      <p:sp>
        <p:nvSpPr>
          <p:cNvPr id="353" name="Google Shape;353;p16"/>
          <p:cNvSpPr/>
          <p:nvPr/>
        </p:nvSpPr>
        <p:spPr>
          <a:xfrm>
            <a:off x="0" y="2254394"/>
            <a:ext cx="18288000" cy="247812"/>
          </a:xfrm>
          <a:custGeom>
            <a:rect b="b" l="l" r="r" t="t"/>
            <a:pathLst>
              <a:path extrusionOk="0" h="247812" w="18288000">
                <a:moveTo>
                  <a:pt x="0" y="0"/>
                </a:moveTo>
                <a:lnTo>
                  <a:pt x="18288000" y="0"/>
                </a:lnTo>
                <a:lnTo>
                  <a:pt x="18288000" y="247812"/>
                </a:lnTo>
                <a:lnTo>
                  <a:pt x="0" y="247812"/>
                </a:lnTo>
                <a:lnTo>
                  <a:pt x="0" y="0"/>
                </a:lnTo>
                <a:close/>
              </a:path>
            </a:pathLst>
          </a:custGeom>
          <a:blipFill rotWithShape="1">
            <a:blip r:embed="rId8">
              <a:alphaModFix/>
            </a:blip>
            <a:stretch>
              <a:fillRect b="-6215673" l="0" r="0" t="-6215673"/>
            </a:stretch>
          </a:blipFill>
          <a:ln>
            <a:noFill/>
          </a:ln>
        </p:spPr>
      </p:sp>
      <p:sp>
        <p:nvSpPr>
          <p:cNvPr id="354" name="Google Shape;354;p16"/>
          <p:cNvSpPr/>
          <p:nvPr/>
        </p:nvSpPr>
        <p:spPr>
          <a:xfrm>
            <a:off x="14673095" y="4584536"/>
            <a:ext cx="2407639" cy="1839068"/>
          </a:xfrm>
          <a:custGeom>
            <a:rect b="b" l="l" r="r" t="t"/>
            <a:pathLst>
              <a:path extrusionOk="0" h="1839068" w="2407639">
                <a:moveTo>
                  <a:pt x="0" y="0"/>
                </a:moveTo>
                <a:lnTo>
                  <a:pt x="2407639" y="0"/>
                </a:lnTo>
                <a:lnTo>
                  <a:pt x="2407639" y="1839067"/>
                </a:lnTo>
                <a:lnTo>
                  <a:pt x="0" y="1839067"/>
                </a:lnTo>
                <a:lnTo>
                  <a:pt x="0" y="0"/>
                </a:lnTo>
                <a:close/>
              </a:path>
            </a:pathLst>
          </a:custGeom>
          <a:blipFill rotWithShape="1">
            <a:blip r:embed="rId9">
              <a:alphaModFix/>
            </a:blip>
            <a:stretch>
              <a:fillRect b="0" l="-921" r="-921" t="0"/>
            </a:stretch>
          </a:blipFill>
          <a:ln>
            <a:noFill/>
          </a:ln>
        </p:spPr>
      </p:sp>
      <p:sp>
        <p:nvSpPr>
          <p:cNvPr id="355" name="Google Shape;355;p16"/>
          <p:cNvSpPr/>
          <p:nvPr/>
        </p:nvSpPr>
        <p:spPr>
          <a:xfrm>
            <a:off x="13475264" y="5790982"/>
            <a:ext cx="2574637" cy="1964316"/>
          </a:xfrm>
          <a:custGeom>
            <a:rect b="b" l="l" r="r" t="t"/>
            <a:pathLst>
              <a:path extrusionOk="0" h="1964316" w="2574637">
                <a:moveTo>
                  <a:pt x="0" y="0"/>
                </a:moveTo>
                <a:lnTo>
                  <a:pt x="2574637" y="0"/>
                </a:lnTo>
                <a:lnTo>
                  <a:pt x="2574637" y="1964317"/>
                </a:lnTo>
                <a:lnTo>
                  <a:pt x="0" y="1964317"/>
                </a:lnTo>
                <a:lnTo>
                  <a:pt x="0" y="0"/>
                </a:lnTo>
                <a:close/>
              </a:path>
            </a:pathLst>
          </a:custGeom>
          <a:blipFill rotWithShape="1">
            <a:blip r:embed="rId10">
              <a:alphaModFix/>
            </a:blip>
            <a:stretch>
              <a:fillRect b="0" l="-861" r="-861"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7"/>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365" name="Google Shape;365;p17"/>
          <p:cNvSpPr txBox="1"/>
          <p:nvPr/>
        </p:nvSpPr>
        <p:spPr>
          <a:xfrm>
            <a:off x="567972" y="787300"/>
            <a:ext cx="11944500" cy="14130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Comment le micro-apprentissage peut-il aider les adultes peu qualifiés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700"/>
              <a:buFont typeface="Arial"/>
              <a:buNone/>
            </a:pPr>
            <a:r>
              <a:t/>
            </a:r>
            <a:endParaRPr b="1" i="0" sz="2700" u="none" cap="none" strike="noStrike">
              <a:solidFill>
                <a:srgbClr val="FFCA08"/>
              </a:solidFill>
              <a:latin typeface="Philosopher"/>
              <a:ea typeface="Philosopher"/>
              <a:cs typeface="Philosopher"/>
              <a:sym typeface="Philosopher"/>
            </a:endParaRPr>
          </a:p>
        </p:txBody>
      </p:sp>
      <p:sp>
        <p:nvSpPr>
          <p:cNvPr id="366" name="Google Shape;366;p17"/>
          <p:cNvSpPr txBox="1"/>
          <p:nvPr/>
        </p:nvSpPr>
        <p:spPr>
          <a:xfrm>
            <a:off x="1926775" y="2963700"/>
            <a:ext cx="4334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a:t>
            </a:r>
            <a:r>
              <a:rPr b="1" lang="en-US" sz="2400">
                <a:latin typeface="Philosopher"/>
                <a:ea typeface="Philosopher"/>
                <a:cs typeface="Philosopher"/>
                <a:sym typeface="Philosopher"/>
              </a:rPr>
              <a:t>Améliorer les compétences professionnelles</a:t>
            </a:r>
            <a:endParaRPr b="0" i="0" sz="1400" u="none" cap="none" strike="noStrike">
              <a:solidFill>
                <a:srgbClr val="000000"/>
              </a:solidFill>
              <a:latin typeface="Arial"/>
              <a:ea typeface="Arial"/>
              <a:cs typeface="Arial"/>
              <a:sym typeface="Arial"/>
            </a:endParaRPr>
          </a:p>
        </p:txBody>
      </p:sp>
      <p:sp>
        <p:nvSpPr>
          <p:cNvPr id="367" name="Google Shape;367;p17"/>
          <p:cNvSpPr txBox="1"/>
          <p:nvPr/>
        </p:nvSpPr>
        <p:spPr>
          <a:xfrm>
            <a:off x="7742999" y="2963700"/>
            <a:ext cx="5081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a:t>
            </a:r>
            <a:r>
              <a:rPr b="1" lang="en-US" sz="2400">
                <a:latin typeface="Philosopher"/>
                <a:ea typeface="Philosopher"/>
                <a:cs typeface="Philosopher"/>
                <a:sym typeface="Philosopher"/>
              </a:rPr>
              <a:t>Améliorer l'alphabétisation de base</a:t>
            </a:r>
            <a:endParaRPr b="0" i="0" sz="1400" u="none" cap="none" strike="noStrike">
              <a:solidFill>
                <a:srgbClr val="000000"/>
              </a:solidFill>
              <a:latin typeface="Arial"/>
              <a:ea typeface="Arial"/>
              <a:cs typeface="Arial"/>
              <a:sym typeface="Arial"/>
            </a:endParaRPr>
          </a:p>
        </p:txBody>
      </p:sp>
      <p:sp>
        <p:nvSpPr>
          <p:cNvPr id="368" name="Google Shape;368;p17"/>
          <p:cNvSpPr/>
          <p:nvPr/>
        </p:nvSpPr>
        <p:spPr>
          <a:xfrm>
            <a:off x="821265" y="6228798"/>
            <a:ext cx="4817535" cy="2504237"/>
          </a:xfrm>
          <a:custGeom>
            <a:rect b="b" l="l" r="r" t="t"/>
            <a:pathLst>
              <a:path extrusionOk="0" h="2504237" w="4817535">
                <a:moveTo>
                  <a:pt x="0" y="0"/>
                </a:moveTo>
                <a:lnTo>
                  <a:pt x="4817535" y="0"/>
                </a:lnTo>
                <a:lnTo>
                  <a:pt x="4817535" y="2504236"/>
                </a:lnTo>
                <a:lnTo>
                  <a:pt x="0" y="2504236"/>
                </a:lnTo>
                <a:lnTo>
                  <a:pt x="0" y="0"/>
                </a:lnTo>
                <a:close/>
              </a:path>
            </a:pathLst>
          </a:custGeom>
          <a:blipFill rotWithShape="1">
            <a:blip r:embed="rId4">
              <a:alphaModFix/>
            </a:blip>
            <a:stretch>
              <a:fillRect b="0" l="0" r="0" t="0"/>
            </a:stretch>
          </a:blipFill>
          <a:ln>
            <a:noFill/>
          </a:ln>
        </p:spPr>
      </p:sp>
      <p:sp>
        <p:nvSpPr>
          <p:cNvPr id="369" name="Google Shape;369;p17"/>
          <p:cNvSpPr/>
          <p:nvPr/>
        </p:nvSpPr>
        <p:spPr>
          <a:xfrm>
            <a:off x="2367196" y="4592578"/>
            <a:ext cx="5081323" cy="3467474"/>
          </a:xfrm>
          <a:custGeom>
            <a:rect b="b" l="l" r="r" t="t"/>
            <a:pathLst>
              <a:path extrusionOk="0" h="3467474" w="5081323">
                <a:moveTo>
                  <a:pt x="0" y="0"/>
                </a:moveTo>
                <a:lnTo>
                  <a:pt x="5081324" y="0"/>
                </a:lnTo>
                <a:lnTo>
                  <a:pt x="5081324" y="3467474"/>
                </a:lnTo>
                <a:lnTo>
                  <a:pt x="0" y="3467474"/>
                </a:lnTo>
                <a:lnTo>
                  <a:pt x="0" y="0"/>
                </a:lnTo>
                <a:close/>
              </a:path>
            </a:pathLst>
          </a:custGeom>
          <a:blipFill rotWithShape="1">
            <a:blip r:embed="rId5">
              <a:alphaModFix/>
            </a:blip>
            <a:stretch>
              <a:fillRect b="0" l="0" r="0" t="0"/>
            </a:stretch>
          </a:blipFill>
          <a:ln>
            <a:noFill/>
          </a:ln>
        </p:spPr>
      </p:sp>
      <p:sp>
        <p:nvSpPr>
          <p:cNvPr id="370" name="Google Shape;370;p17"/>
          <p:cNvSpPr/>
          <p:nvPr/>
        </p:nvSpPr>
        <p:spPr>
          <a:xfrm>
            <a:off x="476544" y="4261659"/>
            <a:ext cx="3339988" cy="2257245"/>
          </a:xfrm>
          <a:custGeom>
            <a:rect b="b" l="l" r="r" t="t"/>
            <a:pathLst>
              <a:path extrusionOk="0" h="2257245" w="3339988">
                <a:moveTo>
                  <a:pt x="0" y="0"/>
                </a:moveTo>
                <a:lnTo>
                  <a:pt x="3339988" y="0"/>
                </a:lnTo>
                <a:lnTo>
                  <a:pt x="3339988" y="2257245"/>
                </a:lnTo>
                <a:lnTo>
                  <a:pt x="0" y="2257245"/>
                </a:lnTo>
                <a:lnTo>
                  <a:pt x="0" y="0"/>
                </a:lnTo>
                <a:close/>
              </a:path>
            </a:pathLst>
          </a:custGeom>
          <a:blipFill rotWithShape="1">
            <a:blip r:embed="rId6">
              <a:alphaModFix/>
            </a:blip>
            <a:stretch>
              <a:fillRect b="0" l="0" r="0" t="0"/>
            </a:stretch>
          </a:blipFill>
          <a:ln>
            <a:noFill/>
          </a:ln>
        </p:spPr>
      </p:sp>
      <p:sp>
        <p:nvSpPr>
          <p:cNvPr id="371" name="Google Shape;371;p17">
            <a:hlinkClick r:id="rId7"/>
          </p:cNvPr>
          <p:cNvSpPr/>
          <p:nvPr/>
        </p:nvSpPr>
        <p:spPr>
          <a:xfrm>
            <a:off x="1579296" y="5218396"/>
            <a:ext cx="4156606" cy="2861472"/>
          </a:xfrm>
          <a:custGeom>
            <a:rect b="b" l="l" r="r" t="t"/>
            <a:pathLst>
              <a:path extrusionOk="0" h="2861472" w="4156606">
                <a:moveTo>
                  <a:pt x="0" y="0"/>
                </a:moveTo>
                <a:lnTo>
                  <a:pt x="4156606" y="0"/>
                </a:lnTo>
                <a:lnTo>
                  <a:pt x="4156606" y="2861472"/>
                </a:lnTo>
                <a:lnTo>
                  <a:pt x="0" y="2861472"/>
                </a:lnTo>
                <a:lnTo>
                  <a:pt x="0" y="0"/>
                </a:lnTo>
                <a:close/>
              </a:path>
            </a:pathLst>
          </a:custGeom>
          <a:blipFill rotWithShape="1">
            <a:blip r:embed="rId8">
              <a:alphaModFix/>
            </a:blip>
            <a:stretch>
              <a:fillRect b="1324" l="0" r="-2697" t="-4231"/>
            </a:stretch>
          </a:blipFill>
          <a:ln>
            <a:noFill/>
          </a:ln>
        </p:spPr>
      </p:sp>
      <p:sp>
        <p:nvSpPr>
          <p:cNvPr id="372" name="Google Shape;372;p17"/>
          <p:cNvSpPr/>
          <p:nvPr/>
        </p:nvSpPr>
        <p:spPr>
          <a:xfrm>
            <a:off x="8887635" y="3697066"/>
            <a:ext cx="2366574" cy="5904134"/>
          </a:xfrm>
          <a:custGeom>
            <a:rect b="b" l="l" r="r" t="t"/>
            <a:pathLst>
              <a:path extrusionOk="0" h="5904134" w="2366574">
                <a:moveTo>
                  <a:pt x="0" y="0"/>
                </a:moveTo>
                <a:lnTo>
                  <a:pt x="2366574" y="0"/>
                </a:lnTo>
                <a:lnTo>
                  <a:pt x="2366574" y="5904134"/>
                </a:lnTo>
                <a:lnTo>
                  <a:pt x="0" y="5904134"/>
                </a:lnTo>
                <a:lnTo>
                  <a:pt x="0" y="0"/>
                </a:lnTo>
                <a:close/>
              </a:path>
            </a:pathLst>
          </a:custGeom>
          <a:blipFill rotWithShape="1">
            <a:blip r:embed="rId9">
              <a:alphaModFix/>
            </a:blip>
            <a:stretch>
              <a:fillRect b="0" l="0" r="0" t="0"/>
            </a:stretch>
          </a:blipFill>
          <a:ln>
            <a:noFill/>
          </a:ln>
        </p:spPr>
      </p:sp>
      <p:sp>
        <p:nvSpPr>
          <p:cNvPr id="373" name="Google Shape;373;p17"/>
          <p:cNvSpPr txBox="1"/>
          <p:nvPr/>
        </p:nvSpPr>
        <p:spPr>
          <a:xfrm>
            <a:off x="13069394" y="2963703"/>
            <a:ext cx="4334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a:t>
            </a:r>
            <a:r>
              <a:rPr b="1" lang="en-US" sz="2400">
                <a:latin typeface="Philosopher"/>
                <a:ea typeface="Philosopher"/>
                <a:cs typeface="Philosopher"/>
                <a:sym typeface="Philosopher"/>
              </a:rPr>
              <a:t>Développer les compétences numériques</a:t>
            </a:r>
            <a:endParaRPr b="0" i="0" sz="1400" u="none" cap="none" strike="noStrike">
              <a:solidFill>
                <a:srgbClr val="000000"/>
              </a:solidFill>
              <a:latin typeface="Arial"/>
              <a:ea typeface="Arial"/>
              <a:cs typeface="Arial"/>
              <a:sym typeface="Arial"/>
            </a:endParaRPr>
          </a:p>
        </p:txBody>
      </p:sp>
      <p:sp>
        <p:nvSpPr>
          <p:cNvPr id="374" name="Google Shape;374;p17"/>
          <p:cNvSpPr/>
          <p:nvPr/>
        </p:nvSpPr>
        <p:spPr>
          <a:xfrm>
            <a:off x="13149680" y="4226050"/>
            <a:ext cx="4200528" cy="4200528"/>
          </a:xfrm>
          <a:custGeom>
            <a:rect b="b" l="l" r="r" t="t"/>
            <a:pathLst>
              <a:path extrusionOk="0" h="4200528" w="4200528">
                <a:moveTo>
                  <a:pt x="0" y="0"/>
                </a:moveTo>
                <a:lnTo>
                  <a:pt x="4200527" y="0"/>
                </a:lnTo>
                <a:lnTo>
                  <a:pt x="4200527" y="4200528"/>
                </a:lnTo>
                <a:lnTo>
                  <a:pt x="0" y="420052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18"/>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384" name="Google Shape;384;p18"/>
          <p:cNvSpPr txBox="1"/>
          <p:nvPr/>
        </p:nvSpPr>
        <p:spPr>
          <a:xfrm>
            <a:off x="2480481" y="1505397"/>
            <a:ext cx="14530200" cy="98046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Objectif</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Explorer comment le micro-apprentissage peut répondre aux défis de l'apprentissage.</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Formation du groupe</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Petits groupes de 3-4 personnes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3100">
                <a:latin typeface="Philosopher"/>
                <a:ea typeface="Philosopher"/>
                <a:cs typeface="Philosopher"/>
                <a:sym typeface="Philosopher"/>
              </a:rPr>
              <a:t>Choisissez un document avec un défi à relever !</a:t>
            </a:r>
            <a:endParaRPr b="1" sz="31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Séance de brainstorming</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Discutez de la manière dont le micro-apprentissage pourrait aider à relever le défi assigné. La pensée créative et le partage d'expériences personnelles sont des points clés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Partage des idées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Chaque groupe choisit un porte-parole pour partager ses idées avec l'ensemble de la classe. Les porte-parole présentent brièvement les idées de leur groupe.</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385" name="Google Shape;385;p18"/>
          <p:cNvSpPr txBox="1"/>
          <p:nvPr/>
        </p:nvSpPr>
        <p:spPr>
          <a:xfrm>
            <a:off x="472440" y="674325"/>
            <a:ext cx="10086600" cy="415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Brainstorming sur le défi du micro-apprentissage</a:t>
            </a:r>
            <a:endParaRPr b="0" i="0" sz="1400" u="none" cap="none" strike="noStrike">
              <a:solidFill>
                <a:srgbClr val="000000"/>
              </a:solidFill>
              <a:latin typeface="Arial"/>
              <a:ea typeface="Arial"/>
              <a:cs typeface="Arial"/>
              <a:sym typeface="Arial"/>
            </a:endParaRPr>
          </a:p>
        </p:txBody>
      </p:sp>
      <p:sp>
        <p:nvSpPr>
          <p:cNvPr id="386" name="Google Shape;386;p18"/>
          <p:cNvSpPr/>
          <p:nvPr/>
        </p:nvSpPr>
        <p:spPr>
          <a:xfrm>
            <a:off x="1303869" y="1489946"/>
            <a:ext cx="743936" cy="743936"/>
          </a:xfrm>
          <a:custGeom>
            <a:rect b="b" l="l" r="r" t="t"/>
            <a:pathLst>
              <a:path extrusionOk="0" h="743936" w="743936">
                <a:moveTo>
                  <a:pt x="0" y="0"/>
                </a:moveTo>
                <a:lnTo>
                  <a:pt x="743935" y="0"/>
                </a:lnTo>
                <a:lnTo>
                  <a:pt x="743935" y="743935"/>
                </a:lnTo>
                <a:lnTo>
                  <a:pt x="0" y="743935"/>
                </a:lnTo>
                <a:lnTo>
                  <a:pt x="0" y="0"/>
                </a:lnTo>
                <a:close/>
              </a:path>
            </a:pathLst>
          </a:custGeom>
          <a:blipFill rotWithShape="1">
            <a:blip r:embed="rId4">
              <a:alphaModFix/>
            </a:blip>
            <a:stretch>
              <a:fillRect b="0" l="0" r="0" t="0"/>
            </a:stretch>
          </a:blipFill>
          <a:ln>
            <a:noFill/>
          </a:ln>
        </p:spPr>
      </p:sp>
      <p:sp>
        <p:nvSpPr>
          <p:cNvPr id="387" name="Google Shape;387;p18"/>
          <p:cNvSpPr/>
          <p:nvPr/>
        </p:nvSpPr>
        <p:spPr>
          <a:xfrm>
            <a:off x="1186918" y="2471778"/>
            <a:ext cx="972535" cy="972535"/>
          </a:xfrm>
          <a:custGeom>
            <a:rect b="b" l="l" r="r" t="t"/>
            <a:pathLst>
              <a:path extrusionOk="0" h="972535" w="972535">
                <a:moveTo>
                  <a:pt x="0" y="0"/>
                </a:moveTo>
                <a:lnTo>
                  <a:pt x="972536" y="0"/>
                </a:lnTo>
                <a:lnTo>
                  <a:pt x="972536" y="972535"/>
                </a:lnTo>
                <a:lnTo>
                  <a:pt x="0" y="972535"/>
                </a:lnTo>
                <a:lnTo>
                  <a:pt x="0" y="0"/>
                </a:lnTo>
                <a:close/>
              </a:path>
            </a:pathLst>
          </a:custGeom>
          <a:blipFill rotWithShape="1">
            <a:blip r:embed="rId5">
              <a:alphaModFix/>
            </a:blip>
            <a:stretch>
              <a:fillRect b="0" l="0" r="0" t="0"/>
            </a:stretch>
          </a:blipFill>
          <a:ln>
            <a:noFill/>
          </a:ln>
        </p:spPr>
      </p:sp>
      <p:sp>
        <p:nvSpPr>
          <p:cNvPr id="388" name="Google Shape;388;p18"/>
          <p:cNvSpPr/>
          <p:nvPr/>
        </p:nvSpPr>
        <p:spPr>
          <a:xfrm>
            <a:off x="1185933" y="6200566"/>
            <a:ext cx="870483" cy="870483"/>
          </a:xfrm>
          <a:custGeom>
            <a:rect b="b" l="l" r="r" t="t"/>
            <a:pathLst>
              <a:path extrusionOk="0" h="870483" w="870483">
                <a:moveTo>
                  <a:pt x="0" y="0"/>
                </a:moveTo>
                <a:lnTo>
                  <a:pt x="870483" y="0"/>
                </a:lnTo>
                <a:lnTo>
                  <a:pt x="870483" y="870484"/>
                </a:lnTo>
                <a:lnTo>
                  <a:pt x="0" y="870484"/>
                </a:lnTo>
                <a:lnTo>
                  <a:pt x="0" y="0"/>
                </a:lnTo>
                <a:close/>
              </a:path>
            </a:pathLst>
          </a:custGeom>
          <a:blipFill rotWithShape="1">
            <a:blip r:embed="rId6">
              <a:alphaModFix/>
            </a:blip>
            <a:stretch>
              <a:fillRect b="0" l="0" r="0" t="0"/>
            </a:stretch>
          </a:blipFill>
          <a:ln>
            <a:noFill/>
          </a:ln>
        </p:spPr>
      </p:sp>
      <p:sp>
        <p:nvSpPr>
          <p:cNvPr id="389" name="Google Shape;389;p18"/>
          <p:cNvSpPr/>
          <p:nvPr/>
        </p:nvSpPr>
        <p:spPr>
          <a:xfrm>
            <a:off x="900340" y="7712898"/>
            <a:ext cx="1277264" cy="1277263"/>
          </a:xfrm>
          <a:custGeom>
            <a:rect b="b" l="l" r="r" t="t"/>
            <a:pathLst>
              <a:path extrusionOk="0" h="1277263" w="1277264">
                <a:moveTo>
                  <a:pt x="0" y="0"/>
                </a:moveTo>
                <a:lnTo>
                  <a:pt x="1277264" y="0"/>
                </a:lnTo>
                <a:lnTo>
                  <a:pt x="1277264" y="1277264"/>
                </a:lnTo>
                <a:lnTo>
                  <a:pt x="0" y="1277264"/>
                </a:lnTo>
                <a:lnTo>
                  <a:pt x="0" y="0"/>
                </a:lnTo>
                <a:close/>
              </a:path>
            </a:pathLst>
          </a:custGeom>
          <a:blipFill rotWithShape="1">
            <a:blip r:embed="rId7">
              <a:alphaModFix/>
            </a:blip>
            <a:stretch>
              <a:fillRect b="0" l="0" r="0" t="0"/>
            </a:stretch>
          </a:blipFill>
          <a:ln>
            <a:noFill/>
          </a:ln>
        </p:spPr>
      </p:sp>
      <p:sp>
        <p:nvSpPr>
          <p:cNvPr id="390" name="Google Shape;390;p18"/>
          <p:cNvSpPr/>
          <p:nvPr/>
        </p:nvSpPr>
        <p:spPr>
          <a:xfrm>
            <a:off x="846824" y="396101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p:nvPr/>
        </p:nvSpPr>
        <p:spPr>
          <a:xfrm>
            <a:off x="5736096" y="1506694"/>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396" name="Google Shape;396;p19"/>
          <p:cNvSpPr/>
          <p:nvPr/>
        </p:nvSpPr>
        <p:spPr>
          <a:xfrm>
            <a:off x="7603320" y="3602829"/>
            <a:ext cx="3081337" cy="3081337"/>
          </a:xfrm>
          <a:custGeom>
            <a:rect b="b" l="l" r="r" t="t"/>
            <a:pathLst>
              <a:path extrusionOk="0" h="3081337" w="3081337">
                <a:moveTo>
                  <a:pt x="0" y="0"/>
                </a:moveTo>
                <a:lnTo>
                  <a:pt x="3081337" y="0"/>
                </a:lnTo>
                <a:lnTo>
                  <a:pt x="3081337" y="3081337"/>
                </a:lnTo>
                <a:lnTo>
                  <a:pt x="0" y="3081337"/>
                </a:lnTo>
                <a:lnTo>
                  <a:pt x="0" y="0"/>
                </a:lnTo>
                <a:close/>
              </a:path>
            </a:pathLst>
          </a:custGeom>
          <a:blipFill rotWithShape="1">
            <a:blip r:embed="rId3">
              <a:alphaModFix/>
            </a:blip>
            <a:stretch>
              <a:fillRect b="-29" l="-20721" r="-20721" t="0"/>
            </a:stretch>
          </a:blipFill>
          <a:ln>
            <a:noFill/>
          </a:ln>
        </p:spPr>
      </p:sp>
      <p:sp>
        <p:nvSpPr>
          <p:cNvPr id="397" name="Google Shape;397;p19"/>
          <p:cNvSpPr txBox="1"/>
          <p:nvPr/>
        </p:nvSpPr>
        <p:spPr>
          <a:xfrm>
            <a:off x="8257668" y="2814320"/>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2</a:t>
            </a:r>
            <a:endParaRPr b="0" i="0" sz="1400" u="none" cap="none" strike="noStrike">
              <a:solidFill>
                <a:srgbClr val="000000"/>
              </a:solidFill>
              <a:latin typeface="Arial"/>
              <a:ea typeface="Arial"/>
              <a:cs typeface="Arial"/>
              <a:sym typeface="Arial"/>
            </a:endParaRPr>
          </a:p>
        </p:txBody>
      </p:sp>
      <p:sp>
        <p:nvSpPr>
          <p:cNvPr id="398" name="Google Shape;398;p19"/>
          <p:cNvSpPr txBox="1"/>
          <p:nvPr/>
        </p:nvSpPr>
        <p:spPr>
          <a:xfrm>
            <a:off x="6192288" y="6953488"/>
            <a:ext cx="5903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
        <p:nvSpPr>
          <p:cNvPr id="399" name="Google Shape;399;p19"/>
          <p:cNvSpPr txBox="1"/>
          <p:nvPr/>
        </p:nvSpPr>
        <p:spPr>
          <a:xfrm>
            <a:off x="5827536" y="7684502"/>
            <a:ext cx="66330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Améliorer l'apprentissage pour les apprenants adultes peu qualifiés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a:off x="0" y="0"/>
            <a:ext cx="9144000" cy="10287000"/>
          </a:xfrm>
          <a:custGeom>
            <a:rect b="b" l="l" r="r" t="t"/>
            <a:pathLst>
              <a:path extrusionOk="0" h="13716000" w="1219200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rect b="b" l="l" r="r" t="t"/>
            <a:pathLst>
              <a:path extrusionOk="0" h="5634038" w="4157662">
                <a:moveTo>
                  <a:pt x="0" y="0"/>
                </a:moveTo>
                <a:lnTo>
                  <a:pt x="4157662" y="0"/>
                </a:lnTo>
                <a:lnTo>
                  <a:pt x="4157662" y="5634037"/>
                </a:lnTo>
                <a:lnTo>
                  <a:pt x="0" y="5634037"/>
                </a:lnTo>
                <a:lnTo>
                  <a:pt x="0" y="0"/>
                </a:lnTo>
                <a:close/>
              </a:path>
            </a:pathLst>
          </a:custGeom>
          <a:blipFill rotWithShape="1">
            <a:blip r:embed="rId3">
              <a:alphaModFix/>
            </a:blip>
            <a:stretch>
              <a:fillRect b="0" l="-51650" r="-51680" t="0"/>
            </a:stretch>
          </a:blipFill>
          <a:ln>
            <a:noFill/>
          </a:ln>
        </p:spPr>
      </p:sp>
      <p:sp>
        <p:nvSpPr>
          <p:cNvPr id="100" name="Google Shape;100;p2"/>
          <p:cNvSpPr txBox="1"/>
          <p:nvPr/>
        </p:nvSpPr>
        <p:spPr>
          <a:xfrm>
            <a:off x="12214937" y="1458489"/>
            <a:ext cx="2846048" cy="3774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MODULE 1</a:t>
            </a:r>
            <a:endParaRPr b="0" i="0" sz="1400" u="none" cap="none" strike="noStrike">
              <a:solidFill>
                <a:srgbClr val="000000"/>
              </a:solidFill>
              <a:latin typeface="Arial"/>
              <a:ea typeface="Arial"/>
              <a:cs typeface="Arial"/>
              <a:sym typeface="Arial"/>
            </a:endParaRPr>
          </a:p>
        </p:txBody>
      </p:sp>
      <p:sp>
        <p:nvSpPr>
          <p:cNvPr id="101" name="Google Shape;101;p2"/>
          <p:cNvSpPr txBox="1"/>
          <p:nvPr/>
        </p:nvSpPr>
        <p:spPr>
          <a:xfrm>
            <a:off x="9216520" y="3282298"/>
            <a:ext cx="9197100" cy="12930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3000"/>
              <a:buFont typeface="Arial"/>
              <a:buNone/>
            </a:pPr>
            <a:r>
              <a:rPr lang="en-US" sz="3000">
                <a:latin typeface="Roboto"/>
                <a:ea typeface="Roboto"/>
                <a:cs typeface="Roboto"/>
                <a:sym typeface="Roboto"/>
              </a:rPr>
              <a:t>Ce module comprend 14 heures de contenu d'apprentissage</a:t>
            </a:r>
            <a:endParaRPr b="0" i="0" sz="1400" u="none" cap="none" strike="noStrike">
              <a:solidFill>
                <a:srgbClr val="000000"/>
              </a:solidFill>
              <a:latin typeface="Arial"/>
              <a:ea typeface="Arial"/>
              <a:cs typeface="Arial"/>
              <a:sym typeface="Arial"/>
            </a:endParaRPr>
          </a:p>
        </p:txBody>
      </p:sp>
      <p:sp>
        <p:nvSpPr>
          <p:cNvPr id="102" name="Google Shape;102;p2"/>
          <p:cNvSpPr txBox="1"/>
          <p:nvPr/>
        </p:nvSpPr>
        <p:spPr>
          <a:xfrm>
            <a:off x="9932310" y="4955358"/>
            <a:ext cx="2969100" cy="167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200">
                <a:latin typeface="Philosopher"/>
                <a:ea typeface="Philosopher"/>
                <a:cs typeface="Philosopher"/>
                <a:sym typeface="Philosopher"/>
              </a:rPr>
              <a:t>6 heures d'apprentissage en présentiel</a:t>
            </a:r>
            <a:endParaRPr b="0" i="0" sz="1000" u="none" cap="none" strike="noStrike">
              <a:solidFill>
                <a:srgbClr val="000000"/>
              </a:solidFill>
              <a:latin typeface="Arial"/>
              <a:ea typeface="Arial"/>
              <a:cs typeface="Arial"/>
              <a:sym typeface="Arial"/>
            </a:endParaRPr>
          </a:p>
        </p:txBody>
      </p:sp>
      <p:sp>
        <p:nvSpPr>
          <p:cNvPr id="103" name="Google Shape;103;p2"/>
          <p:cNvSpPr txBox="1"/>
          <p:nvPr/>
        </p:nvSpPr>
        <p:spPr>
          <a:xfrm>
            <a:off x="13793962" y="4955358"/>
            <a:ext cx="4195500" cy="167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200">
                <a:latin typeface="Philosopher"/>
                <a:ea typeface="Philosopher"/>
                <a:cs typeface="Philosopher"/>
                <a:sym typeface="Philosopher"/>
              </a:rPr>
              <a:t>8 heures d'apprentissage autonome</a:t>
            </a:r>
            <a:endParaRPr b="0" i="0" sz="3000" u="none" cap="none" strike="noStrike">
              <a:solidFill>
                <a:srgbClr val="000000"/>
              </a:solidFill>
              <a:latin typeface="Arial"/>
              <a:ea typeface="Arial"/>
              <a:cs typeface="Arial"/>
              <a:sym typeface="Arial"/>
            </a:endParaRPr>
          </a:p>
        </p:txBody>
      </p:sp>
      <p:sp>
        <p:nvSpPr>
          <p:cNvPr id="104" name="Google Shape;104;p2"/>
          <p:cNvSpPr txBox="1"/>
          <p:nvPr/>
        </p:nvSpPr>
        <p:spPr>
          <a:xfrm>
            <a:off x="9385162" y="6814800"/>
            <a:ext cx="4323900" cy="3694200"/>
          </a:xfrm>
          <a:prstGeom prst="rect">
            <a:avLst/>
          </a:prstGeom>
          <a:noFill/>
          <a:ln>
            <a:noFill/>
          </a:ln>
        </p:spPr>
        <p:txBody>
          <a:bodyPr anchorCtr="0" anchor="t" bIns="0" lIns="0" spcFirstLastPara="1" rIns="0" wrap="square" tIns="0">
            <a:spAutoFit/>
          </a:bodyPr>
          <a:lstStyle/>
          <a:p>
            <a:pPr indent="0" lvl="0" marL="0" rtl="0" algn="ctr">
              <a:lnSpc>
                <a:spcPct val="180000"/>
              </a:lnSpc>
              <a:spcBef>
                <a:spcPts val="0"/>
              </a:spcBef>
              <a:spcAft>
                <a:spcPts val="0"/>
              </a:spcAft>
              <a:buClr>
                <a:schemeClr val="dk1"/>
              </a:buClr>
              <a:buSzPts val="1100"/>
              <a:buFont typeface="Arial"/>
              <a:buNone/>
            </a:pPr>
            <a:r>
              <a:rPr lang="en-US" sz="2400">
                <a:latin typeface="Roboto"/>
                <a:ea typeface="Roboto"/>
                <a:cs typeface="Roboto"/>
                <a:sym typeface="Roboto"/>
              </a:rPr>
              <a:t>Cette présentation couvre les 6 heures d'apprentissage au format face-à-face.</a:t>
            </a:r>
            <a:endParaRPr sz="2400">
              <a:latin typeface="Roboto"/>
              <a:ea typeface="Roboto"/>
              <a:cs typeface="Roboto"/>
              <a:sym typeface="Roboto"/>
            </a:endParaRPr>
          </a:p>
          <a:p>
            <a:pPr indent="0" lvl="0" marL="0" rtl="0" algn="ctr">
              <a:lnSpc>
                <a:spcPct val="180000"/>
              </a:lnSpc>
              <a:spcBef>
                <a:spcPts val="0"/>
              </a:spcBef>
              <a:spcAft>
                <a:spcPts val="0"/>
              </a:spcAft>
              <a:buClr>
                <a:schemeClr val="dk1"/>
              </a:buClr>
              <a:buSzPts val="1100"/>
              <a:buFont typeface="Arial"/>
              <a:buNone/>
            </a:pPr>
            <a:r>
              <a:rPr lang="en-US" sz="2400">
                <a:latin typeface="Roboto"/>
                <a:ea typeface="Roboto"/>
                <a:cs typeface="Roboto"/>
                <a:sym typeface="Roboto"/>
              </a:rPr>
              <a:t>Elle est accompagnée d'un plan de cours pour l'animateur.</a:t>
            </a:r>
            <a:endParaRPr sz="2400">
              <a:latin typeface="Roboto"/>
              <a:ea typeface="Roboto"/>
              <a:cs typeface="Roboto"/>
              <a:sym typeface="Roboto"/>
            </a:endParaRPr>
          </a:p>
          <a:p>
            <a:pPr indent="0" lvl="0" marL="0" marR="0" rtl="0" algn="l">
              <a:lnSpc>
                <a:spcPct val="180000"/>
              </a:lnSpc>
              <a:spcBef>
                <a:spcPts val="0"/>
              </a:spcBef>
              <a:spcAft>
                <a:spcPts val="0"/>
              </a:spcAft>
              <a:buClr>
                <a:srgbClr val="000000"/>
              </a:buClr>
              <a:buSzPts val="2400"/>
              <a:buFont typeface="Arial"/>
              <a:buNone/>
            </a:pPr>
            <a:r>
              <a:t/>
            </a:r>
            <a:endParaRPr sz="2400">
              <a:latin typeface="Roboto"/>
              <a:ea typeface="Roboto"/>
              <a:cs typeface="Roboto"/>
              <a:sym typeface="Roboto"/>
            </a:endParaRPr>
          </a:p>
        </p:txBody>
      </p:sp>
      <p:sp>
        <p:nvSpPr>
          <p:cNvPr id="105" name="Google Shape;105;p2"/>
          <p:cNvSpPr txBox="1"/>
          <p:nvPr/>
        </p:nvSpPr>
        <p:spPr>
          <a:xfrm>
            <a:off x="13793950" y="6814800"/>
            <a:ext cx="4057500" cy="23643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Parcourez la présentation avec des ressources d'apprentissage autodirigées à votre propre rythme !</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a:off x="12699054" y="2418132"/>
            <a:ext cx="1877814" cy="537144"/>
          </a:xfrm>
          <a:custGeom>
            <a:rect b="b" l="l" r="r" t="t"/>
            <a:pathLst>
              <a:path extrusionOk="0" h="537144" w="1877814">
                <a:moveTo>
                  <a:pt x="0" y="0"/>
                </a:moveTo>
                <a:lnTo>
                  <a:pt x="1877814" y="0"/>
                </a:lnTo>
                <a:lnTo>
                  <a:pt x="1877814" y="537144"/>
                </a:lnTo>
                <a:lnTo>
                  <a:pt x="0" y="537144"/>
                </a:lnTo>
                <a:lnTo>
                  <a:pt x="0" y="0"/>
                </a:lnTo>
                <a:close/>
              </a:path>
            </a:pathLst>
          </a:custGeom>
          <a:blipFill rotWithShape="1">
            <a:blip r:embed="rId4">
              <a:alphaModFix/>
            </a:blip>
            <a:stretch>
              <a:fillRect b="0" l="0" r="0" t="0"/>
            </a:stretch>
          </a:blipFill>
          <a:ln>
            <a:noFill/>
          </a:ln>
        </p:spPr>
      </p:sp>
      <p:sp>
        <p:nvSpPr>
          <p:cNvPr id="107" name="Google Shape;107;p2"/>
          <p:cNvSpPr/>
          <p:nvPr/>
        </p:nvSpPr>
        <p:spPr>
          <a:xfrm>
            <a:off x="15378892" y="-251796"/>
            <a:ext cx="3580483" cy="2531242"/>
          </a:xfrm>
          <a:custGeom>
            <a:rect b="b" l="l" r="r" t="t"/>
            <a:pathLst>
              <a:path extrusionOk="0" h="2531242" w="3580483">
                <a:moveTo>
                  <a:pt x="0" y="0"/>
                </a:moveTo>
                <a:lnTo>
                  <a:pt x="3580484" y="0"/>
                </a:lnTo>
                <a:lnTo>
                  <a:pt x="3580484" y="2531242"/>
                </a:lnTo>
                <a:lnTo>
                  <a:pt x="0" y="2531242"/>
                </a:lnTo>
                <a:lnTo>
                  <a:pt x="0" y="0"/>
                </a:lnTo>
                <a:close/>
              </a:path>
            </a:pathLst>
          </a:custGeom>
          <a:blipFill rotWithShape="1">
            <a:blip r:embed="rId5">
              <a:alphaModFix/>
            </a:blip>
            <a:stretch>
              <a:fillRect b="-3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0"/>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405" name="Google Shape;405;p20"/>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406" name="Google Shape;406;p20"/>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Parte 2</a:t>
            </a:r>
            <a:endParaRPr b="0" i="0" sz="1400" u="none" cap="none" strike="noStrike">
              <a:solidFill>
                <a:srgbClr val="000000"/>
              </a:solidFill>
              <a:latin typeface="Arial"/>
              <a:ea typeface="Arial"/>
              <a:cs typeface="Arial"/>
              <a:sym typeface="Arial"/>
            </a:endParaRPr>
          </a:p>
        </p:txBody>
      </p:sp>
      <p:sp>
        <p:nvSpPr>
          <p:cNvPr id="407" name="Google Shape;407;p20"/>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08" name="Google Shape;408;p20"/>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09" name="Google Shape;409;p20"/>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10" name="Google Shape;410;p20"/>
          <p:cNvSpPr txBox="1"/>
          <p:nvPr/>
        </p:nvSpPr>
        <p:spPr>
          <a:xfrm>
            <a:off x="13914726" y="7374040"/>
            <a:ext cx="42819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Principes de conception du micro-apprentissage</a:t>
            </a:r>
            <a:endParaRPr b="0" i="0" sz="1400" u="none" cap="none" strike="noStrike">
              <a:solidFill>
                <a:srgbClr val="000000"/>
              </a:solidFill>
              <a:latin typeface="Arial"/>
              <a:ea typeface="Arial"/>
              <a:cs typeface="Arial"/>
              <a:sym typeface="Arial"/>
            </a:endParaRPr>
          </a:p>
        </p:txBody>
      </p:sp>
      <p:sp>
        <p:nvSpPr>
          <p:cNvPr id="411" name="Google Shape;411;p20"/>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Expliquer les principes fondamentaux du micro-apprentissage</a:t>
            </a:r>
            <a:endParaRPr b="0" i="0" sz="1400" u="none" cap="none" strike="noStrike">
              <a:solidFill>
                <a:srgbClr val="000000"/>
              </a:solidFill>
              <a:latin typeface="Arial"/>
              <a:ea typeface="Arial"/>
              <a:cs typeface="Arial"/>
              <a:sym typeface="Arial"/>
            </a:endParaRPr>
          </a:p>
        </p:txBody>
      </p:sp>
      <p:sp>
        <p:nvSpPr>
          <p:cNvPr id="412" name="Google Shape;412;p20"/>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 pour les apprenants adultes peu qualifiés</a:t>
            </a:r>
            <a:endParaRPr b="0" i="0" sz="1400" u="none" cap="none" strike="noStrike">
              <a:solidFill>
                <a:srgbClr val="000000"/>
              </a:solidFill>
              <a:latin typeface="Arial"/>
              <a:ea typeface="Arial"/>
              <a:cs typeface="Arial"/>
              <a:sym typeface="Arial"/>
            </a:endParaRPr>
          </a:p>
        </p:txBody>
      </p:sp>
      <p:sp>
        <p:nvSpPr>
          <p:cNvPr id="413" name="Google Shape;413;p20"/>
          <p:cNvSpPr txBox="1"/>
          <p:nvPr/>
        </p:nvSpPr>
        <p:spPr>
          <a:xfrm>
            <a:off x="1566279" y="6940303"/>
            <a:ext cx="97113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Illustrer comment le fait de se concentrer sur les objectifs d'apprentissage améliore les résultats.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1"/>
          <p:cNvSpPr/>
          <p:nvPr/>
        </p:nvSpPr>
        <p:spPr>
          <a:xfrm rot="5400000">
            <a:off x="7063740" y="-3924300"/>
            <a:ext cx="4160520" cy="18288000"/>
          </a:xfrm>
          <a:custGeom>
            <a:rect b="b" l="l" r="r" t="t"/>
            <a:pathLst>
              <a:path extrusionOk="0" h="24384000" w="5547360">
                <a:moveTo>
                  <a:pt x="0" y="0"/>
                </a:moveTo>
                <a:lnTo>
                  <a:pt x="5547360" y="0"/>
                </a:lnTo>
                <a:lnTo>
                  <a:pt x="5547360" y="24384000"/>
                </a:lnTo>
                <a:lnTo>
                  <a:pt x="0" y="24384000"/>
                </a:lnTo>
                <a:close/>
              </a:path>
            </a:pathLst>
          </a:custGeom>
          <a:solidFill>
            <a:srgbClr val="FFCA08"/>
          </a:solidFill>
          <a:ln>
            <a:noFill/>
          </a:ln>
        </p:spPr>
      </p:sp>
      <p:sp>
        <p:nvSpPr>
          <p:cNvPr id="423" name="Google Shape;423;p21"/>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424" name="Google Shape;424;p21"/>
          <p:cNvSpPr txBox="1"/>
          <p:nvPr/>
        </p:nvSpPr>
        <p:spPr>
          <a:xfrm>
            <a:off x="8956552" y="9643561"/>
            <a:ext cx="9006840" cy="37975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100"/>
              <a:buFont typeface="Arial"/>
              <a:buNone/>
            </a:pPr>
            <a:r>
              <a:rPr b="1" i="0" lang="en-US" sz="2100" u="none" cap="none" strike="noStrike">
                <a:solidFill>
                  <a:srgbClr val="D9D9D9"/>
                </a:solidFill>
                <a:latin typeface="Arimo"/>
                <a:ea typeface="Arimo"/>
                <a:cs typeface="Arimo"/>
                <a:sym typeface="Arimo"/>
              </a:rPr>
              <a:t>Recap and Warm-Up (10 minutes)</a:t>
            </a:r>
            <a:endParaRPr b="0" i="0" sz="1400" u="none" cap="none" strike="noStrike">
              <a:solidFill>
                <a:srgbClr val="000000"/>
              </a:solidFill>
              <a:latin typeface="Arial"/>
              <a:ea typeface="Arial"/>
              <a:cs typeface="Arial"/>
              <a:sym typeface="Arial"/>
            </a:endParaRPr>
          </a:p>
        </p:txBody>
      </p:sp>
      <p:sp>
        <p:nvSpPr>
          <p:cNvPr id="425" name="Google Shape;425;p21"/>
          <p:cNvSpPr txBox="1"/>
          <p:nvPr/>
        </p:nvSpPr>
        <p:spPr>
          <a:xfrm>
            <a:off x="426720" y="3429003"/>
            <a:ext cx="5715000" cy="42483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None/>
            </a:pPr>
            <a:r>
              <a:rPr b="1" lang="en-US" sz="2400">
                <a:latin typeface="Philosopher"/>
                <a:ea typeface="Philosopher"/>
                <a:cs typeface="Philosopher"/>
                <a:sym typeface="Philosopher"/>
              </a:rPr>
              <a:t>1. Quel était l'objectif principal de la session 1 ?</a:t>
            </a:r>
            <a:endParaRPr b="1"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a) Techniques d'apprentissage avancées</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b) Le micro-apprentissage pour les adultes occupés</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c) Les méthodes d'enseignement traditionnelles</a:t>
            </a:r>
            <a:endParaRPr sz="2400">
              <a:latin typeface="Philosopher"/>
              <a:ea typeface="Philosopher"/>
              <a:cs typeface="Philosopher"/>
              <a:sym typeface="Philosopher"/>
            </a:endParaRPr>
          </a:p>
          <a:p>
            <a:pPr indent="0" lvl="0" marL="0" marR="0" rtl="0" algn="l">
              <a:lnSpc>
                <a:spcPct val="180000"/>
              </a:lnSpc>
              <a:spcBef>
                <a:spcPts val="0"/>
              </a:spcBef>
              <a:spcAft>
                <a:spcPts val="0"/>
              </a:spcAft>
              <a:buNone/>
            </a:pPr>
            <a:r>
              <a:t/>
            </a:r>
            <a:endParaRPr b="1" sz="2400">
              <a:latin typeface="Philosopher"/>
              <a:ea typeface="Philosopher"/>
              <a:cs typeface="Philosopher"/>
              <a:sym typeface="Philosopher"/>
            </a:endParaRPr>
          </a:p>
        </p:txBody>
      </p:sp>
      <p:sp>
        <p:nvSpPr>
          <p:cNvPr id="426" name="Google Shape;426;p21"/>
          <p:cNvSpPr txBox="1"/>
          <p:nvPr/>
        </p:nvSpPr>
        <p:spPr>
          <a:xfrm>
            <a:off x="426720" y="1399054"/>
            <a:ext cx="90069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solidFill>
                  <a:srgbClr val="FFC000"/>
                </a:solidFill>
                <a:latin typeface="Philosopher"/>
                <a:ea typeface="Philosopher"/>
                <a:cs typeface="Philosopher"/>
                <a:sym typeface="Philosopher"/>
              </a:rPr>
              <a:t>Quiz : Récapitulation de l'introduction au micro-apprentissage</a:t>
            </a:r>
            <a:endParaRPr b="0" i="0" sz="1400" u="none" cap="none" strike="noStrike">
              <a:solidFill>
                <a:srgbClr val="000000"/>
              </a:solidFill>
              <a:latin typeface="Arial"/>
              <a:ea typeface="Arial"/>
              <a:cs typeface="Arial"/>
              <a:sym typeface="Arial"/>
            </a:endParaRPr>
          </a:p>
        </p:txBody>
      </p:sp>
      <p:sp>
        <p:nvSpPr>
          <p:cNvPr id="427" name="Google Shape;427;p21"/>
          <p:cNvSpPr txBox="1"/>
          <p:nvPr/>
        </p:nvSpPr>
        <p:spPr>
          <a:xfrm>
            <a:off x="6373436" y="3428998"/>
            <a:ext cx="6143100" cy="33987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None/>
            </a:pPr>
            <a:r>
              <a:rPr b="1" lang="en-US" sz="2400">
                <a:latin typeface="Philosopher"/>
                <a:ea typeface="Philosopher"/>
                <a:cs typeface="Philosopher"/>
                <a:sym typeface="Philosopher"/>
              </a:rPr>
              <a:t>2. En une phrase, décrivez le micro-apprentissage.</a:t>
            </a:r>
            <a:endParaRPr b="1"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a) Apprentissage long et approfondi</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b) Apprentissage fractionné et flexible</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c) Séances de cours quotidiennes</a:t>
            </a:r>
            <a:endParaRPr sz="2400">
              <a:latin typeface="Philosopher"/>
              <a:ea typeface="Philosopher"/>
              <a:cs typeface="Philosopher"/>
              <a:sym typeface="Philosopher"/>
            </a:endParaRPr>
          </a:p>
          <a:p>
            <a:pPr indent="0" lvl="0" marL="0" marR="0" rtl="0" algn="l">
              <a:lnSpc>
                <a:spcPct val="180000"/>
              </a:lnSpc>
              <a:spcBef>
                <a:spcPts val="0"/>
              </a:spcBef>
              <a:spcAft>
                <a:spcPts val="0"/>
              </a:spcAft>
              <a:buNone/>
            </a:pPr>
            <a:r>
              <a:t/>
            </a:r>
            <a:endParaRPr b="1" sz="2400">
              <a:latin typeface="Philosopher"/>
              <a:ea typeface="Philosopher"/>
              <a:cs typeface="Philosopher"/>
              <a:sym typeface="Philosopher"/>
            </a:endParaRPr>
          </a:p>
        </p:txBody>
      </p:sp>
      <p:sp>
        <p:nvSpPr>
          <p:cNvPr id="428" name="Google Shape;428;p21"/>
          <p:cNvSpPr txBox="1"/>
          <p:nvPr/>
        </p:nvSpPr>
        <p:spPr>
          <a:xfrm>
            <a:off x="12748226" y="3429000"/>
            <a:ext cx="5539800" cy="29739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None/>
            </a:pPr>
            <a:r>
              <a:rPr b="1" lang="en-US" sz="2400">
                <a:latin typeface="Philosopher"/>
                <a:ea typeface="Philosopher"/>
                <a:cs typeface="Philosopher"/>
                <a:sym typeface="Philosopher"/>
              </a:rPr>
              <a:t>3. Qu'avez-vous exploré lors de la session 1 ?</a:t>
            </a:r>
            <a:endParaRPr b="1"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a) Des scénarios fictifs</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b) Scénarios du monde réel</a:t>
            </a:r>
            <a:endParaRPr sz="2400">
              <a:latin typeface="Philosopher"/>
              <a:ea typeface="Philosopher"/>
              <a:cs typeface="Philosopher"/>
              <a:sym typeface="Philosopher"/>
            </a:endParaRPr>
          </a:p>
          <a:p>
            <a:pPr indent="-381000" lvl="2" marL="1371600" rtl="0" algn="l">
              <a:lnSpc>
                <a:spcPct val="115000"/>
              </a:lnSpc>
              <a:spcBef>
                <a:spcPts val="0"/>
              </a:spcBef>
              <a:spcAft>
                <a:spcPts val="0"/>
              </a:spcAft>
              <a:buSzPts val="2400"/>
              <a:buChar char="•"/>
            </a:pPr>
            <a:r>
              <a:rPr lang="en-US" sz="2400">
                <a:latin typeface="Philosopher"/>
                <a:ea typeface="Philosopher"/>
                <a:cs typeface="Philosopher"/>
                <a:sym typeface="Philosopher"/>
              </a:rPr>
              <a:t>c) Des événements historiques</a:t>
            </a:r>
            <a:endParaRPr sz="2400">
              <a:latin typeface="Philosopher"/>
              <a:ea typeface="Philosopher"/>
              <a:cs typeface="Philosopher"/>
              <a:sym typeface="Philosopher"/>
            </a:endParaRPr>
          </a:p>
          <a:p>
            <a:pPr indent="0" lvl="0" marL="0" marR="0" rtl="0" algn="l">
              <a:lnSpc>
                <a:spcPct val="180000"/>
              </a:lnSpc>
              <a:spcBef>
                <a:spcPts val="0"/>
              </a:spcBef>
              <a:spcAft>
                <a:spcPts val="0"/>
              </a:spcAft>
              <a:buNone/>
            </a:pPr>
            <a:r>
              <a:t/>
            </a:r>
            <a:endParaRPr b="1" sz="2400">
              <a:latin typeface="Philosopher"/>
              <a:ea typeface="Philosopher"/>
              <a:cs typeface="Philosopher"/>
              <a:sym typeface="Philosop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7" l="0" r="0" t="-9268"/>
            </a:stretch>
          </a:blipFill>
          <a:ln>
            <a:noFill/>
          </a:ln>
        </p:spPr>
      </p:sp>
      <p:grpSp>
        <p:nvGrpSpPr>
          <p:cNvPr id="438" name="Google Shape;438;p22"/>
          <p:cNvGrpSpPr/>
          <p:nvPr/>
        </p:nvGrpSpPr>
        <p:grpSpPr>
          <a:xfrm>
            <a:off x="5902074" y="4909846"/>
            <a:ext cx="4930708" cy="1178603"/>
            <a:chOff x="-1524" y="-1524"/>
            <a:chExt cx="6574278" cy="1571471"/>
          </a:xfrm>
        </p:grpSpPr>
        <p:sp>
          <p:nvSpPr>
            <p:cNvPr id="439" name="Google Shape;439;p22"/>
            <p:cNvSpPr/>
            <p:nvPr/>
          </p:nvSpPr>
          <p:spPr>
            <a:xfrm>
              <a:off x="0" y="0"/>
              <a:ext cx="6571226" cy="1568423"/>
            </a:xfrm>
            <a:custGeom>
              <a:rect b="b" l="l" r="r" t="t"/>
              <a:pathLst>
                <a:path extrusionOk="0" h="1568423" w="6571226">
                  <a:moveTo>
                    <a:pt x="0" y="0"/>
                  </a:moveTo>
                  <a:lnTo>
                    <a:pt x="6571226" y="0"/>
                  </a:lnTo>
                  <a:lnTo>
                    <a:pt x="6571226" y="1568423"/>
                  </a:lnTo>
                  <a:lnTo>
                    <a:pt x="0" y="1568423"/>
                  </a:lnTo>
                  <a:close/>
                </a:path>
              </a:pathLst>
            </a:custGeom>
            <a:solidFill>
              <a:srgbClr val="FFF4CE"/>
            </a:solidFill>
            <a:ln>
              <a:noFill/>
            </a:ln>
          </p:spPr>
        </p:sp>
        <p:sp>
          <p:nvSpPr>
            <p:cNvPr id="440" name="Google Shape;440;p22"/>
            <p:cNvSpPr/>
            <p:nvPr/>
          </p:nvSpPr>
          <p:spPr>
            <a:xfrm>
              <a:off x="-1524" y="-1524"/>
              <a:ext cx="6574278" cy="1571471"/>
            </a:xfrm>
            <a:custGeom>
              <a:rect b="b" l="l" r="r" t="t"/>
              <a:pathLst>
                <a:path extrusionOk="0" h="1571471" w="6574278">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1" name="Google Shape;441;p22"/>
          <p:cNvGrpSpPr/>
          <p:nvPr/>
        </p:nvGrpSpPr>
        <p:grpSpPr>
          <a:xfrm>
            <a:off x="13181925" y="6683340"/>
            <a:ext cx="4356259" cy="1953483"/>
            <a:chOff x="-1524" y="-1524"/>
            <a:chExt cx="5808345" cy="2604643"/>
          </a:xfrm>
        </p:grpSpPr>
        <p:sp>
          <p:nvSpPr>
            <p:cNvPr id="442" name="Google Shape;442;p22"/>
            <p:cNvSpPr/>
            <p:nvPr/>
          </p:nvSpPr>
          <p:spPr>
            <a:xfrm>
              <a:off x="0" y="0"/>
              <a:ext cx="5805297" cy="2601595"/>
            </a:xfrm>
            <a:custGeom>
              <a:rect b="b" l="l" r="r" t="t"/>
              <a:pathLst>
                <a:path extrusionOk="0" h="2601595" w="5805297">
                  <a:moveTo>
                    <a:pt x="0" y="0"/>
                  </a:moveTo>
                  <a:lnTo>
                    <a:pt x="5805297" y="0"/>
                  </a:lnTo>
                  <a:lnTo>
                    <a:pt x="5805297" y="2601595"/>
                  </a:lnTo>
                  <a:lnTo>
                    <a:pt x="0" y="2601595"/>
                  </a:lnTo>
                  <a:close/>
                </a:path>
              </a:pathLst>
            </a:custGeom>
            <a:solidFill>
              <a:srgbClr val="FFF4CE"/>
            </a:solidFill>
            <a:ln>
              <a:noFill/>
            </a:ln>
          </p:spPr>
        </p:sp>
        <p:sp>
          <p:nvSpPr>
            <p:cNvPr id="443" name="Google Shape;443;p22"/>
            <p:cNvSpPr/>
            <p:nvPr/>
          </p:nvSpPr>
          <p:spPr>
            <a:xfrm>
              <a:off x="-1524" y="-1524"/>
              <a:ext cx="5808345" cy="2604643"/>
            </a:xfrm>
            <a:custGeom>
              <a:rect b="b" l="l" r="r" t="t"/>
              <a:pathLst>
                <a:path extrusionOk="0" h="2604643" w="5808345">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4" name="Google Shape;444;p22"/>
          <p:cNvSpPr/>
          <p:nvPr/>
        </p:nvSpPr>
        <p:spPr>
          <a:xfrm>
            <a:off x="13239550" y="6751473"/>
            <a:ext cx="4495467" cy="2463938"/>
          </a:xfrm>
          <a:custGeom>
            <a:rect b="b" l="l" r="r" t="t"/>
            <a:pathLst>
              <a:path extrusionOk="0" h="2439543" w="5654675">
                <a:moveTo>
                  <a:pt x="0" y="0"/>
                </a:moveTo>
                <a:lnTo>
                  <a:pt x="5654675" y="0"/>
                </a:lnTo>
                <a:lnTo>
                  <a:pt x="5654675" y="2439543"/>
                </a:lnTo>
                <a:lnTo>
                  <a:pt x="0" y="2439543"/>
                </a:lnTo>
                <a:close/>
              </a:path>
            </a:pathLst>
          </a:custGeom>
          <a:solidFill>
            <a:srgbClr val="FFCA08"/>
          </a:solidFill>
          <a:ln>
            <a:noFill/>
          </a:ln>
        </p:spPr>
      </p:sp>
      <p:sp>
        <p:nvSpPr>
          <p:cNvPr id="445" name="Google Shape;445;p22"/>
          <p:cNvSpPr/>
          <p:nvPr/>
        </p:nvSpPr>
        <p:spPr>
          <a:xfrm>
            <a:off x="5971270" y="4986007"/>
            <a:ext cx="4792317" cy="1026268"/>
          </a:xfrm>
          <a:custGeom>
            <a:rect b="b" l="l" r="r" t="t"/>
            <a:pathLst>
              <a:path extrusionOk="0" h="1314058" w="6136196">
                <a:moveTo>
                  <a:pt x="0" y="0"/>
                </a:moveTo>
                <a:lnTo>
                  <a:pt x="6136196" y="0"/>
                </a:lnTo>
                <a:lnTo>
                  <a:pt x="6136196" y="1314058"/>
                </a:lnTo>
                <a:lnTo>
                  <a:pt x="0" y="1314058"/>
                </a:lnTo>
                <a:close/>
              </a:path>
            </a:pathLst>
          </a:custGeom>
          <a:solidFill>
            <a:srgbClr val="FFCA08"/>
          </a:solidFill>
          <a:ln>
            <a:noFill/>
          </a:ln>
        </p:spPr>
      </p:sp>
      <p:sp>
        <p:nvSpPr>
          <p:cNvPr id="446" name="Google Shape;446;p22"/>
          <p:cNvSpPr/>
          <p:nvPr/>
        </p:nvSpPr>
        <p:spPr>
          <a:xfrm>
            <a:off x="572224" y="3192930"/>
            <a:ext cx="4404360" cy="1643063"/>
          </a:xfrm>
          <a:custGeom>
            <a:rect b="b" l="l" r="r" t="t"/>
            <a:pathLst>
              <a:path extrusionOk="0" h="2190750" w="5872480">
                <a:moveTo>
                  <a:pt x="0" y="0"/>
                </a:moveTo>
                <a:lnTo>
                  <a:pt x="5872480" y="0"/>
                </a:lnTo>
                <a:lnTo>
                  <a:pt x="5872480" y="2190750"/>
                </a:lnTo>
                <a:lnTo>
                  <a:pt x="0" y="2190750"/>
                </a:lnTo>
                <a:close/>
              </a:path>
            </a:pathLst>
          </a:custGeom>
          <a:solidFill>
            <a:srgbClr val="FFCA08"/>
          </a:solidFill>
          <a:ln>
            <a:noFill/>
          </a:ln>
        </p:spPr>
      </p:sp>
      <p:sp>
        <p:nvSpPr>
          <p:cNvPr id="447" name="Google Shape;447;p22"/>
          <p:cNvSpPr txBox="1"/>
          <p:nvPr/>
        </p:nvSpPr>
        <p:spPr>
          <a:xfrm>
            <a:off x="146450" y="310325"/>
            <a:ext cx="74727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Micro-apprentissage</a:t>
            </a:r>
            <a:endParaRPr b="0" i="0" sz="1400" u="none" cap="none" strike="noStrike">
              <a:solidFill>
                <a:srgbClr val="000000"/>
              </a:solidFill>
              <a:latin typeface="Arial"/>
              <a:ea typeface="Arial"/>
              <a:cs typeface="Arial"/>
              <a:sym typeface="Arial"/>
            </a:endParaRPr>
          </a:p>
        </p:txBody>
      </p:sp>
      <p:sp>
        <p:nvSpPr>
          <p:cNvPr id="448" name="Google Shape;448;p22"/>
          <p:cNvSpPr txBox="1"/>
          <p:nvPr/>
        </p:nvSpPr>
        <p:spPr>
          <a:xfrm>
            <a:off x="396678" y="2173128"/>
            <a:ext cx="22974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D</a:t>
            </a:r>
            <a:r>
              <a:rPr b="1" lang="en-US" sz="3600">
                <a:solidFill>
                  <a:srgbClr val="FFCA08"/>
                </a:solidFill>
                <a:latin typeface="Philosopher"/>
                <a:ea typeface="Philosopher"/>
                <a:cs typeface="Philosopher"/>
                <a:sym typeface="Philosopher"/>
              </a:rPr>
              <a:t>é</a:t>
            </a:r>
            <a:r>
              <a:rPr b="1" i="0" lang="en-US" sz="3600" u="none" cap="none" strike="noStrike">
                <a:solidFill>
                  <a:srgbClr val="FFCA08"/>
                </a:solidFill>
                <a:latin typeface="Philosopher"/>
                <a:ea typeface="Philosopher"/>
                <a:cs typeface="Philosopher"/>
                <a:sym typeface="Philosopher"/>
              </a:rPr>
              <a:t>finition</a:t>
            </a:r>
            <a:endParaRPr b="0" i="0" sz="1400" u="none" cap="none" strike="noStrike">
              <a:solidFill>
                <a:srgbClr val="000000"/>
              </a:solidFill>
              <a:latin typeface="Arial"/>
              <a:ea typeface="Arial"/>
              <a:cs typeface="Arial"/>
              <a:sym typeface="Arial"/>
            </a:endParaRPr>
          </a:p>
        </p:txBody>
      </p:sp>
      <p:sp>
        <p:nvSpPr>
          <p:cNvPr id="449" name="Google Shape;449;p22"/>
          <p:cNvSpPr txBox="1"/>
          <p:nvPr/>
        </p:nvSpPr>
        <p:spPr>
          <a:xfrm>
            <a:off x="7159916" y="3310442"/>
            <a:ext cx="30330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Importance</a:t>
            </a:r>
            <a:endParaRPr b="0" i="0" sz="1400" u="none" cap="none" strike="noStrike">
              <a:solidFill>
                <a:srgbClr val="000000"/>
              </a:solidFill>
              <a:latin typeface="Arial"/>
              <a:ea typeface="Arial"/>
              <a:cs typeface="Arial"/>
              <a:sym typeface="Arial"/>
            </a:endParaRPr>
          </a:p>
        </p:txBody>
      </p:sp>
      <p:sp>
        <p:nvSpPr>
          <p:cNvPr id="450" name="Google Shape;450;p22"/>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sp>
      <p:sp>
        <p:nvSpPr>
          <p:cNvPr id="451" name="Google Shape;451;p22"/>
          <p:cNvSpPr txBox="1"/>
          <p:nvPr/>
        </p:nvSpPr>
        <p:spPr>
          <a:xfrm>
            <a:off x="724638" y="3271057"/>
            <a:ext cx="40995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Approche d'apprentissage caractérisée par la transmission d'un </a:t>
            </a:r>
            <a:r>
              <a:rPr lang="en-US" sz="2100">
                <a:solidFill>
                  <a:schemeClr val="dk1"/>
                </a:solidFill>
                <a:latin typeface="Philosopher"/>
                <a:ea typeface="Philosopher"/>
                <a:cs typeface="Philosopher"/>
                <a:sym typeface="Philosopher"/>
              </a:rPr>
              <a:t>contenu en petites unités ou morceaux facilement assimilables</a:t>
            </a:r>
            <a:r>
              <a:rPr lang="en-US" sz="2100">
                <a:solidFill>
                  <a:srgbClr val="FFFFFF"/>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452" name="Google Shape;452;p22"/>
          <p:cNvSpPr txBox="1"/>
          <p:nvPr/>
        </p:nvSpPr>
        <p:spPr>
          <a:xfrm>
            <a:off x="13277150" y="6754125"/>
            <a:ext cx="4404300" cy="226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Il reconnaît que ces apprenants sont souvent confrontés à des contraintes de temps et qu'ils ont besoin d'une approche d'apprentissage qui respecte leur emploi du temps chargé et leur capacité d'attention limitée.</a:t>
            </a:r>
            <a:endParaRPr b="0" i="0" sz="1400" u="none" cap="none" strike="noStrike">
              <a:solidFill>
                <a:srgbClr val="000000"/>
              </a:solidFill>
              <a:latin typeface="Arial"/>
              <a:ea typeface="Arial"/>
              <a:cs typeface="Arial"/>
              <a:sym typeface="Arial"/>
            </a:endParaRPr>
          </a:p>
        </p:txBody>
      </p:sp>
      <p:sp>
        <p:nvSpPr>
          <p:cNvPr id="453" name="Google Shape;453;p22"/>
          <p:cNvSpPr txBox="1"/>
          <p:nvPr/>
        </p:nvSpPr>
        <p:spPr>
          <a:xfrm>
            <a:off x="6284526" y="4949688"/>
            <a:ext cx="41658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L'efficacité de la réponse aux </a:t>
            </a:r>
            <a:r>
              <a:rPr lang="en-US" sz="2100">
                <a:solidFill>
                  <a:schemeClr val="dk1"/>
                </a:solidFill>
                <a:latin typeface="Philosopher"/>
                <a:ea typeface="Philosopher"/>
                <a:cs typeface="Philosopher"/>
                <a:sym typeface="Philosopher"/>
              </a:rPr>
              <a:t>besoins spécifiques</a:t>
            </a:r>
            <a:r>
              <a:rPr lang="en-US" sz="2100">
                <a:solidFill>
                  <a:srgbClr val="FFFFFF"/>
                </a:solidFill>
                <a:latin typeface="Philosopher"/>
                <a:ea typeface="Philosopher"/>
                <a:cs typeface="Philosopher"/>
                <a:sym typeface="Philosopher"/>
              </a:rPr>
              <a:t> des apprenants adultes peu qualifiés.</a:t>
            </a:r>
            <a:endParaRPr b="0" i="0" sz="1400" u="none" cap="none" strike="noStrike">
              <a:solidFill>
                <a:srgbClr val="000000"/>
              </a:solidFill>
              <a:latin typeface="Arial"/>
              <a:ea typeface="Arial"/>
              <a:cs typeface="Arial"/>
              <a:sym typeface="Arial"/>
            </a:endParaRPr>
          </a:p>
        </p:txBody>
      </p:sp>
      <p:sp>
        <p:nvSpPr>
          <p:cNvPr id="454" name="Google Shape;454;p22"/>
          <p:cNvSpPr txBox="1"/>
          <p:nvPr/>
        </p:nvSpPr>
        <p:spPr>
          <a:xfrm>
            <a:off x="13555424" y="5115331"/>
            <a:ext cx="30330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L’a</a:t>
            </a:r>
            <a:r>
              <a:rPr b="1" i="0" lang="en-US" sz="3600" u="none" cap="none" strike="noStrike">
                <a:solidFill>
                  <a:srgbClr val="FFCA08"/>
                </a:solidFill>
                <a:latin typeface="Philosopher"/>
                <a:ea typeface="Philosopher"/>
                <a:cs typeface="Philosopher"/>
                <a:sym typeface="Philosopher"/>
              </a:rPr>
              <a:t>ttention</a:t>
            </a:r>
            <a:endParaRPr b="0" i="0" sz="1400" u="none" cap="none" strike="noStrike">
              <a:solidFill>
                <a:srgbClr val="000000"/>
              </a:solidFill>
              <a:latin typeface="Arial"/>
              <a:ea typeface="Arial"/>
              <a:cs typeface="Arial"/>
              <a:sym typeface="Arial"/>
            </a:endParaRPr>
          </a:p>
        </p:txBody>
      </p:sp>
      <p:sp>
        <p:nvSpPr>
          <p:cNvPr id="455" name="Google Shape;455;p22"/>
          <p:cNvSpPr/>
          <p:nvPr/>
        </p:nvSpPr>
        <p:spPr>
          <a:xfrm>
            <a:off x="4236042" y="247957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56" name="Google Shape;456;p22"/>
          <p:cNvSpPr/>
          <p:nvPr/>
        </p:nvSpPr>
        <p:spPr>
          <a:xfrm>
            <a:off x="9651732" y="387005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457" name="Google Shape;457;p22"/>
          <p:cNvSpPr/>
          <p:nvPr/>
        </p:nvSpPr>
        <p:spPr>
          <a:xfrm>
            <a:off x="16679775" y="5382521"/>
            <a:ext cx="1371600" cy="1371600"/>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3"/>
          <p:cNvSpPr/>
          <p:nvPr/>
        </p:nvSpPr>
        <p:spPr>
          <a:xfrm>
            <a:off x="8454969" y="3914984"/>
            <a:ext cx="3129626" cy="2887080"/>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3">
              <a:alphaModFix/>
            </a:blip>
            <a:stretch>
              <a:fillRect b="0" l="0" r="0" t="0"/>
            </a:stretch>
          </a:blipFill>
          <a:ln>
            <a:noFill/>
          </a:ln>
        </p:spPr>
      </p:sp>
      <p:sp>
        <p:nvSpPr>
          <p:cNvPr id="467" name="Google Shape;467;p23"/>
          <p:cNvSpPr/>
          <p:nvPr/>
        </p:nvSpPr>
        <p:spPr>
          <a:xfrm>
            <a:off x="13327757" y="2596586"/>
            <a:ext cx="4319822" cy="4179428"/>
          </a:xfrm>
          <a:custGeom>
            <a:rect b="b" l="l" r="r" t="t"/>
            <a:pathLst>
              <a:path extrusionOk="0" h="4179428" w="4319822">
                <a:moveTo>
                  <a:pt x="0" y="0"/>
                </a:moveTo>
                <a:lnTo>
                  <a:pt x="4319823" y="0"/>
                </a:lnTo>
                <a:lnTo>
                  <a:pt x="4319823" y="4179428"/>
                </a:lnTo>
                <a:lnTo>
                  <a:pt x="0" y="4179428"/>
                </a:lnTo>
                <a:lnTo>
                  <a:pt x="0" y="0"/>
                </a:lnTo>
                <a:close/>
              </a:path>
            </a:pathLst>
          </a:custGeom>
          <a:blipFill rotWithShape="1">
            <a:blip r:embed="rId4">
              <a:alphaModFix/>
            </a:blip>
            <a:stretch>
              <a:fillRect b="0" l="0" r="0" t="0"/>
            </a:stretch>
          </a:blipFill>
          <a:ln>
            <a:noFill/>
          </a:ln>
        </p:spPr>
      </p:sp>
      <p:sp>
        <p:nvSpPr>
          <p:cNvPr id="468" name="Google Shape;468;p23"/>
          <p:cNvSpPr/>
          <p:nvPr/>
        </p:nvSpPr>
        <p:spPr>
          <a:xfrm>
            <a:off x="15702327" y="-3119"/>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cxnSp>
        <p:nvCxnSpPr>
          <p:cNvPr id="469" name="Google Shape;469;p23"/>
          <p:cNvCxnSpPr/>
          <p:nvPr/>
        </p:nvCxnSpPr>
        <p:spPr>
          <a:xfrm>
            <a:off x="12097744" y="5019675"/>
            <a:ext cx="715663" cy="0"/>
          </a:xfrm>
          <a:prstGeom prst="straightConnector1">
            <a:avLst/>
          </a:prstGeom>
          <a:noFill/>
          <a:ln cap="flat" cmpd="sng" w="38100">
            <a:solidFill>
              <a:srgbClr val="000000"/>
            </a:solidFill>
            <a:prstDash val="solid"/>
            <a:round/>
            <a:headEnd len="med" w="med" type="stealth"/>
            <a:tailEnd len="med" w="med" type="stealth"/>
          </a:ln>
        </p:spPr>
      </p:cxnSp>
      <p:cxnSp>
        <p:nvCxnSpPr>
          <p:cNvPr id="470" name="Google Shape;470;p23"/>
          <p:cNvCxnSpPr/>
          <p:nvPr/>
        </p:nvCxnSpPr>
        <p:spPr>
          <a:xfrm>
            <a:off x="7395749" y="5038725"/>
            <a:ext cx="715663" cy="0"/>
          </a:xfrm>
          <a:prstGeom prst="straightConnector1">
            <a:avLst/>
          </a:prstGeom>
          <a:noFill/>
          <a:ln cap="flat" cmpd="sng" w="38100">
            <a:solidFill>
              <a:srgbClr val="000000"/>
            </a:solidFill>
            <a:prstDash val="solid"/>
            <a:round/>
            <a:headEnd len="med" w="med" type="stealth"/>
            <a:tailEnd len="med" w="med" type="stealth"/>
          </a:ln>
        </p:spPr>
      </p:cxnSp>
      <p:grpSp>
        <p:nvGrpSpPr>
          <p:cNvPr id="471" name="Google Shape;471;p23"/>
          <p:cNvGrpSpPr/>
          <p:nvPr/>
        </p:nvGrpSpPr>
        <p:grpSpPr>
          <a:xfrm>
            <a:off x="-387873" y="7731725"/>
            <a:ext cx="15143890" cy="1632279"/>
            <a:chOff x="0" y="-9525"/>
            <a:chExt cx="3988514" cy="429901"/>
          </a:xfrm>
        </p:grpSpPr>
        <p:sp>
          <p:nvSpPr>
            <p:cNvPr id="472" name="Google Shape;472;p23"/>
            <p:cNvSpPr/>
            <p:nvPr/>
          </p:nvSpPr>
          <p:spPr>
            <a:xfrm>
              <a:off x="0" y="0"/>
              <a:ext cx="3988514" cy="420376"/>
            </a:xfrm>
            <a:custGeom>
              <a:rect b="b" l="l" r="r" t="t"/>
              <a:pathLst>
                <a:path extrusionOk="0" h="420376" w="3988514">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3"/>
            <p:cNvSpPr txBox="1"/>
            <p:nvPr/>
          </p:nvSpPr>
          <p:spPr>
            <a:xfrm>
              <a:off x="0" y="-9525"/>
              <a:ext cx="3988514" cy="42990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3"/>
          <p:cNvSpPr/>
          <p:nvPr/>
        </p:nvSpPr>
        <p:spPr>
          <a:xfrm rot="2700000">
            <a:off x="13476718" y="7960976"/>
            <a:ext cx="936466" cy="942355"/>
          </a:xfrm>
          <a:custGeom>
            <a:rect b="b" l="l" r="r" t="t"/>
            <a:pathLst>
              <a:path extrusionOk="0" h="942355" w="936466">
                <a:moveTo>
                  <a:pt x="0" y="0"/>
                </a:moveTo>
                <a:lnTo>
                  <a:pt x="936466" y="0"/>
                </a:lnTo>
                <a:lnTo>
                  <a:pt x="936466" y="942355"/>
                </a:lnTo>
                <a:lnTo>
                  <a:pt x="0" y="942355"/>
                </a:lnTo>
                <a:lnTo>
                  <a:pt x="0" y="0"/>
                </a:lnTo>
                <a:close/>
              </a:path>
            </a:pathLst>
          </a:custGeom>
          <a:blipFill rotWithShape="1">
            <a:blip r:embed="rId6">
              <a:alphaModFix/>
            </a:blip>
            <a:stretch>
              <a:fillRect b="0" l="0" r="0" t="0"/>
            </a:stretch>
          </a:blipFill>
          <a:ln>
            <a:noFill/>
          </a:ln>
        </p:spPr>
      </p:sp>
      <p:sp>
        <p:nvSpPr>
          <p:cNvPr id="475" name="Google Shape;475;p23"/>
          <p:cNvSpPr txBox="1"/>
          <p:nvPr/>
        </p:nvSpPr>
        <p:spPr>
          <a:xfrm>
            <a:off x="0" y="4565613"/>
            <a:ext cx="8155800" cy="908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Clr>
                <a:srgbClr val="000000"/>
              </a:buClr>
              <a:buSzPts val="6199"/>
              <a:buFont typeface="Arial"/>
              <a:buNone/>
            </a:pPr>
            <a:r>
              <a:rPr b="1" lang="en-US" sz="4100">
                <a:latin typeface="Philosopher"/>
                <a:ea typeface="Philosopher"/>
                <a:cs typeface="Philosopher"/>
                <a:sym typeface="Philosopher"/>
              </a:rPr>
              <a:t>Un contenu en petits morceaux</a:t>
            </a:r>
            <a:r>
              <a:rPr b="1" i="0" lang="en-US" sz="5899" u="none" cap="none" strike="noStrike">
                <a:solidFill>
                  <a:srgbClr val="000000"/>
                </a:solidFill>
                <a:latin typeface="Philosopher"/>
                <a:ea typeface="Philosopher"/>
                <a:cs typeface="Philosopher"/>
                <a:sym typeface="Philosopher"/>
              </a:rPr>
              <a:t> </a:t>
            </a:r>
            <a:endParaRPr b="0" i="0" sz="1100" u="none" cap="none" strike="noStrike">
              <a:solidFill>
                <a:srgbClr val="000000"/>
              </a:solidFill>
              <a:latin typeface="Arial"/>
              <a:ea typeface="Arial"/>
              <a:cs typeface="Arial"/>
              <a:sym typeface="Arial"/>
            </a:endParaRPr>
          </a:p>
        </p:txBody>
      </p:sp>
      <p:sp>
        <p:nvSpPr>
          <p:cNvPr id="476" name="Google Shape;476;p23"/>
          <p:cNvSpPr txBox="1"/>
          <p:nvPr/>
        </p:nvSpPr>
        <p:spPr>
          <a:xfrm>
            <a:off x="478464" y="7919976"/>
            <a:ext cx="128022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Imaginez que vous divisez un repas copieux en petites portions. Chaque portion est facile à consommer et à digérer. De la même manière, diviser un contenu en unités plus petites aide à une meilleure compréhension</a:t>
            </a:r>
            <a:endParaRPr b="0" i="0" sz="1400" u="none" cap="none" strike="noStrike">
              <a:solidFill>
                <a:srgbClr val="000000"/>
              </a:solidFill>
              <a:latin typeface="Arial"/>
              <a:ea typeface="Arial"/>
              <a:cs typeface="Arial"/>
              <a:sym typeface="Arial"/>
            </a:endParaRPr>
          </a:p>
        </p:txBody>
      </p:sp>
      <p:sp>
        <p:nvSpPr>
          <p:cNvPr id="477" name="Google Shape;477;p23"/>
          <p:cNvSpPr txBox="1"/>
          <p:nvPr/>
        </p:nvSpPr>
        <p:spPr>
          <a:xfrm>
            <a:off x="673875" y="5500675"/>
            <a:ext cx="7437600" cy="292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diviser le matériel d'apprentissage en petits morceaux faciles à gérer</a:t>
            </a:r>
            <a:endParaRPr b="0" i="0" sz="1400" u="none" cap="none" strike="noStrike">
              <a:solidFill>
                <a:srgbClr val="000000"/>
              </a:solidFill>
              <a:latin typeface="Arial"/>
              <a:ea typeface="Arial"/>
              <a:cs typeface="Arial"/>
              <a:sym typeface="Arial"/>
            </a:endParaRPr>
          </a:p>
        </p:txBody>
      </p:sp>
      <p:sp>
        <p:nvSpPr>
          <p:cNvPr id="478" name="Google Shape;478;p23"/>
          <p:cNvSpPr txBox="1"/>
          <p:nvPr/>
        </p:nvSpPr>
        <p:spPr>
          <a:xfrm>
            <a:off x="335169" y="1226475"/>
            <a:ext cx="59574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2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grpSp>
        <p:nvGrpSpPr>
          <p:cNvPr id="488" name="Google Shape;488;p24"/>
          <p:cNvGrpSpPr/>
          <p:nvPr/>
        </p:nvGrpSpPr>
        <p:grpSpPr>
          <a:xfrm>
            <a:off x="565175" y="4282874"/>
            <a:ext cx="3490858" cy="2425215"/>
            <a:chOff x="0" y="-9525"/>
            <a:chExt cx="919397" cy="510142"/>
          </a:xfrm>
        </p:grpSpPr>
        <p:sp>
          <p:nvSpPr>
            <p:cNvPr id="489" name="Google Shape;489;p24"/>
            <p:cNvSpPr/>
            <p:nvPr/>
          </p:nvSpPr>
          <p:spPr>
            <a:xfrm>
              <a:off x="0" y="0"/>
              <a:ext cx="919397" cy="500617"/>
            </a:xfrm>
            <a:custGeom>
              <a:rect b="b" l="l" r="r" t="t"/>
              <a:pathLst>
                <a:path extrusionOk="0" h="500617" w="919397">
                  <a:moveTo>
                    <a:pt x="0" y="0"/>
                  </a:moveTo>
                  <a:lnTo>
                    <a:pt x="919397" y="0"/>
                  </a:lnTo>
                  <a:lnTo>
                    <a:pt x="919397" y="500617"/>
                  </a:lnTo>
                  <a:lnTo>
                    <a:pt x="0" y="500617"/>
                  </a:lnTo>
                  <a:close/>
                </a:path>
              </a:pathLst>
            </a:custGeom>
            <a:solidFill>
              <a:srgbClr val="FFF4CE"/>
            </a:solidFill>
            <a:ln>
              <a:noFill/>
            </a:ln>
          </p:spPr>
        </p:sp>
        <p:sp>
          <p:nvSpPr>
            <p:cNvPr id="490" name="Google Shape;490;p24"/>
            <p:cNvSpPr txBox="1"/>
            <p:nvPr/>
          </p:nvSpPr>
          <p:spPr>
            <a:xfrm>
              <a:off x="0" y="-9525"/>
              <a:ext cx="919397" cy="51014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1" name="Google Shape;491;p24"/>
          <p:cNvSpPr/>
          <p:nvPr/>
        </p:nvSpPr>
        <p:spPr>
          <a:xfrm>
            <a:off x="4309085" y="-79319"/>
            <a:ext cx="10290119" cy="10290119"/>
          </a:xfrm>
          <a:custGeom>
            <a:rect b="b" l="l" r="r" t="t"/>
            <a:pathLst>
              <a:path extrusionOk="0" h="10290119" w="10290119">
                <a:moveTo>
                  <a:pt x="0" y="0"/>
                </a:moveTo>
                <a:lnTo>
                  <a:pt x="10290120" y="0"/>
                </a:lnTo>
                <a:lnTo>
                  <a:pt x="10290120" y="10290119"/>
                </a:lnTo>
                <a:lnTo>
                  <a:pt x="0" y="10290119"/>
                </a:lnTo>
                <a:lnTo>
                  <a:pt x="0" y="0"/>
                </a:lnTo>
                <a:close/>
              </a:path>
            </a:pathLst>
          </a:custGeom>
          <a:blipFill rotWithShape="1">
            <a:blip r:embed="rId4">
              <a:alphaModFix/>
            </a:blip>
            <a:stretch>
              <a:fillRect b="0" l="0" r="0" t="0"/>
            </a:stretch>
          </a:blipFill>
          <a:ln>
            <a:noFill/>
          </a:ln>
        </p:spPr>
      </p:sp>
      <p:sp>
        <p:nvSpPr>
          <p:cNvPr id="492" name="Google Shape;492;p24"/>
          <p:cNvSpPr/>
          <p:nvPr/>
        </p:nvSpPr>
        <p:spPr>
          <a:xfrm>
            <a:off x="1275266" y="2169886"/>
            <a:ext cx="2306735" cy="1897289"/>
          </a:xfrm>
          <a:custGeom>
            <a:rect b="b" l="l" r="r" t="t"/>
            <a:pathLst>
              <a:path extrusionOk="0" h="1897289" w="2306735">
                <a:moveTo>
                  <a:pt x="0" y="0"/>
                </a:moveTo>
                <a:lnTo>
                  <a:pt x="2306735" y="0"/>
                </a:lnTo>
                <a:lnTo>
                  <a:pt x="2306735" y="1897289"/>
                </a:lnTo>
                <a:lnTo>
                  <a:pt x="0" y="1897289"/>
                </a:lnTo>
                <a:lnTo>
                  <a:pt x="0" y="0"/>
                </a:lnTo>
                <a:close/>
              </a:path>
            </a:pathLst>
          </a:custGeom>
          <a:blipFill rotWithShape="1">
            <a:blip r:embed="rId5">
              <a:alphaModFix/>
            </a:blip>
            <a:stretch>
              <a:fillRect b="0" l="0" r="0" t="0"/>
            </a:stretch>
          </a:blipFill>
          <a:ln>
            <a:noFill/>
          </a:ln>
        </p:spPr>
      </p:sp>
      <p:sp>
        <p:nvSpPr>
          <p:cNvPr id="493" name="Google Shape;493;p24"/>
          <p:cNvSpPr/>
          <p:nvPr/>
        </p:nvSpPr>
        <p:spPr>
          <a:xfrm>
            <a:off x="565167" y="6985239"/>
            <a:ext cx="830631" cy="1650260"/>
          </a:xfrm>
          <a:custGeom>
            <a:rect b="b" l="l" r="r" t="t"/>
            <a:pathLst>
              <a:path extrusionOk="0" h="1650260" w="830631">
                <a:moveTo>
                  <a:pt x="0" y="0"/>
                </a:moveTo>
                <a:lnTo>
                  <a:pt x="830631" y="0"/>
                </a:lnTo>
                <a:lnTo>
                  <a:pt x="830631" y="1650259"/>
                </a:lnTo>
                <a:lnTo>
                  <a:pt x="0" y="1650259"/>
                </a:lnTo>
                <a:lnTo>
                  <a:pt x="0" y="0"/>
                </a:lnTo>
                <a:close/>
              </a:path>
            </a:pathLst>
          </a:custGeom>
          <a:blipFill rotWithShape="1">
            <a:blip r:embed="rId6">
              <a:alphaModFix/>
            </a:blip>
            <a:stretch>
              <a:fillRect b="0" l="0" r="0" t="0"/>
            </a:stretch>
          </a:blipFill>
          <a:ln>
            <a:noFill/>
          </a:ln>
        </p:spPr>
      </p:sp>
      <p:sp>
        <p:nvSpPr>
          <p:cNvPr id="494" name="Google Shape;494;p24"/>
          <p:cNvSpPr/>
          <p:nvPr/>
        </p:nvSpPr>
        <p:spPr>
          <a:xfrm>
            <a:off x="13786523" y="3169891"/>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7">
              <a:alphaModFix/>
            </a:blip>
            <a:stretch>
              <a:fillRect b="0" l="0" r="0" t="0"/>
            </a:stretch>
          </a:blipFill>
          <a:ln>
            <a:noFill/>
          </a:ln>
        </p:spPr>
      </p:sp>
      <p:sp>
        <p:nvSpPr>
          <p:cNvPr id="495" name="Google Shape;495;p24"/>
          <p:cNvSpPr/>
          <p:nvPr/>
        </p:nvSpPr>
        <p:spPr>
          <a:xfrm>
            <a:off x="13356460" y="7187698"/>
            <a:ext cx="818814" cy="818814"/>
          </a:xfrm>
          <a:custGeom>
            <a:rect b="b" l="l" r="r" t="t"/>
            <a:pathLst>
              <a:path extrusionOk="0" h="818814" w="818814">
                <a:moveTo>
                  <a:pt x="0" y="0"/>
                </a:moveTo>
                <a:lnTo>
                  <a:pt x="818814" y="0"/>
                </a:lnTo>
                <a:lnTo>
                  <a:pt x="818814" y="818814"/>
                </a:lnTo>
                <a:lnTo>
                  <a:pt x="0" y="818814"/>
                </a:lnTo>
                <a:lnTo>
                  <a:pt x="0" y="0"/>
                </a:lnTo>
                <a:close/>
              </a:path>
            </a:pathLst>
          </a:custGeom>
          <a:blipFill rotWithShape="1">
            <a:blip r:embed="rId8">
              <a:alphaModFix/>
            </a:blip>
            <a:stretch>
              <a:fillRect b="0" l="0" r="0" t="0"/>
            </a:stretch>
          </a:blipFill>
          <a:ln>
            <a:noFill/>
          </a:ln>
        </p:spPr>
      </p:sp>
      <p:sp>
        <p:nvSpPr>
          <p:cNvPr id="496" name="Google Shape;496;p24"/>
          <p:cNvSpPr txBox="1"/>
          <p:nvPr/>
        </p:nvSpPr>
        <p:spPr>
          <a:xfrm>
            <a:off x="6284082" y="3808066"/>
            <a:ext cx="6340200" cy="29616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8746"/>
              <a:buFont typeface="Arial"/>
              <a:buNone/>
            </a:pPr>
            <a:r>
              <a:rPr b="1" lang="en-US" sz="8746">
                <a:latin typeface="Philosopher"/>
                <a:ea typeface="Philosopher"/>
                <a:cs typeface="Philosopher"/>
                <a:sym typeface="Philosopher"/>
              </a:rPr>
              <a:t>Objectifs ciblés</a:t>
            </a:r>
            <a:endParaRPr b="0" i="0" sz="1400" u="none" cap="none" strike="noStrike">
              <a:solidFill>
                <a:srgbClr val="000000"/>
              </a:solidFill>
              <a:latin typeface="Arial"/>
              <a:ea typeface="Arial"/>
              <a:cs typeface="Arial"/>
              <a:sym typeface="Arial"/>
            </a:endParaRPr>
          </a:p>
        </p:txBody>
      </p:sp>
      <p:sp>
        <p:nvSpPr>
          <p:cNvPr id="497" name="Google Shape;497;p24"/>
          <p:cNvSpPr txBox="1"/>
          <p:nvPr/>
        </p:nvSpPr>
        <p:spPr>
          <a:xfrm>
            <a:off x="750525" y="4287513"/>
            <a:ext cx="3143100" cy="24774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300">
                <a:latin typeface="Philosopher"/>
                <a:ea typeface="Philosopher"/>
                <a:cs typeface="Philosopher"/>
                <a:sym typeface="Philosopher"/>
              </a:rPr>
              <a:t>Dans le micro-apprentissage, les </a:t>
            </a:r>
            <a:r>
              <a:rPr b="1" lang="en-US" sz="2300">
                <a:latin typeface="Philosopher"/>
                <a:ea typeface="Philosopher"/>
                <a:cs typeface="Philosopher"/>
                <a:sym typeface="Philosopher"/>
              </a:rPr>
              <a:t>objectifs</a:t>
            </a:r>
            <a:r>
              <a:rPr lang="en-US" sz="2300">
                <a:latin typeface="Philosopher"/>
                <a:ea typeface="Philosopher"/>
                <a:cs typeface="Philosopher"/>
                <a:sym typeface="Philosopher"/>
              </a:rPr>
              <a:t> sont comme des </a:t>
            </a:r>
            <a:r>
              <a:rPr b="1" lang="en-US" sz="2300">
                <a:latin typeface="Philosopher"/>
                <a:ea typeface="Philosopher"/>
                <a:cs typeface="Philosopher"/>
                <a:sym typeface="Philosopher"/>
              </a:rPr>
              <a:t>points de destination sur une carte !</a:t>
            </a:r>
            <a:endParaRPr b="1" i="0" sz="1300" u="none" cap="none" strike="noStrike">
              <a:solidFill>
                <a:srgbClr val="000000"/>
              </a:solidFill>
            </a:endParaRPr>
          </a:p>
        </p:txBody>
      </p:sp>
      <p:sp>
        <p:nvSpPr>
          <p:cNvPr id="498" name="Google Shape;498;p24"/>
          <p:cNvSpPr txBox="1"/>
          <p:nvPr/>
        </p:nvSpPr>
        <p:spPr>
          <a:xfrm>
            <a:off x="1684795" y="7178173"/>
            <a:ext cx="23352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Ils </a:t>
            </a:r>
            <a:r>
              <a:rPr b="1" lang="en-US" sz="2400">
                <a:latin typeface="Philosopher"/>
                <a:ea typeface="Philosopher"/>
                <a:cs typeface="Philosopher"/>
                <a:sym typeface="Philosopher"/>
              </a:rPr>
              <a:t>guident</a:t>
            </a:r>
            <a:r>
              <a:rPr lang="en-US" sz="2400">
                <a:latin typeface="Philosopher"/>
                <a:ea typeface="Philosopher"/>
                <a:cs typeface="Philosopher"/>
                <a:sym typeface="Philosopher"/>
              </a:rPr>
              <a:t> les apprenants vers un résultat d</a:t>
            </a:r>
            <a:r>
              <a:rPr b="1" lang="en-US" sz="2400">
                <a:latin typeface="Philosopher"/>
                <a:ea typeface="Philosopher"/>
                <a:cs typeface="Philosopher"/>
                <a:sym typeface="Philosopher"/>
              </a:rPr>
              <a:t>'apprentissage précis</a:t>
            </a:r>
            <a:endParaRPr b="1" i="0" sz="1400" u="none" cap="none" strike="noStrike">
              <a:solidFill>
                <a:srgbClr val="000000"/>
              </a:solidFill>
            </a:endParaRPr>
          </a:p>
        </p:txBody>
      </p:sp>
      <p:sp>
        <p:nvSpPr>
          <p:cNvPr id="499" name="Google Shape;499;p24"/>
          <p:cNvSpPr txBox="1"/>
          <p:nvPr/>
        </p:nvSpPr>
        <p:spPr>
          <a:xfrm>
            <a:off x="14481680" y="6708101"/>
            <a:ext cx="3638700" cy="2142000"/>
          </a:xfrm>
          <a:prstGeom prst="rect">
            <a:avLst/>
          </a:prstGeom>
          <a:noFill/>
          <a:ln>
            <a:noFill/>
          </a:ln>
        </p:spPr>
        <p:txBody>
          <a:bodyPr anchorCtr="0" anchor="t" bIns="0" lIns="0" spcFirstLastPara="1" rIns="0" wrap="square" tIns="0">
            <a:spAutoFit/>
          </a:bodyPr>
          <a:lstStyle/>
          <a:p>
            <a:pPr indent="0" lvl="0" marL="0" marR="0" rtl="0" algn="just">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rtl="0" algn="just">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Objectif (pourrait être)</a:t>
            </a:r>
            <a:endParaRPr b="1" sz="2400">
              <a:solidFill>
                <a:srgbClr val="F59F35"/>
              </a:solidFill>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solidFill>
                  <a:schemeClr val="dk1"/>
                </a:solidFill>
                <a:latin typeface="Philosopher"/>
                <a:ea typeface="Philosopher"/>
                <a:cs typeface="Philosopher"/>
                <a:sym typeface="Philosopher"/>
              </a:rPr>
              <a:t>"Apprendre à créer et à gérer un compte de courrier électronique.</a:t>
            </a:r>
            <a:r>
              <a:rPr b="1" i="0" lang="en-US" sz="24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500" name="Google Shape;500;p24"/>
          <p:cNvSpPr txBox="1"/>
          <p:nvPr/>
        </p:nvSpPr>
        <p:spPr>
          <a:xfrm>
            <a:off x="14435607" y="2471340"/>
            <a:ext cx="3363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t>
            </a:r>
            <a:r>
              <a:rPr b="1" lang="en-US" sz="2400">
                <a:solidFill>
                  <a:srgbClr val="F59F35"/>
                </a:solidFill>
                <a:latin typeface="Philosopher"/>
                <a:ea typeface="Philosopher"/>
                <a:cs typeface="Philosopher"/>
                <a:sym typeface="Philosopher"/>
              </a:rPr>
              <a:t>e</a:t>
            </a:r>
            <a:r>
              <a:rPr b="1" i="0" lang="en-US" sz="2400" u="none" cap="none" strike="noStrike">
                <a:solidFill>
                  <a:srgbClr val="F59F35"/>
                </a:solidFill>
                <a:latin typeface="Philosopher"/>
                <a:ea typeface="Philosopher"/>
                <a:cs typeface="Philosopher"/>
                <a:sym typeface="Philosopher"/>
              </a:rPr>
              <a:t>mple</a:t>
            </a:r>
            <a:endParaRPr b="0" i="0" sz="1400" u="none" cap="none" strike="noStrike">
              <a:solidFill>
                <a:srgbClr val="000000"/>
              </a:solidFill>
              <a:latin typeface="Arial"/>
              <a:ea typeface="Arial"/>
              <a:cs typeface="Arial"/>
              <a:sym typeface="Arial"/>
            </a:endParaRPr>
          </a:p>
        </p:txBody>
      </p:sp>
      <p:sp>
        <p:nvSpPr>
          <p:cNvPr id="501" name="Google Shape;501;p24"/>
          <p:cNvSpPr txBox="1"/>
          <p:nvPr/>
        </p:nvSpPr>
        <p:spPr>
          <a:xfrm>
            <a:off x="14860017" y="3365154"/>
            <a:ext cx="3260100" cy="16989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But</a:t>
            </a:r>
            <a:endParaRPr b="1" sz="2400">
              <a:solidFill>
                <a:srgbClr val="F59F35"/>
              </a:solidFill>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solidFill>
                  <a:schemeClr val="dk1"/>
                </a:solidFill>
                <a:latin typeface="Philosopher"/>
                <a:ea typeface="Philosopher"/>
                <a:cs typeface="Philosopher"/>
                <a:sym typeface="Philosopher"/>
              </a:rPr>
              <a:t>Améliorer la culture numérique</a:t>
            </a:r>
            <a:endParaRPr b="1" sz="2400">
              <a:solidFill>
                <a:schemeClr val="dk1"/>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sz="2400">
              <a:solidFill>
                <a:srgbClr val="F59F35"/>
              </a:solidFill>
              <a:latin typeface="Philosopher"/>
              <a:ea typeface="Philosopher"/>
              <a:cs typeface="Philosopher"/>
              <a:sym typeface="Philosopher"/>
            </a:endParaRPr>
          </a:p>
        </p:txBody>
      </p:sp>
      <p:sp>
        <p:nvSpPr>
          <p:cNvPr id="502" name="Google Shape;502;p24"/>
          <p:cNvSpPr txBox="1"/>
          <p:nvPr/>
        </p:nvSpPr>
        <p:spPr>
          <a:xfrm>
            <a:off x="335173" y="1226475"/>
            <a:ext cx="39738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25"/>
          <p:cNvSpPr/>
          <p:nvPr/>
        </p:nvSpPr>
        <p:spPr>
          <a:xfrm>
            <a:off x="8048804" y="91193"/>
            <a:ext cx="10104615" cy="10104615"/>
          </a:xfrm>
          <a:custGeom>
            <a:rect b="b" l="l" r="r" t="t"/>
            <a:pathLst>
              <a:path extrusionOk="0" h="10104615" w="10104615">
                <a:moveTo>
                  <a:pt x="0" y="0"/>
                </a:moveTo>
                <a:lnTo>
                  <a:pt x="10104614" y="0"/>
                </a:lnTo>
                <a:lnTo>
                  <a:pt x="10104614" y="10104614"/>
                </a:lnTo>
                <a:lnTo>
                  <a:pt x="0" y="10104614"/>
                </a:lnTo>
                <a:lnTo>
                  <a:pt x="0" y="0"/>
                </a:lnTo>
                <a:close/>
              </a:path>
            </a:pathLst>
          </a:custGeom>
          <a:blipFill rotWithShape="1">
            <a:blip r:embed="rId3">
              <a:alphaModFix/>
            </a:blip>
            <a:stretch>
              <a:fillRect b="0" l="0" r="0" t="0"/>
            </a:stretch>
          </a:blipFill>
          <a:ln>
            <a:noFill/>
          </a:ln>
        </p:spPr>
      </p:sp>
      <p:sp>
        <p:nvSpPr>
          <p:cNvPr id="512" name="Google Shape;512;p2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513" name="Google Shape;513;p25"/>
          <p:cNvSpPr/>
          <p:nvPr/>
        </p:nvSpPr>
        <p:spPr>
          <a:xfrm>
            <a:off x="335181" y="4168591"/>
            <a:ext cx="1085960" cy="1085960"/>
          </a:xfrm>
          <a:custGeom>
            <a:rect b="b" l="l" r="r" t="t"/>
            <a:pathLst>
              <a:path extrusionOk="0" h="1085960" w="1085960">
                <a:moveTo>
                  <a:pt x="0" y="0"/>
                </a:moveTo>
                <a:lnTo>
                  <a:pt x="1085960" y="0"/>
                </a:lnTo>
                <a:lnTo>
                  <a:pt x="1085960" y="1085961"/>
                </a:lnTo>
                <a:lnTo>
                  <a:pt x="0" y="1085961"/>
                </a:lnTo>
                <a:lnTo>
                  <a:pt x="0" y="0"/>
                </a:lnTo>
                <a:close/>
              </a:path>
            </a:pathLst>
          </a:custGeom>
          <a:blipFill rotWithShape="1">
            <a:blip r:embed="rId5">
              <a:alphaModFix/>
            </a:blip>
            <a:stretch>
              <a:fillRect b="0" l="0" r="0" t="0"/>
            </a:stretch>
          </a:blipFill>
          <a:ln>
            <a:noFill/>
          </a:ln>
        </p:spPr>
      </p:sp>
      <p:sp>
        <p:nvSpPr>
          <p:cNvPr id="514" name="Google Shape;514;p25"/>
          <p:cNvSpPr/>
          <p:nvPr/>
        </p:nvSpPr>
        <p:spPr>
          <a:xfrm>
            <a:off x="5200850" y="7692911"/>
            <a:ext cx="2599947" cy="2200205"/>
          </a:xfrm>
          <a:custGeom>
            <a:rect b="b" l="l" r="r" t="t"/>
            <a:pathLst>
              <a:path extrusionOk="0" h="2200205" w="2599947">
                <a:moveTo>
                  <a:pt x="0" y="0"/>
                </a:moveTo>
                <a:lnTo>
                  <a:pt x="2599947" y="0"/>
                </a:lnTo>
                <a:lnTo>
                  <a:pt x="2599947" y="2200205"/>
                </a:lnTo>
                <a:lnTo>
                  <a:pt x="0" y="2200205"/>
                </a:lnTo>
                <a:lnTo>
                  <a:pt x="0" y="0"/>
                </a:lnTo>
                <a:close/>
              </a:path>
            </a:pathLst>
          </a:custGeom>
          <a:blipFill rotWithShape="1">
            <a:blip r:embed="rId6">
              <a:alphaModFix/>
            </a:blip>
            <a:stretch>
              <a:fillRect b="0" l="0" r="0" t="0"/>
            </a:stretch>
          </a:blipFill>
          <a:ln>
            <a:noFill/>
          </a:ln>
        </p:spPr>
      </p:sp>
      <p:sp>
        <p:nvSpPr>
          <p:cNvPr id="515" name="Google Shape;515;p25"/>
          <p:cNvSpPr txBox="1"/>
          <p:nvPr/>
        </p:nvSpPr>
        <p:spPr>
          <a:xfrm>
            <a:off x="335181" y="1547728"/>
            <a:ext cx="10361700" cy="91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235"/>
              <a:buFont typeface="Arial"/>
              <a:buNone/>
            </a:pPr>
            <a:r>
              <a:rPr b="1" lang="en-US" sz="5935">
                <a:latin typeface="Philosopher"/>
                <a:ea typeface="Philosopher"/>
                <a:cs typeface="Philosopher"/>
                <a:sym typeface="Philosopher"/>
              </a:rPr>
              <a:t>Apprentissage juste à temps</a:t>
            </a:r>
            <a:r>
              <a:rPr b="1" i="0" lang="en-US" sz="5935" u="none" cap="none" strike="noStrike">
                <a:solidFill>
                  <a:srgbClr val="000000"/>
                </a:solidFill>
                <a:latin typeface="Philosopher"/>
                <a:ea typeface="Philosopher"/>
                <a:cs typeface="Philosopher"/>
                <a:sym typeface="Philosopher"/>
              </a:rPr>
              <a:t> </a:t>
            </a:r>
            <a:endParaRPr b="0" i="0" sz="100" u="none" cap="none" strike="noStrike">
              <a:solidFill>
                <a:srgbClr val="000000"/>
              </a:solidFill>
              <a:latin typeface="Arial"/>
              <a:ea typeface="Arial"/>
              <a:cs typeface="Arial"/>
              <a:sym typeface="Arial"/>
            </a:endParaRPr>
          </a:p>
        </p:txBody>
      </p:sp>
      <p:sp>
        <p:nvSpPr>
          <p:cNvPr id="516" name="Google Shape;516;p25"/>
          <p:cNvSpPr txBox="1"/>
          <p:nvPr/>
        </p:nvSpPr>
        <p:spPr>
          <a:xfrm>
            <a:off x="408287" y="6779841"/>
            <a:ext cx="4617600" cy="36192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lang="en-US" sz="2200">
                <a:latin typeface="Philosopher"/>
                <a:ea typeface="Philosopher"/>
                <a:cs typeface="Philosopher"/>
                <a:sym typeface="Philosopher"/>
              </a:rPr>
              <a:t>Un apprenant adulte peu qualifié éprouve des difficultés à effectuer une tâche spécifique au travail, telle que l'utilisation d'une feuille de calcul :</a:t>
            </a:r>
            <a:endParaRPr sz="22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2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200">
                <a:latin typeface="Philosopher"/>
                <a:ea typeface="Philosopher"/>
                <a:cs typeface="Philosopher"/>
                <a:sym typeface="Philosopher"/>
              </a:rPr>
              <a:t>- Un court tutoriel sur les bases du tableur peut être dispensé au moment où l'apprenant en a besoin.</a:t>
            </a:r>
            <a:endParaRPr sz="22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517" name="Google Shape;517;p25"/>
          <p:cNvSpPr txBox="1"/>
          <p:nvPr/>
        </p:nvSpPr>
        <p:spPr>
          <a:xfrm>
            <a:off x="1645157" y="4521127"/>
            <a:ext cx="6179700" cy="10464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000">
                <a:latin typeface="Philosopher"/>
                <a:ea typeface="Philosopher"/>
                <a:cs typeface="Philosopher"/>
                <a:sym typeface="Philosopher"/>
              </a:rPr>
              <a:t>( Pensez-y comme) </a:t>
            </a:r>
            <a:r>
              <a:rPr b="1" lang="en-US" sz="2000">
                <a:latin typeface="Philosopher"/>
                <a:ea typeface="Philosopher"/>
                <a:cs typeface="Philosopher"/>
                <a:sym typeface="Philosopher"/>
              </a:rPr>
              <a:t>Fournir le bon outil exactement au moment où il est nécessaire pour résoudre un problème.</a:t>
            </a:r>
            <a:endParaRPr b="1" i="0" sz="1000" u="none" cap="none" strike="noStrike">
              <a:solidFill>
                <a:srgbClr val="000000"/>
              </a:solidFill>
            </a:endParaRPr>
          </a:p>
        </p:txBody>
      </p:sp>
      <p:sp>
        <p:nvSpPr>
          <p:cNvPr id="518" name="Google Shape;518;p25"/>
          <p:cNvSpPr txBox="1"/>
          <p:nvPr/>
        </p:nvSpPr>
        <p:spPr>
          <a:xfrm>
            <a:off x="335181" y="2800209"/>
            <a:ext cx="8278500" cy="647700"/>
          </a:xfrm>
          <a:prstGeom prst="rect">
            <a:avLst/>
          </a:prstGeom>
          <a:noFill/>
          <a:ln>
            <a:noFill/>
          </a:ln>
        </p:spPr>
        <p:txBody>
          <a:bodyPr anchorCtr="0" anchor="t" bIns="0" lIns="0" spcFirstLastPara="1" rIns="0" wrap="square" tIns="0">
            <a:spAutoFit/>
          </a:bodyPr>
          <a:lstStyle/>
          <a:p>
            <a:pPr indent="0" lvl="0" marL="0" marR="0" rtl="0" algn="l">
              <a:lnSpc>
                <a:spcPct val="120031"/>
              </a:lnSpc>
              <a:spcBef>
                <a:spcPts val="0"/>
              </a:spcBef>
              <a:spcAft>
                <a:spcPts val="0"/>
              </a:spcAft>
              <a:buClr>
                <a:srgbClr val="000000"/>
              </a:buClr>
              <a:buSzPts val="1912"/>
              <a:buFont typeface="Arial"/>
              <a:buNone/>
            </a:pPr>
            <a:r>
              <a:rPr lang="en-US" sz="1912">
                <a:solidFill>
                  <a:srgbClr val="FFCA08"/>
                </a:solidFill>
                <a:latin typeface="Philosopher"/>
                <a:ea typeface="Philosopher"/>
                <a:cs typeface="Philosopher"/>
                <a:sym typeface="Philosopher"/>
              </a:rPr>
              <a:t> la transmission d'informations en temps opportun, au moment où les apprenants en ont le plus besoin</a:t>
            </a:r>
            <a:endParaRPr b="0" i="0" sz="1400" u="none" cap="none" strike="noStrike">
              <a:solidFill>
                <a:srgbClr val="000000"/>
              </a:solidFill>
              <a:latin typeface="Arial"/>
              <a:ea typeface="Arial"/>
              <a:cs typeface="Arial"/>
              <a:sym typeface="Arial"/>
            </a:endParaRPr>
          </a:p>
        </p:txBody>
      </p:sp>
      <p:sp>
        <p:nvSpPr>
          <p:cNvPr id="519" name="Google Shape;519;p25"/>
          <p:cNvSpPr txBox="1"/>
          <p:nvPr/>
        </p:nvSpPr>
        <p:spPr>
          <a:xfrm>
            <a:off x="5905213" y="6849180"/>
            <a:ext cx="1191300" cy="3846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FFCA08"/>
                </a:solidFill>
                <a:latin typeface="Philosopher"/>
                <a:ea typeface="Philosopher"/>
                <a:cs typeface="Philosopher"/>
                <a:sym typeface="Philosopher"/>
              </a:rPr>
              <a:t>Ex</a:t>
            </a:r>
            <a:r>
              <a:rPr b="1" lang="en-US" sz="2499">
                <a:solidFill>
                  <a:srgbClr val="FFCA08"/>
                </a:solidFill>
                <a:latin typeface="Philosopher"/>
                <a:ea typeface="Philosopher"/>
                <a:cs typeface="Philosopher"/>
                <a:sym typeface="Philosopher"/>
              </a:rPr>
              <a:t>e</a:t>
            </a:r>
            <a:r>
              <a:rPr b="1" i="0" lang="en-US" sz="2499" u="none" cap="none" strike="noStrike">
                <a:solidFill>
                  <a:srgbClr val="FFCA08"/>
                </a:solidFill>
                <a:latin typeface="Philosopher"/>
                <a:ea typeface="Philosopher"/>
                <a:cs typeface="Philosopher"/>
                <a:sym typeface="Philosopher"/>
              </a:rPr>
              <a:t>mple</a:t>
            </a:r>
            <a:endParaRPr b="0" i="0" sz="1400" u="none" cap="none" strike="noStrike">
              <a:solidFill>
                <a:srgbClr val="000000"/>
              </a:solidFill>
              <a:latin typeface="Arial"/>
              <a:ea typeface="Arial"/>
              <a:cs typeface="Arial"/>
              <a:sym typeface="Arial"/>
            </a:endParaRPr>
          </a:p>
        </p:txBody>
      </p:sp>
      <p:sp>
        <p:nvSpPr>
          <p:cNvPr id="520" name="Google Shape;520;p25"/>
          <p:cNvSpPr txBox="1"/>
          <p:nvPr/>
        </p:nvSpPr>
        <p:spPr>
          <a:xfrm>
            <a:off x="408271" y="5712391"/>
            <a:ext cx="7354200" cy="609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lang="en-US" sz="1800">
                <a:latin typeface="Philosopher"/>
                <a:ea typeface="Philosopher"/>
                <a:cs typeface="Philosopher"/>
                <a:sym typeface="Philosopher"/>
              </a:rPr>
              <a:t>Cette approche garantit que l'apprentissage est pertinent et immédiatement applicable</a:t>
            </a:r>
            <a:endParaRPr b="0" i="0" sz="1400" u="none" cap="none" strike="noStrike">
              <a:solidFill>
                <a:srgbClr val="000000"/>
              </a:solidFill>
              <a:latin typeface="Arial"/>
              <a:ea typeface="Arial"/>
              <a:cs typeface="Arial"/>
              <a:sym typeface="Arial"/>
            </a:endParaRPr>
          </a:p>
        </p:txBody>
      </p:sp>
      <p:sp>
        <p:nvSpPr>
          <p:cNvPr id="521" name="Google Shape;521;p25"/>
          <p:cNvSpPr txBox="1"/>
          <p:nvPr/>
        </p:nvSpPr>
        <p:spPr>
          <a:xfrm>
            <a:off x="335172" y="1226475"/>
            <a:ext cx="46176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26"/>
          <p:cNvSpPr/>
          <p:nvPr/>
        </p:nvSpPr>
        <p:spPr>
          <a:xfrm>
            <a:off x="10477332" y="1028700"/>
            <a:ext cx="7810668" cy="9247955"/>
          </a:xfrm>
          <a:custGeom>
            <a:rect b="b" l="l" r="r" t="t"/>
            <a:pathLst>
              <a:path extrusionOk="0" h="9247955" w="7810668">
                <a:moveTo>
                  <a:pt x="0" y="0"/>
                </a:moveTo>
                <a:lnTo>
                  <a:pt x="7810668" y="0"/>
                </a:lnTo>
                <a:lnTo>
                  <a:pt x="7810668" y="9247955"/>
                </a:lnTo>
                <a:lnTo>
                  <a:pt x="0" y="9247955"/>
                </a:lnTo>
                <a:lnTo>
                  <a:pt x="0" y="0"/>
                </a:lnTo>
                <a:close/>
              </a:path>
            </a:pathLst>
          </a:custGeom>
          <a:blipFill rotWithShape="1">
            <a:blip r:embed="rId3">
              <a:alphaModFix/>
            </a:blip>
            <a:stretch>
              <a:fillRect b="0" l="0" r="0" t="0"/>
            </a:stretch>
          </a:blipFill>
          <a:ln>
            <a:noFill/>
          </a:ln>
        </p:spPr>
      </p:sp>
      <p:sp>
        <p:nvSpPr>
          <p:cNvPr id="531" name="Google Shape;531;p2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532" name="Google Shape;532;p26"/>
          <p:cNvSpPr/>
          <p:nvPr/>
        </p:nvSpPr>
        <p:spPr>
          <a:xfrm>
            <a:off x="449539" y="7164649"/>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5">
              <a:alphaModFix/>
            </a:blip>
            <a:stretch>
              <a:fillRect b="0" l="0" r="0" t="0"/>
            </a:stretch>
          </a:blipFill>
          <a:ln>
            <a:noFill/>
          </a:ln>
        </p:spPr>
      </p:sp>
      <p:sp>
        <p:nvSpPr>
          <p:cNvPr id="533" name="Google Shape;533;p26"/>
          <p:cNvSpPr/>
          <p:nvPr/>
        </p:nvSpPr>
        <p:spPr>
          <a:xfrm>
            <a:off x="449539" y="4361310"/>
            <a:ext cx="943819" cy="782190"/>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6">
              <a:alphaModFix/>
            </a:blip>
            <a:stretch>
              <a:fillRect b="0" l="0" r="0" t="0"/>
            </a:stretch>
          </a:blipFill>
          <a:ln>
            <a:noFill/>
          </a:ln>
        </p:spPr>
      </p:sp>
      <p:sp>
        <p:nvSpPr>
          <p:cNvPr id="534" name="Google Shape;534;p26"/>
          <p:cNvSpPr/>
          <p:nvPr/>
        </p:nvSpPr>
        <p:spPr>
          <a:xfrm>
            <a:off x="449539" y="5454938"/>
            <a:ext cx="779744" cy="779744"/>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7">
              <a:alphaModFix/>
            </a:blip>
            <a:stretch>
              <a:fillRect b="0" l="0" r="0" t="0"/>
            </a:stretch>
          </a:blipFill>
          <a:ln>
            <a:noFill/>
          </a:ln>
        </p:spPr>
      </p:sp>
      <p:sp>
        <p:nvSpPr>
          <p:cNvPr id="535" name="Google Shape;535;p26"/>
          <p:cNvSpPr txBox="1"/>
          <p:nvPr/>
        </p:nvSpPr>
        <p:spPr>
          <a:xfrm>
            <a:off x="335174" y="1918150"/>
            <a:ext cx="8415000" cy="128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735"/>
              <a:buFont typeface="Arial"/>
              <a:buNone/>
            </a:pPr>
            <a:r>
              <a:rPr b="1" lang="en-US" sz="8335">
                <a:latin typeface="Philosopher"/>
                <a:ea typeface="Philosopher"/>
                <a:cs typeface="Philosopher"/>
                <a:sym typeface="Philosopher"/>
              </a:rPr>
              <a:t>Personnalisation</a:t>
            </a:r>
            <a:endParaRPr b="0" i="0" sz="1000" u="none" cap="none" strike="noStrike">
              <a:solidFill>
                <a:srgbClr val="000000"/>
              </a:solidFill>
              <a:latin typeface="Arial"/>
              <a:ea typeface="Arial"/>
              <a:cs typeface="Arial"/>
              <a:sym typeface="Arial"/>
            </a:endParaRPr>
          </a:p>
        </p:txBody>
      </p:sp>
      <p:sp>
        <p:nvSpPr>
          <p:cNvPr id="536" name="Google Shape;536;p26"/>
          <p:cNvSpPr txBox="1"/>
          <p:nvPr/>
        </p:nvSpPr>
        <p:spPr>
          <a:xfrm>
            <a:off x="449552" y="3084950"/>
            <a:ext cx="74088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lang="en-US" sz="2200">
                <a:latin typeface="Philosopher"/>
                <a:ea typeface="Philosopher"/>
                <a:cs typeface="Philosopher"/>
                <a:sym typeface="Philosopher"/>
              </a:rPr>
              <a:t>adapter le contenu aux besoins et aux préférences de chacun</a:t>
            </a:r>
            <a:endParaRPr b="0" i="0" sz="1400" u="none" cap="none" strike="noStrike">
              <a:solidFill>
                <a:srgbClr val="000000"/>
              </a:solidFill>
              <a:latin typeface="Arial"/>
              <a:ea typeface="Arial"/>
              <a:cs typeface="Arial"/>
              <a:sym typeface="Arial"/>
            </a:endParaRPr>
          </a:p>
        </p:txBody>
      </p:sp>
      <p:sp>
        <p:nvSpPr>
          <p:cNvPr id="537" name="Google Shape;537;p26"/>
          <p:cNvSpPr txBox="1"/>
          <p:nvPr/>
        </p:nvSpPr>
        <p:spPr>
          <a:xfrm>
            <a:off x="1550977" y="4415408"/>
            <a:ext cx="9451200" cy="25851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Chaque apprenant est </a:t>
            </a:r>
            <a:r>
              <a:rPr b="1" lang="en-US" sz="2400">
                <a:solidFill>
                  <a:srgbClr val="FFCA08"/>
                </a:solidFill>
                <a:latin typeface="Philosopher"/>
                <a:ea typeface="Philosopher"/>
                <a:cs typeface="Philosopher"/>
                <a:sym typeface="Philosopher"/>
              </a:rPr>
              <a:t>unique</a:t>
            </a:r>
            <a:r>
              <a:rPr b="1" lang="en-US" sz="2400">
                <a:latin typeface="Philosopher"/>
                <a:ea typeface="Philosopher"/>
                <a:cs typeface="Philosopher"/>
                <a:sym typeface="Philosopher"/>
              </a:rPr>
              <a:t> et peut avoir des niveaux de connaissances préalables et des styles d'apprentissage différents.</a:t>
            </a:r>
            <a:endParaRPr b="1"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a:t>
            </a:r>
            <a:endParaRPr b="1"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La personnalisation garantit que l'expérience d'apprentissage est </a:t>
            </a:r>
            <a:r>
              <a:rPr b="1" lang="en-US" sz="2400">
                <a:solidFill>
                  <a:srgbClr val="FFCA08"/>
                </a:solidFill>
                <a:latin typeface="Philosopher"/>
                <a:ea typeface="Philosopher"/>
                <a:cs typeface="Philosopher"/>
                <a:sym typeface="Philosopher"/>
              </a:rPr>
              <a:t>pertinente et engageante </a:t>
            </a:r>
            <a:r>
              <a:rPr b="1" lang="en-US" sz="2400">
                <a:latin typeface="Philosopher"/>
                <a:ea typeface="Philosopher"/>
                <a:cs typeface="Philosopher"/>
                <a:sym typeface="Philosopher"/>
              </a:rPr>
              <a:t>pour chaque apprenant.</a:t>
            </a:r>
            <a:endParaRPr b="1" sz="24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538" name="Google Shape;538;p26"/>
          <p:cNvSpPr txBox="1"/>
          <p:nvPr/>
        </p:nvSpPr>
        <p:spPr>
          <a:xfrm>
            <a:off x="3205963" y="7556155"/>
            <a:ext cx="8025300" cy="19206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 exemple, une </a:t>
            </a:r>
            <a:r>
              <a:rPr b="1" lang="en-US" sz="2400">
                <a:solidFill>
                  <a:srgbClr val="FFCA08"/>
                </a:solidFill>
                <a:latin typeface="Philosopher"/>
                <a:ea typeface="Philosopher"/>
                <a:cs typeface="Philosopher"/>
                <a:sym typeface="Philosopher"/>
              </a:rPr>
              <a:t>plateforme de micro-apprentissage</a:t>
            </a:r>
            <a:r>
              <a:rPr b="1" lang="en-US" sz="2400">
                <a:latin typeface="Philosopher"/>
                <a:ea typeface="Philosopher"/>
                <a:cs typeface="Philosopher"/>
                <a:sym typeface="Philosopher"/>
              </a:rPr>
              <a:t> peut adapter le contenu en fonction des progrès de l'apprenant et proposer des choix pour explorer des sujets connexes qui l'intéressent</a:t>
            </a:r>
            <a:endParaRPr b="0" i="0" sz="1400" u="none" cap="none" strike="noStrike">
              <a:solidFill>
                <a:srgbClr val="000000"/>
              </a:solidFill>
              <a:latin typeface="Arial"/>
              <a:ea typeface="Arial"/>
              <a:cs typeface="Arial"/>
              <a:sym typeface="Arial"/>
            </a:endParaRPr>
          </a:p>
        </p:txBody>
      </p:sp>
      <p:sp>
        <p:nvSpPr>
          <p:cNvPr id="539" name="Google Shape;539;p26"/>
          <p:cNvSpPr txBox="1"/>
          <p:nvPr/>
        </p:nvSpPr>
        <p:spPr>
          <a:xfrm>
            <a:off x="335172" y="1226475"/>
            <a:ext cx="45873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Principes du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27"/>
          <p:cNvSpPr/>
          <p:nvPr/>
        </p:nvSpPr>
        <p:spPr>
          <a:xfrm>
            <a:off x="7707080" y="689866"/>
            <a:ext cx="9655851" cy="7640192"/>
          </a:xfrm>
          <a:custGeom>
            <a:rect b="b" l="l" r="r" t="t"/>
            <a:pathLst>
              <a:path extrusionOk="0" h="7640192" w="9655851">
                <a:moveTo>
                  <a:pt x="0" y="0"/>
                </a:moveTo>
                <a:lnTo>
                  <a:pt x="9655851" y="0"/>
                </a:lnTo>
                <a:lnTo>
                  <a:pt x="9655851" y="7640192"/>
                </a:lnTo>
                <a:lnTo>
                  <a:pt x="0" y="7640192"/>
                </a:lnTo>
                <a:lnTo>
                  <a:pt x="0" y="0"/>
                </a:lnTo>
                <a:close/>
              </a:path>
            </a:pathLst>
          </a:custGeom>
          <a:blipFill rotWithShape="1">
            <a:blip r:embed="rId3">
              <a:alphaModFix/>
            </a:blip>
            <a:stretch>
              <a:fillRect b="0" l="0" r="0" t="0"/>
            </a:stretch>
          </a:blipFill>
          <a:ln>
            <a:noFill/>
          </a:ln>
        </p:spPr>
      </p:sp>
      <p:sp>
        <p:nvSpPr>
          <p:cNvPr id="549" name="Google Shape;549;p2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550" name="Google Shape;550;p27"/>
          <p:cNvGrpSpPr/>
          <p:nvPr/>
        </p:nvGrpSpPr>
        <p:grpSpPr>
          <a:xfrm>
            <a:off x="335181" y="4513178"/>
            <a:ext cx="12199825" cy="5433480"/>
            <a:chOff x="0" y="-9525"/>
            <a:chExt cx="3213123" cy="1431040"/>
          </a:xfrm>
        </p:grpSpPr>
        <p:sp>
          <p:nvSpPr>
            <p:cNvPr id="551" name="Google Shape;551;p27"/>
            <p:cNvSpPr/>
            <p:nvPr/>
          </p:nvSpPr>
          <p:spPr>
            <a:xfrm>
              <a:off x="0" y="0"/>
              <a:ext cx="3213123" cy="1421515"/>
            </a:xfrm>
            <a:custGeom>
              <a:rect b="b" l="l" r="r" t="t"/>
              <a:pathLst>
                <a:path extrusionOk="0" h="1421515" w="3213123">
                  <a:moveTo>
                    <a:pt x="0" y="0"/>
                  </a:moveTo>
                  <a:lnTo>
                    <a:pt x="3213123" y="0"/>
                  </a:lnTo>
                  <a:lnTo>
                    <a:pt x="3213123" y="1421515"/>
                  </a:lnTo>
                  <a:lnTo>
                    <a:pt x="0" y="1421515"/>
                  </a:lnTo>
                  <a:close/>
                </a:path>
              </a:pathLst>
            </a:custGeom>
            <a:solidFill>
              <a:srgbClr val="F4B234"/>
            </a:solidFill>
            <a:ln>
              <a:noFill/>
            </a:ln>
          </p:spPr>
        </p:sp>
        <p:sp>
          <p:nvSpPr>
            <p:cNvPr id="552" name="Google Shape;552;p27"/>
            <p:cNvSpPr txBox="1"/>
            <p:nvPr/>
          </p:nvSpPr>
          <p:spPr>
            <a:xfrm>
              <a:off x="0" y="-9525"/>
              <a:ext cx="3213123" cy="143104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53" name="Google Shape;553;p27"/>
          <p:cNvSpPr/>
          <p:nvPr/>
        </p:nvSpPr>
        <p:spPr>
          <a:xfrm>
            <a:off x="590138" y="5229243"/>
            <a:ext cx="2360866" cy="4114800"/>
          </a:xfrm>
          <a:custGeom>
            <a:rect b="b" l="l" r="r" t="t"/>
            <a:pathLst>
              <a:path extrusionOk="0" h="4114800" w="2360866">
                <a:moveTo>
                  <a:pt x="0" y="0"/>
                </a:moveTo>
                <a:lnTo>
                  <a:pt x="2360867" y="0"/>
                </a:lnTo>
                <a:lnTo>
                  <a:pt x="2360867" y="4114800"/>
                </a:lnTo>
                <a:lnTo>
                  <a:pt x="0" y="4114800"/>
                </a:lnTo>
                <a:lnTo>
                  <a:pt x="0" y="0"/>
                </a:lnTo>
                <a:close/>
              </a:path>
            </a:pathLst>
          </a:custGeom>
          <a:blipFill rotWithShape="1">
            <a:blip r:embed="rId5">
              <a:alphaModFix/>
            </a:blip>
            <a:stretch>
              <a:fillRect b="0" l="0" r="0" t="0"/>
            </a:stretch>
          </a:blipFill>
          <a:ln>
            <a:noFill/>
          </a:ln>
        </p:spPr>
      </p:sp>
      <p:sp>
        <p:nvSpPr>
          <p:cNvPr id="554" name="Google Shape;554;p27"/>
          <p:cNvSpPr txBox="1"/>
          <p:nvPr/>
        </p:nvSpPr>
        <p:spPr>
          <a:xfrm>
            <a:off x="2951005" y="4589195"/>
            <a:ext cx="9161100" cy="6084600"/>
          </a:xfrm>
          <a:prstGeom prst="rect">
            <a:avLst/>
          </a:prstGeom>
          <a:noFill/>
          <a:ln>
            <a:noFill/>
          </a:ln>
        </p:spPr>
        <p:txBody>
          <a:bodyPr anchorCtr="0" anchor="t" bIns="0" lIns="0" spcFirstLastPara="1" rIns="0" wrap="square" tIns="0">
            <a:spAutoFit/>
          </a:bodyPr>
          <a:lstStyle/>
          <a:p>
            <a:pPr indent="0" lvl="0" marL="0" rtl="0" algn="ctr">
              <a:lnSpc>
                <a:spcPct val="140010"/>
              </a:lnSpc>
              <a:spcBef>
                <a:spcPts val="0"/>
              </a:spcBef>
              <a:spcAft>
                <a:spcPts val="0"/>
              </a:spcAft>
              <a:buClr>
                <a:schemeClr val="dk1"/>
              </a:buClr>
              <a:buSzPts val="1100"/>
              <a:buFont typeface="Arial"/>
              <a:buNone/>
            </a:pPr>
            <a:r>
              <a:rPr b="1" lang="en-US" sz="3199">
                <a:solidFill>
                  <a:srgbClr val="FFFFFF"/>
                </a:solidFill>
                <a:latin typeface="Philosopher"/>
                <a:ea typeface="Philosopher"/>
                <a:cs typeface="Philosopher"/>
                <a:sym typeface="Philosopher"/>
              </a:rPr>
              <a:t>Maintenant que nous avons approfondi les principes du micro-apprentissage, mettons la théorie en pratique !</a:t>
            </a:r>
            <a:endParaRPr b="1" sz="3199">
              <a:solidFill>
                <a:srgbClr val="FFFFFF"/>
              </a:solidFill>
              <a:latin typeface="Philosopher"/>
              <a:ea typeface="Philosopher"/>
              <a:cs typeface="Philosopher"/>
              <a:sym typeface="Philosopher"/>
            </a:endParaRPr>
          </a:p>
          <a:p>
            <a:pPr indent="0" lvl="0" marL="0" rtl="0" algn="ctr">
              <a:lnSpc>
                <a:spcPct val="140010"/>
              </a:lnSpc>
              <a:spcBef>
                <a:spcPts val="0"/>
              </a:spcBef>
              <a:spcAft>
                <a:spcPts val="0"/>
              </a:spcAft>
              <a:buClr>
                <a:schemeClr val="dk1"/>
              </a:buClr>
              <a:buSzPts val="1100"/>
              <a:buFont typeface="Arial"/>
              <a:buNone/>
            </a:pPr>
            <a:r>
              <a:t/>
            </a:r>
            <a:endParaRPr b="1" sz="3199">
              <a:solidFill>
                <a:srgbClr val="FFFFFF"/>
              </a:solidFill>
              <a:latin typeface="Philosopher"/>
              <a:ea typeface="Philosopher"/>
              <a:cs typeface="Philosopher"/>
              <a:sym typeface="Philosopher"/>
            </a:endParaRPr>
          </a:p>
          <a:p>
            <a:pPr indent="0" lvl="0" marL="0" rtl="0" algn="ctr">
              <a:lnSpc>
                <a:spcPct val="140010"/>
              </a:lnSpc>
              <a:spcBef>
                <a:spcPts val="0"/>
              </a:spcBef>
              <a:spcAft>
                <a:spcPts val="0"/>
              </a:spcAft>
              <a:buClr>
                <a:schemeClr val="dk1"/>
              </a:buClr>
              <a:buSzPts val="1100"/>
              <a:buFont typeface="Arial"/>
              <a:buNone/>
            </a:pPr>
            <a:r>
              <a:rPr b="1" lang="en-US" sz="3199">
                <a:solidFill>
                  <a:srgbClr val="FFFFFF"/>
                </a:solidFill>
                <a:latin typeface="Philosopher"/>
                <a:ea typeface="Philosopher"/>
                <a:cs typeface="Philosopher"/>
                <a:sym typeface="Philosopher"/>
              </a:rPr>
              <a:t>Dans cette activité pratique, nous verrons </a:t>
            </a:r>
            <a:r>
              <a:rPr b="1" lang="en-US" sz="3199">
                <a:solidFill>
                  <a:schemeClr val="dk1"/>
                </a:solidFill>
                <a:latin typeface="Philosopher"/>
                <a:ea typeface="Philosopher"/>
                <a:cs typeface="Philosopher"/>
                <a:sym typeface="Philosopher"/>
              </a:rPr>
              <a:t>comment concevoir des activités de microapprentissage adaptées à des apprenants adultes peu qualifiés.</a:t>
            </a:r>
            <a:endParaRPr b="1" sz="3199">
              <a:solidFill>
                <a:schemeClr val="dk1"/>
              </a:solidFill>
              <a:latin typeface="Philosopher"/>
              <a:ea typeface="Philosopher"/>
              <a:cs typeface="Philosopher"/>
              <a:sym typeface="Philosopher"/>
            </a:endParaRPr>
          </a:p>
          <a:p>
            <a:pPr indent="0" lvl="0" marL="0" marR="0" rtl="0" algn="ctr">
              <a:lnSpc>
                <a:spcPct val="140010"/>
              </a:lnSpc>
              <a:spcBef>
                <a:spcPts val="0"/>
              </a:spcBef>
              <a:spcAft>
                <a:spcPts val="0"/>
              </a:spcAft>
              <a:buClr>
                <a:srgbClr val="000000"/>
              </a:buClr>
              <a:buSzPts val="3699"/>
              <a:buFont typeface="Arial"/>
              <a:buNone/>
            </a:pPr>
            <a:r>
              <a:t/>
            </a:r>
            <a:endParaRPr b="1" sz="3699">
              <a:solidFill>
                <a:srgbClr val="FFFFFF"/>
              </a:solidFill>
              <a:latin typeface="Philosopher"/>
              <a:ea typeface="Philosopher"/>
              <a:cs typeface="Philosopher"/>
              <a:sym typeface="Philosoph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564" name="Google Shape;564;p28"/>
          <p:cNvSpPr/>
          <p:nvPr/>
        </p:nvSpPr>
        <p:spPr>
          <a:xfrm>
            <a:off x="660049" y="4109879"/>
            <a:ext cx="921179" cy="921179"/>
          </a:xfrm>
          <a:custGeom>
            <a:rect b="b" l="l" r="r" t="t"/>
            <a:pathLst>
              <a:path extrusionOk="0" h="921179" w="921179">
                <a:moveTo>
                  <a:pt x="0" y="0"/>
                </a:moveTo>
                <a:lnTo>
                  <a:pt x="921179" y="0"/>
                </a:lnTo>
                <a:lnTo>
                  <a:pt x="921179" y="921179"/>
                </a:lnTo>
                <a:lnTo>
                  <a:pt x="0" y="921179"/>
                </a:lnTo>
                <a:lnTo>
                  <a:pt x="0" y="0"/>
                </a:lnTo>
                <a:close/>
              </a:path>
            </a:pathLst>
          </a:custGeom>
          <a:blipFill rotWithShape="1">
            <a:blip r:embed="rId4">
              <a:alphaModFix/>
            </a:blip>
            <a:stretch>
              <a:fillRect b="0" l="0" r="0" t="0"/>
            </a:stretch>
          </a:blipFill>
          <a:ln>
            <a:noFill/>
          </a:ln>
        </p:spPr>
      </p:sp>
      <p:sp>
        <p:nvSpPr>
          <p:cNvPr id="565" name="Google Shape;565;p28"/>
          <p:cNvSpPr/>
          <p:nvPr/>
        </p:nvSpPr>
        <p:spPr>
          <a:xfrm>
            <a:off x="706200" y="5433937"/>
            <a:ext cx="875028" cy="826901"/>
          </a:xfrm>
          <a:custGeom>
            <a:rect b="b" l="l" r="r" t="t"/>
            <a:pathLst>
              <a:path extrusionOk="0" h="826901" w="875028">
                <a:moveTo>
                  <a:pt x="0" y="0"/>
                </a:moveTo>
                <a:lnTo>
                  <a:pt x="875028" y="0"/>
                </a:lnTo>
                <a:lnTo>
                  <a:pt x="875028" y="826902"/>
                </a:lnTo>
                <a:lnTo>
                  <a:pt x="0" y="826902"/>
                </a:lnTo>
                <a:lnTo>
                  <a:pt x="0" y="0"/>
                </a:lnTo>
                <a:close/>
              </a:path>
            </a:pathLst>
          </a:custGeom>
          <a:blipFill rotWithShape="1">
            <a:blip r:embed="rId5">
              <a:alphaModFix/>
            </a:blip>
            <a:stretch>
              <a:fillRect b="0" l="0" r="0" t="0"/>
            </a:stretch>
          </a:blipFill>
          <a:ln>
            <a:noFill/>
          </a:ln>
        </p:spPr>
      </p:sp>
      <p:sp>
        <p:nvSpPr>
          <p:cNvPr id="566" name="Google Shape;566;p28"/>
          <p:cNvSpPr/>
          <p:nvPr/>
        </p:nvSpPr>
        <p:spPr>
          <a:xfrm>
            <a:off x="552528" y="6660889"/>
            <a:ext cx="1028700" cy="905685"/>
          </a:xfrm>
          <a:custGeom>
            <a:rect b="b" l="l" r="r" t="t"/>
            <a:pathLst>
              <a:path extrusionOk="0" h="905685" w="1028700">
                <a:moveTo>
                  <a:pt x="0" y="0"/>
                </a:moveTo>
                <a:lnTo>
                  <a:pt x="1028700" y="0"/>
                </a:lnTo>
                <a:lnTo>
                  <a:pt x="1028700" y="905684"/>
                </a:lnTo>
                <a:lnTo>
                  <a:pt x="0" y="905684"/>
                </a:lnTo>
                <a:lnTo>
                  <a:pt x="0" y="0"/>
                </a:lnTo>
                <a:close/>
              </a:path>
            </a:pathLst>
          </a:custGeom>
          <a:blipFill rotWithShape="1">
            <a:blip r:embed="rId6">
              <a:alphaModFix/>
            </a:blip>
            <a:stretch>
              <a:fillRect b="0" l="0" r="0" t="0"/>
            </a:stretch>
          </a:blipFill>
          <a:ln>
            <a:noFill/>
          </a:ln>
        </p:spPr>
      </p:sp>
      <p:sp>
        <p:nvSpPr>
          <p:cNvPr id="567" name="Google Shape;567;p28"/>
          <p:cNvSpPr/>
          <p:nvPr/>
        </p:nvSpPr>
        <p:spPr>
          <a:xfrm>
            <a:off x="591186" y="7969453"/>
            <a:ext cx="1105056" cy="1060854"/>
          </a:xfrm>
          <a:custGeom>
            <a:rect b="b" l="l" r="r" t="t"/>
            <a:pathLst>
              <a:path extrusionOk="0" h="1060854" w="1105056">
                <a:moveTo>
                  <a:pt x="0" y="0"/>
                </a:moveTo>
                <a:lnTo>
                  <a:pt x="1105056" y="0"/>
                </a:lnTo>
                <a:lnTo>
                  <a:pt x="1105056" y="1060853"/>
                </a:lnTo>
                <a:lnTo>
                  <a:pt x="0" y="1060853"/>
                </a:lnTo>
                <a:lnTo>
                  <a:pt x="0" y="0"/>
                </a:lnTo>
                <a:close/>
              </a:path>
            </a:pathLst>
          </a:custGeom>
          <a:blipFill rotWithShape="1">
            <a:blip r:embed="rId7">
              <a:alphaModFix/>
            </a:blip>
            <a:stretch>
              <a:fillRect b="0" l="0" r="0" t="0"/>
            </a:stretch>
          </a:blipFill>
          <a:ln>
            <a:noFill/>
          </a:ln>
        </p:spPr>
      </p:sp>
      <p:sp>
        <p:nvSpPr>
          <p:cNvPr id="568" name="Google Shape;568;p28"/>
          <p:cNvSpPr txBox="1"/>
          <p:nvPr/>
        </p:nvSpPr>
        <p:spPr>
          <a:xfrm>
            <a:off x="3633100" y="690562"/>
            <a:ext cx="11021700" cy="646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199"/>
              <a:buFont typeface="Arial"/>
              <a:buNone/>
            </a:pPr>
            <a:r>
              <a:rPr b="1" lang="en-US" sz="4199">
                <a:solidFill>
                  <a:srgbClr val="EEAE34"/>
                </a:solidFill>
                <a:latin typeface="Philosopher"/>
                <a:ea typeface="Philosopher"/>
                <a:cs typeface="Philosopher"/>
                <a:sym typeface="Philosopher"/>
              </a:rPr>
              <a:t>Activité pratique - Lignes directrices</a:t>
            </a:r>
            <a:endParaRPr b="0" i="0" sz="1400" u="none" cap="none" strike="noStrike">
              <a:solidFill>
                <a:srgbClr val="000000"/>
              </a:solidFill>
              <a:latin typeface="Arial"/>
              <a:ea typeface="Arial"/>
              <a:cs typeface="Arial"/>
              <a:sym typeface="Arial"/>
            </a:endParaRPr>
          </a:p>
        </p:txBody>
      </p:sp>
      <p:sp>
        <p:nvSpPr>
          <p:cNvPr id="569" name="Google Shape;569;p28"/>
          <p:cNvSpPr txBox="1"/>
          <p:nvPr/>
        </p:nvSpPr>
        <p:spPr>
          <a:xfrm>
            <a:off x="1928646" y="4204161"/>
            <a:ext cx="10562700" cy="461700"/>
          </a:xfrm>
          <a:prstGeom prst="rect">
            <a:avLst/>
          </a:prstGeom>
          <a:noFill/>
          <a:ln>
            <a:noFill/>
          </a:ln>
        </p:spPr>
        <p:txBody>
          <a:bodyPr anchorCtr="0" anchor="t" bIns="0" lIns="0" spcFirstLastPara="1" rIns="0" wrap="square" tIns="0">
            <a:spAutoFit/>
          </a:bodyPr>
          <a:lstStyle/>
          <a:p>
            <a:pPr indent="0" lvl="0" marL="0" marR="0" rtl="0" algn="l">
              <a:lnSpc>
                <a:spcPct val="165021"/>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Veiller à ce que le contenu soit </a:t>
            </a:r>
            <a:r>
              <a:rPr b="1" lang="en-US" sz="2999">
                <a:solidFill>
                  <a:srgbClr val="FFCA08"/>
                </a:solidFill>
                <a:latin typeface="Philosopher"/>
                <a:ea typeface="Philosopher"/>
                <a:cs typeface="Philosopher"/>
                <a:sym typeface="Philosopher"/>
              </a:rPr>
              <a:t>concis</a:t>
            </a:r>
            <a:r>
              <a:rPr b="1" lang="en-US" sz="2999">
                <a:latin typeface="Philosopher"/>
                <a:ea typeface="Philosopher"/>
                <a:cs typeface="Philosopher"/>
                <a:sym typeface="Philosopher"/>
              </a:rPr>
              <a:t> et </a:t>
            </a:r>
            <a:r>
              <a:rPr b="1" lang="en-US" sz="2999">
                <a:solidFill>
                  <a:srgbClr val="FFCA08"/>
                </a:solidFill>
                <a:latin typeface="Philosopher"/>
                <a:ea typeface="Philosopher"/>
                <a:cs typeface="Philosopher"/>
                <a:sym typeface="Philosopher"/>
              </a:rPr>
              <a:t>facilement assimilable</a:t>
            </a:r>
            <a:endParaRPr b="0" i="0" sz="1400" u="none" cap="none" strike="noStrike">
              <a:solidFill>
                <a:srgbClr val="FFCA08"/>
              </a:solidFill>
              <a:latin typeface="Arial"/>
              <a:ea typeface="Arial"/>
              <a:cs typeface="Arial"/>
              <a:sym typeface="Arial"/>
            </a:endParaRPr>
          </a:p>
        </p:txBody>
      </p:sp>
      <p:sp>
        <p:nvSpPr>
          <p:cNvPr id="570" name="Google Shape;570;p28"/>
          <p:cNvSpPr txBox="1"/>
          <p:nvPr/>
        </p:nvSpPr>
        <p:spPr>
          <a:xfrm>
            <a:off x="1928646" y="6866081"/>
            <a:ext cx="107358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Définir des objectifs d'apprentissage clairs pour leur activité de </a:t>
            </a:r>
            <a:r>
              <a:rPr b="1" lang="en-US" sz="3000">
                <a:solidFill>
                  <a:srgbClr val="FFCA08"/>
                </a:solidFill>
                <a:latin typeface="Philosopher"/>
                <a:ea typeface="Philosopher"/>
                <a:cs typeface="Philosopher"/>
                <a:sym typeface="Philosopher"/>
              </a:rPr>
              <a:t>micro-apprentissage</a:t>
            </a:r>
            <a:endParaRPr b="0" i="0" sz="1400" u="none" cap="none" strike="noStrike">
              <a:solidFill>
                <a:srgbClr val="FFCA08"/>
              </a:solidFill>
              <a:latin typeface="Arial"/>
              <a:ea typeface="Arial"/>
              <a:cs typeface="Arial"/>
              <a:sym typeface="Arial"/>
            </a:endParaRPr>
          </a:p>
        </p:txBody>
      </p:sp>
      <p:sp>
        <p:nvSpPr>
          <p:cNvPr id="571" name="Google Shape;571;p28"/>
          <p:cNvSpPr txBox="1"/>
          <p:nvPr/>
        </p:nvSpPr>
        <p:spPr>
          <a:xfrm>
            <a:off x="1928646" y="5544521"/>
            <a:ext cx="145218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Tenir compte du moment où le matériel d'apprentissage doit être </a:t>
            </a:r>
            <a:r>
              <a:rPr b="1" lang="en-US" sz="3000">
                <a:solidFill>
                  <a:srgbClr val="FFCA08"/>
                </a:solidFill>
                <a:latin typeface="Philosopher"/>
                <a:ea typeface="Philosopher"/>
                <a:cs typeface="Philosopher"/>
                <a:sym typeface="Philosopher"/>
              </a:rPr>
              <a:t>transmis</a:t>
            </a:r>
            <a:r>
              <a:rPr b="1" lang="en-US" sz="3000">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572" name="Google Shape;572;p28"/>
          <p:cNvSpPr txBox="1"/>
          <p:nvPr/>
        </p:nvSpPr>
        <p:spPr>
          <a:xfrm>
            <a:off x="1928646" y="8096856"/>
            <a:ext cx="157992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Réfléchir à la manière dont ils peuvent </a:t>
            </a:r>
            <a:r>
              <a:rPr b="1" lang="en-US" sz="3000">
                <a:solidFill>
                  <a:srgbClr val="FFCA08"/>
                </a:solidFill>
                <a:latin typeface="Philosopher"/>
                <a:ea typeface="Philosopher"/>
                <a:cs typeface="Philosopher"/>
                <a:sym typeface="Philosopher"/>
              </a:rPr>
              <a:t>personnaliser</a:t>
            </a:r>
            <a:r>
              <a:rPr b="1" lang="en-US" sz="3000">
                <a:latin typeface="Philosopher"/>
                <a:ea typeface="Philosopher"/>
                <a:cs typeface="Philosopher"/>
                <a:sym typeface="Philosopher"/>
              </a:rPr>
              <a:t> le contenu pour répondre </a:t>
            </a:r>
            <a:r>
              <a:rPr b="1" lang="en-US" sz="3000">
                <a:solidFill>
                  <a:srgbClr val="FFCA08"/>
                </a:solidFill>
                <a:latin typeface="Philosopher"/>
                <a:ea typeface="Philosopher"/>
                <a:cs typeface="Philosopher"/>
                <a:sym typeface="Philosopher"/>
              </a:rPr>
              <a:t>aux besoins</a:t>
            </a:r>
            <a:r>
              <a:rPr b="1" lang="en-US" sz="3000">
                <a:latin typeface="Philosopher"/>
                <a:ea typeface="Philosopher"/>
                <a:cs typeface="Philosopher"/>
                <a:sym typeface="Philosopher"/>
              </a:rPr>
              <a:t> et </a:t>
            </a:r>
            <a:r>
              <a:rPr b="1" lang="en-US" sz="3000">
                <a:solidFill>
                  <a:srgbClr val="FFCA08"/>
                </a:solidFill>
                <a:latin typeface="Philosopher"/>
                <a:ea typeface="Philosopher"/>
                <a:cs typeface="Philosopher"/>
                <a:sym typeface="Philosopher"/>
              </a:rPr>
              <a:t>aux préférences</a:t>
            </a:r>
            <a:r>
              <a:rPr b="1" lang="en-US" sz="3000">
                <a:latin typeface="Philosopher"/>
                <a:ea typeface="Philosopher"/>
                <a:cs typeface="Philosopher"/>
                <a:sym typeface="Philosopher"/>
              </a:rPr>
              <a:t> uniques de leur public cible.</a:t>
            </a:r>
            <a:endParaRPr b="0" i="0" sz="1400" u="none" cap="none" strike="noStrike">
              <a:solidFill>
                <a:srgbClr val="000000"/>
              </a:solidFill>
              <a:latin typeface="Arial"/>
              <a:ea typeface="Arial"/>
              <a:cs typeface="Arial"/>
              <a:sym typeface="Arial"/>
            </a:endParaRPr>
          </a:p>
        </p:txBody>
      </p:sp>
      <p:grpSp>
        <p:nvGrpSpPr>
          <p:cNvPr id="573" name="Google Shape;573;p28"/>
          <p:cNvGrpSpPr/>
          <p:nvPr/>
        </p:nvGrpSpPr>
        <p:grpSpPr>
          <a:xfrm>
            <a:off x="428927" y="2019205"/>
            <a:ext cx="17430146" cy="1538224"/>
            <a:chOff x="0" y="-9525"/>
            <a:chExt cx="4590656" cy="405129"/>
          </a:xfrm>
        </p:grpSpPr>
        <p:sp>
          <p:nvSpPr>
            <p:cNvPr id="574" name="Google Shape;574;p28"/>
            <p:cNvSpPr/>
            <p:nvPr/>
          </p:nvSpPr>
          <p:spPr>
            <a:xfrm>
              <a:off x="0" y="0"/>
              <a:ext cx="4590656" cy="395604"/>
            </a:xfrm>
            <a:custGeom>
              <a:rect b="b" l="l" r="r" t="t"/>
              <a:pathLst>
                <a:path extrusionOk="0" h="395604" w="4590656">
                  <a:moveTo>
                    <a:pt x="0" y="0"/>
                  </a:moveTo>
                  <a:lnTo>
                    <a:pt x="4590656" y="0"/>
                  </a:lnTo>
                  <a:lnTo>
                    <a:pt x="4590656" y="395604"/>
                  </a:lnTo>
                  <a:lnTo>
                    <a:pt x="0" y="395604"/>
                  </a:lnTo>
                  <a:close/>
                </a:path>
              </a:pathLst>
            </a:custGeom>
            <a:solidFill>
              <a:srgbClr val="F4B234"/>
            </a:solidFill>
            <a:ln>
              <a:noFill/>
            </a:ln>
          </p:spPr>
        </p:sp>
        <p:sp>
          <p:nvSpPr>
            <p:cNvPr id="575" name="Google Shape;575;p28"/>
            <p:cNvSpPr txBox="1"/>
            <p:nvPr/>
          </p:nvSpPr>
          <p:spPr>
            <a:xfrm>
              <a:off x="0" y="-9525"/>
              <a:ext cx="4590656" cy="40512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28"/>
          <p:cNvSpPr txBox="1"/>
          <p:nvPr/>
        </p:nvSpPr>
        <p:spPr>
          <a:xfrm>
            <a:off x="280296" y="2319349"/>
            <a:ext cx="17727300" cy="948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800"/>
              <a:buFont typeface="Arial"/>
              <a:buNone/>
            </a:pPr>
            <a:r>
              <a:rPr b="1" lang="en-US" sz="2800">
                <a:solidFill>
                  <a:srgbClr val="FFFFFF"/>
                </a:solidFill>
                <a:latin typeface="Philosopher"/>
                <a:ea typeface="Philosopher"/>
                <a:cs typeface="Philosopher"/>
                <a:sym typeface="Philosopher"/>
              </a:rPr>
              <a:t>OBJECTIF : Réfléchir à une activité de micro-apprentissage qui intègre les quatre principes dont nous avons discuté et en définir les grandes lignes.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9"/>
          <p:cNvSpPr/>
          <p:nvPr/>
        </p:nvSpPr>
        <p:spPr>
          <a:xfrm>
            <a:off x="16045354" y="242332"/>
            <a:ext cx="2032536" cy="1856043"/>
          </a:xfrm>
          <a:custGeom>
            <a:rect b="b" l="l" r="r" t="t"/>
            <a:pathLst>
              <a:path extrusionOk="0" h="1856043" w="2032536">
                <a:moveTo>
                  <a:pt x="0" y="0"/>
                </a:moveTo>
                <a:lnTo>
                  <a:pt x="2032536" y="0"/>
                </a:lnTo>
                <a:lnTo>
                  <a:pt x="2032536" y="1856043"/>
                </a:lnTo>
                <a:lnTo>
                  <a:pt x="0" y="1856043"/>
                </a:lnTo>
                <a:lnTo>
                  <a:pt x="0" y="0"/>
                </a:lnTo>
                <a:close/>
              </a:path>
            </a:pathLst>
          </a:custGeom>
          <a:blipFill rotWithShape="1">
            <a:blip r:embed="rId3">
              <a:alphaModFix/>
            </a:blip>
            <a:stretch>
              <a:fillRect b="-4986" l="-14762" r="-20794" t="0"/>
            </a:stretch>
          </a:blipFill>
          <a:ln>
            <a:noFill/>
          </a:ln>
        </p:spPr>
      </p:sp>
      <p:sp>
        <p:nvSpPr>
          <p:cNvPr id="582" name="Google Shape;582;p29"/>
          <p:cNvSpPr/>
          <p:nvPr/>
        </p:nvSpPr>
        <p:spPr>
          <a:xfrm>
            <a:off x="0" y="0"/>
            <a:ext cx="7622848" cy="7089249"/>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4">
              <a:alphaModFix/>
            </a:blip>
            <a:stretch>
              <a:fillRect b="0" l="0" r="0" t="0"/>
            </a:stretch>
          </a:blipFill>
          <a:ln>
            <a:noFill/>
          </a:ln>
        </p:spPr>
      </p:sp>
      <p:sp>
        <p:nvSpPr>
          <p:cNvPr id="583" name="Google Shape;583;p29"/>
          <p:cNvSpPr/>
          <p:nvPr/>
        </p:nvSpPr>
        <p:spPr>
          <a:xfrm>
            <a:off x="13092414" y="6172200"/>
            <a:ext cx="4166886" cy="4114800"/>
          </a:xfrm>
          <a:custGeom>
            <a:rect b="b" l="l" r="r" t="t"/>
            <a:pathLst>
              <a:path extrusionOk="0" h="4114800" w="4166886">
                <a:moveTo>
                  <a:pt x="0" y="0"/>
                </a:moveTo>
                <a:lnTo>
                  <a:pt x="4166886" y="0"/>
                </a:lnTo>
                <a:lnTo>
                  <a:pt x="4166886" y="4114800"/>
                </a:lnTo>
                <a:lnTo>
                  <a:pt x="0" y="4114800"/>
                </a:lnTo>
                <a:lnTo>
                  <a:pt x="0" y="0"/>
                </a:lnTo>
                <a:close/>
              </a:path>
            </a:pathLst>
          </a:custGeom>
          <a:blipFill rotWithShape="1">
            <a:blip r:embed="rId5">
              <a:alphaModFix/>
            </a:blip>
            <a:stretch>
              <a:fillRect b="0" l="0" r="0" t="0"/>
            </a:stretch>
          </a:blipFill>
          <a:ln>
            <a:noFill/>
          </a:ln>
        </p:spPr>
      </p:sp>
      <p:sp>
        <p:nvSpPr>
          <p:cNvPr id="584" name="Google Shape;584;p29"/>
          <p:cNvSpPr txBox="1"/>
          <p:nvPr/>
        </p:nvSpPr>
        <p:spPr>
          <a:xfrm>
            <a:off x="1635673" y="3679316"/>
            <a:ext cx="15016800" cy="4108500"/>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Clr>
                <a:srgbClr val="000000"/>
              </a:buClr>
              <a:buSzPts val="4699"/>
              <a:buFont typeface="Arial"/>
              <a:buNone/>
            </a:pPr>
            <a:r>
              <a:rPr b="1" lang="en-US" sz="4699">
                <a:latin typeface="Philosopher"/>
                <a:ea typeface="Philosopher"/>
                <a:cs typeface="Philosopher"/>
                <a:sym typeface="Philosopher"/>
              </a:rPr>
              <a:t> Comment pouvez-vous appliquer ces principes lors de la conception d'</a:t>
            </a:r>
            <a:r>
              <a:rPr b="1" lang="en-US" sz="4699">
                <a:solidFill>
                  <a:srgbClr val="FFCA08"/>
                </a:solidFill>
                <a:latin typeface="Philosopher"/>
                <a:ea typeface="Philosopher"/>
                <a:cs typeface="Philosopher"/>
                <a:sym typeface="Philosopher"/>
              </a:rPr>
              <a:t>expériences de micro-apprentissage </a:t>
            </a:r>
            <a:r>
              <a:rPr b="1" lang="en-US" sz="4699">
                <a:latin typeface="Philosopher"/>
                <a:ea typeface="Philosopher"/>
                <a:cs typeface="Philosopher"/>
                <a:sym typeface="Philosopher"/>
              </a:rPr>
              <a:t>pour les apprenants adultes peu qualifiés dans vos contextes d'enseignement spécifiques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p:nvPr/>
        </p:nvSpPr>
        <p:spPr>
          <a:xfrm>
            <a:off x="-110100" y="0"/>
            <a:ext cx="8334116" cy="10287000"/>
          </a:xfrm>
          <a:custGeom>
            <a:rect b="b" l="l" r="r" t="t"/>
            <a:pathLst>
              <a:path extrusionOk="0" h="13716000" w="9747504">
                <a:moveTo>
                  <a:pt x="0" y="0"/>
                </a:moveTo>
                <a:lnTo>
                  <a:pt x="9747504" y="0"/>
                </a:lnTo>
                <a:lnTo>
                  <a:pt x="9747504" y="13716000"/>
                </a:lnTo>
                <a:lnTo>
                  <a:pt x="0" y="13716000"/>
                </a:lnTo>
                <a:close/>
              </a:path>
            </a:pathLst>
          </a:custGeom>
          <a:solidFill>
            <a:srgbClr val="FFCA08"/>
          </a:solidFill>
          <a:ln>
            <a:noFill/>
          </a:ln>
        </p:spPr>
      </p:sp>
      <p:sp>
        <p:nvSpPr>
          <p:cNvPr id="113" name="Google Shape;113;p3"/>
          <p:cNvSpPr txBox="1"/>
          <p:nvPr/>
        </p:nvSpPr>
        <p:spPr>
          <a:xfrm rot="-5400000">
            <a:off x="-847900" y="4144878"/>
            <a:ext cx="59442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TABLE DES MATIÈRES</a:t>
            </a:r>
            <a:endParaRPr b="0" i="0" sz="1400" u="none" cap="none" strike="noStrike">
              <a:solidFill>
                <a:srgbClr val="000000"/>
              </a:solidFill>
              <a:latin typeface="Arial"/>
              <a:ea typeface="Arial"/>
              <a:cs typeface="Arial"/>
              <a:sym typeface="Arial"/>
            </a:endParaRPr>
          </a:p>
        </p:txBody>
      </p:sp>
      <p:sp>
        <p:nvSpPr>
          <p:cNvPr id="114" name="Google Shape;114;p3"/>
          <p:cNvSpPr/>
          <p:nvPr/>
        </p:nvSpPr>
        <p:spPr>
          <a:xfrm rot="5400000">
            <a:off x="9382444" y="2537579"/>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5" name="Google Shape;115;p3"/>
          <p:cNvSpPr/>
          <p:nvPr/>
        </p:nvSpPr>
        <p:spPr>
          <a:xfrm rot="5400000">
            <a:off x="9382444" y="3616052"/>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5" y="4756625"/>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7" name="Google Shape;117;p3"/>
          <p:cNvSpPr/>
          <p:nvPr/>
        </p:nvSpPr>
        <p:spPr>
          <a:xfrm>
            <a:off x="3150395" y="1052522"/>
            <a:ext cx="5993606" cy="8567738"/>
          </a:xfrm>
          <a:custGeom>
            <a:rect b="b" l="l" r="r" t="t"/>
            <a:pathLst>
              <a:path extrusionOk="0" h="8567738" w="5993606">
                <a:moveTo>
                  <a:pt x="0" y="0"/>
                </a:moveTo>
                <a:lnTo>
                  <a:pt x="5993605" y="0"/>
                </a:lnTo>
                <a:lnTo>
                  <a:pt x="5993605" y="8567737"/>
                </a:lnTo>
                <a:lnTo>
                  <a:pt x="0" y="8567737"/>
                </a:lnTo>
                <a:lnTo>
                  <a:pt x="0" y="0"/>
                </a:lnTo>
                <a:close/>
              </a:path>
            </a:pathLst>
          </a:custGeom>
          <a:blipFill rotWithShape="1">
            <a:blip r:embed="rId3">
              <a:alphaModFix/>
            </a:blip>
            <a:stretch>
              <a:fillRect b="-37" l="-57411" r="-57411" t="0"/>
            </a:stretch>
          </a:blipFill>
          <a:ln>
            <a:noFill/>
          </a:ln>
        </p:spPr>
      </p:sp>
      <p:sp>
        <p:nvSpPr>
          <p:cNvPr id="118" name="Google Shape;118;p3"/>
          <p:cNvSpPr/>
          <p:nvPr/>
        </p:nvSpPr>
        <p:spPr>
          <a:xfrm>
            <a:off x="15298059" y="-191347"/>
            <a:ext cx="3580483" cy="2531242"/>
          </a:xfrm>
          <a:custGeom>
            <a:rect b="b" l="l" r="r" t="t"/>
            <a:pathLst>
              <a:path extrusionOk="0" h="2531242" w="3580483">
                <a:moveTo>
                  <a:pt x="0" y="0"/>
                </a:moveTo>
                <a:lnTo>
                  <a:pt x="3580483" y="0"/>
                </a:lnTo>
                <a:lnTo>
                  <a:pt x="3580483" y="2531242"/>
                </a:lnTo>
                <a:lnTo>
                  <a:pt x="0" y="2531242"/>
                </a:lnTo>
                <a:lnTo>
                  <a:pt x="0" y="0"/>
                </a:lnTo>
                <a:close/>
              </a:path>
            </a:pathLst>
          </a:custGeom>
          <a:blipFill rotWithShape="1">
            <a:blip r:embed="rId4">
              <a:alphaModFix/>
            </a:blip>
            <a:stretch>
              <a:fillRect b="-30" l="0" r="0" t="0"/>
            </a:stretch>
          </a:blipFill>
          <a:ln>
            <a:noFill/>
          </a:ln>
        </p:spPr>
      </p:sp>
      <p:sp>
        <p:nvSpPr>
          <p:cNvPr id="119" name="Google Shape;119;p3"/>
          <p:cNvSpPr/>
          <p:nvPr/>
        </p:nvSpPr>
        <p:spPr>
          <a:xfrm rot="5400000">
            <a:off x="9382444" y="59881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0" name="Google Shape;120;p3"/>
          <p:cNvSpPr/>
          <p:nvPr/>
        </p:nvSpPr>
        <p:spPr>
          <a:xfrm rot="5400000">
            <a:off x="9382445" y="71834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4" y="8469643"/>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2" name="Google Shape;122;p3"/>
          <p:cNvSpPr txBox="1"/>
          <p:nvPr/>
        </p:nvSpPr>
        <p:spPr>
          <a:xfrm>
            <a:off x="10036702" y="2526102"/>
            <a:ext cx="65862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1 : Introduction au micro-apprentissage </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10036700" y="3577825"/>
            <a:ext cx="70866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2 : Principes du micro-apprentissage </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10036700" y="4718400"/>
            <a:ext cx="78696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3 : Concevoir des activités de micro-apprentissage </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0036701" y="5949905"/>
            <a:ext cx="72408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4 : Favoriser l'engagement et la motivation </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10036700" y="7145200"/>
            <a:ext cx="8073000" cy="8436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5 : Stratégies de mise en œuvre du micro-apprentissage </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10036701" y="8431427"/>
            <a:ext cx="60447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Partie 6 : Études de cas et bonnes pratiques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0"/>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590" name="Google Shape;590;p30"/>
          <p:cNvSpPr/>
          <p:nvPr/>
        </p:nvSpPr>
        <p:spPr>
          <a:xfrm>
            <a:off x="7603323" y="3504411"/>
            <a:ext cx="3081338" cy="3081338"/>
          </a:xfrm>
          <a:custGeom>
            <a:rect b="b" l="l" r="r" t="t"/>
            <a:pathLst>
              <a:path extrusionOk="0" h="3081338" w="3081338">
                <a:moveTo>
                  <a:pt x="0" y="0"/>
                </a:moveTo>
                <a:lnTo>
                  <a:pt x="3081337" y="0"/>
                </a:lnTo>
                <a:lnTo>
                  <a:pt x="3081337" y="3081338"/>
                </a:lnTo>
                <a:lnTo>
                  <a:pt x="0" y="3081338"/>
                </a:lnTo>
                <a:lnTo>
                  <a:pt x="0" y="0"/>
                </a:lnTo>
                <a:close/>
              </a:path>
            </a:pathLst>
          </a:custGeom>
          <a:blipFill rotWithShape="1">
            <a:blip r:embed="rId3">
              <a:alphaModFix/>
            </a:blip>
            <a:stretch>
              <a:fillRect b="-29" l="-20721" r="-20721" t="0"/>
            </a:stretch>
          </a:blipFill>
          <a:ln>
            <a:noFill/>
          </a:ln>
        </p:spPr>
      </p:sp>
      <p:sp>
        <p:nvSpPr>
          <p:cNvPr id="591" name="Google Shape;591;p30"/>
          <p:cNvSpPr txBox="1"/>
          <p:nvPr/>
        </p:nvSpPr>
        <p:spPr>
          <a:xfrm>
            <a:off x="8257671" y="2550105"/>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592" name="Google Shape;592;p30"/>
          <p:cNvSpPr txBox="1"/>
          <p:nvPr/>
        </p:nvSpPr>
        <p:spPr>
          <a:xfrm>
            <a:off x="7063731" y="7347600"/>
            <a:ext cx="41604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 Concevoir des activités de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1"/>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598" name="Google Shape;598;p31"/>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599" name="Google Shape;599;p31"/>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600" name="Google Shape;600;p31"/>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01" name="Google Shape;601;p31"/>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02" name="Google Shape;602;p31"/>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03" name="Google Shape;603;p31"/>
          <p:cNvSpPr txBox="1"/>
          <p:nvPr/>
        </p:nvSpPr>
        <p:spPr>
          <a:xfrm>
            <a:off x="1566274" y="1791200"/>
            <a:ext cx="99024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Apprendre à créer des contenus de micro-apprentissage attrayants</a:t>
            </a:r>
            <a:endParaRPr b="0" i="0" sz="1400" u="none" cap="none" strike="noStrike">
              <a:solidFill>
                <a:srgbClr val="000000"/>
              </a:solidFill>
              <a:latin typeface="Arial"/>
              <a:ea typeface="Arial"/>
              <a:cs typeface="Arial"/>
              <a:sym typeface="Arial"/>
            </a:endParaRPr>
          </a:p>
        </p:txBody>
      </p:sp>
      <p:sp>
        <p:nvSpPr>
          <p:cNvPr id="604" name="Google Shape;604;p31"/>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Mettre l'accent sur les éléments multimédias et interactifs</a:t>
            </a:r>
            <a:endParaRPr b="0" i="0" sz="1400" u="none" cap="none" strike="noStrike">
              <a:solidFill>
                <a:srgbClr val="000000"/>
              </a:solidFill>
              <a:latin typeface="Arial"/>
              <a:ea typeface="Arial"/>
              <a:cs typeface="Arial"/>
              <a:sym typeface="Arial"/>
            </a:endParaRPr>
          </a:p>
        </p:txBody>
      </p:sp>
      <p:sp>
        <p:nvSpPr>
          <p:cNvPr id="605" name="Google Shape;605;p31"/>
          <p:cNvSpPr txBox="1"/>
          <p:nvPr/>
        </p:nvSpPr>
        <p:spPr>
          <a:xfrm>
            <a:off x="1566279" y="7155228"/>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Guide pour l'élaboration d'évaluations de micro-apprentissage efficaces</a:t>
            </a:r>
            <a:endParaRPr b="0" i="0" sz="1400" u="none" cap="none" strike="noStrike">
              <a:solidFill>
                <a:srgbClr val="000000"/>
              </a:solidFill>
              <a:latin typeface="Arial"/>
              <a:ea typeface="Arial"/>
              <a:cs typeface="Arial"/>
              <a:sym typeface="Arial"/>
            </a:endParaRPr>
          </a:p>
        </p:txBody>
      </p:sp>
      <p:sp>
        <p:nvSpPr>
          <p:cNvPr id="606" name="Google Shape;606;p31"/>
          <p:cNvSpPr txBox="1"/>
          <p:nvPr/>
        </p:nvSpPr>
        <p:spPr>
          <a:xfrm>
            <a:off x="13914726" y="7284258"/>
            <a:ext cx="41604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 Concevoir des activités de micro-apprentissage</a:t>
            </a:r>
            <a:r>
              <a:rPr b="0" i="0" lang="en-US" sz="27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2"/>
          <p:cNvSpPr/>
          <p:nvPr/>
        </p:nvSpPr>
        <p:spPr>
          <a:xfrm>
            <a:off x="1697320"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2"/>
          <p:cNvSpPr txBox="1"/>
          <p:nvPr/>
        </p:nvSpPr>
        <p:spPr>
          <a:xfrm>
            <a:off x="1998507" y="4117308"/>
            <a:ext cx="2657700" cy="10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Un contenu à la carte</a:t>
            </a:r>
            <a:endParaRPr b="0" i="0" sz="1400" u="none" cap="none" strike="noStrike">
              <a:solidFill>
                <a:srgbClr val="000000"/>
              </a:solidFill>
              <a:latin typeface="Arial"/>
              <a:ea typeface="Arial"/>
              <a:cs typeface="Arial"/>
              <a:sym typeface="Arial"/>
            </a:endParaRPr>
          </a:p>
        </p:txBody>
      </p:sp>
      <p:sp>
        <p:nvSpPr>
          <p:cNvPr id="617" name="Google Shape;617;p32"/>
          <p:cNvSpPr/>
          <p:nvPr/>
        </p:nvSpPr>
        <p:spPr>
          <a:xfrm>
            <a:off x="5532424"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32"/>
          <p:cNvSpPr/>
          <p:nvPr/>
        </p:nvSpPr>
        <p:spPr>
          <a:xfrm>
            <a:off x="5665974" y="4814371"/>
            <a:ext cx="3120949" cy="3120949"/>
          </a:xfrm>
          <a:custGeom>
            <a:rect b="b" l="l" r="r" t="t"/>
            <a:pathLst>
              <a:path extrusionOk="0" h="3120949" w="3120949">
                <a:moveTo>
                  <a:pt x="0" y="0"/>
                </a:moveTo>
                <a:lnTo>
                  <a:pt x="3120948" y="0"/>
                </a:lnTo>
                <a:lnTo>
                  <a:pt x="3120948" y="3120949"/>
                </a:lnTo>
                <a:lnTo>
                  <a:pt x="0" y="3120949"/>
                </a:lnTo>
                <a:lnTo>
                  <a:pt x="0" y="0"/>
                </a:lnTo>
                <a:close/>
              </a:path>
            </a:pathLst>
          </a:custGeom>
          <a:blipFill rotWithShape="1">
            <a:blip r:embed="rId3">
              <a:alphaModFix amt="42000"/>
            </a:blip>
            <a:stretch>
              <a:fillRect b="0" l="0" r="0" t="0"/>
            </a:stretch>
          </a:blipFill>
          <a:ln>
            <a:noFill/>
          </a:ln>
        </p:spPr>
      </p:sp>
      <p:sp>
        <p:nvSpPr>
          <p:cNvPr id="619" name="Google Shape;619;p32"/>
          <p:cNvSpPr txBox="1"/>
          <p:nvPr/>
        </p:nvSpPr>
        <p:spPr>
          <a:xfrm>
            <a:off x="5897632" y="4117308"/>
            <a:ext cx="2657700" cy="4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Objectifs ciblés</a:t>
            </a:r>
            <a:endParaRPr b="0" i="0" sz="1400" u="none" cap="none" strike="noStrike">
              <a:solidFill>
                <a:srgbClr val="000000"/>
              </a:solidFill>
              <a:latin typeface="Arial"/>
              <a:ea typeface="Arial"/>
              <a:cs typeface="Arial"/>
              <a:sym typeface="Arial"/>
            </a:endParaRPr>
          </a:p>
        </p:txBody>
      </p:sp>
      <p:sp>
        <p:nvSpPr>
          <p:cNvPr id="620" name="Google Shape;620;p32"/>
          <p:cNvSpPr/>
          <p:nvPr/>
        </p:nvSpPr>
        <p:spPr>
          <a:xfrm>
            <a:off x="9367528"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2"/>
          <p:cNvSpPr txBox="1"/>
          <p:nvPr/>
        </p:nvSpPr>
        <p:spPr>
          <a:xfrm>
            <a:off x="9434513" y="4117308"/>
            <a:ext cx="3254100" cy="10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Apprentissage "juste à temps" </a:t>
            </a:r>
            <a:endParaRPr b="0" i="0" sz="1400" u="none" cap="none" strike="noStrike">
              <a:solidFill>
                <a:srgbClr val="000000"/>
              </a:solidFill>
              <a:latin typeface="Arial"/>
              <a:ea typeface="Arial"/>
              <a:cs typeface="Arial"/>
              <a:sym typeface="Arial"/>
            </a:endParaRPr>
          </a:p>
        </p:txBody>
      </p:sp>
      <p:sp>
        <p:nvSpPr>
          <p:cNvPr id="622" name="Google Shape;622;p32"/>
          <p:cNvSpPr/>
          <p:nvPr/>
        </p:nvSpPr>
        <p:spPr>
          <a:xfrm>
            <a:off x="13202632"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2"/>
          <p:cNvSpPr txBox="1"/>
          <p:nvPr/>
        </p:nvSpPr>
        <p:spPr>
          <a:xfrm>
            <a:off x="13567851" y="4117300"/>
            <a:ext cx="2870700" cy="4617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Personnalisation</a:t>
            </a:r>
            <a:endParaRPr b="0" i="0" sz="1400" u="none" cap="none" strike="noStrike">
              <a:solidFill>
                <a:srgbClr val="000000"/>
              </a:solidFill>
              <a:latin typeface="Arial"/>
              <a:ea typeface="Arial"/>
              <a:cs typeface="Arial"/>
              <a:sym typeface="Arial"/>
            </a:endParaRPr>
          </a:p>
        </p:txBody>
      </p:sp>
      <p:sp>
        <p:nvSpPr>
          <p:cNvPr id="624" name="Google Shape;624;p32"/>
          <p:cNvSpPr txBox="1"/>
          <p:nvPr/>
        </p:nvSpPr>
        <p:spPr>
          <a:xfrm>
            <a:off x="3372075" y="2309050"/>
            <a:ext cx="13147200" cy="1422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Dans la deuxième partie, nous avons discuté de quatre principes fondamentaux</a:t>
            </a:r>
            <a:r>
              <a:rPr b="1" i="0" lang="en-US" sz="4200" u="none" cap="none" strike="noStrike">
                <a:solidFill>
                  <a:srgbClr val="000000"/>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625" name="Google Shape;625;p32"/>
          <p:cNvSpPr txBox="1"/>
          <p:nvPr/>
        </p:nvSpPr>
        <p:spPr>
          <a:xfrm>
            <a:off x="5531805" y="6012969"/>
            <a:ext cx="3387900" cy="1308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Des objectifs d'apprentissage clairs et spécifiques</a:t>
            </a:r>
            <a:endParaRPr b="0" i="0" sz="1400" u="none" cap="none" strike="noStrike">
              <a:solidFill>
                <a:srgbClr val="000000"/>
              </a:solidFill>
              <a:latin typeface="Arial"/>
              <a:ea typeface="Arial"/>
              <a:cs typeface="Arial"/>
              <a:sym typeface="Arial"/>
            </a:endParaRPr>
          </a:p>
        </p:txBody>
      </p:sp>
      <p:sp>
        <p:nvSpPr>
          <p:cNvPr id="626" name="Google Shape;626;p32"/>
          <p:cNvSpPr/>
          <p:nvPr/>
        </p:nvSpPr>
        <p:spPr>
          <a:xfrm>
            <a:off x="9564596" y="5088858"/>
            <a:ext cx="2993913" cy="2993913"/>
          </a:xfrm>
          <a:custGeom>
            <a:rect b="b" l="l" r="r" t="t"/>
            <a:pathLst>
              <a:path extrusionOk="0" h="2993913" w="2993913">
                <a:moveTo>
                  <a:pt x="0" y="0"/>
                </a:moveTo>
                <a:lnTo>
                  <a:pt x="2993912" y="0"/>
                </a:lnTo>
                <a:lnTo>
                  <a:pt x="2993912" y="2993913"/>
                </a:lnTo>
                <a:lnTo>
                  <a:pt x="0" y="2993913"/>
                </a:lnTo>
                <a:lnTo>
                  <a:pt x="0" y="0"/>
                </a:lnTo>
                <a:close/>
              </a:path>
            </a:pathLst>
          </a:custGeom>
          <a:blipFill rotWithShape="1">
            <a:blip r:embed="rId4">
              <a:alphaModFix amt="44999"/>
            </a:blip>
            <a:stretch>
              <a:fillRect b="0" l="0" r="0" t="0"/>
            </a:stretch>
          </a:blipFill>
          <a:ln>
            <a:noFill/>
          </a:ln>
        </p:spPr>
      </p:sp>
      <p:sp>
        <p:nvSpPr>
          <p:cNvPr id="627" name="Google Shape;627;p32"/>
          <p:cNvSpPr txBox="1"/>
          <p:nvPr/>
        </p:nvSpPr>
        <p:spPr>
          <a:xfrm>
            <a:off x="9367203" y="5931807"/>
            <a:ext cx="3387900" cy="1308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Transmission d'informations en temps utile</a:t>
            </a:r>
            <a:endParaRPr b="0" i="0" sz="1400" u="none" cap="none" strike="noStrike">
              <a:solidFill>
                <a:srgbClr val="000000"/>
              </a:solidFill>
              <a:latin typeface="Arial"/>
              <a:ea typeface="Arial"/>
              <a:cs typeface="Arial"/>
              <a:sym typeface="Arial"/>
            </a:endParaRPr>
          </a:p>
        </p:txBody>
      </p:sp>
      <p:sp>
        <p:nvSpPr>
          <p:cNvPr id="628" name="Google Shape;628;p32"/>
          <p:cNvSpPr/>
          <p:nvPr/>
        </p:nvSpPr>
        <p:spPr>
          <a:xfrm>
            <a:off x="13245456" y="4292326"/>
            <a:ext cx="3302400" cy="3910094"/>
          </a:xfrm>
          <a:custGeom>
            <a:rect b="b" l="l" r="r" t="t"/>
            <a:pathLst>
              <a:path extrusionOk="0" h="3910094" w="3302400">
                <a:moveTo>
                  <a:pt x="0" y="0"/>
                </a:moveTo>
                <a:lnTo>
                  <a:pt x="3302400" y="0"/>
                </a:lnTo>
                <a:lnTo>
                  <a:pt x="3302400" y="3910093"/>
                </a:lnTo>
                <a:lnTo>
                  <a:pt x="0" y="3910093"/>
                </a:lnTo>
                <a:lnTo>
                  <a:pt x="0" y="0"/>
                </a:lnTo>
                <a:close/>
              </a:path>
            </a:pathLst>
          </a:custGeom>
          <a:blipFill rotWithShape="1">
            <a:blip r:embed="rId5">
              <a:alphaModFix amt="28000"/>
            </a:blip>
            <a:stretch>
              <a:fillRect b="0" l="0" r="0" t="0"/>
            </a:stretch>
          </a:blipFill>
          <a:ln>
            <a:noFill/>
          </a:ln>
        </p:spPr>
      </p:sp>
      <p:sp>
        <p:nvSpPr>
          <p:cNvPr id="629" name="Google Shape;629;p32"/>
          <p:cNvSpPr txBox="1"/>
          <p:nvPr/>
        </p:nvSpPr>
        <p:spPr>
          <a:xfrm>
            <a:off x="13202632" y="6012969"/>
            <a:ext cx="3387900" cy="846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Adapter le contenu aux besoins individuels</a:t>
            </a:r>
            <a:endParaRPr b="0" i="0" sz="1400" u="none" cap="none" strike="noStrike">
              <a:solidFill>
                <a:srgbClr val="000000"/>
              </a:solidFill>
              <a:latin typeface="Arial"/>
              <a:ea typeface="Arial"/>
              <a:cs typeface="Arial"/>
              <a:sym typeface="Arial"/>
            </a:endParaRPr>
          </a:p>
        </p:txBody>
      </p:sp>
      <p:sp>
        <p:nvSpPr>
          <p:cNvPr id="630" name="Google Shape;630;p32"/>
          <p:cNvSpPr/>
          <p:nvPr/>
        </p:nvSpPr>
        <p:spPr>
          <a:xfrm rot="-5399999">
            <a:off x="1697320" y="4945658"/>
            <a:ext cx="3388048" cy="3125474"/>
          </a:xfrm>
          <a:custGeom>
            <a:rect b="b" l="l" r="r" t="t"/>
            <a:pathLst>
              <a:path extrusionOk="0" h="3125474" w="3388048">
                <a:moveTo>
                  <a:pt x="0" y="0"/>
                </a:moveTo>
                <a:lnTo>
                  <a:pt x="3388048" y="0"/>
                </a:lnTo>
                <a:lnTo>
                  <a:pt x="3388048" y="3125475"/>
                </a:lnTo>
                <a:lnTo>
                  <a:pt x="0" y="3125475"/>
                </a:lnTo>
                <a:lnTo>
                  <a:pt x="0" y="0"/>
                </a:lnTo>
                <a:close/>
              </a:path>
            </a:pathLst>
          </a:custGeom>
          <a:blipFill rotWithShape="1">
            <a:blip r:embed="rId6">
              <a:alphaModFix amt="41000"/>
            </a:blip>
            <a:stretch>
              <a:fillRect b="0" l="0" r="0" t="0"/>
            </a:stretch>
          </a:blipFill>
          <a:ln>
            <a:noFill/>
          </a:ln>
        </p:spPr>
      </p:sp>
      <p:sp>
        <p:nvSpPr>
          <p:cNvPr id="631" name="Google Shape;631;p32"/>
          <p:cNvSpPr txBox="1"/>
          <p:nvPr/>
        </p:nvSpPr>
        <p:spPr>
          <a:xfrm>
            <a:off x="1998507" y="5955945"/>
            <a:ext cx="2657700" cy="17694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Fournir du contenu en petits morceaux faciles à retenir</a:t>
            </a:r>
            <a:endParaRPr b="0" i="0" sz="1400" u="none" cap="none" strike="noStrike">
              <a:solidFill>
                <a:srgbClr val="000000"/>
              </a:solidFill>
              <a:latin typeface="Arial"/>
              <a:ea typeface="Arial"/>
              <a:cs typeface="Arial"/>
              <a:sym typeface="Arial"/>
            </a:endParaRPr>
          </a:p>
        </p:txBody>
      </p:sp>
      <p:sp>
        <p:nvSpPr>
          <p:cNvPr id="632" name="Google Shape;632;p32"/>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7">
              <a:alphaModFix/>
            </a:blip>
            <a:stretch>
              <a:fillRect b="-4986" l="-14762" r="-20794" t="0"/>
            </a:stretch>
          </a:blipFill>
          <a:ln>
            <a:noFill/>
          </a:ln>
        </p:spPr>
      </p:sp>
      <p:sp>
        <p:nvSpPr>
          <p:cNvPr id="633" name="Google Shape;633;p32"/>
          <p:cNvSpPr/>
          <p:nvPr/>
        </p:nvSpPr>
        <p:spPr>
          <a:xfrm>
            <a:off x="1748597" y="1799021"/>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634" name="Google Shape;634;p32"/>
          <p:cNvSpPr/>
          <p:nvPr/>
        </p:nvSpPr>
        <p:spPr>
          <a:xfrm>
            <a:off x="2324639" y="2251894"/>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8">
              <a:alphaModFix/>
            </a:blip>
            <a:stretch>
              <a:fillRect b="-10178" l="-20721" r="-20721" t="0"/>
            </a:stretch>
          </a:blipFill>
          <a:ln>
            <a:noFill/>
          </a:ln>
        </p:spPr>
      </p:sp>
      <p:sp>
        <p:nvSpPr>
          <p:cNvPr id="635" name="Google Shape;635;p32"/>
          <p:cNvSpPr txBox="1"/>
          <p:nvPr/>
        </p:nvSpPr>
        <p:spPr>
          <a:xfrm>
            <a:off x="1767963" y="1899469"/>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2</a:t>
            </a:r>
            <a:endParaRPr b="0" i="0" sz="1400" u="none" cap="none" strike="noStrike">
              <a:solidFill>
                <a:srgbClr val="000000"/>
              </a:solidFill>
              <a:latin typeface="Arial"/>
              <a:ea typeface="Arial"/>
              <a:cs typeface="Arial"/>
              <a:sym typeface="Arial"/>
            </a:endParaRPr>
          </a:p>
        </p:txBody>
      </p:sp>
      <p:sp>
        <p:nvSpPr>
          <p:cNvPr id="636" name="Google Shape;636;p32"/>
          <p:cNvSpPr txBox="1"/>
          <p:nvPr/>
        </p:nvSpPr>
        <p:spPr>
          <a:xfrm>
            <a:off x="1804492" y="2827785"/>
            <a:ext cx="1522800" cy="1029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b="1" lang="en-US" sz="1310">
                <a:latin typeface="Philosopher"/>
                <a:ea typeface="Philosopher"/>
                <a:cs typeface="Philosopher"/>
                <a:sym typeface="Philosopher"/>
              </a:rPr>
              <a:t>Principes du micro-apprentissage</a:t>
            </a:r>
            <a:endParaRPr b="1" sz="131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b="1" sz="161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1610"/>
              <a:buFont typeface="Arial"/>
              <a:buNone/>
            </a:pPr>
            <a:r>
              <a:t/>
            </a:r>
            <a:endParaRPr b="1" sz="1610">
              <a:latin typeface="Philosopher"/>
              <a:ea typeface="Philosopher"/>
              <a:cs typeface="Philosopher"/>
              <a:sym typeface="Philosoph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3"/>
          <p:cNvSpPr/>
          <p:nvPr/>
        </p:nvSpPr>
        <p:spPr>
          <a:xfrm>
            <a:off x="2138290" y="4274519"/>
            <a:ext cx="4334806" cy="3354587"/>
          </a:xfrm>
          <a:custGeom>
            <a:rect b="b" l="l" r="r" t="t"/>
            <a:pathLst>
              <a:path extrusionOk="0" h="2597284" w="3356217">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3"/>
          <p:cNvSpPr/>
          <p:nvPr/>
        </p:nvSpPr>
        <p:spPr>
          <a:xfrm>
            <a:off x="387887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3"/>
          <p:cNvSpPr/>
          <p:nvPr/>
        </p:nvSpPr>
        <p:spPr>
          <a:xfrm>
            <a:off x="3614859" y="5658067"/>
            <a:ext cx="2648818" cy="1950192"/>
          </a:xfrm>
          <a:custGeom>
            <a:rect b="b" l="l" r="r" t="t"/>
            <a:pathLst>
              <a:path extrusionOk="0" h="1950192" w="2648818">
                <a:moveTo>
                  <a:pt x="0" y="0"/>
                </a:moveTo>
                <a:lnTo>
                  <a:pt x="2648818" y="0"/>
                </a:lnTo>
                <a:lnTo>
                  <a:pt x="2648818" y="1950192"/>
                </a:lnTo>
                <a:lnTo>
                  <a:pt x="0" y="1950192"/>
                </a:lnTo>
                <a:lnTo>
                  <a:pt x="0" y="0"/>
                </a:lnTo>
                <a:close/>
              </a:path>
            </a:pathLst>
          </a:custGeom>
          <a:blipFill rotWithShape="1">
            <a:blip r:embed="rId3">
              <a:alphaModFix amt="24000"/>
            </a:blip>
            <a:stretch>
              <a:fillRect b="0" l="0" r="0" t="0"/>
            </a:stretch>
          </a:blipFill>
          <a:ln>
            <a:noFill/>
          </a:ln>
        </p:spPr>
      </p:sp>
      <p:sp>
        <p:nvSpPr>
          <p:cNvPr id="648" name="Google Shape;648;p33"/>
          <p:cNvSpPr/>
          <p:nvPr/>
        </p:nvSpPr>
        <p:spPr>
          <a:xfrm>
            <a:off x="6936401" y="4274519"/>
            <a:ext cx="4389308" cy="3354587"/>
          </a:xfrm>
          <a:custGeom>
            <a:rect b="b" l="l" r="r" t="t"/>
            <a:pathLst>
              <a:path extrusionOk="0" h="2809437" w="3676007">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3"/>
          <p:cNvSpPr/>
          <p:nvPr/>
        </p:nvSpPr>
        <p:spPr>
          <a:xfrm>
            <a:off x="9131055" y="5143500"/>
            <a:ext cx="2200933" cy="2200933"/>
          </a:xfrm>
          <a:custGeom>
            <a:rect b="b" l="l" r="r" t="t"/>
            <a:pathLst>
              <a:path extrusionOk="0" h="2200933" w="2200933">
                <a:moveTo>
                  <a:pt x="0" y="0"/>
                </a:moveTo>
                <a:lnTo>
                  <a:pt x="2200933" y="0"/>
                </a:lnTo>
                <a:lnTo>
                  <a:pt x="2200933" y="2200933"/>
                </a:lnTo>
                <a:lnTo>
                  <a:pt x="0" y="2200933"/>
                </a:lnTo>
                <a:lnTo>
                  <a:pt x="0" y="0"/>
                </a:lnTo>
                <a:close/>
              </a:path>
            </a:pathLst>
          </a:custGeom>
          <a:blipFill rotWithShape="1">
            <a:blip r:embed="rId4">
              <a:alphaModFix amt="24000"/>
            </a:blip>
            <a:stretch>
              <a:fillRect b="0" l="0" r="0" t="0"/>
            </a:stretch>
          </a:blipFill>
          <a:ln>
            <a:noFill/>
          </a:ln>
        </p:spPr>
      </p:sp>
      <p:sp>
        <p:nvSpPr>
          <p:cNvPr id="650" name="Google Shape;650;p33"/>
          <p:cNvSpPr/>
          <p:nvPr/>
        </p:nvSpPr>
        <p:spPr>
          <a:xfrm>
            <a:off x="11824429" y="4274519"/>
            <a:ext cx="4333122" cy="3354587"/>
          </a:xfrm>
          <a:custGeom>
            <a:rect b="b" l="l" r="r" t="t"/>
            <a:pathLst>
              <a:path extrusionOk="0" h="2597284" w="3354913">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33"/>
          <p:cNvSpPr/>
          <p:nvPr/>
        </p:nvSpPr>
        <p:spPr>
          <a:xfrm>
            <a:off x="14310454" y="5416677"/>
            <a:ext cx="1816910" cy="1927756"/>
          </a:xfrm>
          <a:custGeom>
            <a:rect b="b" l="l" r="r" t="t"/>
            <a:pathLst>
              <a:path extrusionOk="0" h="1927756" w="1816910">
                <a:moveTo>
                  <a:pt x="0" y="0"/>
                </a:moveTo>
                <a:lnTo>
                  <a:pt x="1816911" y="0"/>
                </a:lnTo>
                <a:lnTo>
                  <a:pt x="1816911" y="1927756"/>
                </a:lnTo>
                <a:lnTo>
                  <a:pt x="0" y="1927756"/>
                </a:lnTo>
                <a:lnTo>
                  <a:pt x="0" y="0"/>
                </a:lnTo>
                <a:close/>
              </a:path>
            </a:pathLst>
          </a:custGeom>
          <a:blipFill rotWithShape="1">
            <a:blip r:embed="rId5">
              <a:alphaModFix amt="29000"/>
            </a:blip>
            <a:stretch>
              <a:fillRect b="0" l="0" r="0" t="0"/>
            </a:stretch>
          </a:blipFill>
          <a:ln>
            <a:noFill/>
          </a:ln>
        </p:spPr>
      </p:sp>
      <p:sp>
        <p:nvSpPr>
          <p:cNvPr id="652" name="Google Shape;652;p33"/>
          <p:cNvSpPr txBox="1"/>
          <p:nvPr/>
        </p:nvSpPr>
        <p:spPr>
          <a:xfrm>
            <a:off x="2366048" y="5335029"/>
            <a:ext cx="3879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800"/>
              <a:buFont typeface="Arial"/>
              <a:buNone/>
            </a:pPr>
            <a:r>
              <a:rPr b="1" lang="en-US" sz="3800">
                <a:latin typeface="Philosopher"/>
                <a:ea typeface="Philosopher"/>
                <a:cs typeface="Philosopher"/>
                <a:sym typeface="Philosopher"/>
              </a:rPr>
              <a:t>Raconter une histoire</a:t>
            </a:r>
            <a:endParaRPr b="0" i="0" sz="1400" u="none" cap="none" strike="noStrike">
              <a:solidFill>
                <a:srgbClr val="000000"/>
              </a:solidFill>
              <a:latin typeface="Arial"/>
              <a:ea typeface="Arial"/>
              <a:cs typeface="Arial"/>
              <a:sym typeface="Arial"/>
            </a:endParaRPr>
          </a:p>
        </p:txBody>
      </p:sp>
      <p:sp>
        <p:nvSpPr>
          <p:cNvPr id="653" name="Google Shape;653;p33"/>
          <p:cNvSpPr txBox="1"/>
          <p:nvPr/>
        </p:nvSpPr>
        <p:spPr>
          <a:xfrm>
            <a:off x="3942263" y="4608601"/>
            <a:ext cx="70116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654" name="Google Shape;654;p33"/>
          <p:cNvSpPr txBox="1"/>
          <p:nvPr/>
        </p:nvSpPr>
        <p:spPr>
          <a:xfrm>
            <a:off x="7191459" y="5713679"/>
            <a:ext cx="38793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lang="en-US" sz="3800">
                <a:latin typeface="Philosopher"/>
                <a:ea typeface="Philosopher"/>
                <a:cs typeface="Philosopher"/>
                <a:sym typeface="Philosopher"/>
              </a:rPr>
              <a:t>Visuels </a:t>
            </a:r>
            <a:endParaRPr b="0" i="0" sz="1400" u="none" cap="none" strike="noStrike">
              <a:solidFill>
                <a:srgbClr val="000000"/>
              </a:solidFill>
              <a:latin typeface="Arial"/>
              <a:ea typeface="Arial"/>
              <a:cs typeface="Arial"/>
              <a:sym typeface="Arial"/>
            </a:endParaRPr>
          </a:p>
        </p:txBody>
      </p:sp>
      <p:sp>
        <p:nvSpPr>
          <p:cNvPr id="655" name="Google Shape;655;p33"/>
          <p:cNvSpPr/>
          <p:nvPr/>
        </p:nvSpPr>
        <p:spPr>
          <a:xfrm>
            <a:off x="871708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3"/>
          <p:cNvSpPr txBox="1"/>
          <p:nvPr/>
        </p:nvSpPr>
        <p:spPr>
          <a:xfrm>
            <a:off x="8616647"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657" name="Google Shape;657;p33"/>
          <p:cNvSpPr txBox="1"/>
          <p:nvPr/>
        </p:nvSpPr>
        <p:spPr>
          <a:xfrm>
            <a:off x="11789004" y="5249967"/>
            <a:ext cx="41994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800"/>
              <a:buFont typeface="Arial"/>
              <a:buNone/>
            </a:pPr>
            <a:r>
              <a:rPr b="1" lang="en-US" sz="3800">
                <a:latin typeface="Philosopher"/>
                <a:ea typeface="Philosopher"/>
                <a:cs typeface="Philosopher"/>
                <a:sym typeface="Philosopher"/>
              </a:rPr>
              <a:t>Scénarios en situation réelle</a:t>
            </a:r>
            <a:endParaRPr b="0" i="0" sz="1400" u="none" cap="none" strike="noStrike">
              <a:solidFill>
                <a:srgbClr val="000000"/>
              </a:solidFill>
              <a:latin typeface="Arial"/>
              <a:ea typeface="Arial"/>
              <a:cs typeface="Arial"/>
              <a:sym typeface="Arial"/>
            </a:endParaRPr>
          </a:p>
        </p:txBody>
      </p:sp>
      <p:sp>
        <p:nvSpPr>
          <p:cNvPr id="658" name="Google Shape;658;p33"/>
          <p:cNvSpPr/>
          <p:nvPr/>
        </p:nvSpPr>
        <p:spPr>
          <a:xfrm>
            <a:off x="13684287"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33"/>
          <p:cNvSpPr txBox="1"/>
          <p:nvPr/>
        </p:nvSpPr>
        <p:spPr>
          <a:xfrm>
            <a:off x="12088597" y="3367607"/>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660" name="Google Shape;660;p33"/>
          <p:cNvSpPr txBox="1"/>
          <p:nvPr/>
        </p:nvSpPr>
        <p:spPr>
          <a:xfrm>
            <a:off x="2125441" y="6763383"/>
            <a:ext cx="4290600" cy="700200"/>
          </a:xfrm>
          <a:prstGeom prst="rect">
            <a:avLst/>
          </a:prstGeom>
          <a:noFill/>
          <a:ln>
            <a:noFill/>
          </a:ln>
        </p:spPr>
        <p:txBody>
          <a:bodyPr anchorCtr="0" anchor="t" bIns="0" lIns="0" spcFirstLastPara="1" rIns="0" wrap="square" tIns="0">
            <a:spAutoFit/>
          </a:bodyPr>
          <a:lstStyle/>
          <a:p>
            <a:pPr indent="0" lvl="0" marL="0" marR="0" rtl="0" algn="ctr">
              <a:lnSpc>
                <a:spcPct val="119970"/>
              </a:lnSpc>
              <a:spcBef>
                <a:spcPts val="0"/>
              </a:spcBef>
              <a:spcAft>
                <a:spcPts val="0"/>
              </a:spcAft>
              <a:buClr>
                <a:srgbClr val="000000"/>
              </a:buClr>
              <a:buSzPts val="2068"/>
              <a:buFont typeface="Arial"/>
              <a:buNone/>
            </a:pPr>
            <a:r>
              <a:rPr b="0" i="0" lang="en-US" sz="2068" u="none" cap="none" strike="noStrike">
                <a:solidFill>
                  <a:srgbClr val="000000"/>
                </a:solidFill>
                <a:latin typeface="Philosopher"/>
                <a:ea typeface="Philosopher"/>
                <a:cs typeface="Philosopher"/>
                <a:sym typeface="Philosopher"/>
              </a:rPr>
              <a:t> </a:t>
            </a:r>
            <a:r>
              <a:rPr lang="en-US" sz="2068">
                <a:latin typeface="Philosopher"/>
                <a:ea typeface="Philosopher"/>
                <a:cs typeface="Philosopher"/>
                <a:sym typeface="Philosopher"/>
              </a:rPr>
              <a:t>Un moyen efficace d'impliquer les apprenants</a:t>
            </a:r>
            <a:endParaRPr b="0" i="0" sz="1400" u="none" cap="none" strike="noStrike">
              <a:solidFill>
                <a:srgbClr val="000000"/>
              </a:solidFill>
              <a:latin typeface="Arial"/>
              <a:ea typeface="Arial"/>
              <a:cs typeface="Arial"/>
              <a:sym typeface="Arial"/>
            </a:endParaRPr>
          </a:p>
        </p:txBody>
      </p:sp>
      <p:sp>
        <p:nvSpPr>
          <p:cNvPr id="661" name="Google Shape;661;p33"/>
          <p:cNvSpPr txBox="1"/>
          <p:nvPr/>
        </p:nvSpPr>
        <p:spPr>
          <a:xfrm>
            <a:off x="6956012" y="6776013"/>
            <a:ext cx="43827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Infographies, diagrammes, animations simples</a:t>
            </a:r>
            <a:endParaRPr b="0" i="0" sz="1400" u="none" cap="none" strike="noStrike">
              <a:solidFill>
                <a:srgbClr val="000000"/>
              </a:solidFill>
              <a:latin typeface="Arial"/>
              <a:ea typeface="Arial"/>
              <a:cs typeface="Arial"/>
              <a:sym typeface="Arial"/>
            </a:endParaRPr>
          </a:p>
        </p:txBody>
      </p:sp>
      <p:sp>
        <p:nvSpPr>
          <p:cNvPr id="662" name="Google Shape;662;p33"/>
          <p:cNvSpPr txBox="1"/>
          <p:nvPr/>
        </p:nvSpPr>
        <p:spPr>
          <a:xfrm>
            <a:off x="11814904" y="6490288"/>
            <a:ext cx="43029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Un moyen efficace d'aider les apprenants à appliquer ce qu'ils ont appris à des situations pratiques</a:t>
            </a:r>
            <a:endParaRPr b="0" i="0" sz="1400" u="none" cap="none" strike="noStrike">
              <a:solidFill>
                <a:srgbClr val="000000"/>
              </a:solidFill>
              <a:latin typeface="Arial"/>
              <a:ea typeface="Arial"/>
              <a:cs typeface="Arial"/>
              <a:sym typeface="Arial"/>
            </a:endParaRPr>
          </a:p>
        </p:txBody>
      </p:sp>
      <p:sp>
        <p:nvSpPr>
          <p:cNvPr id="663" name="Google Shape;663;p33"/>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6">
              <a:alphaModFix/>
            </a:blip>
            <a:stretch>
              <a:fillRect b="-4986" l="-14762" r="-20794" t="0"/>
            </a:stretch>
          </a:blipFill>
          <a:ln>
            <a:noFill/>
          </a:ln>
        </p:spPr>
      </p:sp>
      <p:sp>
        <p:nvSpPr>
          <p:cNvPr id="664" name="Google Shape;664;p33"/>
          <p:cNvSpPr txBox="1"/>
          <p:nvPr/>
        </p:nvSpPr>
        <p:spPr>
          <a:xfrm>
            <a:off x="814878" y="2137875"/>
            <a:ext cx="16839000" cy="19638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799"/>
              <a:buFont typeface="Arial"/>
              <a:buNone/>
            </a:pPr>
            <a:r>
              <a:rPr b="1" i="0" lang="en-US" sz="5799" u="none" cap="none" strike="noStrike">
                <a:solidFill>
                  <a:srgbClr val="000000"/>
                </a:solidFill>
                <a:latin typeface="Philosopher"/>
                <a:ea typeface="Philosopher"/>
                <a:cs typeface="Philosopher"/>
                <a:sym typeface="Philosopher"/>
              </a:rPr>
              <a:t> </a:t>
            </a:r>
            <a:r>
              <a:rPr b="1" lang="en-US" sz="5799">
                <a:latin typeface="Philosopher"/>
                <a:ea typeface="Philosopher"/>
                <a:cs typeface="Philosopher"/>
                <a:sym typeface="Philosopher"/>
              </a:rPr>
              <a:t>Techniques pour rendre le micro-apprentissage réellement engageant</a:t>
            </a:r>
            <a:endParaRPr b="0" i="0" sz="1400" u="none" cap="none" strike="noStrike">
              <a:solidFill>
                <a:srgbClr val="000000"/>
              </a:solidFill>
              <a:latin typeface="Arial"/>
              <a:ea typeface="Arial"/>
              <a:cs typeface="Arial"/>
              <a:sym typeface="Arial"/>
            </a:endParaRPr>
          </a:p>
        </p:txBody>
      </p:sp>
      <p:sp>
        <p:nvSpPr>
          <p:cNvPr id="665" name="Google Shape;665;p33"/>
          <p:cNvSpPr txBox="1"/>
          <p:nvPr/>
        </p:nvSpPr>
        <p:spPr>
          <a:xfrm>
            <a:off x="13577029"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34"/>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34"/>
          <p:cNvSpPr/>
          <p:nvPr/>
        </p:nvSpPr>
        <p:spPr>
          <a:xfrm flipH="1">
            <a:off x="352777" y="4922146"/>
            <a:ext cx="7286729" cy="5364854"/>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3">
              <a:alphaModFix amt="14000"/>
            </a:blip>
            <a:stretch>
              <a:fillRect b="0" l="0" r="0" t="0"/>
            </a:stretch>
          </a:blipFill>
          <a:ln>
            <a:noFill/>
          </a:ln>
        </p:spPr>
      </p:sp>
      <p:sp>
        <p:nvSpPr>
          <p:cNvPr id="676" name="Google Shape;676;p34"/>
          <p:cNvSpPr/>
          <p:nvPr/>
        </p:nvSpPr>
        <p:spPr>
          <a:xfrm>
            <a:off x="12224105" y="2873158"/>
            <a:ext cx="778138" cy="705314"/>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34"/>
          <p:cNvSpPr txBox="1"/>
          <p:nvPr/>
        </p:nvSpPr>
        <p:spPr>
          <a:xfrm>
            <a:off x="12770663" y="2487071"/>
            <a:ext cx="3879300" cy="1477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4799"/>
              <a:buFont typeface="Arial"/>
              <a:buNone/>
            </a:pPr>
            <a:r>
              <a:rPr b="1" lang="en-US" sz="4799">
                <a:latin typeface="Philosopher"/>
                <a:ea typeface="Philosopher"/>
                <a:cs typeface="Philosopher"/>
                <a:sym typeface="Philosopher"/>
              </a:rPr>
              <a:t>Raconter une histoire</a:t>
            </a:r>
            <a:endParaRPr b="0" i="0" sz="1400" u="none" cap="none" strike="noStrike">
              <a:solidFill>
                <a:srgbClr val="000000"/>
              </a:solidFill>
              <a:latin typeface="Arial"/>
              <a:ea typeface="Arial"/>
              <a:cs typeface="Arial"/>
              <a:sym typeface="Arial"/>
            </a:endParaRPr>
          </a:p>
        </p:txBody>
      </p:sp>
      <p:sp>
        <p:nvSpPr>
          <p:cNvPr id="678" name="Google Shape;678;p34"/>
          <p:cNvSpPr txBox="1"/>
          <p:nvPr/>
        </p:nvSpPr>
        <p:spPr>
          <a:xfrm>
            <a:off x="12082464" y="2889674"/>
            <a:ext cx="1061400" cy="543600"/>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679" name="Google Shape;679;p34"/>
          <p:cNvSpPr txBox="1"/>
          <p:nvPr/>
        </p:nvSpPr>
        <p:spPr>
          <a:xfrm>
            <a:off x="9144000" y="5282794"/>
            <a:ext cx="7168800" cy="2571000"/>
          </a:xfrm>
          <a:prstGeom prst="rect">
            <a:avLst/>
          </a:prstGeom>
          <a:noFill/>
          <a:ln>
            <a:noFill/>
          </a:ln>
        </p:spPr>
        <p:txBody>
          <a:bodyPr anchorCtr="0" anchor="t" bIns="0" lIns="0" spcFirstLastPara="1" rIns="0" wrap="square" tIns="0">
            <a:spAutoFit/>
          </a:bodyPr>
          <a:lstStyle/>
          <a:p>
            <a:pPr indent="0" lvl="0" marL="0" marR="0" rtl="0" algn="r">
              <a:lnSpc>
                <a:spcPct val="149000"/>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L'utilisation d'une histoire réelle d'une personne ayant surmonté ses difficultés en matière d'alphabétisation numérique peut avoir une grande résonance auprès des apprenants adultes peu qualifiés.</a:t>
            </a:r>
            <a:r>
              <a:rPr b="1" i="0" lang="en-US" sz="2400" u="none" cap="none" strike="noStrike">
                <a:solidFill>
                  <a:srgbClr val="F59F35"/>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680" name="Google Shape;680;p34"/>
          <p:cNvSpPr txBox="1"/>
          <p:nvPr/>
        </p:nvSpPr>
        <p:spPr>
          <a:xfrm>
            <a:off x="11467483" y="4165968"/>
            <a:ext cx="4845300" cy="846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0" i="0" lang="en-US" sz="2499" u="none" cap="none" strike="noStrike">
                <a:solidFill>
                  <a:srgbClr val="000000"/>
                </a:solidFill>
                <a:latin typeface="Philosopher"/>
                <a:ea typeface="Philosopher"/>
                <a:cs typeface="Philosopher"/>
                <a:sym typeface="Philosopher"/>
              </a:rPr>
              <a:t> </a:t>
            </a:r>
            <a:r>
              <a:rPr lang="en-US" sz="2499">
                <a:latin typeface="Philosopher"/>
                <a:ea typeface="Philosopher"/>
                <a:cs typeface="Philosopher"/>
                <a:sym typeface="Philosopher"/>
              </a:rPr>
              <a:t>Un moyen efficace d'impliquer les apprenants</a:t>
            </a:r>
            <a:endParaRPr b="0" i="0" sz="1400" u="none" cap="none" strike="noStrike">
              <a:solidFill>
                <a:srgbClr val="000000"/>
              </a:solidFill>
              <a:latin typeface="Arial"/>
              <a:ea typeface="Arial"/>
              <a:cs typeface="Arial"/>
              <a:sym typeface="Arial"/>
            </a:endParaRPr>
          </a:p>
        </p:txBody>
      </p:sp>
      <p:sp>
        <p:nvSpPr>
          <p:cNvPr id="681" name="Google Shape;681;p34"/>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5"/>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35"/>
          <p:cNvSpPr/>
          <p:nvPr/>
        </p:nvSpPr>
        <p:spPr>
          <a:xfrm>
            <a:off x="11614686" y="1435368"/>
            <a:ext cx="6673314" cy="6673314"/>
          </a:xfrm>
          <a:custGeom>
            <a:rect b="b" l="l" r="r" t="t"/>
            <a:pathLst>
              <a:path extrusionOk="0" h="6673314" w="6673314">
                <a:moveTo>
                  <a:pt x="0" y="0"/>
                </a:moveTo>
                <a:lnTo>
                  <a:pt x="6673314" y="0"/>
                </a:lnTo>
                <a:lnTo>
                  <a:pt x="6673314" y="6673314"/>
                </a:lnTo>
                <a:lnTo>
                  <a:pt x="0" y="6673314"/>
                </a:lnTo>
                <a:lnTo>
                  <a:pt x="0" y="0"/>
                </a:lnTo>
                <a:close/>
              </a:path>
            </a:pathLst>
          </a:custGeom>
          <a:blipFill rotWithShape="1">
            <a:blip r:embed="rId3">
              <a:alphaModFix amt="12000"/>
            </a:blip>
            <a:stretch>
              <a:fillRect b="0" l="0" r="0" t="0"/>
            </a:stretch>
          </a:blipFill>
          <a:ln>
            <a:noFill/>
          </a:ln>
        </p:spPr>
      </p:sp>
      <p:sp>
        <p:nvSpPr>
          <p:cNvPr id="692" name="Google Shape;692;p35"/>
          <p:cNvSpPr txBox="1"/>
          <p:nvPr/>
        </p:nvSpPr>
        <p:spPr>
          <a:xfrm>
            <a:off x="3181730" y="3431160"/>
            <a:ext cx="2074800" cy="7386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Visu</a:t>
            </a:r>
            <a:r>
              <a:rPr b="1" lang="en-US" sz="4799">
                <a:latin typeface="Philosopher"/>
                <a:ea typeface="Philosopher"/>
                <a:cs typeface="Philosopher"/>
                <a:sym typeface="Philosopher"/>
              </a:rPr>
              <a:t>e</a:t>
            </a:r>
            <a:r>
              <a:rPr b="1" i="0" lang="en-US" sz="4799" u="none" cap="none" strike="noStrike">
                <a:solidFill>
                  <a:srgbClr val="000000"/>
                </a:solidFill>
                <a:latin typeface="Philosopher"/>
                <a:ea typeface="Philosopher"/>
                <a:cs typeface="Philosopher"/>
                <a:sym typeface="Philosopher"/>
              </a:rPr>
              <a:t>ls </a:t>
            </a:r>
            <a:endParaRPr b="0" i="0" sz="1400" u="none" cap="none" strike="noStrike">
              <a:solidFill>
                <a:srgbClr val="000000"/>
              </a:solidFill>
              <a:latin typeface="Arial"/>
              <a:ea typeface="Arial"/>
              <a:cs typeface="Arial"/>
              <a:sym typeface="Arial"/>
            </a:endParaRPr>
          </a:p>
        </p:txBody>
      </p:sp>
      <p:sp>
        <p:nvSpPr>
          <p:cNvPr id="693" name="Google Shape;693;p35"/>
          <p:cNvSpPr/>
          <p:nvPr/>
        </p:nvSpPr>
        <p:spPr>
          <a:xfrm>
            <a:off x="2110144" y="3370192"/>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35"/>
          <p:cNvSpPr txBox="1"/>
          <p:nvPr/>
        </p:nvSpPr>
        <p:spPr>
          <a:xfrm>
            <a:off x="2002950" y="3354960"/>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695" name="Google Shape;695;p35"/>
          <p:cNvSpPr txBox="1"/>
          <p:nvPr/>
        </p:nvSpPr>
        <p:spPr>
          <a:xfrm>
            <a:off x="2002950" y="6042216"/>
            <a:ext cx="9228300" cy="1470300"/>
          </a:xfrm>
          <a:prstGeom prst="rect">
            <a:avLst/>
          </a:prstGeom>
          <a:noFill/>
          <a:ln>
            <a:noFill/>
          </a:ln>
        </p:spPr>
        <p:txBody>
          <a:bodyPr anchorCtr="0" anchor="t" bIns="0" lIns="0" spcFirstLastPara="1" rIns="0" wrap="square" tIns="0">
            <a:spAutoFit/>
          </a:bodyPr>
          <a:lstStyle/>
          <a:p>
            <a:pPr indent="0" lvl="0" marL="0" marR="0" rtl="0" algn="just">
              <a:lnSpc>
                <a:spcPct val="149000"/>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Les visuels peuvent simplifier des concepts complexes et fournir une référence visuelle rapide, ce qui est particulièrement utile pour les apprenants ayant peu de connaissances préalables.</a:t>
            </a:r>
            <a:endParaRPr b="0" i="0" sz="1400" u="none" cap="none" strike="noStrike">
              <a:solidFill>
                <a:srgbClr val="000000"/>
              </a:solidFill>
              <a:latin typeface="Arial"/>
              <a:ea typeface="Arial"/>
              <a:cs typeface="Arial"/>
              <a:sym typeface="Arial"/>
            </a:endParaRPr>
          </a:p>
        </p:txBody>
      </p:sp>
      <p:sp>
        <p:nvSpPr>
          <p:cNvPr id="696" name="Google Shape;696;p35"/>
          <p:cNvSpPr txBox="1"/>
          <p:nvPr/>
        </p:nvSpPr>
        <p:spPr>
          <a:xfrm>
            <a:off x="2110144" y="4762500"/>
            <a:ext cx="6261000" cy="384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Infographies, diagrammes, animations simples</a:t>
            </a:r>
            <a:endParaRPr b="0" i="0" sz="1400" u="none" cap="none" strike="noStrike">
              <a:solidFill>
                <a:srgbClr val="000000"/>
              </a:solidFill>
              <a:latin typeface="Arial"/>
              <a:ea typeface="Arial"/>
              <a:cs typeface="Arial"/>
              <a:sym typeface="Arial"/>
            </a:endParaRPr>
          </a:p>
        </p:txBody>
      </p:sp>
      <p:sp>
        <p:nvSpPr>
          <p:cNvPr id="697" name="Google Shape;697;p35"/>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6"/>
          <p:cNvSpPr/>
          <p:nvPr/>
        </p:nvSpPr>
        <p:spPr>
          <a:xfrm>
            <a:off x="1638019" y="2048568"/>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36"/>
          <p:cNvSpPr/>
          <p:nvPr/>
        </p:nvSpPr>
        <p:spPr>
          <a:xfrm>
            <a:off x="316919" y="196903"/>
            <a:ext cx="5981650" cy="6346578"/>
          </a:xfrm>
          <a:custGeom>
            <a:rect b="b" l="l" r="r" t="t"/>
            <a:pathLst>
              <a:path extrusionOk="0" h="6346578" w="5981650">
                <a:moveTo>
                  <a:pt x="0" y="0"/>
                </a:moveTo>
                <a:lnTo>
                  <a:pt x="5981650" y="0"/>
                </a:lnTo>
                <a:lnTo>
                  <a:pt x="5981650" y="6346578"/>
                </a:lnTo>
                <a:lnTo>
                  <a:pt x="0" y="6346578"/>
                </a:lnTo>
                <a:lnTo>
                  <a:pt x="0" y="0"/>
                </a:lnTo>
                <a:close/>
              </a:path>
            </a:pathLst>
          </a:custGeom>
          <a:blipFill rotWithShape="1">
            <a:blip r:embed="rId3">
              <a:alphaModFix amt="18999"/>
            </a:blip>
            <a:stretch>
              <a:fillRect b="0" l="0" r="0" t="0"/>
            </a:stretch>
          </a:blipFill>
          <a:ln>
            <a:noFill/>
          </a:ln>
        </p:spPr>
      </p:sp>
      <p:sp>
        <p:nvSpPr>
          <p:cNvPr id="708" name="Google Shape;708;p36"/>
          <p:cNvSpPr txBox="1"/>
          <p:nvPr/>
        </p:nvSpPr>
        <p:spPr>
          <a:xfrm>
            <a:off x="10359375" y="2199125"/>
            <a:ext cx="6159900" cy="14775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Clr>
                <a:srgbClr val="000000"/>
              </a:buClr>
              <a:buSzPts val="4799"/>
              <a:buFont typeface="Arial"/>
              <a:buNone/>
            </a:pPr>
            <a:r>
              <a:rPr b="1" lang="en-US" sz="3999">
                <a:latin typeface="Philosopher"/>
                <a:ea typeface="Philosopher"/>
                <a:cs typeface="Philosopher"/>
                <a:sym typeface="Philosopher"/>
              </a:rPr>
              <a:t>Scénarios en situation réelle</a:t>
            </a:r>
            <a:endParaRPr b="0" i="0" sz="600" u="none" cap="none" strike="noStrike">
              <a:solidFill>
                <a:srgbClr val="000000"/>
              </a:solidFill>
              <a:latin typeface="Arial"/>
              <a:ea typeface="Arial"/>
              <a:cs typeface="Arial"/>
              <a:sym typeface="Arial"/>
            </a:endParaRPr>
          </a:p>
        </p:txBody>
      </p:sp>
      <p:sp>
        <p:nvSpPr>
          <p:cNvPr id="709" name="Google Shape;709;p36"/>
          <p:cNvSpPr/>
          <p:nvPr/>
        </p:nvSpPr>
        <p:spPr>
          <a:xfrm>
            <a:off x="9982543" y="2673224"/>
            <a:ext cx="730959" cy="6625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36"/>
          <p:cNvSpPr txBox="1"/>
          <p:nvPr/>
        </p:nvSpPr>
        <p:spPr>
          <a:xfrm>
            <a:off x="9817337" y="2601720"/>
            <a:ext cx="1061400" cy="672300"/>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11" name="Google Shape;711;p36"/>
          <p:cNvSpPr txBox="1"/>
          <p:nvPr/>
        </p:nvSpPr>
        <p:spPr>
          <a:xfrm>
            <a:off x="6861440" y="5263744"/>
            <a:ext cx="9205800" cy="2272800"/>
          </a:xfrm>
          <a:prstGeom prst="rect">
            <a:avLst/>
          </a:prstGeom>
          <a:noFill/>
          <a:ln>
            <a:noFill/>
          </a:ln>
        </p:spPr>
        <p:txBody>
          <a:bodyPr anchorCtr="0" anchor="t" bIns="0" lIns="0" spcFirstLastPara="1" rIns="0" wrap="square" tIns="0">
            <a:spAutoFit/>
          </a:bodyPr>
          <a:lstStyle/>
          <a:p>
            <a:pPr indent="0" lvl="0" marL="0" marR="0" rtl="0" algn="r">
              <a:lnSpc>
                <a:spcPct val="149018"/>
              </a:lnSpc>
              <a:spcBef>
                <a:spcPts val="0"/>
              </a:spcBef>
              <a:spcAft>
                <a:spcPts val="0"/>
              </a:spcAft>
              <a:buClr>
                <a:srgbClr val="000000"/>
              </a:buClr>
              <a:buSzPts val="2699"/>
              <a:buFont typeface="Arial"/>
              <a:buNone/>
            </a:pPr>
            <a:r>
              <a:rPr b="1" lang="en-US" sz="2699">
                <a:solidFill>
                  <a:srgbClr val="F59F35"/>
                </a:solidFill>
                <a:latin typeface="Philosopher"/>
                <a:ea typeface="Philosopher"/>
                <a:cs typeface="Philosopher"/>
                <a:sym typeface="Philosopher"/>
              </a:rPr>
              <a:t>Un scénario impliquant l'établissement d'un budget au quotidien ou la résolution de problèmes courants sur le lieu de travail peut permettre à des adultes peu qualifiés d'acquérir des compétences pratiques.</a:t>
            </a:r>
            <a:endParaRPr b="0" i="0" sz="1400" u="none" cap="none" strike="noStrike">
              <a:solidFill>
                <a:srgbClr val="000000"/>
              </a:solidFill>
              <a:latin typeface="Arial"/>
              <a:ea typeface="Arial"/>
              <a:cs typeface="Arial"/>
              <a:sym typeface="Arial"/>
            </a:endParaRPr>
          </a:p>
        </p:txBody>
      </p:sp>
      <p:sp>
        <p:nvSpPr>
          <p:cNvPr id="712" name="Google Shape;712;p36"/>
          <p:cNvSpPr txBox="1"/>
          <p:nvPr/>
        </p:nvSpPr>
        <p:spPr>
          <a:xfrm>
            <a:off x="6298569" y="3682627"/>
            <a:ext cx="9768600" cy="907800"/>
          </a:xfrm>
          <a:prstGeom prst="rect">
            <a:avLst/>
          </a:prstGeom>
          <a:noFill/>
          <a:ln>
            <a:noFill/>
          </a:ln>
        </p:spPr>
        <p:txBody>
          <a:bodyPr anchorCtr="0" anchor="t" bIns="0" lIns="0" spcFirstLastPara="1" rIns="0" wrap="square" tIns="0">
            <a:spAutoFit/>
          </a:bodyPr>
          <a:lstStyle/>
          <a:p>
            <a:pPr indent="0" lvl="0" marL="0" marR="0" rtl="0" algn="r">
              <a:lnSpc>
                <a:spcPct val="136014"/>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Un moyen efficace d'aider les apprenants à appliquer ce qu'ils ont appris à des situations pratiques</a:t>
            </a:r>
            <a:endParaRPr b="0" i="0" sz="1400" u="none" cap="none" strike="noStrike">
              <a:solidFill>
                <a:srgbClr val="000000"/>
              </a:solidFill>
              <a:latin typeface="Arial"/>
              <a:ea typeface="Arial"/>
              <a:cs typeface="Arial"/>
              <a:sym typeface="Arial"/>
            </a:endParaRPr>
          </a:p>
        </p:txBody>
      </p:sp>
      <p:sp>
        <p:nvSpPr>
          <p:cNvPr id="713" name="Google Shape;713;p36"/>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37"/>
          <p:cNvSpPr/>
          <p:nvPr/>
        </p:nvSpPr>
        <p:spPr>
          <a:xfrm>
            <a:off x="736097" y="5286868"/>
            <a:ext cx="1602483" cy="1602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37"/>
          <p:cNvSpPr/>
          <p:nvPr/>
        </p:nvSpPr>
        <p:spPr>
          <a:xfrm>
            <a:off x="7124027" y="3496851"/>
            <a:ext cx="4119367" cy="4119367"/>
          </a:xfrm>
          <a:custGeom>
            <a:rect b="b" l="l" r="r" t="t"/>
            <a:pathLst>
              <a:path extrusionOk="0" h="4119367" w="4119367">
                <a:moveTo>
                  <a:pt x="0" y="0"/>
                </a:moveTo>
                <a:lnTo>
                  <a:pt x="4119367" y="0"/>
                </a:lnTo>
                <a:lnTo>
                  <a:pt x="4119367" y="4119367"/>
                </a:lnTo>
                <a:lnTo>
                  <a:pt x="0" y="4119367"/>
                </a:lnTo>
                <a:lnTo>
                  <a:pt x="0" y="0"/>
                </a:lnTo>
                <a:close/>
              </a:path>
            </a:pathLst>
          </a:custGeom>
          <a:blipFill rotWithShape="1">
            <a:blip r:embed="rId4">
              <a:alphaModFix amt="3000"/>
            </a:blip>
            <a:stretch>
              <a:fillRect b="0" l="0" r="0" t="0"/>
            </a:stretch>
          </a:blipFill>
          <a:ln>
            <a:noFill/>
          </a:ln>
        </p:spPr>
      </p:sp>
      <p:sp>
        <p:nvSpPr>
          <p:cNvPr id="724" name="Google Shape;724;p37"/>
          <p:cNvSpPr/>
          <p:nvPr/>
        </p:nvSpPr>
        <p:spPr>
          <a:xfrm>
            <a:off x="7275798" y="5790114"/>
            <a:ext cx="975410" cy="9754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899" r="-24899"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7"/>
          <p:cNvSpPr/>
          <p:nvPr/>
        </p:nvSpPr>
        <p:spPr>
          <a:xfrm>
            <a:off x="12753721" y="3395878"/>
            <a:ext cx="3882504" cy="4119367"/>
          </a:xfrm>
          <a:custGeom>
            <a:rect b="b" l="l" r="r" t="t"/>
            <a:pathLst>
              <a:path extrusionOk="0" h="4119367" w="3882504">
                <a:moveTo>
                  <a:pt x="0" y="0"/>
                </a:moveTo>
                <a:lnTo>
                  <a:pt x="3882504" y="0"/>
                </a:lnTo>
                <a:lnTo>
                  <a:pt x="3882504" y="4119367"/>
                </a:lnTo>
                <a:lnTo>
                  <a:pt x="0" y="4119367"/>
                </a:lnTo>
                <a:lnTo>
                  <a:pt x="0" y="0"/>
                </a:lnTo>
                <a:close/>
              </a:path>
            </a:pathLst>
          </a:custGeom>
          <a:blipFill rotWithShape="1">
            <a:blip r:embed="rId6">
              <a:alphaModFix amt="4000"/>
            </a:blip>
            <a:stretch>
              <a:fillRect b="0" l="0" r="0" t="0"/>
            </a:stretch>
          </a:blipFill>
          <a:ln>
            <a:noFill/>
          </a:ln>
        </p:spPr>
      </p:sp>
      <p:sp>
        <p:nvSpPr>
          <p:cNvPr id="726" name="Google Shape;726;p37"/>
          <p:cNvSpPr/>
          <p:nvPr/>
        </p:nvSpPr>
        <p:spPr>
          <a:xfrm>
            <a:off x="12563221" y="5790114"/>
            <a:ext cx="1179795" cy="117979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9875" r="-9875"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37"/>
          <p:cNvSpPr txBox="1"/>
          <p:nvPr/>
        </p:nvSpPr>
        <p:spPr>
          <a:xfrm>
            <a:off x="812297" y="1771799"/>
            <a:ext cx="16230600" cy="1231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8000"/>
              <a:buFont typeface="Arial"/>
              <a:buNone/>
            </a:pPr>
            <a:r>
              <a:rPr b="1" i="0" lang="en-US" sz="8000" u="none" cap="none" strike="noStrike">
                <a:solidFill>
                  <a:srgbClr val="F59F35"/>
                </a:solidFill>
                <a:latin typeface="Philosopher"/>
                <a:ea typeface="Philosopher"/>
                <a:cs typeface="Philosopher"/>
                <a:sym typeface="Philosopher"/>
              </a:rPr>
              <a:t>Ex</a:t>
            </a:r>
            <a:r>
              <a:rPr b="1" lang="en-US" sz="8000">
                <a:solidFill>
                  <a:srgbClr val="F59F35"/>
                </a:solidFill>
                <a:latin typeface="Philosopher"/>
                <a:ea typeface="Philosopher"/>
                <a:cs typeface="Philosopher"/>
                <a:sym typeface="Philosopher"/>
              </a:rPr>
              <a:t>e</a:t>
            </a:r>
            <a:r>
              <a:rPr b="1" i="0" lang="en-US" sz="8000" u="none" cap="none" strike="noStrike">
                <a:solidFill>
                  <a:srgbClr val="F59F35"/>
                </a:solidFill>
                <a:latin typeface="Philosopher"/>
                <a:ea typeface="Philosopher"/>
                <a:cs typeface="Philosopher"/>
                <a:sym typeface="Philosopher"/>
              </a:rPr>
              <a:t>mples</a:t>
            </a:r>
            <a:endParaRPr b="0" i="0" sz="1400" u="none" cap="none" strike="noStrike">
              <a:solidFill>
                <a:srgbClr val="000000"/>
              </a:solidFill>
              <a:latin typeface="Arial"/>
              <a:ea typeface="Arial"/>
              <a:cs typeface="Arial"/>
              <a:sym typeface="Arial"/>
            </a:endParaRPr>
          </a:p>
        </p:txBody>
      </p:sp>
      <p:sp>
        <p:nvSpPr>
          <p:cNvPr id="728" name="Google Shape;728;p37"/>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8">
              <a:alphaModFix/>
            </a:blip>
            <a:stretch>
              <a:fillRect b="-4986" l="-14762" r="-20794" t="0"/>
            </a:stretch>
          </a:blipFill>
          <a:ln>
            <a:noFill/>
          </a:ln>
        </p:spPr>
      </p:sp>
      <p:sp>
        <p:nvSpPr>
          <p:cNvPr id="729" name="Google Shape;729;p37"/>
          <p:cNvSpPr txBox="1"/>
          <p:nvPr/>
        </p:nvSpPr>
        <p:spPr>
          <a:xfrm>
            <a:off x="1028700" y="5694483"/>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730" name="Google Shape;730;p37"/>
          <p:cNvSpPr txBox="1"/>
          <p:nvPr/>
        </p:nvSpPr>
        <p:spPr>
          <a:xfrm>
            <a:off x="1028700" y="6889350"/>
            <a:ext cx="5068200" cy="26505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1800">
                <a:latin typeface="Philosopher"/>
                <a:ea typeface="Philosopher"/>
                <a:cs typeface="Philosopher"/>
                <a:sym typeface="Philosopher"/>
              </a:rPr>
              <a:t>Imaginez un module de micro-apprentissage sur la communication par courrier électronique. Utilisez </a:t>
            </a:r>
            <a:r>
              <a:rPr b="1" lang="en-US" sz="1800">
                <a:solidFill>
                  <a:srgbClr val="F59F35"/>
                </a:solidFill>
                <a:latin typeface="Philosopher"/>
                <a:ea typeface="Philosopher"/>
                <a:cs typeface="Philosopher"/>
                <a:sym typeface="Philosopher"/>
              </a:rPr>
              <a:t>une histoire courte</a:t>
            </a:r>
            <a:r>
              <a:rPr b="1" lang="en-US" sz="1800">
                <a:latin typeface="Philosopher"/>
                <a:ea typeface="Philosopher"/>
                <a:cs typeface="Philosopher"/>
                <a:sym typeface="Philosopher"/>
              </a:rPr>
              <a:t> et réaliste pour illustrer les choses à faire et à ne pas faire dans la rédaction d'un courrier électronique professionnel.</a:t>
            </a:r>
            <a:endParaRPr b="0" i="0" sz="1100" u="none" cap="none" strike="noStrike">
              <a:solidFill>
                <a:srgbClr val="000000"/>
              </a:solidFill>
              <a:latin typeface="Arial"/>
              <a:ea typeface="Arial"/>
              <a:cs typeface="Arial"/>
              <a:sym typeface="Arial"/>
            </a:endParaRPr>
          </a:p>
          <a:p>
            <a:pPr indent="0" lvl="0" marL="0" marR="0" rtl="0" algn="just">
              <a:lnSpc>
                <a:spcPct val="140000"/>
              </a:lnSpc>
              <a:spcBef>
                <a:spcPts val="0"/>
              </a:spcBef>
              <a:spcAft>
                <a:spcPts val="0"/>
              </a:spcAft>
              <a:buClr>
                <a:srgbClr val="000000"/>
              </a:buClr>
              <a:buSzPts val="2100"/>
              <a:buFont typeface="Arial"/>
              <a:buNone/>
            </a:pPr>
            <a:r>
              <a:t/>
            </a:r>
            <a:endParaRPr b="1" i="0" sz="2100" u="none" cap="none" strike="noStrike">
              <a:solidFill>
                <a:srgbClr val="000000"/>
              </a:solidFill>
              <a:latin typeface="Philosopher"/>
              <a:ea typeface="Philosopher"/>
              <a:cs typeface="Philosopher"/>
              <a:sym typeface="Philosopher"/>
            </a:endParaRPr>
          </a:p>
        </p:txBody>
      </p:sp>
      <p:sp>
        <p:nvSpPr>
          <p:cNvPr id="731" name="Google Shape;731;p37"/>
          <p:cNvSpPr txBox="1"/>
          <p:nvPr/>
        </p:nvSpPr>
        <p:spPr>
          <a:xfrm>
            <a:off x="6851938" y="7055629"/>
            <a:ext cx="4584000" cy="2031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000">
                <a:latin typeface="Philosopher"/>
                <a:ea typeface="Philosopher"/>
                <a:cs typeface="Philosopher"/>
                <a:sym typeface="Philosopher"/>
              </a:rPr>
              <a:t>Dans un module de littératie numérique, inclure </a:t>
            </a:r>
            <a:r>
              <a:rPr b="1" lang="en-US" sz="2000">
                <a:solidFill>
                  <a:srgbClr val="F59F35"/>
                </a:solidFill>
                <a:latin typeface="Philosopher"/>
                <a:ea typeface="Philosopher"/>
                <a:cs typeface="Philosopher"/>
                <a:sym typeface="Philosopher"/>
              </a:rPr>
              <a:t>des guides visuels étape par étape </a:t>
            </a:r>
            <a:r>
              <a:rPr b="1" lang="en-US" sz="2000">
                <a:latin typeface="Philosopher"/>
                <a:ea typeface="Philosopher"/>
                <a:cs typeface="Philosopher"/>
                <a:sym typeface="Philosopher"/>
              </a:rPr>
              <a:t>pour des tâches courantes telles que la création d'un compte de messagerie électronique.</a:t>
            </a:r>
            <a:endParaRPr b="0" i="0" sz="1300" u="none" cap="none" strike="noStrike">
              <a:solidFill>
                <a:srgbClr val="000000"/>
              </a:solidFill>
              <a:latin typeface="Arial"/>
              <a:ea typeface="Arial"/>
              <a:cs typeface="Arial"/>
              <a:sym typeface="Arial"/>
            </a:endParaRPr>
          </a:p>
        </p:txBody>
      </p:sp>
      <p:sp>
        <p:nvSpPr>
          <p:cNvPr id="732" name="Google Shape;732;p37"/>
          <p:cNvSpPr txBox="1"/>
          <p:nvPr/>
        </p:nvSpPr>
        <p:spPr>
          <a:xfrm>
            <a:off x="12458773" y="7055629"/>
            <a:ext cx="4584000" cy="28938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000">
                <a:latin typeface="Philosopher"/>
                <a:ea typeface="Philosopher"/>
                <a:cs typeface="Philosopher"/>
                <a:sym typeface="Philosopher"/>
              </a:rPr>
              <a:t>Pour un module de compétences professionnelles, présenter un </a:t>
            </a:r>
            <a:r>
              <a:rPr b="1" lang="en-US" sz="2000">
                <a:solidFill>
                  <a:srgbClr val="F59F35"/>
                </a:solidFill>
                <a:latin typeface="Philosopher"/>
                <a:ea typeface="Philosopher"/>
                <a:cs typeface="Philosopher"/>
                <a:sym typeface="Philosopher"/>
              </a:rPr>
              <a:t>scénario réel</a:t>
            </a:r>
            <a:r>
              <a:rPr b="1" lang="en-US" sz="2000">
                <a:latin typeface="Philosopher"/>
                <a:ea typeface="Philosopher"/>
                <a:cs typeface="Philosopher"/>
                <a:sym typeface="Philosopher"/>
              </a:rPr>
              <a:t> dans lequel les apprenants doivent appliquer des compétences en matière de résolution de problèmes pour surmonter un défi professionnel courant.</a:t>
            </a:r>
            <a:endParaRPr b="0" i="0" sz="1300" u="none" cap="none" strike="noStrike">
              <a:solidFill>
                <a:srgbClr val="000000"/>
              </a:solidFill>
              <a:latin typeface="Arial"/>
              <a:ea typeface="Arial"/>
              <a:cs typeface="Arial"/>
              <a:sym typeface="Arial"/>
            </a:endParaRPr>
          </a:p>
        </p:txBody>
      </p:sp>
      <p:sp>
        <p:nvSpPr>
          <p:cNvPr id="733" name="Google Shape;733;p37"/>
          <p:cNvSpPr txBox="1"/>
          <p:nvPr/>
        </p:nvSpPr>
        <p:spPr>
          <a:xfrm>
            <a:off x="12458773" y="5847264"/>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34" name="Google Shape;734;p37"/>
          <p:cNvSpPr txBox="1"/>
          <p:nvPr/>
        </p:nvSpPr>
        <p:spPr>
          <a:xfrm>
            <a:off x="6851938" y="5713874"/>
            <a:ext cx="544178" cy="1360805"/>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Clr>
                <a:srgbClr val="000000"/>
              </a:buClr>
              <a:buSzPts val="8349"/>
              <a:buFont typeface="Arial"/>
              <a:buNone/>
            </a:pPr>
            <a:r>
              <a:rPr b="1" i="0" lang="en-US" sz="8349" u="none" cap="none" strike="noStrike">
                <a:solidFill>
                  <a:srgbClr val="F59F35"/>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735" name="Google Shape;735;p37"/>
          <p:cNvSpPr/>
          <p:nvPr/>
        </p:nvSpPr>
        <p:spPr>
          <a:xfrm>
            <a:off x="882236" y="3714114"/>
            <a:ext cx="4730589" cy="3482896"/>
          </a:xfrm>
          <a:custGeom>
            <a:rect b="b" l="l" r="r" t="t"/>
            <a:pathLst>
              <a:path extrusionOk="0" h="3482896" w="4730589">
                <a:moveTo>
                  <a:pt x="0" y="0"/>
                </a:moveTo>
                <a:lnTo>
                  <a:pt x="4730589" y="0"/>
                </a:lnTo>
                <a:lnTo>
                  <a:pt x="4730589" y="3482896"/>
                </a:lnTo>
                <a:lnTo>
                  <a:pt x="0" y="3482896"/>
                </a:lnTo>
                <a:lnTo>
                  <a:pt x="0" y="0"/>
                </a:lnTo>
                <a:close/>
              </a:path>
            </a:pathLst>
          </a:custGeom>
          <a:blipFill rotWithShape="1">
            <a:blip r:embed="rId9">
              <a:alphaModFix amt="5000"/>
            </a:blip>
            <a:stretch>
              <a:fillRect b="0" l="0" r="0" t="0"/>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8"/>
          <p:cNvSpPr/>
          <p:nvPr/>
        </p:nvSpPr>
        <p:spPr>
          <a:xfrm>
            <a:off x="10018983" y="2868656"/>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741" name="Google Shape;741;p38"/>
          <p:cNvSpPr/>
          <p:nvPr/>
        </p:nvSpPr>
        <p:spPr>
          <a:xfrm flipH="1">
            <a:off x="8847311" y="2868656"/>
            <a:ext cx="1174391" cy="1174391"/>
          </a:xfrm>
          <a:custGeom>
            <a:rect b="b" l="l" r="r" t="t"/>
            <a:pathLst>
              <a:path extrusionOk="0" h="1174391" w="1174391">
                <a:moveTo>
                  <a:pt x="1174390" y="0"/>
                </a:moveTo>
                <a:lnTo>
                  <a:pt x="0" y="0"/>
                </a:lnTo>
                <a:lnTo>
                  <a:pt x="0" y="1174391"/>
                </a:lnTo>
                <a:lnTo>
                  <a:pt x="1174390" y="1174391"/>
                </a:lnTo>
                <a:lnTo>
                  <a:pt x="1174390" y="0"/>
                </a:lnTo>
                <a:close/>
              </a:path>
            </a:pathLst>
          </a:custGeom>
          <a:blipFill rotWithShape="1">
            <a:blip r:embed="rId3">
              <a:alphaModFix/>
            </a:blip>
            <a:stretch>
              <a:fillRect b="0" l="0" r="0" t="0"/>
            </a:stretch>
          </a:blipFill>
          <a:ln>
            <a:noFill/>
          </a:ln>
        </p:spPr>
      </p:sp>
      <p:sp>
        <p:nvSpPr>
          <p:cNvPr id="742" name="Google Shape;742;p38"/>
          <p:cNvSpPr/>
          <p:nvPr/>
        </p:nvSpPr>
        <p:spPr>
          <a:xfrm rot="10800000">
            <a:off x="10858261" y="6415485"/>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43" name="Google Shape;743;p38"/>
          <p:cNvSpPr/>
          <p:nvPr/>
        </p:nvSpPr>
        <p:spPr>
          <a:xfrm flipH="1" rot="10800000">
            <a:off x="12029933" y="6415485"/>
            <a:ext cx="1174391" cy="1174391"/>
          </a:xfrm>
          <a:custGeom>
            <a:rect b="b" l="l" r="r" t="t"/>
            <a:pathLst>
              <a:path extrusionOk="0" h="1174391" w="1174391">
                <a:moveTo>
                  <a:pt x="1174390" y="0"/>
                </a:moveTo>
                <a:lnTo>
                  <a:pt x="0" y="0"/>
                </a:lnTo>
                <a:lnTo>
                  <a:pt x="0" y="1174390"/>
                </a:lnTo>
                <a:lnTo>
                  <a:pt x="1174390" y="1174390"/>
                </a:lnTo>
                <a:lnTo>
                  <a:pt x="1174390" y="0"/>
                </a:lnTo>
                <a:close/>
              </a:path>
            </a:pathLst>
          </a:custGeom>
          <a:blipFill rotWithShape="1">
            <a:blip r:embed="rId3">
              <a:alphaModFix/>
            </a:blip>
            <a:stretch>
              <a:fillRect b="0" l="0" r="0" t="0"/>
            </a:stretch>
          </a:blipFill>
          <a:ln>
            <a:noFill/>
          </a:ln>
        </p:spPr>
      </p:sp>
      <p:sp>
        <p:nvSpPr>
          <p:cNvPr id="744" name="Google Shape;744;p38"/>
          <p:cNvSpPr/>
          <p:nvPr/>
        </p:nvSpPr>
        <p:spPr>
          <a:xfrm rot="5400000">
            <a:off x="10582256" y="4316847"/>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45" name="Google Shape;745;p38"/>
          <p:cNvSpPr/>
          <p:nvPr/>
        </p:nvSpPr>
        <p:spPr>
          <a:xfrm rot="5400000">
            <a:off x="10582256" y="5199475"/>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46" name="Google Shape;746;p38"/>
          <p:cNvSpPr/>
          <p:nvPr/>
        </p:nvSpPr>
        <p:spPr>
          <a:xfrm rot="5400000">
            <a:off x="10582256" y="5813356"/>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47" name="Google Shape;747;p38"/>
          <p:cNvSpPr/>
          <p:nvPr/>
        </p:nvSpPr>
        <p:spPr>
          <a:xfrm>
            <a:off x="14043141" y="2867510"/>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48" name="Google Shape;748;p38"/>
          <p:cNvSpPr/>
          <p:nvPr/>
        </p:nvSpPr>
        <p:spPr>
          <a:xfrm flipH="1">
            <a:off x="12871468" y="2867510"/>
            <a:ext cx="1174391" cy="1174391"/>
          </a:xfrm>
          <a:custGeom>
            <a:rect b="b" l="l" r="r" t="t"/>
            <a:pathLst>
              <a:path extrusionOk="0" h="1174391" w="1174391">
                <a:moveTo>
                  <a:pt x="1174391" y="0"/>
                </a:moveTo>
                <a:lnTo>
                  <a:pt x="0" y="0"/>
                </a:lnTo>
                <a:lnTo>
                  <a:pt x="0" y="1174390"/>
                </a:lnTo>
                <a:lnTo>
                  <a:pt x="1174391" y="1174390"/>
                </a:lnTo>
                <a:lnTo>
                  <a:pt x="1174391" y="0"/>
                </a:lnTo>
                <a:close/>
              </a:path>
            </a:pathLst>
          </a:custGeom>
          <a:blipFill rotWithShape="1">
            <a:blip r:embed="rId3">
              <a:alphaModFix/>
            </a:blip>
            <a:stretch>
              <a:fillRect b="0" l="0" r="0" t="0"/>
            </a:stretch>
          </a:blipFill>
          <a:ln>
            <a:noFill/>
          </a:ln>
        </p:spPr>
      </p:sp>
      <p:sp>
        <p:nvSpPr>
          <p:cNvPr id="749" name="Google Shape;749;p38"/>
          <p:cNvSpPr/>
          <p:nvPr/>
        </p:nvSpPr>
        <p:spPr>
          <a:xfrm rot="10800000">
            <a:off x="14882418" y="6414338"/>
            <a:ext cx="1174391" cy="1174391"/>
          </a:xfrm>
          <a:custGeom>
            <a:rect b="b" l="l" r="r" t="t"/>
            <a:pathLst>
              <a:path extrusionOk="0" h="1174391" w="1174391">
                <a:moveTo>
                  <a:pt x="0" y="0"/>
                </a:moveTo>
                <a:lnTo>
                  <a:pt x="1174391" y="0"/>
                </a:lnTo>
                <a:lnTo>
                  <a:pt x="1174391" y="1174391"/>
                </a:lnTo>
                <a:lnTo>
                  <a:pt x="0" y="1174391"/>
                </a:lnTo>
                <a:lnTo>
                  <a:pt x="0" y="0"/>
                </a:lnTo>
                <a:close/>
              </a:path>
            </a:pathLst>
          </a:custGeom>
          <a:blipFill rotWithShape="1">
            <a:blip r:embed="rId3">
              <a:alphaModFix/>
            </a:blip>
            <a:stretch>
              <a:fillRect b="0" l="0" r="0" t="0"/>
            </a:stretch>
          </a:blipFill>
          <a:ln>
            <a:noFill/>
          </a:ln>
        </p:spPr>
      </p:sp>
      <p:sp>
        <p:nvSpPr>
          <p:cNvPr id="750" name="Google Shape;750;p38"/>
          <p:cNvSpPr/>
          <p:nvPr/>
        </p:nvSpPr>
        <p:spPr>
          <a:xfrm rot="5400000">
            <a:off x="14606413"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1" name="Google Shape;751;p38"/>
          <p:cNvSpPr/>
          <p:nvPr/>
        </p:nvSpPr>
        <p:spPr>
          <a:xfrm rot="5400000">
            <a:off x="14606413"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52" name="Google Shape;752;p38"/>
          <p:cNvSpPr/>
          <p:nvPr/>
        </p:nvSpPr>
        <p:spPr>
          <a:xfrm rot="5400000">
            <a:off x="14606413"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3" name="Google Shape;753;p38"/>
          <p:cNvSpPr/>
          <p:nvPr/>
        </p:nvSpPr>
        <p:spPr>
          <a:xfrm rot="-5400000">
            <a:off x="8569671" y="4313735"/>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4" name="Google Shape;754;p38"/>
          <p:cNvSpPr/>
          <p:nvPr/>
        </p:nvSpPr>
        <p:spPr>
          <a:xfrm rot="5400000">
            <a:off x="12595498"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55" name="Google Shape;755;p38"/>
          <p:cNvSpPr/>
          <p:nvPr/>
        </p:nvSpPr>
        <p:spPr>
          <a:xfrm rot="5400000">
            <a:off x="12595498"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56" name="Google Shape;756;p38"/>
          <p:cNvSpPr/>
          <p:nvPr/>
        </p:nvSpPr>
        <p:spPr>
          <a:xfrm rot="5400000">
            <a:off x="12595498"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grpSp>
        <p:nvGrpSpPr>
          <p:cNvPr id="757" name="Google Shape;757;p38"/>
          <p:cNvGrpSpPr/>
          <p:nvPr/>
        </p:nvGrpSpPr>
        <p:grpSpPr>
          <a:xfrm rot="10800000">
            <a:off x="-258630" y="2263606"/>
            <a:ext cx="9441086" cy="4722365"/>
            <a:chOff x="0" y="0"/>
            <a:chExt cx="12588115" cy="6296487"/>
          </a:xfrm>
        </p:grpSpPr>
        <p:sp>
          <p:nvSpPr>
            <p:cNvPr id="758" name="Google Shape;758;p38"/>
            <p:cNvSpPr/>
            <p:nvPr/>
          </p:nvSpPr>
          <p:spPr>
            <a:xfrm>
              <a:off x="1562759" y="1528"/>
              <a:ext cx="1565854" cy="1565854"/>
            </a:xfrm>
            <a:custGeom>
              <a:rect b="b" l="l" r="r" t="t"/>
              <a:pathLst>
                <a:path extrusionOk="0" h="1565854" w="1565854">
                  <a:moveTo>
                    <a:pt x="0" y="0"/>
                  </a:moveTo>
                  <a:lnTo>
                    <a:pt x="1565854" y="0"/>
                  </a:lnTo>
                  <a:lnTo>
                    <a:pt x="1565854" y="1565855"/>
                  </a:lnTo>
                  <a:lnTo>
                    <a:pt x="0" y="1565855"/>
                  </a:lnTo>
                  <a:lnTo>
                    <a:pt x="0" y="0"/>
                  </a:lnTo>
                  <a:close/>
                </a:path>
              </a:pathLst>
            </a:custGeom>
            <a:blipFill rotWithShape="1">
              <a:blip r:embed="rId3">
                <a:alphaModFix/>
              </a:blip>
              <a:stretch>
                <a:fillRect b="0" l="0" r="0" t="0"/>
              </a:stretch>
            </a:blipFill>
            <a:ln>
              <a:noFill/>
            </a:ln>
          </p:spPr>
        </p:sp>
        <p:sp>
          <p:nvSpPr>
            <p:cNvPr id="759" name="Google Shape;759;p38"/>
            <p:cNvSpPr/>
            <p:nvPr/>
          </p:nvSpPr>
          <p:spPr>
            <a:xfrm flipH="1">
              <a:off x="529" y="1528"/>
              <a:ext cx="1565854" cy="1565854"/>
            </a:xfrm>
            <a:custGeom>
              <a:rect b="b" l="l" r="r" t="t"/>
              <a:pathLst>
                <a:path extrusionOk="0" h="1565854" w="1565854">
                  <a:moveTo>
                    <a:pt x="1565854" y="0"/>
                  </a:moveTo>
                  <a:lnTo>
                    <a:pt x="0" y="0"/>
                  </a:lnTo>
                  <a:lnTo>
                    <a:pt x="0" y="1565855"/>
                  </a:lnTo>
                  <a:lnTo>
                    <a:pt x="1565854" y="1565855"/>
                  </a:lnTo>
                  <a:lnTo>
                    <a:pt x="1565854" y="0"/>
                  </a:lnTo>
                  <a:close/>
                </a:path>
              </a:pathLst>
            </a:custGeom>
            <a:blipFill rotWithShape="1">
              <a:blip r:embed="rId3">
                <a:alphaModFix/>
              </a:blip>
              <a:stretch>
                <a:fillRect b="0" l="0" r="0" t="0"/>
              </a:stretch>
            </a:blipFill>
            <a:ln>
              <a:noFill/>
            </a:ln>
          </p:spPr>
        </p:sp>
        <p:sp>
          <p:nvSpPr>
            <p:cNvPr id="760" name="Google Shape;760;p38"/>
            <p:cNvSpPr/>
            <p:nvPr/>
          </p:nvSpPr>
          <p:spPr>
            <a:xfrm rot="10800000">
              <a:off x="2681796" y="4730633"/>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761" name="Google Shape;761;p38"/>
            <p:cNvSpPr/>
            <p:nvPr/>
          </p:nvSpPr>
          <p:spPr>
            <a:xfrm flipH="1" rot="10800000">
              <a:off x="4244025" y="4730633"/>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62" name="Google Shape;762;p38"/>
            <p:cNvSpPr/>
            <p:nvPr/>
          </p:nvSpPr>
          <p:spPr>
            <a:xfrm rot="5400000">
              <a:off x="2313789" y="1932449"/>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63" name="Google Shape;763;p38"/>
            <p:cNvSpPr/>
            <p:nvPr/>
          </p:nvSpPr>
          <p:spPr>
            <a:xfrm rot="5400000">
              <a:off x="2313789" y="3109287"/>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64" name="Google Shape;764;p38"/>
            <p:cNvSpPr/>
            <p:nvPr/>
          </p:nvSpPr>
          <p:spPr>
            <a:xfrm rot="5400000">
              <a:off x="2313789" y="3927795"/>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65" name="Google Shape;765;p38"/>
            <p:cNvSpPr/>
            <p:nvPr/>
          </p:nvSpPr>
          <p:spPr>
            <a:xfrm>
              <a:off x="6928302" y="0"/>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766" name="Google Shape;766;p38"/>
            <p:cNvSpPr/>
            <p:nvPr/>
          </p:nvSpPr>
          <p:spPr>
            <a:xfrm flipH="1">
              <a:off x="5366073" y="0"/>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67" name="Google Shape;767;p38"/>
            <p:cNvSpPr/>
            <p:nvPr/>
          </p:nvSpPr>
          <p:spPr>
            <a:xfrm rot="10800000">
              <a:off x="8047339" y="4729105"/>
              <a:ext cx="1565854" cy="1565854"/>
            </a:xfrm>
            <a:custGeom>
              <a:rect b="b" l="l" r="r" t="t"/>
              <a:pathLst>
                <a:path extrusionOk="0" h="1565854" w="1565854">
                  <a:moveTo>
                    <a:pt x="0" y="0"/>
                  </a:moveTo>
                  <a:lnTo>
                    <a:pt x="1565855" y="0"/>
                  </a:lnTo>
                  <a:lnTo>
                    <a:pt x="1565855" y="1565854"/>
                  </a:lnTo>
                  <a:lnTo>
                    <a:pt x="0" y="1565854"/>
                  </a:lnTo>
                  <a:lnTo>
                    <a:pt x="0" y="0"/>
                  </a:lnTo>
                  <a:close/>
                </a:path>
              </a:pathLst>
            </a:custGeom>
            <a:blipFill rotWithShape="1">
              <a:blip r:embed="rId3">
                <a:alphaModFix/>
              </a:blip>
              <a:stretch>
                <a:fillRect b="0" l="0" r="0" t="0"/>
              </a:stretch>
            </a:blipFill>
            <a:ln>
              <a:noFill/>
            </a:ln>
          </p:spPr>
        </p:sp>
        <p:sp>
          <p:nvSpPr>
            <p:cNvPr id="768" name="Google Shape;768;p38"/>
            <p:cNvSpPr/>
            <p:nvPr/>
          </p:nvSpPr>
          <p:spPr>
            <a:xfrm flipH="1" rot="10800000">
              <a:off x="9609569" y="4729105"/>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69" name="Google Shape;769;p38"/>
            <p:cNvSpPr/>
            <p:nvPr/>
          </p:nvSpPr>
          <p:spPr>
            <a:xfrm rot="5400000">
              <a:off x="767933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0" name="Google Shape;770;p38"/>
            <p:cNvSpPr/>
            <p:nvPr/>
          </p:nvSpPr>
          <p:spPr>
            <a:xfrm rot="5400000">
              <a:off x="767933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1" name="Google Shape;771;p38"/>
            <p:cNvSpPr/>
            <p:nvPr/>
          </p:nvSpPr>
          <p:spPr>
            <a:xfrm rot="5400000">
              <a:off x="767933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2" name="Google Shape;772;p38"/>
            <p:cNvSpPr/>
            <p:nvPr/>
          </p:nvSpPr>
          <p:spPr>
            <a:xfrm rot="5400000">
              <a:off x="10360599"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3" name="Google Shape;773;p38"/>
            <p:cNvSpPr/>
            <p:nvPr/>
          </p:nvSpPr>
          <p:spPr>
            <a:xfrm rot="-5400000">
              <a:off x="-369656" y="1928301"/>
              <a:ext cx="1184480" cy="445167"/>
            </a:xfrm>
            <a:custGeom>
              <a:rect b="b" l="l" r="r" t="t"/>
              <a:pathLst>
                <a:path extrusionOk="0" h="445167" w="1184480">
                  <a:moveTo>
                    <a:pt x="0" y="0"/>
                  </a:moveTo>
                  <a:lnTo>
                    <a:pt x="1184479" y="0"/>
                  </a:lnTo>
                  <a:lnTo>
                    <a:pt x="1184479" y="445167"/>
                  </a:lnTo>
                  <a:lnTo>
                    <a:pt x="0" y="445167"/>
                  </a:lnTo>
                  <a:lnTo>
                    <a:pt x="0" y="0"/>
                  </a:lnTo>
                  <a:close/>
                </a:path>
              </a:pathLst>
            </a:custGeom>
            <a:blipFill rotWithShape="1">
              <a:blip r:embed="rId4">
                <a:alphaModFix/>
              </a:blip>
              <a:stretch>
                <a:fillRect b="0" l="0" r="0" t="0"/>
              </a:stretch>
            </a:blipFill>
            <a:ln>
              <a:noFill/>
            </a:ln>
          </p:spPr>
        </p:sp>
        <p:sp>
          <p:nvSpPr>
            <p:cNvPr id="774" name="Google Shape;774;p38"/>
            <p:cNvSpPr/>
            <p:nvPr/>
          </p:nvSpPr>
          <p:spPr>
            <a:xfrm rot="5400000">
              <a:off x="499811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5" name="Google Shape;775;p38"/>
            <p:cNvSpPr/>
            <p:nvPr/>
          </p:nvSpPr>
          <p:spPr>
            <a:xfrm rot="5400000">
              <a:off x="499811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6" name="Google Shape;776;p38"/>
            <p:cNvSpPr/>
            <p:nvPr/>
          </p:nvSpPr>
          <p:spPr>
            <a:xfrm rot="5400000">
              <a:off x="499811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77" name="Google Shape;777;p38"/>
            <p:cNvSpPr/>
            <p:nvPr/>
          </p:nvSpPr>
          <p:spPr>
            <a:xfrm flipH="1">
              <a:off x="10731713" y="2895664"/>
              <a:ext cx="1856402" cy="668305"/>
            </a:xfrm>
            <a:custGeom>
              <a:rect b="b" l="l" r="r" t="t"/>
              <a:pathLst>
                <a:path extrusionOk="0" h="668305" w="1856402">
                  <a:moveTo>
                    <a:pt x="1856402" y="0"/>
                  </a:moveTo>
                  <a:lnTo>
                    <a:pt x="0" y="0"/>
                  </a:lnTo>
                  <a:lnTo>
                    <a:pt x="0" y="668304"/>
                  </a:lnTo>
                  <a:lnTo>
                    <a:pt x="1856402" y="668304"/>
                  </a:lnTo>
                  <a:lnTo>
                    <a:pt x="1856402" y="0"/>
                  </a:lnTo>
                  <a:close/>
                </a:path>
              </a:pathLst>
            </a:custGeom>
            <a:blipFill rotWithShape="1">
              <a:blip r:embed="rId5">
                <a:alphaModFix/>
              </a:blip>
              <a:stretch>
                <a:fillRect b="0" l="0" r="0" t="0"/>
              </a:stretch>
            </a:blipFill>
            <a:ln>
              <a:noFill/>
            </a:ln>
          </p:spPr>
        </p:sp>
      </p:grpSp>
      <p:grpSp>
        <p:nvGrpSpPr>
          <p:cNvPr id="778" name="Google Shape;778;p38"/>
          <p:cNvGrpSpPr/>
          <p:nvPr/>
        </p:nvGrpSpPr>
        <p:grpSpPr>
          <a:xfrm>
            <a:off x="3586281" y="7801427"/>
            <a:ext cx="723695" cy="740657"/>
            <a:chOff x="0" y="-19050"/>
            <a:chExt cx="812800" cy="831850"/>
          </a:xfrm>
        </p:grpSpPr>
        <p:sp>
          <p:nvSpPr>
            <p:cNvPr id="779" name="Google Shape;779;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1" name="Google Shape;781;p38"/>
          <p:cNvSpPr/>
          <p:nvPr/>
        </p:nvSpPr>
        <p:spPr>
          <a:xfrm rot="5400000">
            <a:off x="8658227" y="4444369"/>
            <a:ext cx="706670" cy="265590"/>
          </a:xfrm>
          <a:custGeom>
            <a:rect b="b" l="l" r="r" t="t"/>
            <a:pathLst>
              <a:path extrusionOk="0" h="265590" w="706670">
                <a:moveTo>
                  <a:pt x="0" y="0"/>
                </a:moveTo>
                <a:lnTo>
                  <a:pt x="706669" y="0"/>
                </a:lnTo>
                <a:lnTo>
                  <a:pt x="706669" y="265590"/>
                </a:lnTo>
                <a:lnTo>
                  <a:pt x="0" y="265590"/>
                </a:lnTo>
                <a:lnTo>
                  <a:pt x="0" y="0"/>
                </a:lnTo>
                <a:close/>
              </a:path>
            </a:pathLst>
          </a:custGeom>
          <a:blipFill rotWithShape="1">
            <a:blip r:embed="rId4">
              <a:alphaModFix/>
            </a:blip>
            <a:stretch>
              <a:fillRect b="0" l="0" r="0" t="0"/>
            </a:stretch>
          </a:blipFill>
          <a:ln>
            <a:noFill/>
          </a:ln>
        </p:spPr>
      </p:sp>
      <p:sp>
        <p:nvSpPr>
          <p:cNvPr id="782" name="Google Shape;782;p38"/>
          <p:cNvSpPr/>
          <p:nvPr/>
        </p:nvSpPr>
        <p:spPr>
          <a:xfrm>
            <a:off x="1717666" y="3393913"/>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grpSp>
        <p:nvGrpSpPr>
          <p:cNvPr id="783" name="Google Shape;783;p38"/>
          <p:cNvGrpSpPr/>
          <p:nvPr/>
        </p:nvGrpSpPr>
        <p:grpSpPr>
          <a:xfrm>
            <a:off x="7672938" y="7801427"/>
            <a:ext cx="723695" cy="740657"/>
            <a:chOff x="0" y="-19050"/>
            <a:chExt cx="812800" cy="831850"/>
          </a:xfrm>
        </p:grpSpPr>
        <p:sp>
          <p:nvSpPr>
            <p:cNvPr id="784" name="Google Shape;784;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38"/>
          <p:cNvGrpSpPr/>
          <p:nvPr/>
        </p:nvGrpSpPr>
        <p:grpSpPr>
          <a:xfrm>
            <a:off x="11740771" y="7801427"/>
            <a:ext cx="723695" cy="740657"/>
            <a:chOff x="0" y="-19050"/>
            <a:chExt cx="812800" cy="831850"/>
          </a:xfrm>
        </p:grpSpPr>
        <p:sp>
          <p:nvSpPr>
            <p:cNvPr id="787" name="Google Shape;787;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38"/>
          <p:cNvGrpSpPr/>
          <p:nvPr/>
        </p:nvGrpSpPr>
        <p:grpSpPr>
          <a:xfrm>
            <a:off x="1565106" y="1305980"/>
            <a:ext cx="723695" cy="740657"/>
            <a:chOff x="0" y="-19050"/>
            <a:chExt cx="812800" cy="831850"/>
          </a:xfrm>
        </p:grpSpPr>
        <p:sp>
          <p:nvSpPr>
            <p:cNvPr id="790" name="Google Shape;790;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38"/>
          <p:cNvGrpSpPr/>
          <p:nvPr/>
        </p:nvGrpSpPr>
        <p:grpSpPr>
          <a:xfrm>
            <a:off x="5595290" y="1305980"/>
            <a:ext cx="723695" cy="740657"/>
            <a:chOff x="0" y="-19050"/>
            <a:chExt cx="812800" cy="831850"/>
          </a:xfrm>
        </p:grpSpPr>
        <p:sp>
          <p:nvSpPr>
            <p:cNvPr id="793" name="Google Shape;793;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38"/>
          <p:cNvGrpSpPr/>
          <p:nvPr/>
        </p:nvGrpSpPr>
        <p:grpSpPr>
          <a:xfrm>
            <a:off x="9643867" y="1305980"/>
            <a:ext cx="723695" cy="740657"/>
            <a:chOff x="0" y="-19050"/>
            <a:chExt cx="812800" cy="831850"/>
          </a:xfrm>
        </p:grpSpPr>
        <p:sp>
          <p:nvSpPr>
            <p:cNvPr id="796" name="Google Shape;796;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38"/>
          <p:cNvGrpSpPr/>
          <p:nvPr/>
        </p:nvGrpSpPr>
        <p:grpSpPr>
          <a:xfrm>
            <a:off x="13691787" y="1305980"/>
            <a:ext cx="723695" cy="740657"/>
            <a:chOff x="0" y="-19050"/>
            <a:chExt cx="812800" cy="831850"/>
          </a:xfrm>
        </p:grpSpPr>
        <p:sp>
          <p:nvSpPr>
            <p:cNvPr id="799" name="Google Shape;799;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01" name="Google Shape;801;p38"/>
          <p:cNvSpPr/>
          <p:nvPr/>
        </p:nvSpPr>
        <p:spPr>
          <a:xfrm>
            <a:off x="5747850" y="33686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2" name="Google Shape;802;p38"/>
          <p:cNvSpPr/>
          <p:nvPr/>
        </p:nvSpPr>
        <p:spPr>
          <a:xfrm>
            <a:off x="13844346" y="3960249"/>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3" name="Google Shape;803;p38"/>
          <p:cNvSpPr/>
          <p:nvPr/>
        </p:nvSpPr>
        <p:spPr>
          <a:xfrm>
            <a:off x="9796427" y="3747248"/>
            <a:ext cx="418575" cy="1183251"/>
          </a:xfrm>
          <a:custGeom>
            <a:rect b="b" l="l" r="r" t="t"/>
            <a:pathLst>
              <a:path extrusionOk="0" h="1183251" w="418575">
                <a:moveTo>
                  <a:pt x="0" y="0"/>
                </a:moveTo>
                <a:lnTo>
                  <a:pt x="418575" y="0"/>
                </a:lnTo>
                <a:lnTo>
                  <a:pt x="418575" y="1183250"/>
                </a:lnTo>
                <a:lnTo>
                  <a:pt x="0" y="1183250"/>
                </a:lnTo>
                <a:lnTo>
                  <a:pt x="0" y="0"/>
                </a:lnTo>
                <a:close/>
              </a:path>
            </a:pathLst>
          </a:custGeom>
          <a:blipFill rotWithShape="1">
            <a:blip r:embed="rId6">
              <a:alphaModFix/>
            </a:blip>
            <a:stretch>
              <a:fillRect b="0" l="0" r="0" t="0"/>
            </a:stretch>
          </a:blipFill>
          <a:ln>
            <a:noFill/>
          </a:ln>
        </p:spPr>
      </p:sp>
      <p:sp>
        <p:nvSpPr>
          <p:cNvPr id="804" name="Google Shape;804;p38"/>
          <p:cNvSpPr/>
          <p:nvPr/>
        </p:nvSpPr>
        <p:spPr>
          <a:xfrm rot="10800000">
            <a:off x="3805676" y="4798992"/>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5" name="Google Shape;805;p38"/>
          <p:cNvSpPr/>
          <p:nvPr/>
        </p:nvSpPr>
        <p:spPr>
          <a:xfrm rot="10800000">
            <a:off x="11893330" y="55221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6" name="Google Shape;806;p38"/>
          <p:cNvSpPr/>
          <p:nvPr/>
        </p:nvSpPr>
        <p:spPr>
          <a:xfrm rot="10800000">
            <a:off x="7825498" y="4930498"/>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07" name="Google Shape;807;p38"/>
          <p:cNvSpPr txBox="1"/>
          <p:nvPr/>
        </p:nvSpPr>
        <p:spPr>
          <a:xfrm>
            <a:off x="989770" y="433400"/>
            <a:ext cx="18744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Choisir une compétence</a:t>
            </a:r>
            <a:endParaRPr b="0" i="0" sz="1400" u="none" cap="none" strike="noStrike">
              <a:solidFill>
                <a:srgbClr val="000000"/>
              </a:solidFill>
              <a:latin typeface="Arial"/>
              <a:ea typeface="Arial"/>
              <a:cs typeface="Arial"/>
              <a:sym typeface="Arial"/>
            </a:endParaRPr>
          </a:p>
        </p:txBody>
      </p:sp>
      <p:sp>
        <p:nvSpPr>
          <p:cNvPr id="808" name="Google Shape;808;p38"/>
          <p:cNvSpPr txBox="1"/>
          <p:nvPr/>
        </p:nvSpPr>
        <p:spPr>
          <a:xfrm>
            <a:off x="1867422" y="1465714"/>
            <a:ext cx="119062"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809" name="Google Shape;809;p38"/>
          <p:cNvSpPr txBox="1"/>
          <p:nvPr/>
        </p:nvSpPr>
        <p:spPr>
          <a:xfrm>
            <a:off x="13966495" y="1484764"/>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810" name="Google Shape;810;p38"/>
          <p:cNvSpPr txBox="1"/>
          <p:nvPr/>
        </p:nvSpPr>
        <p:spPr>
          <a:xfrm>
            <a:off x="11999480" y="7961161"/>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811" name="Google Shape;811;p38"/>
          <p:cNvSpPr txBox="1"/>
          <p:nvPr/>
        </p:nvSpPr>
        <p:spPr>
          <a:xfrm>
            <a:off x="9905181" y="1465714"/>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812" name="Google Shape;812;p38"/>
          <p:cNvSpPr txBox="1"/>
          <p:nvPr/>
        </p:nvSpPr>
        <p:spPr>
          <a:xfrm>
            <a:off x="7929415" y="7961161"/>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13" name="Google Shape;813;p38"/>
          <p:cNvSpPr txBox="1"/>
          <p:nvPr/>
        </p:nvSpPr>
        <p:spPr>
          <a:xfrm>
            <a:off x="5857125" y="1484764"/>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814" name="Google Shape;814;p38"/>
          <p:cNvSpPr txBox="1"/>
          <p:nvPr/>
        </p:nvSpPr>
        <p:spPr>
          <a:xfrm>
            <a:off x="3856163" y="7961161"/>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15" name="Google Shape;815;p38"/>
          <p:cNvSpPr txBox="1"/>
          <p:nvPr/>
        </p:nvSpPr>
        <p:spPr>
          <a:xfrm>
            <a:off x="2919437" y="8898525"/>
            <a:ext cx="2057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Brainstorming </a:t>
            </a:r>
            <a:endParaRPr b="0" i="0" sz="1400" u="none" cap="none" strike="noStrike">
              <a:solidFill>
                <a:srgbClr val="000000"/>
              </a:solidFill>
              <a:latin typeface="Arial"/>
              <a:ea typeface="Arial"/>
              <a:cs typeface="Arial"/>
              <a:sym typeface="Arial"/>
            </a:endParaRPr>
          </a:p>
        </p:txBody>
      </p:sp>
      <p:sp>
        <p:nvSpPr>
          <p:cNvPr id="816" name="Google Shape;816;p38"/>
          <p:cNvSpPr txBox="1"/>
          <p:nvPr/>
        </p:nvSpPr>
        <p:spPr>
          <a:xfrm>
            <a:off x="5295325" y="608575"/>
            <a:ext cx="16056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Conception</a:t>
            </a:r>
            <a:endParaRPr b="0" i="0" sz="1400" u="none" cap="none" strike="noStrike">
              <a:solidFill>
                <a:srgbClr val="000000"/>
              </a:solidFill>
              <a:latin typeface="Arial"/>
              <a:ea typeface="Arial"/>
              <a:cs typeface="Arial"/>
              <a:sym typeface="Arial"/>
            </a:endParaRPr>
          </a:p>
        </p:txBody>
      </p:sp>
      <p:sp>
        <p:nvSpPr>
          <p:cNvPr id="817" name="Google Shape;817;p38"/>
          <p:cNvSpPr txBox="1"/>
          <p:nvPr/>
        </p:nvSpPr>
        <p:spPr>
          <a:xfrm>
            <a:off x="7582869" y="9067800"/>
            <a:ext cx="9039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Créer</a:t>
            </a:r>
            <a:endParaRPr b="0" i="0" sz="1400" u="none" cap="none" strike="noStrike">
              <a:solidFill>
                <a:srgbClr val="000000"/>
              </a:solidFill>
              <a:latin typeface="Arial"/>
              <a:ea typeface="Arial"/>
              <a:cs typeface="Arial"/>
              <a:sym typeface="Arial"/>
            </a:endParaRPr>
          </a:p>
        </p:txBody>
      </p:sp>
      <p:sp>
        <p:nvSpPr>
          <p:cNvPr id="818" name="Google Shape;818;p38"/>
          <p:cNvSpPr txBox="1"/>
          <p:nvPr/>
        </p:nvSpPr>
        <p:spPr>
          <a:xfrm>
            <a:off x="9494012" y="608575"/>
            <a:ext cx="993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Visu</a:t>
            </a:r>
            <a:r>
              <a:rPr b="1" lang="en-US" sz="2400">
                <a:latin typeface="Philosopher"/>
                <a:ea typeface="Philosopher"/>
                <a:cs typeface="Philosopher"/>
                <a:sym typeface="Philosopher"/>
              </a:rPr>
              <a:t>e</a:t>
            </a:r>
            <a:r>
              <a:rPr b="1" i="0" lang="en-US" sz="2400" u="none" cap="none" strike="noStrike">
                <a:solidFill>
                  <a:srgbClr val="000000"/>
                </a:solidFill>
                <a:latin typeface="Philosopher"/>
                <a:ea typeface="Philosopher"/>
                <a:cs typeface="Philosopher"/>
                <a:sym typeface="Philosopher"/>
              </a:rPr>
              <a:t>ls</a:t>
            </a:r>
            <a:endParaRPr b="0" i="0" sz="1400" u="none" cap="none" strike="noStrike">
              <a:solidFill>
                <a:srgbClr val="000000"/>
              </a:solidFill>
              <a:latin typeface="Arial"/>
              <a:ea typeface="Arial"/>
              <a:cs typeface="Arial"/>
              <a:sym typeface="Arial"/>
            </a:endParaRPr>
          </a:p>
        </p:txBody>
      </p:sp>
      <p:sp>
        <p:nvSpPr>
          <p:cNvPr id="819" name="Google Shape;819;p38"/>
          <p:cNvSpPr txBox="1"/>
          <p:nvPr/>
        </p:nvSpPr>
        <p:spPr>
          <a:xfrm>
            <a:off x="10859456" y="9067800"/>
            <a:ext cx="2486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Gestion du temps</a:t>
            </a:r>
            <a:endParaRPr b="0" i="0" sz="1400" u="none" cap="none" strike="noStrike">
              <a:solidFill>
                <a:srgbClr val="000000"/>
              </a:solidFill>
              <a:latin typeface="Arial"/>
              <a:ea typeface="Arial"/>
              <a:cs typeface="Arial"/>
              <a:sym typeface="Arial"/>
            </a:endParaRPr>
          </a:p>
        </p:txBody>
      </p:sp>
      <p:sp>
        <p:nvSpPr>
          <p:cNvPr id="820" name="Google Shape;820;p38"/>
          <p:cNvSpPr txBox="1"/>
          <p:nvPr/>
        </p:nvSpPr>
        <p:spPr>
          <a:xfrm>
            <a:off x="12751825" y="608575"/>
            <a:ext cx="2718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Partage en binôme</a:t>
            </a:r>
            <a:endParaRPr b="0" i="0" sz="1400" u="none" cap="none" strike="noStrike">
              <a:solidFill>
                <a:srgbClr val="000000"/>
              </a:solidFill>
              <a:latin typeface="Arial"/>
              <a:ea typeface="Arial"/>
              <a:cs typeface="Arial"/>
              <a:sym typeface="Arial"/>
            </a:endParaRPr>
          </a:p>
        </p:txBody>
      </p:sp>
      <p:sp>
        <p:nvSpPr>
          <p:cNvPr id="821" name="Google Shape;821;p38"/>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7">
              <a:alphaModFix/>
            </a:blip>
            <a:stretch>
              <a:fillRect b="-4986" l="-14762" r="-20794" t="0"/>
            </a:stretch>
          </a:blipFill>
          <a:ln>
            <a:noFill/>
          </a:ln>
        </p:spPr>
      </p:sp>
      <p:sp>
        <p:nvSpPr>
          <p:cNvPr id="822" name="Google Shape;822;p38"/>
          <p:cNvSpPr txBox="1"/>
          <p:nvPr/>
        </p:nvSpPr>
        <p:spPr>
          <a:xfrm rot="5400000">
            <a:off x="12875854" y="5106351"/>
            <a:ext cx="9853500" cy="50760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97"/>
              <a:buFont typeface="Arial"/>
              <a:buNone/>
            </a:pPr>
            <a:r>
              <a:rPr b="1" lang="en-US" sz="3297">
                <a:solidFill>
                  <a:srgbClr val="F59F35"/>
                </a:solidFill>
                <a:latin typeface="Philosopher"/>
                <a:ea typeface="Philosopher"/>
                <a:cs typeface="Philosopher"/>
                <a:sym typeface="Philosopher"/>
              </a:rPr>
              <a:t> Activité pratique : Création de contenu </a:t>
            </a:r>
            <a:endParaRPr b="0" i="0" sz="1400" u="none" cap="none" strike="noStrike">
              <a:solidFill>
                <a:srgbClr val="000000"/>
              </a:solidFill>
              <a:latin typeface="Arial"/>
              <a:ea typeface="Arial"/>
              <a:cs typeface="Arial"/>
              <a:sym typeface="Arial"/>
            </a:endParaRPr>
          </a:p>
        </p:txBody>
      </p:sp>
      <p:sp>
        <p:nvSpPr>
          <p:cNvPr id="823" name="Google Shape;823;p38"/>
          <p:cNvSpPr/>
          <p:nvPr/>
        </p:nvSpPr>
        <p:spPr>
          <a:xfrm>
            <a:off x="16056809" y="7269293"/>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824" name="Google Shape;824;p38"/>
          <p:cNvSpPr/>
          <p:nvPr/>
        </p:nvSpPr>
        <p:spPr>
          <a:xfrm rot="5400000">
            <a:off x="16066221" y="8443684"/>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
        <p:nvSpPr>
          <p:cNvPr id="825" name="Google Shape;825;p38"/>
          <p:cNvSpPr/>
          <p:nvPr/>
        </p:nvSpPr>
        <p:spPr>
          <a:xfrm rot="10800000">
            <a:off x="15217531" y="9267825"/>
            <a:ext cx="881841" cy="331425"/>
          </a:xfrm>
          <a:custGeom>
            <a:rect b="b" l="l" r="r" t="t"/>
            <a:pathLst>
              <a:path extrusionOk="0" h="331425" w="881841">
                <a:moveTo>
                  <a:pt x="0" y="0"/>
                </a:moveTo>
                <a:lnTo>
                  <a:pt x="881841" y="0"/>
                </a:lnTo>
                <a:lnTo>
                  <a:pt x="881841" y="331425"/>
                </a:lnTo>
                <a:lnTo>
                  <a:pt x="0" y="331425"/>
                </a:lnTo>
                <a:lnTo>
                  <a:pt x="0" y="0"/>
                </a:lnTo>
                <a:close/>
              </a:path>
            </a:pathLst>
          </a:custGeom>
          <a:blipFill rotWithShape="1">
            <a:blip r:embed="rId4">
              <a:alphaModFix/>
            </a:blip>
            <a:stretch>
              <a:fillRect b="0" l="0" r="0" t="0"/>
            </a:stretch>
          </a:blipFill>
          <a:ln>
            <a:noFill/>
          </a:ln>
        </p:spPr>
      </p:sp>
      <p:sp>
        <p:nvSpPr>
          <p:cNvPr id="826" name="Google Shape;826;p38"/>
          <p:cNvSpPr/>
          <p:nvPr/>
        </p:nvSpPr>
        <p:spPr>
          <a:xfrm rot="-5400000">
            <a:off x="14140773" y="9267825"/>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39"/>
          <p:cNvSpPr txBox="1"/>
          <p:nvPr/>
        </p:nvSpPr>
        <p:spPr>
          <a:xfrm>
            <a:off x="695725" y="785825"/>
            <a:ext cx="894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99"/>
              <a:buFont typeface="Arial"/>
              <a:buNone/>
            </a:pPr>
            <a:r>
              <a:rPr b="1" lang="en-US" sz="3499">
                <a:solidFill>
                  <a:srgbClr val="F59F35"/>
                </a:solidFill>
                <a:latin typeface="Philosopher"/>
                <a:ea typeface="Philosopher"/>
                <a:cs typeface="Philosopher"/>
                <a:sym typeface="Philosopher"/>
              </a:rPr>
              <a:t> Activité pratique : Création de contenu </a:t>
            </a:r>
            <a:endParaRPr b="0" i="0" sz="1400" u="none" cap="none" strike="noStrike">
              <a:solidFill>
                <a:srgbClr val="000000"/>
              </a:solidFill>
              <a:latin typeface="Arial"/>
              <a:ea typeface="Arial"/>
              <a:cs typeface="Arial"/>
              <a:sym typeface="Arial"/>
            </a:endParaRPr>
          </a:p>
        </p:txBody>
      </p:sp>
      <p:sp>
        <p:nvSpPr>
          <p:cNvPr id="836" name="Google Shape;836;p39"/>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837" name="Google Shape;837;p39"/>
          <p:cNvSpPr txBox="1"/>
          <p:nvPr/>
        </p:nvSpPr>
        <p:spPr>
          <a:xfrm>
            <a:off x="1629183" y="2271580"/>
            <a:ext cx="162795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Sélectionnez une compétence pratique pertinente pour les apprenants adultes peu qualifiés. Il peut s'agir d'un sujet lié à la culture numérique, aux compétences professionnelles ou à tout autre domaine qui vous passionne.</a:t>
            </a:r>
            <a:endParaRPr b="0" i="0" sz="1400" u="none" cap="none" strike="noStrike">
              <a:solidFill>
                <a:srgbClr val="000000"/>
              </a:solidFill>
              <a:latin typeface="Arial"/>
              <a:ea typeface="Arial"/>
              <a:cs typeface="Arial"/>
              <a:sym typeface="Arial"/>
            </a:endParaRPr>
          </a:p>
        </p:txBody>
      </p:sp>
      <p:grpSp>
        <p:nvGrpSpPr>
          <p:cNvPr id="838" name="Google Shape;838;p39"/>
          <p:cNvGrpSpPr/>
          <p:nvPr/>
        </p:nvGrpSpPr>
        <p:grpSpPr>
          <a:xfrm>
            <a:off x="695725" y="2235979"/>
            <a:ext cx="723695" cy="740657"/>
            <a:chOff x="0" y="-19050"/>
            <a:chExt cx="812800" cy="831850"/>
          </a:xfrm>
        </p:grpSpPr>
        <p:sp>
          <p:nvSpPr>
            <p:cNvPr id="839" name="Google Shape;83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1" name="Google Shape;841;p39"/>
          <p:cNvSpPr txBox="1"/>
          <p:nvPr/>
        </p:nvSpPr>
        <p:spPr>
          <a:xfrm>
            <a:off x="998562" y="2433505"/>
            <a:ext cx="5000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842" name="Google Shape;842;p39"/>
          <p:cNvGrpSpPr/>
          <p:nvPr/>
        </p:nvGrpSpPr>
        <p:grpSpPr>
          <a:xfrm>
            <a:off x="686721" y="4074099"/>
            <a:ext cx="723695" cy="740657"/>
            <a:chOff x="0" y="-19050"/>
            <a:chExt cx="812800" cy="831850"/>
          </a:xfrm>
        </p:grpSpPr>
        <p:sp>
          <p:nvSpPr>
            <p:cNvPr id="843" name="Google Shape;843;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5" name="Google Shape;845;p39"/>
          <p:cNvSpPr txBox="1"/>
          <p:nvPr/>
        </p:nvSpPr>
        <p:spPr>
          <a:xfrm>
            <a:off x="1638708" y="4090855"/>
            <a:ext cx="158682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Réfléchissez à la manière dont vous pouvez enseigner cette compétence dans un format de micro-apprentissage. Tenez compte des principes dont nous avons discuté, tels que le contenu fragmenté, les objectifs clairs, l'apprentissage juste à temps et la personnalisation.</a:t>
            </a:r>
            <a:endParaRPr b="0" i="0" sz="1400" u="none" cap="none" strike="noStrike">
              <a:solidFill>
                <a:srgbClr val="000000"/>
              </a:solidFill>
              <a:latin typeface="Arial"/>
              <a:ea typeface="Arial"/>
              <a:cs typeface="Arial"/>
              <a:sym typeface="Arial"/>
            </a:endParaRPr>
          </a:p>
        </p:txBody>
      </p:sp>
      <p:sp>
        <p:nvSpPr>
          <p:cNvPr id="846" name="Google Shape;846;p39"/>
          <p:cNvSpPr txBox="1"/>
          <p:nvPr/>
        </p:nvSpPr>
        <p:spPr>
          <a:xfrm>
            <a:off x="958304" y="4271830"/>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47" name="Google Shape;847;p39"/>
          <p:cNvSpPr txBox="1"/>
          <p:nvPr/>
        </p:nvSpPr>
        <p:spPr>
          <a:xfrm>
            <a:off x="1638708" y="5919716"/>
            <a:ext cx="15868200" cy="21420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Créez une ébauche de votre activité de micro-apprentissage. Décidez de la manière dont vous présenterez le contenu en utilisant des techniques attrayantes telles que la narration, les images ou les scénarios de la vie réelle. Réfléchissez à la chronologie et à l'enchaînement de votre contenu.</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grpSp>
        <p:nvGrpSpPr>
          <p:cNvPr id="848" name="Google Shape;848;p39"/>
          <p:cNvGrpSpPr/>
          <p:nvPr/>
        </p:nvGrpSpPr>
        <p:grpSpPr>
          <a:xfrm>
            <a:off x="695725" y="5912218"/>
            <a:ext cx="723695" cy="740657"/>
            <a:chOff x="0" y="-19050"/>
            <a:chExt cx="812800" cy="831850"/>
          </a:xfrm>
        </p:grpSpPr>
        <p:sp>
          <p:nvSpPr>
            <p:cNvPr id="849" name="Google Shape;84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39"/>
          <p:cNvSpPr txBox="1"/>
          <p:nvPr/>
        </p:nvSpPr>
        <p:spPr>
          <a:xfrm>
            <a:off x="958304" y="6117170"/>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852" name="Google Shape;852;p39"/>
          <p:cNvGrpSpPr/>
          <p:nvPr/>
        </p:nvGrpSpPr>
        <p:grpSpPr>
          <a:xfrm>
            <a:off x="686721" y="7750338"/>
            <a:ext cx="723695" cy="740657"/>
            <a:chOff x="0" y="-19050"/>
            <a:chExt cx="812800" cy="831850"/>
          </a:xfrm>
        </p:grpSpPr>
        <p:sp>
          <p:nvSpPr>
            <p:cNvPr id="853" name="Google Shape;853;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55" name="Google Shape;855;p39"/>
          <p:cNvSpPr txBox="1"/>
          <p:nvPr/>
        </p:nvSpPr>
        <p:spPr>
          <a:xfrm>
            <a:off x="946100" y="7948275"/>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56" name="Google Shape;856;p39"/>
          <p:cNvSpPr txBox="1"/>
          <p:nvPr/>
        </p:nvSpPr>
        <p:spPr>
          <a:xfrm>
            <a:off x="1638708" y="7748516"/>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Commencez à créer votre activité de micro-apprentissage. Vous pouvez utiliser un format simple, comme une courte vidéo, une infographie ou une série de diapositives interactives. N'oubliez pas d'être concis et engageant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33" name="Google Shape;133;p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34" name="Google Shape;134;p4"/>
          <p:cNvSpPr txBox="1"/>
          <p:nvPr/>
        </p:nvSpPr>
        <p:spPr>
          <a:xfrm>
            <a:off x="8361304" y="2540749"/>
            <a:ext cx="15654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1</a:t>
            </a:r>
            <a:endParaRPr b="0" i="0" sz="1400" u="none" cap="none" strike="noStrike">
              <a:solidFill>
                <a:srgbClr val="000000"/>
              </a:solidFill>
              <a:latin typeface="Arial"/>
              <a:ea typeface="Arial"/>
              <a:cs typeface="Arial"/>
              <a:sym typeface="Arial"/>
            </a:endParaRPr>
          </a:p>
        </p:txBody>
      </p:sp>
      <p:sp>
        <p:nvSpPr>
          <p:cNvPr id="135" name="Google Shape;135;p4"/>
          <p:cNvSpPr txBox="1"/>
          <p:nvPr/>
        </p:nvSpPr>
        <p:spPr>
          <a:xfrm>
            <a:off x="7279475" y="6866600"/>
            <a:ext cx="41892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Introduction au micro-apprentissage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0"/>
          <p:cNvSpPr txBox="1"/>
          <p:nvPr/>
        </p:nvSpPr>
        <p:spPr>
          <a:xfrm>
            <a:off x="695725" y="785825"/>
            <a:ext cx="7484100" cy="1185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99"/>
              <a:buFont typeface="Arial"/>
              <a:buNone/>
            </a:pPr>
            <a:r>
              <a:rPr b="1" lang="en-US" sz="3499">
                <a:solidFill>
                  <a:srgbClr val="F59F35"/>
                </a:solidFill>
                <a:latin typeface="Philosopher"/>
                <a:ea typeface="Philosopher"/>
                <a:cs typeface="Philosopher"/>
                <a:sym typeface="Philosopher"/>
              </a:rPr>
              <a:t> Activité pratique : Création de contenu </a:t>
            </a:r>
            <a:endParaRPr b="0" i="0" sz="1400" u="none" cap="none" strike="noStrike">
              <a:solidFill>
                <a:srgbClr val="000000"/>
              </a:solidFill>
              <a:latin typeface="Arial"/>
              <a:ea typeface="Arial"/>
              <a:cs typeface="Arial"/>
              <a:sym typeface="Arial"/>
            </a:endParaRPr>
          </a:p>
        </p:txBody>
      </p:sp>
      <p:sp>
        <p:nvSpPr>
          <p:cNvPr id="866" name="Google Shape;866;p40"/>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grpSp>
        <p:nvGrpSpPr>
          <p:cNvPr id="867" name="Google Shape;867;p40"/>
          <p:cNvGrpSpPr/>
          <p:nvPr/>
        </p:nvGrpSpPr>
        <p:grpSpPr>
          <a:xfrm>
            <a:off x="767386" y="2581349"/>
            <a:ext cx="723695" cy="740657"/>
            <a:chOff x="0" y="-19050"/>
            <a:chExt cx="812800" cy="831850"/>
          </a:xfrm>
        </p:grpSpPr>
        <p:sp>
          <p:nvSpPr>
            <p:cNvPr id="868" name="Google Shape;868;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70" name="Google Shape;870;p40"/>
          <p:cNvGrpSpPr/>
          <p:nvPr/>
        </p:nvGrpSpPr>
        <p:grpSpPr>
          <a:xfrm>
            <a:off x="767386" y="4590918"/>
            <a:ext cx="723695" cy="740657"/>
            <a:chOff x="0" y="-19050"/>
            <a:chExt cx="812800" cy="831850"/>
          </a:xfrm>
        </p:grpSpPr>
        <p:sp>
          <p:nvSpPr>
            <p:cNvPr id="871" name="Google Shape;871;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73" name="Google Shape;873;p40"/>
          <p:cNvGrpSpPr/>
          <p:nvPr/>
        </p:nvGrpSpPr>
        <p:grpSpPr>
          <a:xfrm>
            <a:off x="767386" y="6714788"/>
            <a:ext cx="723695" cy="740657"/>
            <a:chOff x="0" y="-19050"/>
            <a:chExt cx="812800" cy="831850"/>
          </a:xfrm>
        </p:grpSpPr>
        <p:sp>
          <p:nvSpPr>
            <p:cNvPr id="874" name="Google Shape;874;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6" name="Google Shape;876;p40"/>
          <p:cNvSpPr txBox="1"/>
          <p:nvPr/>
        </p:nvSpPr>
        <p:spPr>
          <a:xfrm>
            <a:off x="1028700" y="2769761"/>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877" name="Google Shape;877;p40"/>
          <p:cNvSpPr txBox="1"/>
          <p:nvPr/>
        </p:nvSpPr>
        <p:spPr>
          <a:xfrm>
            <a:off x="1042095" y="6903097"/>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878" name="Google Shape;878;p40"/>
          <p:cNvSpPr txBox="1"/>
          <p:nvPr/>
        </p:nvSpPr>
        <p:spPr>
          <a:xfrm>
            <a:off x="1028700" y="4788855"/>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879" name="Google Shape;879;p40"/>
          <p:cNvSpPr txBox="1"/>
          <p:nvPr/>
        </p:nvSpPr>
        <p:spPr>
          <a:xfrm>
            <a:off x="1818386" y="2598311"/>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Les éléments visuels ou les courtes vidéos peuvent être particulièrement efficaces pour capter l'attention des apprenants. Réfléchissez à la manière dont vous pouvez intégrer ces éléments dans votre activité</a:t>
            </a:r>
            <a:endParaRPr b="0" i="0" sz="1400" u="none" cap="none" strike="noStrike">
              <a:solidFill>
                <a:srgbClr val="000000"/>
              </a:solidFill>
              <a:latin typeface="Arial"/>
              <a:ea typeface="Arial"/>
              <a:cs typeface="Arial"/>
              <a:sym typeface="Arial"/>
            </a:endParaRPr>
          </a:p>
        </p:txBody>
      </p:sp>
      <p:sp>
        <p:nvSpPr>
          <p:cNvPr id="880" name="Google Shape;880;p40"/>
          <p:cNvSpPr txBox="1"/>
          <p:nvPr/>
        </p:nvSpPr>
        <p:spPr>
          <a:xfrm>
            <a:off x="1818386" y="4817430"/>
            <a:ext cx="81138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Surveillez le temps ; vous disposez de 8 minutes pour cette activité.</a:t>
            </a:r>
            <a:endParaRPr b="0" i="0" sz="1400" u="none" cap="none" strike="noStrike">
              <a:solidFill>
                <a:srgbClr val="000000"/>
              </a:solidFill>
              <a:latin typeface="Arial"/>
              <a:ea typeface="Arial"/>
              <a:cs typeface="Arial"/>
              <a:sym typeface="Arial"/>
            </a:endParaRPr>
          </a:p>
        </p:txBody>
      </p:sp>
      <p:sp>
        <p:nvSpPr>
          <p:cNvPr id="881" name="Google Shape;881;p40"/>
          <p:cNvSpPr txBox="1"/>
          <p:nvPr/>
        </p:nvSpPr>
        <p:spPr>
          <a:xfrm>
            <a:off x="1818386" y="6750594"/>
            <a:ext cx="156207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Après avoir créé votre activité de micro-apprentissage, partagez-la avec votre partenaire. Expliquez comment vous avez appliqué les techniques d'engagement que nous avons discutées et comment votre activité aborde la compétence choisie.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41"/>
          <p:cNvSpPr/>
          <p:nvPr/>
        </p:nvSpPr>
        <p:spPr>
          <a:xfrm>
            <a:off x="1919862"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41"/>
          <p:cNvSpPr/>
          <p:nvPr/>
        </p:nvSpPr>
        <p:spPr>
          <a:xfrm>
            <a:off x="1919862" y="5535168"/>
            <a:ext cx="7000610" cy="3198784"/>
          </a:xfrm>
          <a:custGeom>
            <a:rect b="b" l="l" r="r" t="t"/>
            <a:pathLst>
              <a:path extrusionOk="0" h="2476654" w="5420212">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41"/>
          <p:cNvSpPr/>
          <p:nvPr/>
        </p:nvSpPr>
        <p:spPr>
          <a:xfrm>
            <a:off x="9367528"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41"/>
          <p:cNvSpPr/>
          <p:nvPr/>
        </p:nvSpPr>
        <p:spPr>
          <a:xfrm>
            <a:off x="9367528" y="5535168"/>
            <a:ext cx="7000610" cy="3213344"/>
          </a:xfrm>
          <a:custGeom>
            <a:rect b="b" l="l" r="r" t="t"/>
            <a:pathLst>
              <a:path extrusionOk="0" h="2487927" w="5420212">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41"/>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895" name="Google Shape;895;p41"/>
          <p:cNvSpPr/>
          <p:nvPr/>
        </p:nvSpPr>
        <p:spPr>
          <a:xfrm flipH="1">
            <a:off x="7015435" y="2905389"/>
            <a:ext cx="1807702" cy="2218039"/>
          </a:xfrm>
          <a:custGeom>
            <a:rect b="b" l="l" r="r" t="t"/>
            <a:pathLst>
              <a:path extrusionOk="0" h="2218039" w="1807702">
                <a:moveTo>
                  <a:pt x="1807702" y="0"/>
                </a:moveTo>
                <a:lnTo>
                  <a:pt x="0" y="0"/>
                </a:lnTo>
                <a:lnTo>
                  <a:pt x="0" y="2218039"/>
                </a:lnTo>
                <a:lnTo>
                  <a:pt x="1807702" y="2218039"/>
                </a:lnTo>
                <a:lnTo>
                  <a:pt x="1807702" y="0"/>
                </a:lnTo>
                <a:close/>
              </a:path>
            </a:pathLst>
          </a:custGeom>
          <a:blipFill rotWithShape="1">
            <a:blip r:embed="rId4">
              <a:alphaModFix amt="14000"/>
            </a:blip>
            <a:stretch>
              <a:fillRect b="0" l="0" r="0" t="0"/>
            </a:stretch>
          </a:blipFill>
          <a:ln>
            <a:noFill/>
          </a:ln>
        </p:spPr>
      </p:sp>
      <p:sp>
        <p:nvSpPr>
          <p:cNvPr id="896" name="Google Shape;896;p41"/>
          <p:cNvSpPr/>
          <p:nvPr/>
        </p:nvSpPr>
        <p:spPr>
          <a:xfrm rot="-2066308">
            <a:off x="15254773" y="2421422"/>
            <a:ext cx="1801063" cy="2389469"/>
          </a:xfrm>
          <a:custGeom>
            <a:rect b="b" l="l" r="r" t="t"/>
            <a:pathLst>
              <a:path extrusionOk="0" h="2389469" w="1801063">
                <a:moveTo>
                  <a:pt x="0" y="0"/>
                </a:moveTo>
                <a:lnTo>
                  <a:pt x="1801063" y="0"/>
                </a:lnTo>
                <a:lnTo>
                  <a:pt x="1801063" y="2389469"/>
                </a:lnTo>
                <a:lnTo>
                  <a:pt x="0" y="2389469"/>
                </a:lnTo>
                <a:lnTo>
                  <a:pt x="0" y="0"/>
                </a:lnTo>
                <a:close/>
              </a:path>
            </a:pathLst>
          </a:custGeom>
          <a:blipFill rotWithShape="1">
            <a:blip r:embed="rId5">
              <a:alphaModFix amt="34000"/>
            </a:blip>
            <a:stretch>
              <a:fillRect b="0" l="0" r="0" t="0"/>
            </a:stretch>
          </a:blipFill>
          <a:ln>
            <a:noFill/>
          </a:ln>
        </p:spPr>
      </p:sp>
      <p:sp>
        <p:nvSpPr>
          <p:cNvPr id="897" name="Google Shape;897;p41"/>
          <p:cNvSpPr/>
          <p:nvPr/>
        </p:nvSpPr>
        <p:spPr>
          <a:xfrm>
            <a:off x="6060523" y="5874003"/>
            <a:ext cx="2859949" cy="2859949"/>
          </a:xfrm>
          <a:custGeom>
            <a:rect b="b" l="l" r="r" t="t"/>
            <a:pathLst>
              <a:path extrusionOk="0" h="2859949" w="2859949">
                <a:moveTo>
                  <a:pt x="0" y="0"/>
                </a:moveTo>
                <a:lnTo>
                  <a:pt x="2859949" y="0"/>
                </a:lnTo>
                <a:lnTo>
                  <a:pt x="2859949" y="2859949"/>
                </a:lnTo>
                <a:lnTo>
                  <a:pt x="0" y="2859949"/>
                </a:lnTo>
                <a:lnTo>
                  <a:pt x="0" y="0"/>
                </a:lnTo>
                <a:close/>
              </a:path>
            </a:pathLst>
          </a:custGeom>
          <a:blipFill rotWithShape="1">
            <a:blip r:embed="rId6">
              <a:alphaModFix amt="16000"/>
            </a:blip>
            <a:stretch>
              <a:fillRect b="0" l="0" r="0" t="0"/>
            </a:stretch>
          </a:blipFill>
          <a:ln>
            <a:noFill/>
          </a:ln>
        </p:spPr>
      </p:sp>
      <p:sp>
        <p:nvSpPr>
          <p:cNvPr id="898" name="Google Shape;898;p41"/>
          <p:cNvSpPr/>
          <p:nvPr/>
        </p:nvSpPr>
        <p:spPr>
          <a:xfrm>
            <a:off x="13249338" y="5888562"/>
            <a:ext cx="2975239" cy="2859949"/>
          </a:xfrm>
          <a:custGeom>
            <a:rect b="b" l="l" r="r" t="t"/>
            <a:pathLst>
              <a:path extrusionOk="0" h="2859949" w="2975239">
                <a:moveTo>
                  <a:pt x="0" y="0"/>
                </a:moveTo>
                <a:lnTo>
                  <a:pt x="2975240" y="0"/>
                </a:lnTo>
                <a:lnTo>
                  <a:pt x="2975240" y="2859949"/>
                </a:lnTo>
                <a:lnTo>
                  <a:pt x="0" y="2859949"/>
                </a:lnTo>
                <a:lnTo>
                  <a:pt x="0" y="0"/>
                </a:lnTo>
                <a:close/>
              </a:path>
            </a:pathLst>
          </a:custGeom>
          <a:blipFill rotWithShape="1">
            <a:blip r:embed="rId7">
              <a:alphaModFix amt="15000"/>
            </a:blip>
            <a:stretch>
              <a:fillRect b="0" l="0" r="0" t="0"/>
            </a:stretch>
          </a:blipFill>
          <a:ln>
            <a:noFill/>
          </a:ln>
        </p:spPr>
      </p:sp>
      <p:sp>
        <p:nvSpPr>
          <p:cNvPr id="899" name="Google Shape;899;p41"/>
          <p:cNvSpPr txBox="1"/>
          <p:nvPr/>
        </p:nvSpPr>
        <p:spPr>
          <a:xfrm>
            <a:off x="2161426" y="2427550"/>
            <a:ext cx="66618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Renforcer l'apprentissage</a:t>
            </a:r>
            <a:endParaRPr b="0" i="0" sz="1400" u="none" cap="none" strike="noStrike">
              <a:solidFill>
                <a:srgbClr val="000000"/>
              </a:solidFill>
              <a:latin typeface="Arial"/>
              <a:ea typeface="Arial"/>
              <a:cs typeface="Arial"/>
              <a:sym typeface="Arial"/>
            </a:endParaRPr>
          </a:p>
        </p:txBody>
      </p:sp>
      <p:sp>
        <p:nvSpPr>
          <p:cNvPr id="900" name="Google Shape;900;p41"/>
          <p:cNvSpPr txBox="1"/>
          <p:nvPr/>
        </p:nvSpPr>
        <p:spPr>
          <a:xfrm>
            <a:off x="2161413" y="5933425"/>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Identifier les lacunes</a:t>
            </a:r>
            <a:endParaRPr b="0" i="0" sz="1400" u="none" cap="none" strike="noStrike">
              <a:solidFill>
                <a:srgbClr val="000000"/>
              </a:solidFill>
              <a:latin typeface="Arial"/>
              <a:ea typeface="Arial"/>
              <a:cs typeface="Arial"/>
              <a:sym typeface="Arial"/>
            </a:endParaRPr>
          </a:p>
        </p:txBody>
      </p:sp>
      <p:sp>
        <p:nvSpPr>
          <p:cNvPr id="901" name="Google Shape;901;p41"/>
          <p:cNvSpPr txBox="1"/>
          <p:nvPr/>
        </p:nvSpPr>
        <p:spPr>
          <a:xfrm>
            <a:off x="9703200" y="2427543"/>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Mesurer les progrès</a:t>
            </a:r>
            <a:endParaRPr b="0" i="0" sz="1400" u="none" cap="none" strike="noStrike">
              <a:solidFill>
                <a:srgbClr val="000000"/>
              </a:solidFill>
              <a:latin typeface="Arial"/>
              <a:ea typeface="Arial"/>
              <a:cs typeface="Arial"/>
              <a:sym typeface="Arial"/>
            </a:endParaRPr>
          </a:p>
        </p:txBody>
      </p:sp>
      <p:sp>
        <p:nvSpPr>
          <p:cNvPr id="902" name="Google Shape;902;p41"/>
          <p:cNvSpPr txBox="1"/>
          <p:nvPr/>
        </p:nvSpPr>
        <p:spPr>
          <a:xfrm>
            <a:off x="9703200" y="6225100"/>
            <a:ext cx="66618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Améliorer la mémorisation</a:t>
            </a:r>
            <a:endParaRPr b="0" i="0" sz="1400" u="none" cap="none" strike="noStrike">
              <a:solidFill>
                <a:srgbClr val="000000"/>
              </a:solidFill>
              <a:latin typeface="Arial"/>
              <a:ea typeface="Arial"/>
              <a:cs typeface="Arial"/>
              <a:sym typeface="Arial"/>
            </a:endParaRPr>
          </a:p>
        </p:txBody>
      </p:sp>
      <p:sp>
        <p:nvSpPr>
          <p:cNvPr id="903" name="Google Shape;903;p41"/>
          <p:cNvSpPr txBox="1"/>
          <p:nvPr/>
        </p:nvSpPr>
        <p:spPr>
          <a:xfrm>
            <a:off x="2530067" y="3328608"/>
            <a:ext cx="57801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Les évaluations permettent de renforcer ce que les apprenants viennent d'étudier. Elles permettent aux apprenants de se rappeler et d'appliquer ce qu'ils ont appris dans un cadre contrôlé.</a:t>
            </a:r>
            <a:endParaRPr b="0" i="0" sz="1400" u="none" cap="none" strike="noStrike">
              <a:solidFill>
                <a:srgbClr val="000000"/>
              </a:solidFill>
              <a:latin typeface="Arial"/>
              <a:ea typeface="Arial"/>
              <a:cs typeface="Arial"/>
              <a:sym typeface="Arial"/>
            </a:endParaRPr>
          </a:p>
        </p:txBody>
      </p:sp>
      <p:sp>
        <p:nvSpPr>
          <p:cNvPr id="904" name="Google Shape;904;p41"/>
          <p:cNvSpPr txBox="1"/>
          <p:nvPr/>
        </p:nvSpPr>
        <p:spPr>
          <a:xfrm>
            <a:off x="9910266" y="3328608"/>
            <a:ext cx="59151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Les évaluations permettent également de mesurer les progrès des apprenants. Elles vous permettent d'évaluer dans quelle mesure les apprenants assimilent le contenu et progressent vers leurs objectifs d'apprentissage</a:t>
            </a:r>
            <a:endParaRPr b="0" i="0" sz="1400" u="none" cap="none" strike="noStrike">
              <a:solidFill>
                <a:srgbClr val="000000"/>
              </a:solidFill>
              <a:latin typeface="Arial"/>
              <a:ea typeface="Arial"/>
              <a:cs typeface="Arial"/>
              <a:sym typeface="Arial"/>
            </a:endParaRPr>
          </a:p>
        </p:txBody>
      </p:sp>
      <p:sp>
        <p:nvSpPr>
          <p:cNvPr id="905" name="Google Shape;905;p41"/>
          <p:cNvSpPr txBox="1"/>
          <p:nvPr/>
        </p:nvSpPr>
        <p:spPr>
          <a:xfrm>
            <a:off x="2161413" y="6671427"/>
            <a:ext cx="6517500" cy="1874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En analysant les résultats de l'évaluation, vous pouvez identifier les domaines dans lesquels les apprenants ont des difficultés, ce qui vous permet d'apporter un soutien supplémentaire ou d'ajuster votre contenu de micro-apprentissage.</a:t>
            </a:r>
            <a:endParaRPr b="0" i="0" sz="1400" u="none" cap="none" strike="noStrike">
              <a:solidFill>
                <a:srgbClr val="000000"/>
              </a:solidFill>
              <a:latin typeface="Arial"/>
              <a:ea typeface="Arial"/>
              <a:cs typeface="Arial"/>
              <a:sym typeface="Arial"/>
            </a:endParaRPr>
          </a:p>
        </p:txBody>
      </p:sp>
      <p:sp>
        <p:nvSpPr>
          <p:cNvPr id="906" name="Google Shape;906;p41"/>
          <p:cNvSpPr txBox="1"/>
          <p:nvPr/>
        </p:nvSpPr>
        <p:spPr>
          <a:xfrm>
            <a:off x="9910266" y="7127765"/>
            <a:ext cx="5876400" cy="1874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US" sz="2100">
                <a:latin typeface="Philosopher"/>
                <a:ea typeface="Philosopher"/>
                <a:cs typeface="Philosopher"/>
                <a:sym typeface="Philosopher"/>
              </a:rPr>
              <a:t>Des évaluations bien conçues contribuent à une meilleure rétention des informations. Elles encouragent l'engagement actif dans la matière</a:t>
            </a:r>
            <a:endParaRPr sz="210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sz="210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100"/>
              <a:buFont typeface="Arial"/>
              <a:buNone/>
            </a:pPr>
            <a:r>
              <a:t/>
            </a:r>
            <a:endParaRPr sz="2100">
              <a:latin typeface="Philosopher"/>
              <a:ea typeface="Philosopher"/>
              <a:cs typeface="Philosopher"/>
              <a:sym typeface="Philosopher"/>
            </a:endParaRPr>
          </a:p>
        </p:txBody>
      </p:sp>
      <p:sp>
        <p:nvSpPr>
          <p:cNvPr id="907" name="Google Shape;907;p41"/>
          <p:cNvSpPr txBox="1"/>
          <p:nvPr/>
        </p:nvSpPr>
        <p:spPr>
          <a:xfrm>
            <a:off x="6867898" y="1145425"/>
            <a:ext cx="4552200" cy="415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lang="en-US" sz="2699">
                <a:solidFill>
                  <a:srgbClr val="F59F35"/>
                </a:solidFill>
                <a:latin typeface="Philosopher"/>
                <a:ea typeface="Philosopher"/>
                <a:cs typeface="Philosopher"/>
                <a:sym typeface="Philosopher"/>
              </a:rPr>
              <a:t>Importance de l'évaluation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42"/>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917" name="Google Shape;917;p42"/>
          <p:cNvSpPr/>
          <p:nvPr/>
        </p:nvSpPr>
        <p:spPr>
          <a:xfrm>
            <a:off x="1717666" y="2145828"/>
            <a:ext cx="1979883" cy="2463307"/>
          </a:xfrm>
          <a:custGeom>
            <a:rect b="b" l="l" r="r" t="t"/>
            <a:pathLst>
              <a:path extrusionOk="0" h="2463307" w="1979883">
                <a:moveTo>
                  <a:pt x="0" y="0"/>
                </a:moveTo>
                <a:lnTo>
                  <a:pt x="1979883" y="0"/>
                </a:lnTo>
                <a:lnTo>
                  <a:pt x="1979883" y="2463307"/>
                </a:lnTo>
                <a:lnTo>
                  <a:pt x="0" y="2463307"/>
                </a:lnTo>
                <a:lnTo>
                  <a:pt x="0" y="0"/>
                </a:lnTo>
                <a:close/>
              </a:path>
            </a:pathLst>
          </a:custGeom>
          <a:blipFill rotWithShape="1">
            <a:blip r:embed="rId4">
              <a:alphaModFix amt="31999"/>
            </a:blip>
            <a:stretch>
              <a:fillRect b="0" l="0" r="0" t="0"/>
            </a:stretch>
          </a:blipFill>
          <a:ln>
            <a:noFill/>
          </a:ln>
        </p:spPr>
      </p:sp>
      <p:sp>
        <p:nvSpPr>
          <p:cNvPr id="918" name="Google Shape;918;p42"/>
          <p:cNvSpPr/>
          <p:nvPr/>
        </p:nvSpPr>
        <p:spPr>
          <a:xfrm flipH="1">
            <a:off x="7007200" y="2145828"/>
            <a:ext cx="2710655" cy="2463307"/>
          </a:xfrm>
          <a:custGeom>
            <a:rect b="b" l="l" r="r" t="t"/>
            <a:pathLst>
              <a:path extrusionOk="0" h="2463307" w="2710655">
                <a:moveTo>
                  <a:pt x="2710655" y="0"/>
                </a:moveTo>
                <a:lnTo>
                  <a:pt x="0" y="0"/>
                </a:lnTo>
                <a:lnTo>
                  <a:pt x="0" y="2463307"/>
                </a:lnTo>
                <a:lnTo>
                  <a:pt x="2710655" y="2463307"/>
                </a:lnTo>
                <a:lnTo>
                  <a:pt x="2710655" y="0"/>
                </a:lnTo>
                <a:close/>
              </a:path>
            </a:pathLst>
          </a:custGeom>
          <a:blipFill rotWithShape="1">
            <a:blip r:embed="rId5">
              <a:alphaModFix amt="14000"/>
            </a:blip>
            <a:stretch>
              <a:fillRect b="0" l="0" r="0" t="0"/>
            </a:stretch>
          </a:blipFill>
          <a:ln>
            <a:noFill/>
          </a:ln>
        </p:spPr>
      </p:sp>
      <p:sp>
        <p:nvSpPr>
          <p:cNvPr id="919" name="Google Shape;919;p42"/>
          <p:cNvSpPr/>
          <p:nvPr/>
        </p:nvSpPr>
        <p:spPr>
          <a:xfrm>
            <a:off x="12708740" y="2845217"/>
            <a:ext cx="1799823" cy="1644588"/>
          </a:xfrm>
          <a:custGeom>
            <a:rect b="b" l="l" r="r" t="t"/>
            <a:pathLst>
              <a:path extrusionOk="0" h="1644588" w="1799823">
                <a:moveTo>
                  <a:pt x="0" y="0"/>
                </a:moveTo>
                <a:lnTo>
                  <a:pt x="1799823" y="0"/>
                </a:lnTo>
                <a:lnTo>
                  <a:pt x="1799823" y="1644588"/>
                </a:lnTo>
                <a:lnTo>
                  <a:pt x="0" y="1644588"/>
                </a:lnTo>
                <a:lnTo>
                  <a:pt x="0" y="0"/>
                </a:lnTo>
                <a:close/>
              </a:path>
            </a:pathLst>
          </a:custGeom>
          <a:blipFill rotWithShape="1">
            <a:blip r:embed="rId6">
              <a:alphaModFix amt="28000"/>
            </a:blip>
            <a:stretch>
              <a:fillRect b="0" l="0" r="0" t="0"/>
            </a:stretch>
          </a:blipFill>
          <a:ln>
            <a:noFill/>
          </a:ln>
        </p:spPr>
      </p:sp>
      <p:sp>
        <p:nvSpPr>
          <p:cNvPr id="920" name="Google Shape;920;p42"/>
          <p:cNvSpPr/>
          <p:nvPr/>
        </p:nvSpPr>
        <p:spPr>
          <a:xfrm>
            <a:off x="387049" y="1103112"/>
            <a:ext cx="445450" cy="475146"/>
          </a:xfrm>
          <a:custGeom>
            <a:rect b="b" l="l" r="r" t="t"/>
            <a:pathLst>
              <a:path extrusionOk="0" h="475146" w="445450">
                <a:moveTo>
                  <a:pt x="0" y="0"/>
                </a:moveTo>
                <a:lnTo>
                  <a:pt x="445450" y="0"/>
                </a:lnTo>
                <a:lnTo>
                  <a:pt x="445450" y="475146"/>
                </a:lnTo>
                <a:lnTo>
                  <a:pt x="0" y="475146"/>
                </a:lnTo>
                <a:lnTo>
                  <a:pt x="0" y="0"/>
                </a:lnTo>
                <a:close/>
              </a:path>
            </a:pathLst>
          </a:custGeom>
          <a:blipFill rotWithShape="1">
            <a:blip r:embed="rId7">
              <a:alphaModFix amt="51000"/>
            </a:blip>
            <a:stretch>
              <a:fillRect b="0" l="0" r="0" t="0"/>
            </a:stretch>
          </a:blipFill>
          <a:ln>
            <a:noFill/>
          </a:ln>
        </p:spPr>
      </p:sp>
      <p:sp>
        <p:nvSpPr>
          <p:cNvPr id="921" name="Google Shape;921;p42"/>
          <p:cNvSpPr txBox="1"/>
          <p:nvPr/>
        </p:nvSpPr>
        <p:spPr>
          <a:xfrm>
            <a:off x="12999300" y="5118879"/>
            <a:ext cx="4550700" cy="25428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b="1" lang="en-US" sz="2360">
                <a:latin typeface="Philosopher"/>
                <a:ea typeface="Philosopher"/>
                <a:cs typeface="Philosopher"/>
                <a:sym typeface="Philosopher"/>
              </a:rPr>
              <a:t>Poser des questions ouvertes de réflexion peut encourager la pensée critique et l'auto-évaluation.</a:t>
            </a:r>
            <a:endParaRPr b="1" sz="236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b="1" sz="236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360"/>
              <a:buFont typeface="Arial"/>
              <a:buNone/>
            </a:pPr>
            <a:r>
              <a:t/>
            </a:r>
            <a:endParaRPr b="1" sz="2360">
              <a:latin typeface="Philosopher"/>
              <a:ea typeface="Philosopher"/>
              <a:cs typeface="Philosopher"/>
              <a:sym typeface="Philosopher"/>
            </a:endParaRPr>
          </a:p>
        </p:txBody>
      </p:sp>
      <p:sp>
        <p:nvSpPr>
          <p:cNvPr id="922" name="Google Shape;922;p42"/>
          <p:cNvSpPr txBox="1"/>
          <p:nvPr/>
        </p:nvSpPr>
        <p:spPr>
          <a:xfrm>
            <a:off x="962025" y="1007310"/>
            <a:ext cx="1501676" cy="69532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499"/>
              <a:buFont typeface="Arial"/>
              <a:buNone/>
            </a:pPr>
            <a:r>
              <a:rPr b="1" i="0" lang="en-US" sz="4499" u="none" cap="none" strike="noStrike">
                <a:solidFill>
                  <a:srgbClr val="F59F35"/>
                </a:solidFill>
                <a:latin typeface="Philosopher"/>
                <a:ea typeface="Philosopher"/>
                <a:cs typeface="Philosopher"/>
                <a:sym typeface="Philosopher"/>
              </a:rPr>
              <a:t>Types</a:t>
            </a:r>
            <a:endParaRPr b="0" i="0" sz="1400" u="none" cap="none" strike="noStrike">
              <a:solidFill>
                <a:srgbClr val="000000"/>
              </a:solidFill>
              <a:latin typeface="Arial"/>
              <a:ea typeface="Arial"/>
              <a:cs typeface="Arial"/>
              <a:sym typeface="Arial"/>
            </a:endParaRPr>
          </a:p>
        </p:txBody>
      </p:sp>
      <p:sp>
        <p:nvSpPr>
          <p:cNvPr id="923" name="Google Shape;923;p42"/>
          <p:cNvSpPr txBox="1"/>
          <p:nvPr/>
        </p:nvSpPr>
        <p:spPr>
          <a:xfrm>
            <a:off x="2481623" y="3281749"/>
            <a:ext cx="2241300" cy="769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i="0" lang="en-US" sz="4999" u="none" cap="none" strike="noStrike">
                <a:solidFill>
                  <a:srgbClr val="94A037"/>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924" name="Google Shape;924;p42"/>
          <p:cNvSpPr txBox="1"/>
          <p:nvPr/>
        </p:nvSpPr>
        <p:spPr>
          <a:xfrm>
            <a:off x="7340724" y="2975330"/>
            <a:ext cx="3606600" cy="1692900"/>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Courtes missions</a:t>
            </a:r>
            <a:endParaRPr b="0" i="0" sz="1400" u="none" cap="none" strike="noStrike">
              <a:solidFill>
                <a:srgbClr val="000000"/>
              </a:solidFill>
              <a:latin typeface="Arial"/>
              <a:ea typeface="Arial"/>
              <a:cs typeface="Arial"/>
              <a:sym typeface="Arial"/>
            </a:endParaRPr>
          </a:p>
        </p:txBody>
      </p:sp>
      <p:sp>
        <p:nvSpPr>
          <p:cNvPr id="925" name="Google Shape;925;p42"/>
          <p:cNvSpPr txBox="1"/>
          <p:nvPr/>
        </p:nvSpPr>
        <p:spPr>
          <a:xfrm>
            <a:off x="14132079" y="2975330"/>
            <a:ext cx="2853000" cy="16929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Questions réflexives</a:t>
            </a:r>
            <a:endParaRPr b="0" i="0" sz="1400" u="none" cap="none" strike="noStrike">
              <a:solidFill>
                <a:srgbClr val="000000"/>
              </a:solidFill>
              <a:latin typeface="Arial"/>
              <a:ea typeface="Arial"/>
              <a:cs typeface="Arial"/>
              <a:sym typeface="Arial"/>
            </a:endParaRPr>
          </a:p>
        </p:txBody>
      </p:sp>
      <p:sp>
        <p:nvSpPr>
          <p:cNvPr id="926" name="Google Shape;926;p42"/>
          <p:cNvSpPr txBox="1"/>
          <p:nvPr/>
        </p:nvSpPr>
        <p:spPr>
          <a:xfrm>
            <a:off x="387049" y="5118879"/>
            <a:ext cx="4900800" cy="1672800"/>
          </a:xfrm>
          <a:prstGeom prst="rect">
            <a:avLst/>
          </a:prstGeom>
          <a:noFill/>
          <a:ln>
            <a:noFill/>
          </a:ln>
        </p:spPr>
        <p:txBody>
          <a:bodyPr anchorCtr="0" anchor="t" bIns="0" lIns="0" spcFirstLastPara="1" rIns="0" wrap="square" tIns="0">
            <a:spAutoFit/>
          </a:bodyPr>
          <a:lstStyle/>
          <a:p>
            <a:pPr indent="0" lvl="0" marL="0" marR="0" rtl="0" algn="ctr">
              <a:lnSpc>
                <a:spcPct val="120025"/>
              </a:lnSpc>
              <a:spcBef>
                <a:spcPts val="0"/>
              </a:spcBef>
              <a:spcAft>
                <a:spcPts val="0"/>
              </a:spcAft>
              <a:buClr>
                <a:srgbClr val="000000"/>
              </a:buClr>
              <a:buSzPts val="2362"/>
              <a:buFont typeface="Arial"/>
              <a:buNone/>
            </a:pPr>
            <a:r>
              <a:rPr b="1" lang="en-US" sz="2362">
                <a:latin typeface="Philosopher"/>
                <a:ea typeface="Philosopher"/>
                <a:cs typeface="Philosopher"/>
                <a:sym typeface="Philosopher"/>
              </a:rPr>
              <a:t>De courts quiz avec des questions à choix multiples ou vrai/faux sont efficaces pour évaluer la rétention des connaissances.</a:t>
            </a:r>
            <a:endParaRPr b="0" i="0" sz="1400" u="none" cap="none" strike="noStrike">
              <a:solidFill>
                <a:srgbClr val="000000"/>
              </a:solidFill>
              <a:latin typeface="Arial"/>
              <a:ea typeface="Arial"/>
              <a:cs typeface="Arial"/>
              <a:sym typeface="Arial"/>
            </a:endParaRPr>
          </a:p>
        </p:txBody>
      </p:sp>
      <p:sp>
        <p:nvSpPr>
          <p:cNvPr id="927" name="Google Shape;927;p42"/>
          <p:cNvSpPr txBox="1"/>
          <p:nvPr/>
        </p:nvSpPr>
        <p:spPr>
          <a:xfrm>
            <a:off x="6488850" y="5133975"/>
            <a:ext cx="5310300" cy="167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360"/>
              <a:buFont typeface="Arial"/>
              <a:buNone/>
            </a:pPr>
            <a:r>
              <a:rPr b="1" lang="en-US" sz="2360">
                <a:latin typeface="Philosopher"/>
                <a:ea typeface="Philosopher"/>
                <a:cs typeface="Philosopher"/>
                <a:sym typeface="Philosopher"/>
              </a:rPr>
              <a:t>Les devoirs qui demandent aux apprenants d'appliquer ce qu'ils ont appris à des scénarios du monde réel peuvent être très efficaces</a:t>
            </a:r>
            <a:endParaRPr b="0" i="0" sz="1400" u="none" cap="none" strike="noStrike">
              <a:solidFill>
                <a:srgbClr val="000000"/>
              </a:solidFill>
              <a:latin typeface="Arial"/>
              <a:ea typeface="Arial"/>
              <a:cs typeface="Arial"/>
              <a:sym typeface="Arial"/>
            </a:endParaRPr>
          </a:p>
        </p:txBody>
      </p:sp>
      <p:sp>
        <p:nvSpPr>
          <p:cNvPr id="928" name="Google Shape;928;p42"/>
          <p:cNvSpPr txBox="1"/>
          <p:nvPr/>
        </p:nvSpPr>
        <p:spPr>
          <a:xfrm>
            <a:off x="609774" y="6929437"/>
            <a:ext cx="4455300" cy="29091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US" sz="2700">
                <a:latin typeface="Philosopher"/>
                <a:ea typeface="Philosopher"/>
                <a:cs typeface="Philosopher"/>
                <a:sym typeface="Philosopher"/>
              </a:rPr>
              <a:t>Ils peuvent être intégrés dans des modules de micro-apprentissage pour vérifier la compréhension.</a:t>
            </a:r>
            <a:endParaRPr sz="270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
        <p:nvSpPr>
          <p:cNvPr id="929" name="Google Shape;929;p42"/>
          <p:cNvSpPr txBox="1"/>
          <p:nvPr/>
        </p:nvSpPr>
        <p:spPr>
          <a:xfrm>
            <a:off x="6488850" y="6929437"/>
            <a:ext cx="5310300" cy="241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lang="en-US" sz="2700">
                <a:latin typeface="Philosopher"/>
                <a:ea typeface="Philosopher"/>
                <a:cs typeface="Philosopher"/>
                <a:sym typeface="Philosopher"/>
              </a:rPr>
              <a:t>Par exemple, vous pouvez demander aux apprenants de rédiger un exemple d'e-mail sur la base d'une micro-leçon sur la rédaction d'e-mails.</a:t>
            </a:r>
            <a:endParaRPr b="0" i="0" sz="1400" u="none" cap="none" strike="noStrike">
              <a:solidFill>
                <a:srgbClr val="000000"/>
              </a:solidFill>
              <a:latin typeface="Arial"/>
              <a:ea typeface="Arial"/>
              <a:cs typeface="Arial"/>
              <a:sym typeface="Arial"/>
            </a:endParaRPr>
          </a:p>
        </p:txBody>
      </p:sp>
      <p:sp>
        <p:nvSpPr>
          <p:cNvPr id="930" name="Google Shape;930;p42"/>
          <p:cNvSpPr txBox="1"/>
          <p:nvPr/>
        </p:nvSpPr>
        <p:spPr>
          <a:xfrm>
            <a:off x="12544505" y="6929437"/>
            <a:ext cx="5005500" cy="3906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US" sz="2700">
                <a:latin typeface="Philosopher"/>
                <a:ea typeface="Philosopher"/>
                <a:cs typeface="Philosopher"/>
                <a:sym typeface="Philosopher"/>
              </a:rPr>
              <a:t>Par exemple, vous pouvez inviter les apprenants à réfléchir à la manière dont ils peuvent appliquer une compétence nouvellement acquise dans leur vie quotidienne</a:t>
            </a:r>
            <a:endParaRPr sz="2700">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4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1999"/>
            </a:blip>
            <a:stretch>
              <a:fillRect b="-5380" l="0" r="0" t="-13056"/>
            </a:stretch>
          </a:blipFill>
          <a:ln>
            <a:noFill/>
          </a:ln>
        </p:spPr>
      </p:sp>
      <p:sp>
        <p:nvSpPr>
          <p:cNvPr id="940" name="Google Shape;940;p43"/>
          <p:cNvSpPr/>
          <p:nvPr/>
        </p:nvSpPr>
        <p:spPr>
          <a:xfrm>
            <a:off x="16173068" y="156528"/>
            <a:ext cx="1910215" cy="1744344"/>
          </a:xfrm>
          <a:custGeom>
            <a:rect b="b" l="l" r="r" t="t"/>
            <a:pathLst>
              <a:path extrusionOk="0" h="1744344" w="1910215">
                <a:moveTo>
                  <a:pt x="0" y="0"/>
                </a:moveTo>
                <a:lnTo>
                  <a:pt x="1910216" y="0"/>
                </a:lnTo>
                <a:lnTo>
                  <a:pt x="1910216" y="1744344"/>
                </a:lnTo>
                <a:lnTo>
                  <a:pt x="0" y="1744344"/>
                </a:lnTo>
                <a:lnTo>
                  <a:pt x="0" y="0"/>
                </a:lnTo>
                <a:close/>
              </a:path>
            </a:pathLst>
          </a:custGeom>
          <a:blipFill rotWithShape="1">
            <a:blip r:embed="rId4">
              <a:alphaModFix/>
            </a:blip>
            <a:stretch>
              <a:fillRect b="-4986" l="-14762" r="-20794" t="0"/>
            </a:stretch>
          </a:blipFill>
          <a:ln>
            <a:noFill/>
          </a:ln>
        </p:spPr>
      </p:sp>
      <p:sp>
        <p:nvSpPr>
          <p:cNvPr id="941" name="Google Shape;941;p43"/>
          <p:cNvSpPr/>
          <p:nvPr/>
        </p:nvSpPr>
        <p:spPr>
          <a:xfrm>
            <a:off x="3007178" y="7463894"/>
            <a:ext cx="1418112" cy="1416951"/>
          </a:xfrm>
          <a:custGeom>
            <a:rect b="b" l="l" r="r" t="t"/>
            <a:pathLst>
              <a:path extrusionOk="0" h="1416951" w="1418112">
                <a:moveTo>
                  <a:pt x="0" y="0"/>
                </a:moveTo>
                <a:lnTo>
                  <a:pt x="1418112" y="0"/>
                </a:lnTo>
                <a:lnTo>
                  <a:pt x="1418112" y="1416951"/>
                </a:lnTo>
                <a:lnTo>
                  <a:pt x="0" y="1416951"/>
                </a:lnTo>
                <a:lnTo>
                  <a:pt x="0" y="0"/>
                </a:lnTo>
                <a:close/>
              </a:path>
            </a:pathLst>
          </a:custGeom>
          <a:blipFill rotWithShape="1">
            <a:blip r:embed="rId5">
              <a:alphaModFix/>
            </a:blip>
            <a:stretch>
              <a:fillRect b="0" l="-6686" r="-6689" t="0"/>
            </a:stretch>
          </a:blipFill>
          <a:ln>
            <a:noFill/>
          </a:ln>
        </p:spPr>
      </p:sp>
      <p:sp>
        <p:nvSpPr>
          <p:cNvPr id="942" name="Google Shape;942;p43"/>
          <p:cNvSpPr/>
          <p:nvPr/>
        </p:nvSpPr>
        <p:spPr>
          <a:xfrm>
            <a:off x="2580052" y="3068171"/>
            <a:ext cx="13127892" cy="3371246"/>
          </a:xfrm>
          <a:custGeom>
            <a:rect b="b" l="l" r="r" t="t"/>
            <a:pathLst>
              <a:path extrusionOk="0" h="4494994" w="17503856">
                <a:moveTo>
                  <a:pt x="0" y="0"/>
                </a:moveTo>
                <a:lnTo>
                  <a:pt x="17503856" y="0"/>
                </a:lnTo>
                <a:lnTo>
                  <a:pt x="17503856" y="4494994"/>
                </a:lnTo>
                <a:lnTo>
                  <a:pt x="0" y="4494994"/>
                </a:lnTo>
                <a:close/>
              </a:path>
            </a:pathLst>
          </a:custGeom>
          <a:solidFill>
            <a:srgbClr val="F59F35"/>
          </a:solidFill>
          <a:ln>
            <a:noFill/>
          </a:ln>
        </p:spPr>
      </p:sp>
      <p:sp>
        <p:nvSpPr>
          <p:cNvPr id="943" name="Google Shape;943;p43"/>
          <p:cNvSpPr txBox="1"/>
          <p:nvPr/>
        </p:nvSpPr>
        <p:spPr>
          <a:xfrm>
            <a:off x="2920178" y="3227130"/>
            <a:ext cx="12273600" cy="5348400"/>
          </a:xfrm>
          <a:prstGeom prst="rect">
            <a:avLst/>
          </a:prstGeom>
          <a:noFill/>
          <a:ln>
            <a:noFill/>
          </a:ln>
        </p:spPr>
        <p:txBody>
          <a:bodyPr anchorCtr="0" anchor="t" bIns="0" lIns="0" spcFirstLastPara="1" rIns="0" wrap="square" tIns="0">
            <a:spAutoFit/>
          </a:bodyPr>
          <a:lstStyle/>
          <a:p>
            <a:pPr indent="0" lvl="0" marL="0" rtl="0" algn="ctr">
              <a:lnSpc>
                <a:spcPct val="156011"/>
              </a:lnSpc>
              <a:spcBef>
                <a:spcPts val="0"/>
              </a:spcBef>
              <a:spcAft>
                <a:spcPts val="0"/>
              </a:spcAft>
              <a:buClr>
                <a:schemeClr val="dk1"/>
              </a:buClr>
              <a:buSzPts val="1100"/>
              <a:buFont typeface="Arial"/>
              <a:buNone/>
            </a:pPr>
            <a:r>
              <a:rPr b="1" lang="en-US" sz="4799">
                <a:latin typeface="Philosopher"/>
                <a:ea typeface="Philosopher"/>
                <a:cs typeface="Philosopher"/>
                <a:sym typeface="Philosopher"/>
              </a:rPr>
              <a:t>N'oubliez pas que le microapprentissage consiste à </a:t>
            </a:r>
            <a:r>
              <a:rPr b="1" lang="en-US" sz="4799">
                <a:solidFill>
                  <a:schemeClr val="lt1"/>
                </a:solidFill>
                <a:latin typeface="Philosopher"/>
                <a:ea typeface="Philosopher"/>
                <a:cs typeface="Philosopher"/>
                <a:sym typeface="Philosopher"/>
              </a:rPr>
              <a:t>diffuser du contenu de manière efficace et efficiente</a:t>
            </a:r>
            <a:r>
              <a:rPr b="1" lang="en-US" sz="4799">
                <a:latin typeface="Philosopher"/>
                <a:ea typeface="Philosopher"/>
                <a:cs typeface="Philosopher"/>
                <a:sym typeface="Philosopher"/>
              </a:rPr>
              <a:t> !</a:t>
            </a:r>
            <a:endParaRPr b="1" sz="4799">
              <a:latin typeface="Philosopher"/>
              <a:ea typeface="Philosopher"/>
              <a:cs typeface="Philosopher"/>
              <a:sym typeface="Philosopher"/>
            </a:endParaRPr>
          </a:p>
          <a:p>
            <a:pPr indent="0" lvl="0" marL="0" rtl="0" algn="ctr">
              <a:lnSpc>
                <a:spcPct val="156011"/>
              </a:lnSpc>
              <a:spcBef>
                <a:spcPts val="0"/>
              </a:spcBef>
              <a:spcAft>
                <a:spcPts val="0"/>
              </a:spcAft>
              <a:buClr>
                <a:schemeClr val="dk1"/>
              </a:buClr>
              <a:buSzPts val="1100"/>
              <a:buFont typeface="Arial"/>
              <a:buNone/>
            </a:pPr>
            <a:r>
              <a:t/>
            </a:r>
            <a:endParaRPr b="1" sz="4799">
              <a:latin typeface="Philosopher"/>
              <a:ea typeface="Philosopher"/>
              <a:cs typeface="Philosopher"/>
              <a:sym typeface="Philosopher"/>
            </a:endParaRPr>
          </a:p>
          <a:p>
            <a:pPr indent="0" lvl="0" marL="0" marR="0" rtl="0" algn="ctr">
              <a:lnSpc>
                <a:spcPct val="156011"/>
              </a:lnSpc>
              <a:spcBef>
                <a:spcPts val="0"/>
              </a:spcBef>
              <a:spcAft>
                <a:spcPts val="0"/>
              </a:spcAft>
              <a:buClr>
                <a:srgbClr val="000000"/>
              </a:buClr>
              <a:buSzPts val="4799"/>
              <a:buFont typeface="Arial"/>
              <a:buNone/>
            </a:pPr>
            <a:r>
              <a:t/>
            </a:r>
            <a:endParaRPr b="1" sz="4799">
              <a:latin typeface="Philosopher"/>
              <a:ea typeface="Philosopher"/>
              <a:cs typeface="Philosopher"/>
              <a:sym typeface="Philosopher"/>
            </a:endParaRPr>
          </a:p>
        </p:txBody>
      </p:sp>
      <p:sp>
        <p:nvSpPr>
          <p:cNvPr id="944" name="Google Shape;944;p43"/>
          <p:cNvSpPr txBox="1"/>
          <p:nvPr/>
        </p:nvSpPr>
        <p:spPr>
          <a:xfrm>
            <a:off x="4743230" y="7648494"/>
            <a:ext cx="10964700" cy="1779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lang="en-US" sz="3399">
                <a:latin typeface="Philosopher"/>
                <a:ea typeface="Philosopher"/>
                <a:cs typeface="Philosopher"/>
                <a:sym typeface="Philosopher"/>
              </a:rPr>
              <a:t>Continuez à mettre en pratique ces principes lorsque vous concevez des expériences de micro-apprentissage engageantes pour les apprenants adultes peu qualifiés.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4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950" name="Google Shape;950;p4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951" name="Google Shape;951;p44"/>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952" name="Google Shape;952;p44"/>
          <p:cNvSpPr txBox="1"/>
          <p:nvPr/>
        </p:nvSpPr>
        <p:spPr>
          <a:xfrm>
            <a:off x="7003076" y="7060801"/>
            <a:ext cx="42819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Favoriser l'engagement et la motivation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45"/>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958" name="Google Shape;958;p45"/>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959" name="Google Shape;959;p45"/>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960" name="Google Shape;960;p45"/>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961" name="Google Shape;961;p45"/>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962" name="Google Shape;962;p45"/>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963" name="Google Shape;963;p45"/>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Expliquer les principes fondamentaux du micro-apprentissage</a:t>
            </a:r>
            <a:endParaRPr b="0" i="0" sz="1400" u="none" cap="none" strike="noStrike">
              <a:solidFill>
                <a:srgbClr val="000000"/>
              </a:solidFill>
              <a:latin typeface="Arial"/>
              <a:ea typeface="Arial"/>
              <a:cs typeface="Arial"/>
              <a:sym typeface="Arial"/>
            </a:endParaRPr>
          </a:p>
        </p:txBody>
      </p:sp>
      <p:sp>
        <p:nvSpPr>
          <p:cNvPr id="964" name="Google Shape;964;p45"/>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 pour les apprenants adultes peu qualifiés</a:t>
            </a:r>
            <a:endParaRPr b="0" i="0" sz="1400" u="none" cap="none" strike="noStrike">
              <a:solidFill>
                <a:srgbClr val="000000"/>
              </a:solidFill>
              <a:latin typeface="Arial"/>
              <a:ea typeface="Arial"/>
              <a:cs typeface="Arial"/>
              <a:sym typeface="Arial"/>
            </a:endParaRPr>
          </a:p>
        </p:txBody>
      </p:sp>
      <p:sp>
        <p:nvSpPr>
          <p:cNvPr id="965" name="Google Shape;965;p45"/>
          <p:cNvSpPr txBox="1"/>
          <p:nvPr/>
        </p:nvSpPr>
        <p:spPr>
          <a:xfrm>
            <a:off x="1566275" y="7155225"/>
            <a:ext cx="108159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Illustrer comment le fait de se concentrer sur les objectifs d'apprentissage améliore les résultats.</a:t>
            </a:r>
            <a:endParaRPr b="0" i="0" sz="1400" u="none" cap="none" strike="noStrike">
              <a:solidFill>
                <a:srgbClr val="000000"/>
              </a:solidFill>
              <a:latin typeface="Arial"/>
              <a:ea typeface="Arial"/>
              <a:cs typeface="Arial"/>
              <a:sym typeface="Arial"/>
            </a:endParaRPr>
          </a:p>
        </p:txBody>
      </p:sp>
      <p:sp>
        <p:nvSpPr>
          <p:cNvPr id="966" name="Google Shape;966;p45"/>
          <p:cNvSpPr txBox="1"/>
          <p:nvPr/>
        </p:nvSpPr>
        <p:spPr>
          <a:xfrm>
            <a:off x="13914722" y="7085160"/>
            <a:ext cx="42819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Favoriser l'engagement et la motivation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6"/>
          <p:cNvSpPr/>
          <p:nvPr/>
        </p:nvSpPr>
        <p:spPr>
          <a:xfrm>
            <a:off x="3036167"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46"/>
          <p:cNvSpPr/>
          <p:nvPr/>
        </p:nvSpPr>
        <p:spPr>
          <a:xfrm>
            <a:off x="15967787" y="1028700"/>
            <a:ext cx="1768719" cy="1615134"/>
          </a:xfrm>
          <a:custGeom>
            <a:rect b="b" l="l" r="r" t="t"/>
            <a:pathLst>
              <a:path extrusionOk="0" h="1615134" w="1768719">
                <a:moveTo>
                  <a:pt x="0" y="0"/>
                </a:moveTo>
                <a:lnTo>
                  <a:pt x="1768719" y="0"/>
                </a:lnTo>
                <a:lnTo>
                  <a:pt x="1768719" y="1615134"/>
                </a:lnTo>
                <a:lnTo>
                  <a:pt x="0" y="1615134"/>
                </a:lnTo>
                <a:lnTo>
                  <a:pt x="0" y="0"/>
                </a:lnTo>
                <a:close/>
              </a:path>
            </a:pathLst>
          </a:custGeom>
          <a:blipFill rotWithShape="1">
            <a:blip r:embed="rId3">
              <a:alphaModFix/>
            </a:blip>
            <a:stretch>
              <a:fillRect b="-4986" l="-14762" r="-20794" t="0"/>
            </a:stretch>
          </a:blipFill>
          <a:ln>
            <a:noFill/>
          </a:ln>
        </p:spPr>
      </p:sp>
      <p:sp>
        <p:nvSpPr>
          <p:cNvPr id="977" name="Google Shape;977;p46"/>
          <p:cNvSpPr/>
          <p:nvPr/>
        </p:nvSpPr>
        <p:spPr>
          <a:xfrm>
            <a:off x="383126" y="1028699"/>
            <a:ext cx="2067461" cy="1684712"/>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978" name="Google Shape;978;p46"/>
          <p:cNvSpPr/>
          <p:nvPr/>
        </p:nvSpPr>
        <p:spPr>
          <a:xfrm>
            <a:off x="1152155" y="1464200"/>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979" name="Google Shape;979;p46"/>
          <p:cNvSpPr/>
          <p:nvPr/>
        </p:nvSpPr>
        <p:spPr>
          <a:xfrm>
            <a:off x="6126949"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46"/>
          <p:cNvSpPr/>
          <p:nvPr/>
        </p:nvSpPr>
        <p:spPr>
          <a:xfrm>
            <a:off x="9217731"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46"/>
          <p:cNvSpPr/>
          <p:nvPr/>
        </p:nvSpPr>
        <p:spPr>
          <a:xfrm>
            <a:off x="1230851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46"/>
          <p:cNvSpPr/>
          <p:nvPr/>
        </p:nvSpPr>
        <p:spPr>
          <a:xfrm>
            <a:off x="1539724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46"/>
          <p:cNvSpPr/>
          <p:nvPr/>
        </p:nvSpPr>
        <p:spPr>
          <a:xfrm>
            <a:off x="-55774"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46"/>
          <p:cNvSpPr/>
          <p:nvPr/>
        </p:nvSpPr>
        <p:spPr>
          <a:xfrm>
            <a:off x="3282064" y="5598447"/>
            <a:ext cx="2663910" cy="2603973"/>
          </a:xfrm>
          <a:custGeom>
            <a:rect b="b" l="l" r="r" t="t"/>
            <a:pathLst>
              <a:path extrusionOk="0" h="2603973" w="2663910">
                <a:moveTo>
                  <a:pt x="0" y="0"/>
                </a:moveTo>
                <a:lnTo>
                  <a:pt x="2663910" y="0"/>
                </a:lnTo>
                <a:lnTo>
                  <a:pt x="2663910" y="2603972"/>
                </a:lnTo>
                <a:lnTo>
                  <a:pt x="0" y="2603972"/>
                </a:lnTo>
                <a:lnTo>
                  <a:pt x="0" y="0"/>
                </a:lnTo>
                <a:close/>
              </a:path>
            </a:pathLst>
          </a:custGeom>
          <a:blipFill rotWithShape="1">
            <a:blip r:embed="rId5">
              <a:alphaModFix amt="24000"/>
            </a:blip>
            <a:stretch>
              <a:fillRect b="0" l="0" r="0" t="0"/>
            </a:stretch>
          </a:blipFill>
          <a:ln>
            <a:noFill/>
          </a:ln>
        </p:spPr>
      </p:sp>
      <p:sp>
        <p:nvSpPr>
          <p:cNvPr id="985" name="Google Shape;985;p46"/>
          <p:cNvSpPr/>
          <p:nvPr/>
        </p:nvSpPr>
        <p:spPr>
          <a:xfrm>
            <a:off x="0" y="4043473"/>
            <a:ext cx="2778992" cy="2372564"/>
          </a:xfrm>
          <a:custGeom>
            <a:rect b="b" l="l" r="r" t="t"/>
            <a:pathLst>
              <a:path extrusionOk="0" h="2372564" w="2778992">
                <a:moveTo>
                  <a:pt x="0" y="0"/>
                </a:moveTo>
                <a:lnTo>
                  <a:pt x="2778992" y="0"/>
                </a:lnTo>
                <a:lnTo>
                  <a:pt x="2778992" y="2372565"/>
                </a:lnTo>
                <a:lnTo>
                  <a:pt x="0" y="2372565"/>
                </a:lnTo>
                <a:lnTo>
                  <a:pt x="0" y="0"/>
                </a:lnTo>
                <a:close/>
              </a:path>
            </a:pathLst>
          </a:custGeom>
          <a:blipFill rotWithShape="1">
            <a:blip r:embed="rId6">
              <a:alphaModFix amt="24000"/>
            </a:blip>
            <a:stretch>
              <a:fillRect b="0" l="0" r="0" t="0"/>
            </a:stretch>
          </a:blipFill>
          <a:ln>
            <a:noFill/>
          </a:ln>
        </p:spPr>
      </p:sp>
      <p:sp>
        <p:nvSpPr>
          <p:cNvPr id="986" name="Google Shape;986;p46"/>
          <p:cNvSpPr/>
          <p:nvPr/>
        </p:nvSpPr>
        <p:spPr>
          <a:xfrm>
            <a:off x="6165049" y="3990387"/>
            <a:ext cx="2271632" cy="2306225"/>
          </a:xfrm>
          <a:custGeom>
            <a:rect b="b" l="l" r="r" t="t"/>
            <a:pathLst>
              <a:path extrusionOk="0" h="2306225" w="2271632">
                <a:moveTo>
                  <a:pt x="0" y="0"/>
                </a:moveTo>
                <a:lnTo>
                  <a:pt x="2271632" y="0"/>
                </a:lnTo>
                <a:lnTo>
                  <a:pt x="2271632" y="2306226"/>
                </a:lnTo>
                <a:lnTo>
                  <a:pt x="0" y="2306226"/>
                </a:lnTo>
                <a:lnTo>
                  <a:pt x="0" y="0"/>
                </a:lnTo>
                <a:close/>
              </a:path>
            </a:pathLst>
          </a:custGeom>
          <a:blipFill rotWithShape="1">
            <a:blip r:embed="rId7">
              <a:alphaModFix amt="24000"/>
            </a:blip>
            <a:stretch>
              <a:fillRect b="0" l="0" r="0" t="0"/>
            </a:stretch>
          </a:blipFill>
          <a:ln>
            <a:noFill/>
          </a:ln>
        </p:spPr>
      </p:sp>
      <p:sp>
        <p:nvSpPr>
          <p:cNvPr id="987" name="Google Shape;987;p46"/>
          <p:cNvSpPr/>
          <p:nvPr/>
        </p:nvSpPr>
        <p:spPr>
          <a:xfrm>
            <a:off x="9787693" y="5823924"/>
            <a:ext cx="2339845" cy="2378496"/>
          </a:xfrm>
          <a:custGeom>
            <a:rect b="b" l="l" r="r" t="t"/>
            <a:pathLst>
              <a:path extrusionOk="0" h="2378496" w="2339845">
                <a:moveTo>
                  <a:pt x="0" y="0"/>
                </a:moveTo>
                <a:lnTo>
                  <a:pt x="2339845" y="0"/>
                </a:lnTo>
                <a:lnTo>
                  <a:pt x="2339845" y="2378495"/>
                </a:lnTo>
                <a:lnTo>
                  <a:pt x="0" y="2378495"/>
                </a:lnTo>
                <a:lnTo>
                  <a:pt x="0" y="0"/>
                </a:lnTo>
                <a:close/>
              </a:path>
            </a:pathLst>
          </a:custGeom>
          <a:blipFill rotWithShape="1">
            <a:blip r:embed="rId8">
              <a:alphaModFix amt="24000"/>
            </a:blip>
            <a:stretch>
              <a:fillRect b="0" l="0" r="0" t="0"/>
            </a:stretch>
          </a:blipFill>
          <a:ln>
            <a:noFill/>
          </a:ln>
        </p:spPr>
      </p:sp>
      <p:sp>
        <p:nvSpPr>
          <p:cNvPr id="988" name="Google Shape;988;p46"/>
          <p:cNvSpPr/>
          <p:nvPr/>
        </p:nvSpPr>
        <p:spPr>
          <a:xfrm>
            <a:off x="12308513" y="3842569"/>
            <a:ext cx="2295161" cy="2295161"/>
          </a:xfrm>
          <a:custGeom>
            <a:rect b="b" l="l" r="r" t="t"/>
            <a:pathLst>
              <a:path extrusionOk="0" h="2295161" w="2295161">
                <a:moveTo>
                  <a:pt x="0" y="0"/>
                </a:moveTo>
                <a:lnTo>
                  <a:pt x="2295162" y="0"/>
                </a:lnTo>
                <a:lnTo>
                  <a:pt x="2295162" y="2295161"/>
                </a:lnTo>
                <a:lnTo>
                  <a:pt x="0" y="2295161"/>
                </a:lnTo>
                <a:lnTo>
                  <a:pt x="0" y="0"/>
                </a:lnTo>
                <a:close/>
              </a:path>
            </a:pathLst>
          </a:custGeom>
          <a:blipFill rotWithShape="1">
            <a:blip r:embed="rId9">
              <a:alphaModFix amt="24000"/>
            </a:blip>
            <a:stretch>
              <a:fillRect b="0" l="0" r="0" t="0"/>
            </a:stretch>
          </a:blipFill>
          <a:ln>
            <a:noFill/>
          </a:ln>
        </p:spPr>
      </p:sp>
      <p:sp>
        <p:nvSpPr>
          <p:cNvPr id="989" name="Google Shape;989;p46"/>
          <p:cNvSpPr/>
          <p:nvPr/>
        </p:nvSpPr>
        <p:spPr>
          <a:xfrm>
            <a:off x="16214672" y="6137730"/>
            <a:ext cx="2073328" cy="2064690"/>
          </a:xfrm>
          <a:custGeom>
            <a:rect b="b" l="l" r="r" t="t"/>
            <a:pathLst>
              <a:path extrusionOk="0" h="2064690" w="2073328">
                <a:moveTo>
                  <a:pt x="0" y="0"/>
                </a:moveTo>
                <a:lnTo>
                  <a:pt x="2073328" y="0"/>
                </a:lnTo>
                <a:lnTo>
                  <a:pt x="2073328" y="2064689"/>
                </a:lnTo>
                <a:lnTo>
                  <a:pt x="0" y="2064689"/>
                </a:lnTo>
                <a:lnTo>
                  <a:pt x="0" y="0"/>
                </a:lnTo>
                <a:close/>
              </a:path>
            </a:pathLst>
          </a:custGeom>
          <a:blipFill rotWithShape="1">
            <a:blip r:embed="rId10">
              <a:alphaModFix amt="24000"/>
            </a:blip>
            <a:stretch>
              <a:fillRect b="0" l="0" r="0" t="0"/>
            </a:stretch>
          </a:blipFill>
          <a:ln>
            <a:noFill/>
          </a:ln>
        </p:spPr>
      </p:sp>
      <p:sp>
        <p:nvSpPr>
          <p:cNvPr id="990" name="Google Shape;990;p46"/>
          <p:cNvSpPr txBox="1"/>
          <p:nvPr/>
        </p:nvSpPr>
        <p:spPr>
          <a:xfrm>
            <a:off x="2502801" y="2190150"/>
            <a:ext cx="12496500" cy="646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Dans la troisième partie, nous avons discuté :</a:t>
            </a:r>
            <a:endParaRPr b="0" i="0" sz="1400" u="none" cap="none" strike="noStrike">
              <a:solidFill>
                <a:srgbClr val="000000"/>
              </a:solidFill>
              <a:latin typeface="Arial"/>
              <a:ea typeface="Arial"/>
              <a:cs typeface="Arial"/>
              <a:sym typeface="Arial"/>
            </a:endParaRPr>
          </a:p>
        </p:txBody>
      </p:sp>
      <p:sp>
        <p:nvSpPr>
          <p:cNvPr id="991" name="Google Shape;991;p46"/>
          <p:cNvSpPr txBox="1"/>
          <p:nvPr/>
        </p:nvSpPr>
        <p:spPr>
          <a:xfrm>
            <a:off x="643586" y="1178047"/>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992" name="Google Shape;992;p46"/>
          <p:cNvSpPr txBox="1"/>
          <p:nvPr/>
        </p:nvSpPr>
        <p:spPr>
          <a:xfrm>
            <a:off x="408050" y="1984700"/>
            <a:ext cx="1962900" cy="84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Concevoir des activités de micro-apprentissage</a:t>
            </a:r>
            <a:endParaRPr b="0" i="0" sz="1400" u="none" cap="none" strike="noStrike">
              <a:solidFill>
                <a:srgbClr val="000000"/>
              </a:solidFill>
              <a:latin typeface="Arial"/>
              <a:ea typeface="Arial"/>
              <a:cs typeface="Arial"/>
              <a:sym typeface="Arial"/>
            </a:endParaRPr>
          </a:p>
        </p:txBody>
      </p:sp>
      <p:sp>
        <p:nvSpPr>
          <p:cNvPr id="993" name="Google Shape;993;p46"/>
          <p:cNvSpPr txBox="1"/>
          <p:nvPr/>
        </p:nvSpPr>
        <p:spPr>
          <a:xfrm>
            <a:off x="226428" y="4043474"/>
            <a:ext cx="2381100" cy="5275200"/>
          </a:xfrm>
          <a:prstGeom prst="rect">
            <a:avLst/>
          </a:prstGeom>
          <a:noFill/>
          <a:ln>
            <a:noFill/>
          </a:ln>
        </p:spPr>
        <p:txBody>
          <a:bodyPr anchorCtr="0" anchor="t" bIns="0" lIns="0" spcFirstLastPara="1" rIns="0" wrap="square" tIns="0">
            <a:spAutoFit/>
          </a:bodyPr>
          <a:lstStyle/>
          <a:p>
            <a:pPr indent="0" lvl="0" marL="0" rtl="0" algn="ctr">
              <a:lnSpc>
                <a:spcPct val="166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L'importance du micro-apprentissage pour fournir aux apprenants un contenu accessible et de petite taille</a:t>
            </a:r>
            <a:endParaRPr b="1" sz="2400">
              <a:latin typeface="Philosopher"/>
              <a:ea typeface="Philosopher"/>
              <a:cs typeface="Philosopher"/>
              <a:sym typeface="Philosopher"/>
            </a:endParaRPr>
          </a:p>
          <a:p>
            <a:pPr indent="0" lvl="0" marL="0" rtl="0" algn="ctr">
              <a:lnSpc>
                <a:spcPct val="166000"/>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66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4" name="Google Shape;994;p46"/>
          <p:cNvSpPr txBox="1"/>
          <p:nvPr/>
        </p:nvSpPr>
        <p:spPr>
          <a:xfrm>
            <a:off x="3153065" y="4043487"/>
            <a:ext cx="2599800" cy="4861500"/>
          </a:xfrm>
          <a:prstGeom prst="rect">
            <a:avLst/>
          </a:prstGeom>
          <a:noFill/>
          <a:ln>
            <a:noFill/>
          </a:ln>
        </p:spPr>
        <p:txBody>
          <a:bodyPr anchorCtr="0" anchor="t" bIns="0" lIns="0" spcFirstLastPara="1" rIns="0" wrap="square" tIns="0">
            <a:spAutoFit/>
          </a:bodyPr>
          <a:lstStyle/>
          <a:p>
            <a:pPr indent="0" lvl="0" marL="0" rtl="0" algn="ctr">
              <a:lnSpc>
                <a:spcPct val="152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Les différentes méthodes de diffusion du micro-learning, y compris la vidéo, les quiz, les infographies, etc.</a:t>
            </a:r>
            <a:endParaRPr b="1" sz="2400">
              <a:latin typeface="Philosopher"/>
              <a:ea typeface="Philosopher"/>
              <a:cs typeface="Philosopher"/>
              <a:sym typeface="Philosopher"/>
            </a:endParaRPr>
          </a:p>
          <a:p>
            <a:pPr indent="0" lvl="0" marL="0" rtl="0" algn="ctr">
              <a:lnSpc>
                <a:spcPct val="152000"/>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52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5" name="Google Shape;995;p46"/>
          <p:cNvSpPr txBox="1"/>
          <p:nvPr/>
        </p:nvSpPr>
        <p:spPr>
          <a:xfrm>
            <a:off x="6284197" y="4043480"/>
            <a:ext cx="2595300" cy="3471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Stratégies d'intégration du micro-apprentissage dans des cours ou des programmes plus longs</a:t>
            </a:r>
            <a:endParaRPr b="0" i="0" sz="1400" u="none" cap="none" strike="noStrike">
              <a:solidFill>
                <a:srgbClr val="000000"/>
              </a:solidFill>
              <a:latin typeface="Arial"/>
              <a:ea typeface="Arial"/>
              <a:cs typeface="Arial"/>
              <a:sym typeface="Arial"/>
            </a:endParaRPr>
          </a:p>
        </p:txBody>
      </p:sp>
      <p:sp>
        <p:nvSpPr>
          <p:cNvPr id="996" name="Google Shape;996;p46"/>
          <p:cNvSpPr txBox="1"/>
          <p:nvPr/>
        </p:nvSpPr>
        <p:spPr>
          <a:xfrm>
            <a:off x="12327050" y="3996075"/>
            <a:ext cx="2870700" cy="4956300"/>
          </a:xfrm>
          <a:prstGeom prst="rect">
            <a:avLst/>
          </a:prstGeom>
          <a:noFill/>
          <a:ln>
            <a:noFill/>
          </a:ln>
        </p:spPr>
        <p:txBody>
          <a:bodyPr anchorCtr="0" anchor="t" bIns="0" lIns="0" spcFirstLastPara="1" rIns="0" wrap="square" tIns="0">
            <a:spAutoFit/>
          </a:bodyPr>
          <a:lstStyle/>
          <a:p>
            <a:pPr indent="0" lvl="0" marL="0" rtl="0" algn="ctr">
              <a:lnSpc>
                <a:spcPct val="137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Les avantages potentiels de l'intégration d'éléments de gamification et d'apprentissage social pour renforcer l'engagement</a:t>
            </a:r>
            <a:endParaRPr b="1" sz="2400">
              <a:latin typeface="Philosopher"/>
              <a:ea typeface="Philosopher"/>
              <a:cs typeface="Philosopher"/>
              <a:sym typeface="Philosopher"/>
            </a:endParaRPr>
          </a:p>
          <a:p>
            <a:pPr indent="0" lvl="0" marL="0" rtl="0" algn="ctr">
              <a:lnSpc>
                <a:spcPct val="137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37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7" name="Google Shape;997;p46"/>
          <p:cNvSpPr txBox="1"/>
          <p:nvPr/>
        </p:nvSpPr>
        <p:spPr>
          <a:xfrm>
            <a:off x="15430500" y="4043475"/>
            <a:ext cx="2870700" cy="4418100"/>
          </a:xfrm>
          <a:prstGeom prst="rect">
            <a:avLst/>
          </a:prstGeom>
          <a:noFill/>
          <a:ln>
            <a:noFill/>
          </a:ln>
        </p:spPr>
        <p:txBody>
          <a:bodyPr anchorCtr="0" anchor="t" bIns="0" lIns="0" spcFirstLastPara="1" rIns="0" wrap="square" tIns="0">
            <a:spAutoFit/>
          </a:bodyPr>
          <a:lstStyle/>
          <a:p>
            <a:pPr indent="0" lvl="0" marL="0" rtl="0" algn="ctr">
              <a:lnSpc>
                <a:spcPct val="137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Conseils pour encourager l'apprentissage continu, tels que la définition d'objectifs et le maintien d'un calendrier cohérent.</a:t>
            </a:r>
            <a:endParaRPr b="1" sz="2400">
              <a:latin typeface="Philosopher"/>
              <a:ea typeface="Philosopher"/>
              <a:cs typeface="Philosopher"/>
              <a:sym typeface="Philosopher"/>
            </a:endParaRPr>
          </a:p>
          <a:p>
            <a:pPr indent="0" lvl="0" marL="0" rtl="0" algn="ctr">
              <a:lnSpc>
                <a:spcPct val="137000"/>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37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998" name="Google Shape;998;p46"/>
          <p:cNvSpPr txBox="1"/>
          <p:nvPr/>
        </p:nvSpPr>
        <p:spPr>
          <a:xfrm>
            <a:off x="9217787" y="3988800"/>
            <a:ext cx="2909700" cy="40674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Aligner le micro-apprentissage sur les objectifs du programme d'études et les objectifs d'apprentissage afin d'en garantir la pertinence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47"/>
          <p:cNvSpPr/>
          <p:nvPr/>
        </p:nvSpPr>
        <p:spPr>
          <a:xfrm rot="5400000">
            <a:off x="2592998" y="2402254"/>
            <a:ext cx="5176559" cy="6962695"/>
          </a:xfrm>
          <a:custGeom>
            <a:rect b="b" l="l" r="r" t="t"/>
            <a:pathLst>
              <a:path extrusionOk="0" h="4860520" w="2337047">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47"/>
          <p:cNvSpPr/>
          <p:nvPr/>
        </p:nvSpPr>
        <p:spPr>
          <a:xfrm rot="5400000">
            <a:off x="10713123" y="4058262"/>
            <a:ext cx="4598465" cy="6958040"/>
          </a:xfrm>
          <a:custGeom>
            <a:rect b="b" l="l" r="r" t="t"/>
            <a:pathLst>
              <a:path extrusionOk="0" h="6442630" w="3530491">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47"/>
          <p:cNvSpPr/>
          <p:nvPr/>
        </p:nvSpPr>
        <p:spPr>
          <a:xfrm>
            <a:off x="16491385" y="326974"/>
            <a:ext cx="1535830" cy="1514769"/>
          </a:xfrm>
          <a:custGeom>
            <a:rect b="b" l="l" r="r" t="t"/>
            <a:pathLst>
              <a:path extrusionOk="0" h="1514769" w="1535830">
                <a:moveTo>
                  <a:pt x="0" y="0"/>
                </a:moveTo>
                <a:lnTo>
                  <a:pt x="1535830" y="0"/>
                </a:lnTo>
                <a:lnTo>
                  <a:pt x="1535830" y="1514769"/>
                </a:lnTo>
                <a:lnTo>
                  <a:pt x="0" y="1514769"/>
                </a:lnTo>
                <a:lnTo>
                  <a:pt x="0" y="0"/>
                </a:lnTo>
                <a:close/>
              </a:path>
            </a:pathLst>
          </a:custGeom>
          <a:blipFill rotWithShape="1">
            <a:blip r:embed="rId3">
              <a:alphaModFix/>
            </a:blip>
            <a:stretch>
              <a:fillRect b="-4986" l="-23952" r="-22457" t="0"/>
            </a:stretch>
          </a:blipFill>
          <a:ln>
            <a:noFill/>
          </a:ln>
        </p:spPr>
      </p:sp>
      <p:sp>
        <p:nvSpPr>
          <p:cNvPr id="1010" name="Google Shape;1010;p47"/>
          <p:cNvSpPr txBox="1"/>
          <p:nvPr/>
        </p:nvSpPr>
        <p:spPr>
          <a:xfrm>
            <a:off x="2070161" y="3685898"/>
            <a:ext cx="6219600" cy="45057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l'objectif principal du micro-apprentissage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Un contenu long et approfondi</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Un contenu accessible, de la taille d'une bouchée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Des évaluations complexes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Des supports de cours complets</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11" name="Google Shape;1011;p47"/>
          <p:cNvSpPr txBox="1"/>
          <p:nvPr/>
        </p:nvSpPr>
        <p:spPr>
          <a:xfrm>
            <a:off x="9893315" y="5652987"/>
            <a:ext cx="6825900" cy="50226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le micro-apprentissage peut-il être dispensé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Uniquement par le biais de matériel textuel</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Par le biais de divers formats, notamment des vidéos, des quiz et des infographies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Exclusivement par le biais d'articles longs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Conférences en personne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12" name="Google Shape;1012;p47"/>
          <p:cNvSpPr/>
          <p:nvPr/>
        </p:nvSpPr>
        <p:spPr>
          <a:xfrm>
            <a:off x="325025" y="326975"/>
            <a:ext cx="2135619" cy="170659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013" name="Google Shape;1013;p47"/>
          <p:cNvSpPr txBox="1"/>
          <p:nvPr/>
        </p:nvSpPr>
        <p:spPr>
          <a:xfrm>
            <a:off x="1697320" y="2192587"/>
            <a:ext cx="18423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1014" name="Google Shape;1014;p47"/>
          <p:cNvSpPr txBox="1"/>
          <p:nvPr/>
        </p:nvSpPr>
        <p:spPr>
          <a:xfrm>
            <a:off x="404500" y="1253300"/>
            <a:ext cx="1976700" cy="84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Concevoir des activités de micro-apprentissage</a:t>
            </a:r>
            <a:endParaRPr b="0" i="0" sz="1400" u="none" cap="none" strike="noStrike">
              <a:solidFill>
                <a:srgbClr val="000000"/>
              </a:solidFill>
              <a:latin typeface="Arial"/>
              <a:ea typeface="Arial"/>
              <a:cs typeface="Arial"/>
              <a:sym typeface="Arial"/>
            </a:endParaRPr>
          </a:p>
        </p:txBody>
      </p:sp>
      <p:sp>
        <p:nvSpPr>
          <p:cNvPr id="1015" name="Google Shape;1015;p47"/>
          <p:cNvSpPr/>
          <p:nvPr/>
        </p:nvSpPr>
        <p:spPr>
          <a:xfrm>
            <a:off x="1128153" y="711821"/>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016" name="Google Shape;1016;p47"/>
          <p:cNvSpPr txBox="1"/>
          <p:nvPr/>
        </p:nvSpPr>
        <p:spPr>
          <a:xfrm>
            <a:off x="590792" y="404674"/>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3</a:t>
            </a:r>
            <a:endParaRPr b="0" i="0" sz="1400" u="none" cap="none" strike="noStrike">
              <a:solidFill>
                <a:srgbClr val="000000"/>
              </a:solidFill>
              <a:latin typeface="Arial"/>
              <a:ea typeface="Arial"/>
              <a:cs typeface="Arial"/>
              <a:sym typeface="Arial"/>
            </a:endParaRPr>
          </a:p>
        </p:txBody>
      </p:sp>
      <p:sp>
        <p:nvSpPr>
          <p:cNvPr id="1017" name="Google Shape;1017;p47"/>
          <p:cNvSpPr/>
          <p:nvPr/>
        </p:nvSpPr>
        <p:spPr>
          <a:xfrm>
            <a:off x="9353219" y="890205"/>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48"/>
          <p:cNvSpPr/>
          <p:nvPr/>
        </p:nvSpPr>
        <p:spPr>
          <a:xfrm rot="5400000">
            <a:off x="564555" y="2167450"/>
            <a:ext cx="6087720" cy="6881271"/>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48"/>
          <p:cNvSpPr/>
          <p:nvPr/>
        </p:nvSpPr>
        <p:spPr>
          <a:xfrm rot="5400000">
            <a:off x="8489896" y="4407108"/>
            <a:ext cx="4695937" cy="6881271"/>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48"/>
          <p:cNvSpPr/>
          <p:nvPr/>
        </p:nvSpPr>
        <p:spPr>
          <a:xfrm rot="5400000">
            <a:off x="10213888" y="-873748"/>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48"/>
          <p:cNvSpPr/>
          <p:nvPr/>
        </p:nvSpPr>
        <p:spPr>
          <a:xfrm>
            <a:off x="9398302" y="805330"/>
            <a:ext cx="7441359" cy="9258300"/>
          </a:xfrm>
          <a:custGeom>
            <a:rect b="b" l="l" r="r" t="t"/>
            <a:pathLst>
              <a:path extrusionOk="0" h="9258300" w="7441359">
                <a:moveTo>
                  <a:pt x="0" y="0"/>
                </a:moveTo>
                <a:lnTo>
                  <a:pt x="7441359" y="0"/>
                </a:lnTo>
                <a:lnTo>
                  <a:pt x="7441359" y="9258300"/>
                </a:lnTo>
                <a:lnTo>
                  <a:pt x="0" y="9258300"/>
                </a:lnTo>
                <a:lnTo>
                  <a:pt x="0" y="0"/>
                </a:lnTo>
                <a:close/>
              </a:path>
            </a:pathLst>
          </a:custGeom>
          <a:blipFill rotWithShape="1">
            <a:blip r:embed="rId3">
              <a:alphaModFix amt="14000"/>
            </a:blip>
            <a:stretch>
              <a:fillRect b="0" l="0" r="0" t="0"/>
            </a:stretch>
          </a:blipFill>
          <a:ln>
            <a:noFill/>
          </a:ln>
        </p:spPr>
      </p:sp>
      <p:sp>
        <p:nvSpPr>
          <p:cNvPr id="1030" name="Google Shape;1030;p4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
        <p:nvSpPr>
          <p:cNvPr id="1031" name="Google Shape;1031;p48"/>
          <p:cNvSpPr txBox="1"/>
          <p:nvPr/>
        </p:nvSpPr>
        <p:spPr>
          <a:xfrm>
            <a:off x="1028700" y="1019175"/>
            <a:ext cx="1842300" cy="179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1" sz="5300">
              <a:solidFill>
                <a:srgbClr val="F59F35"/>
              </a:solidFill>
              <a:latin typeface="Philosopher"/>
              <a:ea typeface="Philosopher"/>
              <a:cs typeface="Philosopher"/>
              <a:sym typeface="Philosopher"/>
            </a:endParaRPr>
          </a:p>
          <a:p>
            <a:pPr indent="0" lvl="0" marL="0" marR="0" rtl="0" algn="l">
              <a:lnSpc>
                <a:spcPct val="120000"/>
              </a:lnSpc>
              <a:spcBef>
                <a:spcPts val="0"/>
              </a:spcBef>
              <a:spcAft>
                <a:spcPts val="0"/>
              </a:spcAft>
              <a:buClr>
                <a:srgbClr val="000000"/>
              </a:buClr>
              <a:buSzPts val="5300"/>
              <a:buFont typeface="Arial"/>
              <a:buNone/>
            </a:pPr>
            <a:r>
              <a:t/>
            </a:r>
            <a:endParaRPr b="1" sz="5300">
              <a:solidFill>
                <a:srgbClr val="F59F35"/>
              </a:solidFill>
              <a:latin typeface="Philosopher"/>
              <a:ea typeface="Philosopher"/>
              <a:cs typeface="Philosopher"/>
              <a:sym typeface="Philosopher"/>
            </a:endParaRPr>
          </a:p>
        </p:txBody>
      </p:sp>
      <p:sp>
        <p:nvSpPr>
          <p:cNvPr id="1032" name="Google Shape;1032;p48"/>
          <p:cNvSpPr txBox="1"/>
          <p:nvPr/>
        </p:nvSpPr>
        <p:spPr>
          <a:xfrm>
            <a:off x="463375" y="2634175"/>
            <a:ext cx="5947500" cy="60567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 est la stratégie pour intégrer le micro-apprentissage dans des cours plus longs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Éviter l'intégration et les séparer</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Ne pas tenir compte des objectifs du programme d'études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Aligner le micro-apprentissage sur les objectifs du programme et les objectifs d'apprentissage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Utiliser le micro-apprentissage pour des sujets non liés</a:t>
            </a:r>
            <a:endParaRPr b="1" sz="2400">
              <a:latin typeface="Philosopher"/>
              <a:ea typeface="Philosopher"/>
              <a:cs typeface="Philosopher"/>
              <a:sym typeface="Philosopher"/>
            </a:endParaRPr>
          </a:p>
        </p:txBody>
      </p:sp>
      <p:sp>
        <p:nvSpPr>
          <p:cNvPr id="1033" name="Google Shape;1033;p48"/>
          <p:cNvSpPr txBox="1"/>
          <p:nvPr/>
        </p:nvSpPr>
        <p:spPr>
          <a:xfrm>
            <a:off x="9268737" y="716350"/>
            <a:ext cx="6115500" cy="4067400"/>
          </a:xfrm>
          <a:prstGeom prst="rect">
            <a:avLst/>
          </a:prstGeom>
          <a:noFill/>
          <a:ln>
            <a:noFill/>
          </a:ln>
        </p:spPr>
        <p:txBody>
          <a:bodyPr anchorCtr="0" anchor="t" bIns="0" lIns="0" spcFirstLastPara="1" rIns="0" wrap="square" tIns="0">
            <a:spAutoFit/>
          </a:bodyPr>
          <a:lstStyle/>
          <a:p>
            <a:pPr indent="0" lvl="0" marL="0" rtl="0" algn="l">
              <a:lnSpc>
                <a:spcPct val="143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l'élément essentiel pour renforcer l'engagement dans le micro-apprentissage ?</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Des missions longues</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Motivation extrinsèque</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La gamification et l'apprentissage social</a:t>
            </a:r>
            <a:endParaRPr b="1" sz="2400">
              <a:latin typeface="Philosopher"/>
              <a:ea typeface="Philosopher"/>
              <a:cs typeface="Philosopher"/>
              <a:sym typeface="Philosopher"/>
            </a:endParaRPr>
          </a:p>
          <a:p>
            <a:pPr indent="0" lvl="0" marL="0" rtl="0" algn="l">
              <a:lnSpc>
                <a:spcPct val="143000"/>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L'isolement par rapport aux pairs</a:t>
            </a:r>
            <a:endParaRPr b="1" sz="2400">
              <a:latin typeface="Philosopher"/>
              <a:ea typeface="Philosopher"/>
              <a:cs typeface="Philosopher"/>
              <a:sym typeface="Philosopher"/>
            </a:endParaRPr>
          </a:p>
          <a:p>
            <a:pPr indent="0" lvl="0" marL="0" marR="0" rtl="0" algn="l">
              <a:lnSpc>
                <a:spcPct val="143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34" name="Google Shape;1034;p48"/>
          <p:cNvSpPr txBox="1"/>
          <p:nvPr/>
        </p:nvSpPr>
        <p:spPr>
          <a:xfrm>
            <a:off x="7935772" y="5648335"/>
            <a:ext cx="5809500" cy="55398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encourager l'apprentissage continu avec le micro-apprentissage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Maintenir un horaire irrégulier</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Définir des objectifs et maintenir un calendrier cohérent</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Ignorer les progrès des apprenants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Utiliser des supports d'apprentissage longs et peu fréquents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44" name="Google Shape;1044;p49"/>
          <p:cNvSpPr/>
          <p:nvPr/>
        </p:nvSpPr>
        <p:spPr>
          <a:xfrm>
            <a:off x="10349235"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sp>
      <p:sp>
        <p:nvSpPr>
          <p:cNvPr id="1045" name="Google Shape;1045;p49"/>
          <p:cNvSpPr/>
          <p:nvPr/>
        </p:nvSpPr>
        <p:spPr>
          <a:xfrm>
            <a:off x="5121143" y="7428288"/>
            <a:ext cx="1044491" cy="946570"/>
          </a:xfrm>
          <a:custGeom>
            <a:rect b="b" l="l" r="r" t="t"/>
            <a:pathLst>
              <a:path extrusionOk="0" h="946570" w="1044491">
                <a:moveTo>
                  <a:pt x="0" y="0"/>
                </a:moveTo>
                <a:lnTo>
                  <a:pt x="1044492" y="0"/>
                </a:lnTo>
                <a:lnTo>
                  <a:pt x="1044492" y="946570"/>
                </a:lnTo>
                <a:lnTo>
                  <a:pt x="0" y="946570"/>
                </a:lnTo>
                <a:lnTo>
                  <a:pt x="0" y="0"/>
                </a:lnTo>
                <a:close/>
              </a:path>
            </a:pathLst>
          </a:custGeom>
          <a:blipFill rotWithShape="1">
            <a:blip r:embed="rId5">
              <a:alphaModFix/>
            </a:blip>
            <a:stretch>
              <a:fillRect b="0" l="0" r="0" t="0"/>
            </a:stretch>
          </a:blipFill>
          <a:ln>
            <a:noFill/>
          </a:ln>
        </p:spPr>
      </p:sp>
      <p:sp>
        <p:nvSpPr>
          <p:cNvPr id="1046" name="Google Shape;1046;p49"/>
          <p:cNvSpPr/>
          <p:nvPr/>
        </p:nvSpPr>
        <p:spPr>
          <a:xfrm>
            <a:off x="5015669" y="3126438"/>
            <a:ext cx="1064941" cy="1072988"/>
          </a:xfrm>
          <a:custGeom>
            <a:rect b="b" l="l" r="r" t="t"/>
            <a:pathLst>
              <a:path extrusionOk="0" h="1072988" w="1064941">
                <a:moveTo>
                  <a:pt x="0" y="0"/>
                </a:moveTo>
                <a:lnTo>
                  <a:pt x="1064940" y="0"/>
                </a:lnTo>
                <a:lnTo>
                  <a:pt x="1064940" y="1072988"/>
                </a:lnTo>
                <a:lnTo>
                  <a:pt x="0" y="1072988"/>
                </a:lnTo>
                <a:lnTo>
                  <a:pt x="0" y="0"/>
                </a:lnTo>
                <a:close/>
              </a:path>
            </a:pathLst>
          </a:custGeom>
          <a:blipFill rotWithShape="1">
            <a:blip r:embed="rId6">
              <a:alphaModFix/>
            </a:blip>
            <a:stretch>
              <a:fillRect b="0" l="0" r="0" t="0"/>
            </a:stretch>
          </a:blipFill>
          <a:ln>
            <a:noFill/>
          </a:ln>
        </p:spPr>
      </p:sp>
      <p:sp>
        <p:nvSpPr>
          <p:cNvPr id="1047" name="Google Shape;1047;p49"/>
          <p:cNvSpPr/>
          <p:nvPr/>
        </p:nvSpPr>
        <p:spPr>
          <a:xfrm>
            <a:off x="11531481" y="7347934"/>
            <a:ext cx="933217" cy="1026924"/>
          </a:xfrm>
          <a:custGeom>
            <a:rect b="b" l="l" r="r" t="t"/>
            <a:pathLst>
              <a:path extrusionOk="0" h="1026924" w="933217">
                <a:moveTo>
                  <a:pt x="0" y="0"/>
                </a:moveTo>
                <a:lnTo>
                  <a:pt x="933217" y="0"/>
                </a:lnTo>
                <a:lnTo>
                  <a:pt x="933217" y="1026924"/>
                </a:lnTo>
                <a:lnTo>
                  <a:pt x="0" y="1026924"/>
                </a:lnTo>
                <a:lnTo>
                  <a:pt x="0" y="0"/>
                </a:lnTo>
                <a:close/>
              </a:path>
            </a:pathLst>
          </a:custGeom>
          <a:blipFill rotWithShape="1">
            <a:blip r:embed="rId7">
              <a:alphaModFix/>
            </a:blip>
            <a:stretch>
              <a:fillRect b="0" l="0" r="0" t="0"/>
            </a:stretch>
          </a:blipFill>
          <a:ln>
            <a:noFill/>
          </a:ln>
        </p:spPr>
      </p:sp>
      <p:sp>
        <p:nvSpPr>
          <p:cNvPr id="1048" name="Google Shape;1048;p49"/>
          <p:cNvSpPr/>
          <p:nvPr/>
        </p:nvSpPr>
        <p:spPr>
          <a:xfrm rot="-2859112">
            <a:off x="4877256" y="5404523"/>
            <a:ext cx="1341765" cy="1438891"/>
          </a:xfrm>
          <a:custGeom>
            <a:rect b="b" l="l" r="r" t="t"/>
            <a:pathLst>
              <a:path extrusionOk="0" h="1438891" w="1341765">
                <a:moveTo>
                  <a:pt x="0" y="0"/>
                </a:moveTo>
                <a:lnTo>
                  <a:pt x="1341766" y="0"/>
                </a:lnTo>
                <a:lnTo>
                  <a:pt x="1341766" y="1438891"/>
                </a:lnTo>
                <a:lnTo>
                  <a:pt x="0" y="1438891"/>
                </a:lnTo>
                <a:lnTo>
                  <a:pt x="0" y="0"/>
                </a:lnTo>
                <a:close/>
              </a:path>
            </a:pathLst>
          </a:custGeom>
          <a:blipFill rotWithShape="1">
            <a:blip r:embed="rId8">
              <a:alphaModFix/>
            </a:blip>
            <a:stretch>
              <a:fillRect b="0" l="0" r="0" t="0"/>
            </a:stretch>
          </a:blipFill>
          <a:ln>
            <a:noFill/>
          </a:ln>
        </p:spPr>
      </p:sp>
      <p:sp>
        <p:nvSpPr>
          <p:cNvPr id="1049" name="Google Shape;1049;p49"/>
          <p:cNvSpPr/>
          <p:nvPr/>
        </p:nvSpPr>
        <p:spPr>
          <a:xfrm>
            <a:off x="11333466" y="2740917"/>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9">
              <a:alphaModFix/>
            </a:blip>
            <a:stretch>
              <a:fillRect b="0" l="0" r="0" t="0"/>
            </a:stretch>
          </a:blipFill>
          <a:ln>
            <a:noFill/>
          </a:ln>
        </p:spPr>
      </p:sp>
      <p:sp>
        <p:nvSpPr>
          <p:cNvPr id="1050" name="Google Shape;1050;p49"/>
          <p:cNvSpPr/>
          <p:nvPr/>
        </p:nvSpPr>
        <p:spPr>
          <a:xfrm rot="10800000">
            <a:off x="11704329" y="5481699"/>
            <a:ext cx="587521" cy="1517072"/>
          </a:xfrm>
          <a:custGeom>
            <a:rect b="b" l="l" r="r" t="t"/>
            <a:pathLst>
              <a:path extrusionOk="0" h="1517072" w="587521">
                <a:moveTo>
                  <a:pt x="0" y="0"/>
                </a:moveTo>
                <a:lnTo>
                  <a:pt x="587521" y="0"/>
                </a:lnTo>
                <a:lnTo>
                  <a:pt x="587521" y="1517071"/>
                </a:lnTo>
                <a:lnTo>
                  <a:pt x="0" y="1517071"/>
                </a:lnTo>
                <a:lnTo>
                  <a:pt x="0" y="0"/>
                </a:lnTo>
                <a:close/>
              </a:path>
            </a:pathLst>
          </a:custGeom>
          <a:blipFill rotWithShape="1">
            <a:blip r:embed="rId10">
              <a:alphaModFix/>
            </a:blip>
            <a:stretch>
              <a:fillRect b="0" l="0" r="0" t="0"/>
            </a:stretch>
          </a:blipFill>
          <a:ln>
            <a:noFill/>
          </a:ln>
        </p:spPr>
      </p:sp>
      <p:sp>
        <p:nvSpPr>
          <p:cNvPr id="1051" name="Google Shape;1051;p49"/>
          <p:cNvSpPr txBox="1"/>
          <p:nvPr/>
        </p:nvSpPr>
        <p:spPr>
          <a:xfrm>
            <a:off x="9677550" y="561875"/>
            <a:ext cx="6903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Motivation dans le micro-apprentissage</a:t>
            </a:r>
            <a:endParaRPr b="0" i="0" sz="1400" u="none" cap="none" strike="noStrike">
              <a:solidFill>
                <a:srgbClr val="000000"/>
              </a:solidFill>
              <a:latin typeface="Arial"/>
              <a:ea typeface="Arial"/>
              <a:cs typeface="Arial"/>
              <a:sym typeface="Arial"/>
            </a:endParaRPr>
          </a:p>
        </p:txBody>
      </p:sp>
      <p:sp>
        <p:nvSpPr>
          <p:cNvPr id="1052" name="Google Shape;1052;p49"/>
          <p:cNvSpPr txBox="1"/>
          <p:nvPr/>
        </p:nvSpPr>
        <p:spPr>
          <a:xfrm>
            <a:off x="335181" y="1791839"/>
            <a:ext cx="112326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Motiver des apprenants adultes peu qualifiés dans le cadre du micro-apprentissage peut s'avérer difficile en raison des facteurs suivants :</a:t>
            </a:r>
            <a:endParaRPr b="0" i="0" sz="1400" u="none" cap="none" strike="noStrike">
              <a:solidFill>
                <a:srgbClr val="000000"/>
              </a:solidFill>
              <a:latin typeface="Arial"/>
              <a:ea typeface="Arial"/>
              <a:cs typeface="Arial"/>
              <a:sym typeface="Arial"/>
            </a:endParaRPr>
          </a:p>
        </p:txBody>
      </p:sp>
      <p:sp>
        <p:nvSpPr>
          <p:cNvPr id="1053" name="Google Shape;1053;p49"/>
          <p:cNvSpPr txBox="1"/>
          <p:nvPr/>
        </p:nvSpPr>
        <p:spPr>
          <a:xfrm>
            <a:off x="4095934" y="8633904"/>
            <a:ext cx="3094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Manque de confiance </a:t>
            </a:r>
            <a:endParaRPr b="0" i="0" sz="1400" u="none" cap="none" strike="noStrike">
              <a:solidFill>
                <a:srgbClr val="000000"/>
              </a:solidFill>
              <a:latin typeface="Arial"/>
              <a:ea typeface="Arial"/>
              <a:cs typeface="Arial"/>
              <a:sym typeface="Arial"/>
            </a:endParaRPr>
          </a:p>
        </p:txBody>
      </p:sp>
      <p:sp>
        <p:nvSpPr>
          <p:cNvPr id="1054" name="Google Shape;1054;p49"/>
          <p:cNvSpPr txBox="1"/>
          <p:nvPr/>
        </p:nvSpPr>
        <p:spPr>
          <a:xfrm>
            <a:off x="9677561" y="8633904"/>
            <a:ext cx="4641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Littératie numérique limitée</a:t>
            </a:r>
            <a:endParaRPr b="0" i="0" sz="1400" u="none" cap="none" strike="noStrike">
              <a:solidFill>
                <a:srgbClr val="000000"/>
              </a:solidFill>
              <a:latin typeface="Arial"/>
              <a:ea typeface="Arial"/>
              <a:cs typeface="Arial"/>
              <a:sym typeface="Arial"/>
            </a:endParaRPr>
          </a:p>
        </p:txBody>
      </p:sp>
      <p:sp>
        <p:nvSpPr>
          <p:cNvPr id="1055" name="Google Shape;1055;p49"/>
          <p:cNvSpPr txBox="1"/>
          <p:nvPr/>
        </p:nvSpPr>
        <p:spPr>
          <a:xfrm>
            <a:off x="3705236" y="4486813"/>
            <a:ext cx="3685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Renforcer l'estime de soi</a:t>
            </a:r>
            <a:endParaRPr b="0" i="0" sz="1400" u="none" cap="none" strike="noStrike">
              <a:solidFill>
                <a:srgbClr val="000000"/>
              </a:solidFill>
              <a:latin typeface="Arial"/>
              <a:ea typeface="Arial"/>
              <a:cs typeface="Arial"/>
              <a:sym typeface="Arial"/>
            </a:endParaRPr>
          </a:p>
        </p:txBody>
      </p:sp>
      <p:sp>
        <p:nvSpPr>
          <p:cNvPr id="1056" name="Google Shape;1056;p49"/>
          <p:cNvSpPr txBox="1"/>
          <p:nvPr/>
        </p:nvSpPr>
        <p:spPr>
          <a:xfrm>
            <a:off x="10283238" y="4410075"/>
            <a:ext cx="3429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Fournir des outils et un soutien conviviaux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p:nvPr/>
        </p:nvSpPr>
        <p:spPr>
          <a:xfrm>
            <a:off x="691678" y="1308160"/>
            <a:ext cx="9144000" cy="514350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1" name="Google Shape;141;p5"/>
          <p:cNvSpPr txBox="1"/>
          <p:nvPr/>
        </p:nvSpPr>
        <p:spPr>
          <a:xfrm>
            <a:off x="7604278" y="1308146"/>
            <a:ext cx="22314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BIENVENUE !</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a:off x="15056900" y="-67592"/>
            <a:ext cx="3580483" cy="2531242"/>
          </a:xfrm>
          <a:custGeom>
            <a:rect b="b" l="l" r="r" t="t"/>
            <a:pathLst>
              <a:path extrusionOk="0" h="2531242" w="3580483">
                <a:moveTo>
                  <a:pt x="0" y="0"/>
                </a:moveTo>
                <a:lnTo>
                  <a:pt x="3580483" y="0"/>
                </a:lnTo>
                <a:lnTo>
                  <a:pt x="3580483" y="2531243"/>
                </a:lnTo>
                <a:lnTo>
                  <a:pt x="0" y="2531243"/>
                </a:lnTo>
                <a:lnTo>
                  <a:pt x="0" y="0"/>
                </a:lnTo>
                <a:close/>
              </a:path>
            </a:pathLst>
          </a:custGeom>
          <a:blipFill rotWithShape="1">
            <a:blip r:embed="rId3">
              <a:alphaModFix/>
            </a:blip>
            <a:stretch>
              <a:fillRect b="-30" l="0" r="0" t="0"/>
            </a:stretch>
          </a:blipFill>
          <a:ln>
            <a:noFill/>
          </a:ln>
        </p:spPr>
      </p:sp>
      <p:sp>
        <p:nvSpPr>
          <p:cNvPr id="143" name="Google Shape;143;p5"/>
          <p:cNvSpPr txBox="1"/>
          <p:nvPr/>
        </p:nvSpPr>
        <p:spPr>
          <a:xfrm>
            <a:off x="946675" y="1723650"/>
            <a:ext cx="8634000" cy="60123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Clr>
                <a:schemeClr val="dk1"/>
              </a:buClr>
              <a:buSzPts val="1100"/>
              <a:buFont typeface="Arial"/>
              <a:buNone/>
            </a:pPr>
            <a:r>
              <a:rPr lang="en-US" sz="2500">
                <a:latin typeface="Philosopher"/>
                <a:ea typeface="Philosopher"/>
                <a:cs typeface="Philosopher"/>
                <a:sym typeface="Philosopher"/>
              </a:rPr>
              <a:t>Nous sommes ravis de commencer notre voyage dans le monde du micro-apprentissage et de la façon dont il peut faire une grande différence dans la formation des adultes. Le micro-apprentissage est peut-être un terme qui ne vous est pas encore familier, mais à la fin de notre rencontre, </a:t>
            </a:r>
            <a:endParaRPr sz="2500">
              <a:latin typeface="Philosopher"/>
              <a:ea typeface="Philosopher"/>
              <a:cs typeface="Philosopher"/>
              <a:sym typeface="Philosopher"/>
            </a:endParaRPr>
          </a:p>
          <a:p>
            <a:pPr indent="0" lvl="0" marL="0" rtl="0" algn="l">
              <a:lnSpc>
                <a:spcPct val="180000"/>
              </a:lnSpc>
              <a:spcBef>
                <a:spcPts val="0"/>
              </a:spcBef>
              <a:spcAft>
                <a:spcPts val="0"/>
              </a:spcAft>
              <a:buClr>
                <a:schemeClr val="dk1"/>
              </a:buClr>
              <a:buSzPts val="1100"/>
              <a:buFont typeface="Arial"/>
              <a:buNone/>
            </a:pPr>
            <a:r>
              <a:rPr lang="en-US" sz="2500">
                <a:latin typeface="Philosopher"/>
                <a:ea typeface="Philosopher"/>
                <a:cs typeface="Philosopher"/>
                <a:sym typeface="Philosopher"/>
              </a:rPr>
              <a:t>vous aurez une bonne compréhension de </a:t>
            </a:r>
            <a:endParaRPr sz="2500">
              <a:latin typeface="Philosopher"/>
              <a:ea typeface="Philosopher"/>
              <a:cs typeface="Philosopher"/>
              <a:sym typeface="Philosopher"/>
            </a:endParaRPr>
          </a:p>
          <a:p>
            <a:pPr indent="0" lvl="0" marL="0" rtl="0" algn="l">
              <a:lnSpc>
                <a:spcPct val="180000"/>
              </a:lnSpc>
              <a:spcBef>
                <a:spcPts val="0"/>
              </a:spcBef>
              <a:spcAft>
                <a:spcPts val="0"/>
              </a:spcAft>
              <a:buClr>
                <a:schemeClr val="dk1"/>
              </a:buClr>
              <a:buSzPts val="1100"/>
              <a:buFont typeface="Arial"/>
              <a:buNone/>
            </a:pPr>
            <a:r>
              <a:rPr lang="en-US" sz="2500">
                <a:latin typeface="Philosopher"/>
                <a:ea typeface="Philosopher"/>
                <a:cs typeface="Philosopher"/>
                <a:sym typeface="Philosopher"/>
              </a:rPr>
              <a:t>son pouvoir et de son potentiel..</a:t>
            </a:r>
            <a:endParaRPr sz="2500">
              <a:latin typeface="Philosopher"/>
              <a:ea typeface="Philosopher"/>
              <a:cs typeface="Philosopher"/>
              <a:sym typeface="Philosopher"/>
            </a:endParaRPr>
          </a:p>
          <a:p>
            <a:pPr indent="0" lvl="0" marL="0" rtl="0" algn="l">
              <a:lnSpc>
                <a:spcPct val="180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0" marR="0" rtl="0" algn="l">
              <a:lnSpc>
                <a:spcPct val="18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
        <p:nvSpPr>
          <p:cNvPr id="144" name="Google Shape;144;p5"/>
          <p:cNvSpPr/>
          <p:nvPr/>
        </p:nvSpPr>
        <p:spPr>
          <a:xfrm>
            <a:off x="8132012" y="4489704"/>
            <a:ext cx="9144000" cy="5143500"/>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6" r="-6247" t="0"/>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5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66" name="Google Shape;1066;p50"/>
          <p:cNvSpPr/>
          <p:nvPr/>
        </p:nvSpPr>
        <p:spPr>
          <a:xfrm>
            <a:off x="9144000"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sp>
      <p:sp>
        <p:nvSpPr>
          <p:cNvPr id="1067" name="Google Shape;1067;p50"/>
          <p:cNvSpPr/>
          <p:nvPr/>
        </p:nvSpPr>
        <p:spPr>
          <a:xfrm>
            <a:off x="8609864" y="695522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5">
              <a:alphaModFix/>
            </a:blip>
            <a:stretch>
              <a:fillRect b="0" l="0" r="0" t="0"/>
            </a:stretch>
          </a:blipFill>
          <a:ln>
            <a:noFill/>
          </a:ln>
        </p:spPr>
      </p:sp>
      <p:sp>
        <p:nvSpPr>
          <p:cNvPr id="1068" name="Google Shape;1068;p50"/>
          <p:cNvSpPr/>
          <p:nvPr/>
        </p:nvSpPr>
        <p:spPr>
          <a:xfrm>
            <a:off x="15092423" y="7376442"/>
            <a:ext cx="810881" cy="810881"/>
          </a:xfrm>
          <a:custGeom>
            <a:rect b="b" l="l" r="r" t="t"/>
            <a:pathLst>
              <a:path extrusionOk="0" h="810881" w="810881">
                <a:moveTo>
                  <a:pt x="0" y="0"/>
                </a:moveTo>
                <a:lnTo>
                  <a:pt x="810880" y="0"/>
                </a:lnTo>
                <a:lnTo>
                  <a:pt x="810880" y="810881"/>
                </a:lnTo>
                <a:lnTo>
                  <a:pt x="0" y="810881"/>
                </a:lnTo>
                <a:lnTo>
                  <a:pt x="0" y="0"/>
                </a:lnTo>
                <a:close/>
              </a:path>
            </a:pathLst>
          </a:custGeom>
          <a:blipFill rotWithShape="1">
            <a:blip r:embed="rId6">
              <a:alphaModFix/>
            </a:blip>
            <a:stretch>
              <a:fillRect b="0" l="0" r="0" t="0"/>
            </a:stretch>
          </a:blipFill>
          <a:ln>
            <a:noFill/>
          </a:ln>
        </p:spPr>
      </p:sp>
      <p:sp>
        <p:nvSpPr>
          <p:cNvPr id="1069" name="Google Shape;1069;p50"/>
          <p:cNvSpPr/>
          <p:nvPr/>
        </p:nvSpPr>
        <p:spPr>
          <a:xfrm rot="10800000">
            <a:off x="15204103"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070" name="Google Shape;1070;p50"/>
          <p:cNvSpPr/>
          <p:nvPr/>
        </p:nvSpPr>
        <p:spPr>
          <a:xfrm rot="10800000">
            <a:off x="8850240"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071" name="Google Shape;1071;p50"/>
          <p:cNvSpPr/>
          <p:nvPr/>
        </p:nvSpPr>
        <p:spPr>
          <a:xfrm rot="10800000">
            <a:off x="2820967"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072" name="Google Shape;1072;p50"/>
          <p:cNvSpPr/>
          <p:nvPr/>
        </p:nvSpPr>
        <p:spPr>
          <a:xfrm>
            <a:off x="2524072" y="2084476"/>
            <a:ext cx="1181311" cy="1562064"/>
          </a:xfrm>
          <a:custGeom>
            <a:rect b="b" l="l" r="r" t="t"/>
            <a:pathLst>
              <a:path extrusionOk="0" h="1562064" w="1181311">
                <a:moveTo>
                  <a:pt x="0" y="0"/>
                </a:moveTo>
                <a:lnTo>
                  <a:pt x="1181310" y="0"/>
                </a:lnTo>
                <a:lnTo>
                  <a:pt x="1181310" y="1562063"/>
                </a:lnTo>
                <a:lnTo>
                  <a:pt x="0" y="1562063"/>
                </a:lnTo>
                <a:lnTo>
                  <a:pt x="0" y="0"/>
                </a:lnTo>
                <a:close/>
              </a:path>
            </a:pathLst>
          </a:custGeom>
          <a:blipFill rotWithShape="1">
            <a:blip r:embed="rId8">
              <a:alphaModFix/>
            </a:blip>
            <a:stretch>
              <a:fillRect b="0" l="0" r="0" t="0"/>
            </a:stretch>
          </a:blipFill>
          <a:ln>
            <a:noFill/>
          </a:ln>
        </p:spPr>
      </p:sp>
      <p:sp>
        <p:nvSpPr>
          <p:cNvPr id="1073" name="Google Shape;1073;p50"/>
          <p:cNvSpPr/>
          <p:nvPr/>
        </p:nvSpPr>
        <p:spPr>
          <a:xfrm>
            <a:off x="8460597" y="2084476"/>
            <a:ext cx="1366806" cy="1562064"/>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9">
              <a:alphaModFix/>
            </a:blip>
            <a:stretch>
              <a:fillRect b="0" l="0" r="0" t="0"/>
            </a:stretch>
          </a:blipFill>
          <a:ln>
            <a:noFill/>
          </a:ln>
        </p:spPr>
      </p:sp>
      <p:sp>
        <p:nvSpPr>
          <p:cNvPr id="1074" name="Google Shape;1074;p50"/>
          <p:cNvSpPr/>
          <p:nvPr/>
        </p:nvSpPr>
        <p:spPr>
          <a:xfrm>
            <a:off x="2612782" y="6796158"/>
            <a:ext cx="1003890" cy="1160567"/>
          </a:xfrm>
          <a:custGeom>
            <a:rect b="b" l="l" r="r" t="t"/>
            <a:pathLst>
              <a:path extrusionOk="0" h="1160567" w="1003890">
                <a:moveTo>
                  <a:pt x="0" y="0"/>
                </a:moveTo>
                <a:lnTo>
                  <a:pt x="1003890" y="0"/>
                </a:lnTo>
                <a:lnTo>
                  <a:pt x="1003890" y="1160567"/>
                </a:lnTo>
                <a:lnTo>
                  <a:pt x="0" y="1160567"/>
                </a:lnTo>
                <a:lnTo>
                  <a:pt x="0" y="0"/>
                </a:lnTo>
                <a:close/>
              </a:path>
            </a:pathLst>
          </a:custGeom>
          <a:blipFill rotWithShape="1">
            <a:blip r:embed="rId10">
              <a:alphaModFix/>
            </a:blip>
            <a:stretch>
              <a:fillRect b="0" l="0" r="0" t="0"/>
            </a:stretch>
          </a:blipFill>
          <a:ln>
            <a:noFill/>
          </a:ln>
        </p:spPr>
      </p:sp>
      <p:sp>
        <p:nvSpPr>
          <p:cNvPr id="1075" name="Google Shape;1075;p50"/>
          <p:cNvSpPr/>
          <p:nvPr/>
        </p:nvSpPr>
        <p:spPr>
          <a:xfrm>
            <a:off x="14788058" y="2084476"/>
            <a:ext cx="1562064" cy="1562064"/>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11">
              <a:alphaModFix/>
            </a:blip>
            <a:stretch>
              <a:fillRect b="0" l="0" r="0" t="0"/>
            </a:stretch>
          </a:blipFill>
          <a:ln>
            <a:noFill/>
          </a:ln>
        </p:spPr>
      </p:sp>
      <p:sp>
        <p:nvSpPr>
          <p:cNvPr id="1076" name="Google Shape;1076;p50"/>
          <p:cNvSpPr txBox="1"/>
          <p:nvPr/>
        </p:nvSpPr>
        <p:spPr>
          <a:xfrm>
            <a:off x="1097510" y="8375176"/>
            <a:ext cx="4034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Contraintes de temps</a:t>
            </a:r>
            <a:endParaRPr b="0" i="0" sz="1400" u="none" cap="none" strike="noStrike">
              <a:solidFill>
                <a:srgbClr val="000000"/>
              </a:solidFill>
              <a:latin typeface="Arial"/>
              <a:ea typeface="Arial"/>
              <a:cs typeface="Arial"/>
              <a:sym typeface="Arial"/>
            </a:endParaRPr>
          </a:p>
        </p:txBody>
      </p:sp>
      <p:sp>
        <p:nvSpPr>
          <p:cNvPr id="1077" name="Google Shape;1077;p50"/>
          <p:cNvSpPr txBox="1"/>
          <p:nvPr/>
        </p:nvSpPr>
        <p:spPr>
          <a:xfrm>
            <a:off x="6662275" y="3877000"/>
            <a:ext cx="4892400" cy="16989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Concevoir le contenu pour aborder les compétences de base</a:t>
            </a:r>
            <a:endParaRPr b="1"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78" name="Google Shape;1078;p50"/>
          <p:cNvSpPr txBox="1"/>
          <p:nvPr/>
        </p:nvSpPr>
        <p:spPr>
          <a:xfrm>
            <a:off x="13270570" y="3876997"/>
            <a:ext cx="43239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 Montrer l'aspect pratique immédiat de l'apprentissage</a:t>
            </a:r>
            <a:endParaRPr b="0" i="0" sz="1400" u="none" cap="none" strike="noStrike">
              <a:solidFill>
                <a:srgbClr val="000000"/>
              </a:solidFill>
              <a:latin typeface="Arial"/>
              <a:ea typeface="Arial"/>
              <a:cs typeface="Arial"/>
              <a:sym typeface="Arial"/>
            </a:endParaRPr>
          </a:p>
        </p:txBody>
      </p:sp>
      <p:sp>
        <p:nvSpPr>
          <p:cNvPr id="1079" name="Google Shape;1079;p50"/>
          <p:cNvSpPr txBox="1"/>
          <p:nvPr/>
        </p:nvSpPr>
        <p:spPr>
          <a:xfrm>
            <a:off x="1097510" y="3876997"/>
            <a:ext cx="40344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Offrir des options d'apprentissage flexibles</a:t>
            </a:r>
            <a:endParaRPr b="0" i="0" sz="1400" u="none" cap="none" strike="noStrike">
              <a:solidFill>
                <a:srgbClr val="000000"/>
              </a:solidFill>
              <a:latin typeface="Arial"/>
              <a:ea typeface="Arial"/>
              <a:cs typeface="Arial"/>
              <a:sym typeface="Arial"/>
            </a:endParaRPr>
          </a:p>
        </p:txBody>
      </p:sp>
      <p:sp>
        <p:nvSpPr>
          <p:cNvPr id="1080" name="Google Shape;1080;p50"/>
          <p:cNvSpPr txBox="1"/>
          <p:nvPr/>
        </p:nvSpPr>
        <p:spPr>
          <a:xfrm>
            <a:off x="8008144" y="8384701"/>
            <a:ext cx="22716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Lacunes en matière de compétences de base</a:t>
            </a:r>
            <a:endParaRPr b="0" i="0" sz="1400" u="none" cap="none" strike="noStrike">
              <a:solidFill>
                <a:srgbClr val="000000"/>
              </a:solidFill>
              <a:latin typeface="Arial"/>
              <a:ea typeface="Arial"/>
              <a:cs typeface="Arial"/>
              <a:sym typeface="Arial"/>
            </a:endParaRPr>
          </a:p>
        </p:txBody>
      </p:sp>
      <p:sp>
        <p:nvSpPr>
          <p:cNvPr id="1081" name="Google Shape;1081;p50"/>
          <p:cNvSpPr txBox="1"/>
          <p:nvPr/>
        </p:nvSpPr>
        <p:spPr>
          <a:xfrm>
            <a:off x="13335916" y="8375176"/>
            <a:ext cx="4193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a:t>
            </a:r>
            <a:endParaRPr b="0" i="0" sz="1400" u="none" cap="none" strike="noStrike">
              <a:solidFill>
                <a:srgbClr val="000000"/>
              </a:solidFill>
              <a:latin typeface="Arial"/>
              <a:ea typeface="Arial"/>
              <a:cs typeface="Arial"/>
              <a:sym typeface="Arial"/>
            </a:endParaRPr>
          </a:p>
        </p:txBody>
      </p:sp>
      <p:sp>
        <p:nvSpPr>
          <p:cNvPr id="1082" name="Google Shape;1082;p50"/>
          <p:cNvSpPr txBox="1"/>
          <p:nvPr/>
        </p:nvSpPr>
        <p:spPr>
          <a:xfrm>
            <a:off x="12449175" y="561863"/>
            <a:ext cx="4131320"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Motivation in Micro-Learning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5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92" name="Google Shape;1092;p51"/>
          <p:cNvSpPr/>
          <p:nvPr/>
        </p:nvSpPr>
        <p:spPr>
          <a:xfrm flipH="1">
            <a:off x="826518" y="4398947"/>
            <a:ext cx="5380209" cy="5888053"/>
          </a:xfrm>
          <a:custGeom>
            <a:rect b="b" l="l" r="r" t="t"/>
            <a:pathLst>
              <a:path extrusionOk="0" h="5888053" w="5380209">
                <a:moveTo>
                  <a:pt x="5380209" y="0"/>
                </a:moveTo>
                <a:lnTo>
                  <a:pt x="0" y="0"/>
                </a:lnTo>
                <a:lnTo>
                  <a:pt x="0" y="5888053"/>
                </a:lnTo>
                <a:lnTo>
                  <a:pt x="5380209" y="5888053"/>
                </a:lnTo>
                <a:lnTo>
                  <a:pt x="5380209" y="0"/>
                </a:lnTo>
                <a:close/>
              </a:path>
            </a:pathLst>
          </a:custGeom>
          <a:blipFill rotWithShape="1">
            <a:blip r:embed="rId4">
              <a:alphaModFix amt="19999"/>
            </a:blip>
            <a:stretch>
              <a:fillRect b="0" l="0" r="0" t="0"/>
            </a:stretch>
          </a:blipFill>
          <a:ln>
            <a:noFill/>
          </a:ln>
        </p:spPr>
      </p:sp>
      <p:sp>
        <p:nvSpPr>
          <p:cNvPr id="1093" name="Google Shape;1093;p51"/>
          <p:cNvSpPr/>
          <p:nvPr/>
        </p:nvSpPr>
        <p:spPr>
          <a:xfrm>
            <a:off x="12956415" y="4056611"/>
            <a:ext cx="2587704" cy="2519776"/>
          </a:xfrm>
          <a:custGeom>
            <a:rect b="b" l="l" r="r" t="t"/>
            <a:pathLst>
              <a:path extrusionOk="0" h="2519776" w="2587704">
                <a:moveTo>
                  <a:pt x="0" y="0"/>
                </a:moveTo>
                <a:lnTo>
                  <a:pt x="2587703" y="0"/>
                </a:lnTo>
                <a:lnTo>
                  <a:pt x="2587703" y="2519777"/>
                </a:lnTo>
                <a:lnTo>
                  <a:pt x="0" y="2519777"/>
                </a:lnTo>
                <a:lnTo>
                  <a:pt x="0" y="0"/>
                </a:lnTo>
                <a:close/>
              </a:path>
            </a:pathLst>
          </a:custGeom>
          <a:blipFill rotWithShape="1">
            <a:blip r:embed="rId5">
              <a:alphaModFix amt="23000"/>
            </a:blip>
            <a:stretch>
              <a:fillRect b="0" l="0" r="0" t="0"/>
            </a:stretch>
          </a:blipFill>
          <a:ln>
            <a:noFill/>
          </a:ln>
        </p:spPr>
      </p:sp>
      <p:sp>
        <p:nvSpPr>
          <p:cNvPr id="1094" name="Google Shape;1094;p51"/>
          <p:cNvSpPr/>
          <p:nvPr/>
        </p:nvSpPr>
        <p:spPr>
          <a:xfrm>
            <a:off x="7671434" y="3763035"/>
            <a:ext cx="2593466" cy="2788674"/>
          </a:xfrm>
          <a:custGeom>
            <a:rect b="b" l="l" r="r" t="t"/>
            <a:pathLst>
              <a:path extrusionOk="0" h="2788674" w="2593466">
                <a:moveTo>
                  <a:pt x="0" y="0"/>
                </a:moveTo>
                <a:lnTo>
                  <a:pt x="2593466" y="0"/>
                </a:lnTo>
                <a:lnTo>
                  <a:pt x="2593466" y="2788673"/>
                </a:lnTo>
                <a:lnTo>
                  <a:pt x="0" y="2788673"/>
                </a:lnTo>
                <a:lnTo>
                  <a:pt x="0" y="0"/>
                </a:lnTo>
                <a:close/>
              </a:path>
            </a:pathLst>
          </a:custGeom>
          <a:blipFill rotWithShape="1">
            <a:blip r:embed="rId6">
              <a:alphaModFix amt="23000"/>
            </a:blip>
            <a:stretch>
              <a:fillRect b="0" l="0" r="0" t="0"/>
            </a:stretch>
          </a:blipFill>
          <a:ln>
            <a:noFill/>
          </a:ln>
        </p:spPr>
      </p:sp>
      <p:sp>
        <p:nvSpPr>
          <p:cNvPr id="1095" name="Google Shape;1095;p51"/>
          <p:cNvSpPr/>
          <p:nvPr/>
        </p:nvSpPr>
        <p:spPr>
          <a:xfrm>
            <a:off x="10319918" y="3601782"/>
            <a:ext cx="2636496" cy="2949926"/>
          </a:xfrm>
          <a:custGeom>
            <a:rect b="b" l="l" r="r" t="t"/>
            <a:pathLst>
              <a:path extrusionOk="0" h="2949926" w="2636496">
                <a:moveTo>
                  <a:pt x="0" y="0"/>
                </a:moveTo>
                <a:lnTo>
                  <a:pt x="2636497" y="0"/>
                </a:lnTo>
                <a:lnTo>
                  <a:pt x="2636497" y="2949926"/>
                </a:lnTo>
                <a:lnTo>
                  <a:pt x="0" y="2949926"/>
                </a:lnTo>
                <a:lnTo>
                  <a:pt x="0" y="0"/>
                </a:lnTo>
                <a:close/>
              </a:path>
            </a:pathLst>
          </a:custGeom>
          <a:blipFill rotWithShape="1">
            <a:blip r:embed="rId7">
              <a:alphaModFix amt="23000"/>
            </a:blip>
            <a:stretch>
              <a:fillRect b="0" l="0" r="0" t="0"/>
            </a:stretch>
          </a:blipFill>
          <a:ln>
            <a:noFill/>
          </a:ln>
        </p:spPr>
      </p:sp>
      <p:sp>
        <p:nvSpPr>
          <p:cNvPr id="1096" name="Google Shape;1096;p51"/>
          <p:cNvSpPr/>
          <p:nvPr/>
        </p:nvSpPr>
        <p:spPr>
          <a:xfrm>
            <a:off x="15496493" y="4117991"/>
            <a:ext cx="2705251" cy="2458396"/>
          </a:xfrm>
          <a:custGeom>
            <a:rect b="b" l="l" r="r" t="t"/>
            <a:pathLst>
              <a:path extrusionOk="0" h="2458396" w="2705251">
                <a:moveTo>
                  <a:pt x="0" y="0"/>
                </a:moveTo>
                <a:lnTo>
                  <a:pt x="2705251" y="0"/>
                </a:lnTo>
                <a:lnTo>
                  <a:pt x="2705251" y="2458397"/>
                </a:lnTo>
                <a:lnTo>
                  <a:pt x="0" y="2458397"/>
                </a:lnTo>
                <a:lnTo>
                  <a:pt x="0" y="0"/>
                </a:lnTo>
                <a:close/>
              </a:path>
            </a:pathLst>
          </a:custGeom>
          <a:blipFill rotWithShape="1">
            <a:blip r:embed="rId8">
              <a:alphaModFix amt="23000"/>
            </a:blip>
            <a:stretch>
              <a:fillRect b="0" l="0" r="0" t="0"/>
            </a:stretch>
          </a:blipFill>
          <a:ln>
            <a:noFill/>
          </a:ln>
        </p:spPr>
      </p:sp>
      <p:sp>
        <p:nvSpPr>
          <p:cNvPr id="1097" name="Google Shape;1097;p51"/>
          <p:cNvSpPr txBox="1"/>
          <p:nvPr/>
        </p:nvSpPr>
        <p:spPr>
          <a:xfrm>
            <a:off x="12449175" y="561863"/>
            <a:ext cx="4131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Motivation dans le micro-apprentissage</a:t>
            </a:r>
            <a:endParaRPr b="0" i="0" sz="1400" u="none" cap="none" strike="noStrike">
              <a:solidFill>
                <a:srgbClr val="000000"/>
              </a:solidFill>
              <a:latin typeface="Arial"/>
              <a:ea typeface="Arial"/>
              <a:cs typeface="Arial"/>
              <a:sym typeface="Arial"/>
            </a:endParaRPr>
          </a:p>
        </p:txBody>
      </p:sp>
      <p:sp>
        <p:nvSpPr>
          <p:cNvPr id="1098" name="Google Shape;1098;p51"/>
          <p:cNvSpPr txBox="1"/>
          <p:nvPr/>
        </p:nvSpPr>
        <p:spPr>
          <a:xfrm>
            <a:off x="9801537" y="4056600"/>
            <a:ext cx="66438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solidFill>
                  <a:srgbClr val="FF843D"/>
                </a:solidFill>
                <a:latin typeface="Philosopher"/>
                <a:ea typeface="Philosopher"/>
                <a:cs typeface="Philosopher"/>
                <a:sym typeface="Philosopher"/>
              </a:rPr>
              <a:t>Motivation extrinsèque</a:t>
            </a:r>
            <a:endParaRPr b="0" i="0" sz="1400" u="none" cap="none" strike="noStrike">
              <a:solidFill>
                <a:srgbClr val="000000"/>
              </a:solidFill>
              <a:latin typeface="Arial"/>
              <a:ea typeface="Arial"/>
              <a:cs typeface="Arial"/>
              <a:sym typeface="Arial"/>
            </a:endParaRPr>
          </a:p>
        </p:txBody>
      </p:sp>
      <p:sp>
        <p:nvSpPr>
          <p:cNvPr id="1099" name="Google Shape;1099;p51"/>
          <p:cNvSpPr txBox="1"/>
          <p:nvPr/>
        </p:nvSpPr>
        <p:spPr>
          <a:xfrm>
            <a:off x="791649" y="6204925"/>
            <a:ext cx="65013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solidFill>
                  <a:srgbClr val="00B050"/>
                </a:solidFill>
                <a:latin typeface="Philosopher"/>
                <a:ea typeface="Philosopher"/>
                <a:cs typeface="Philosopher"/>
                <a:sym typeface="Philosopher"/>
              </a:rPr>
              <a:t>Motivation intrinsèque</a:t>
            </a:r>
            <a:endParaRPr b="0" i="0" sz="1400" u="none" cap="none" strike="noStrike">
              <a:solidFill>
                <a:srgbClr val="000000"/>
              </a:solidFill>
              <a:latin typeface="Arial"/>
              <a:ea typeface="Arial"/>
              <a:cs typeface="Arial"/>
              <a:sym typeface="Arial"/>
            </a:endParaRPr>
          </a:p>
        </p:txBody>
      </p:sp>
      <p:sp>
        <p:nvSpPr>
          <p:cNvPr id="1100" name="Google Shape;1100;p51"/>
          <p:cNvSpPr txBox="1"/>
          <p:nvPr/>
        </p:nvSpPr>
        <p:spPr>
          <a:xfrm>
            <a:off x="1119592" y="7077614"/>
            <a:ext cx="5087100" cy="25851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La </a:t>
            </a:r>
            <a:r>
              <a:rPr b="1" lang="en-US" sz="2400">
                <a:latin typeface="Philosopher"/>
                <a:ea typeface="Philosopher"/>
                <a:cs typeface="Philosopher"/>
                <a:sym typeface="Philosopher"/>
              </a:rPr>
              <a:t>volonté intérieure</a:t>
            </a:r>
            <a:r>
              <a:rPr lang="en-US" sz="2400">
                <a:latin typeface="Philosopher"/>
                <a:ea typeface="Philosopher"/>
                <a:cs typeface="Philosopher"/>
                <a:sym typeface="Philosopher"/>
              </a:rPr>
              <a:t> de s'engager dans une activité pour une </a:t>
            </a:r>
            <a:r>
              <a:rPr b="1" lang="en-US" sz="2400">
                <a:latin typeface="Philosopher"/>
                <a:ea typeface="Philosopher"/>
                <a:cs typeface="Philosopher"/>
                <a:sym typeface="Philosopher"/>
              </a:rPr>
              <a:t>satisfaction personnelle</a:t>
            </a:r>
            <a:r>
              <a:rPr lang="en-US" sz="2400">
                <a:latin typeface="Philosopher"/>
                <a:ea typeface="Philosopher"/>
                <a:cs typeface="Philosopher"/>
                <a:sym typeface="Philosopher"/>
              </a:rPr>
              <a:t> plutôt que pour des récompenses extérieures.</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101" name="Google Shape;1101;p51"/>
          <p:cNvSpPr txBox="1"/>
          <p:nvPr/>
        </p:nvSpPr>
        <p:spPr>
          <a:xfrm>
            <a:off x="8717758" y="4794740"/>
            <a:ext cx="8811300" cy="25851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S'engager</a:t>
            </a:r>
            <a:r>
              <a:rPr lang="en-US" sz="2400">
                <a:latin typeface="Philosopher"/>
                <a:ea typeface="Philosopher"/>
                <a:cs typeface="Philosopher"/>
                <a:sym typeface="Philosopher"/>
              </a:rPr>
              <a:t> dans une activité ou une tâche pour des raisons externes à la tâche elle-même. Il s'agit généralement de </a:t>
            </a:r>
            <a:r>
              <a:rPr b="1" lang="en-US" sz="2400">
                <a:latin typeface="Philosopher"/>
                <a:ea typeface="Philosopher"/>
                <a:cs typeface="Philosopher"/>
                <a:sym typeface="Philosopher"/>
              </a:rPr>
              <a:t>rechercher des récompenses, de la reconnaissance</a:t>
            </a:r>
            <a:r>
              <a:rPr lang="en-US" sz="2400">
                <a:latin typeface="Philosopher"/>
                <a:ea typeface="Philosopher"/>
                <a:cs typeface="Philosopher"/>
                <a:sym typeface="Philosopher"/>
              </a:rPr>
              <a:t> ou d'éviter une punition comme </a:t>
            </a:r>
            <a:r>
              <a:rPr b="1" lang="en-US" sz="2400">
                <a:latin typeface="Philosopher"/>
                <a:ea typeface="Philosopher"/>
                <a:cs typeface="Philosopher"/>
                <a:sym typeface="Philosopher"/>
              </a:rPr>
              <a:t>principaux facteurs de motivation</a:t>
            </a:r>
            <a:r>
              <a:rPr lang="en-US" sz="2400">
                <a:latin typeface="Philosopher"/>
                <a:ea typeface="Philosopher"/>
                <a:cs typeface="Philosopher"/>
                <a:sym typeface="Philosopher"/>
              </a:rPr>
              <a:t>.</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5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111" name="Google Shape;1111;p52"/>
          <p:cNvSpPr/>
          <p:nvPr/>
        </p:nvSpPr>
        <p:spPr>
          <a:xfrm>
            <a:off x="6726966" y="7108807"/>
            <a:ext cx="997526" cy="1448313"/>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4">
              <a:alphaModFix/>
            </a:blip>
            <a:stretch>
              <a:fillRect b="0" l="0" r="0" t="0"/>
            </a:stretch>
          </a:blipFill>
          <a:ln>
            <a:noFill/>
          </a:ln>
        </p:spPr>
      </p:sp>
      <p:sp>
        <p:nvSpPr>
          <p:cNvPr id="1112" name="Google Shape;1112;p52"/>
          <p:cNvSpPr/>
          <p:nvPr/>
        </p:nvSpPr>
        <p:spPr>
          <a:xfrm>
            <a:off x="2701909" y="6965562"/>
            <a:ext cx="1386633" cy="1493010"/>
          </a:xfrm>
          <a:custGeom>
            <a:rect b="b" l="l" r="r" t="t"/>
            <a:pathLst>
              <a:path extrusionOk="0" h="1493010" w="1386633">
                <a:moveTo>
                  <a:pt x="0" y="0"/>
                </a:moveTo>
                <a:lnTo>
                  <a:pt x="1386632" y="0"/>
                </a:lnTo>
                <a:lnTo>
                  <a:pt x="1386632" y="1493010"/>
                </a:lnTo>
                <a:lnTo>
                  <a:pt x="0" y="1493010"/>
                </a:lnTo>
                <a:lnTo>
                  <a:pt x="0" y="0"/>
                </a:lnTo>
                <a:close/>
              </a:path>
            </a:pathLst>
          </a:custGeom>
          <a:blipFill rotWithShape="1">
            <a:blip r:embed="rId5">
              <a:alphaModFix/>
            </a:blip>
            <a:stretch>
              <a:fillRect b="0" l="0" r="0" t="0"/>
            </a:stretch>
          </a:blipFill>
          <a:ln>
            <a:noFill/>
          </a:ln>
        </p:spPr>
      </p:sp>
      <p:sp>
        <p:nvSpPr>
          <p:cNvPr id="1113" name="Google Shape;1113;p52"/>
          <p:cNvSpPr/>
          <p:nvPr/>
        </p:nvSpPr>
        <p:spPr>
          <a:xfrm>
            <a:off x="10364707" y="7032607"/>
            <a:ext cx="1400672" cy="1379662"/>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6">
              <a:alphaModFix/>
            </a:blip>
            <a:stretch>
              <a:fillRect b="0" l="0" r="0" t="0"/>
            </a:stretch>
          </a:blipFill>
          <a:ln>
            <a:noFill/>
          </a:ln>
        </p:spPr>
      </p:sp>
      <p:sp>
        <p:nvSpPr>
          <p:cNvPr id="1114" name="Google Shape;1114;p52"/>
          <p:cNvSpPr/>
          <p:nvPr/>
        </p:nvSpPr>
        <p:spPr>
          <a:xfrm>
            <a:off x="14405595" y="6898818"/>
            <a:ext cx="1323841" cy="1559754"/>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7">
              <a:alphaModFix/>
            </a:blip>
            <a:stretch>
              <a:fillRect b="0" l="0" r="0" t="0"/>
            </a:stretch>
          </a:blipFill>
          <a:ln>
            <a:noFill/>
          </a:ln>
        </p:spPr>
      </p:sp>
      <p:sp>
        <p:nvSpPr>
          <p:cNvPr id="1115" name="Google Shape;1115;p52"/>
          <p:cNvSpPr/>
          <p:nvPr/>
        </p:nvSpPr>
        <p:spPr>
          <a:xfrm>
            <a:off x="9989468" y="1382851"/>
            <a:ext cx="7093470" cy="8179053"/>
          </a:xfrm>
          <a:custGeom>
            <a:rect b="b" l="l" r="r" t="t"/>
            <a:pathLst>
              <a:path extrusionOk="0" h="8179053" w="7093470">
                <a:moveTo>
                  <a:pt x="0" y="0"/>
                </a:moveTo>
                <a:lnTo>
                  <a:pt x="7093470" y="0"/>
                </a:lnTo>
                <a:lnTo>
                  <a:pt x="7093470" y="8179053"/>
                </a:lnTo>
                <a:lnTo>
                  <a:pt x="0" y="8179053"/>
                </a:lnTo>
                <a:lnTo>
                  <a:pt x="0" y="0"/>
                </a:lnTo>
                <a:close/>
              </a:path>
            </a:pathLst>
          </a:custGeom>
          <a:blipFill rotWithShape="1">
            <a:blip r:embed="rId8">
              <a:alphaModFix amt="10999"/>
            </a:blip>
            <a:stretch>
              <a:fillRect b="0" l="0" r="0" t="0"/>
            </a:stretch>
          </a:blipFill>
          <a:ln>
            <a:noFill/>
          </a:ln>
        </p:spPr>
      </p:sp>
      <p:sp>
        <p:nvSpPr>
          <p:cNvPr id="1116" name="Google Shape;1116;p52"/>
          <p:cNvSpPr txBox="1"/>
          <p:nvPr/>
        </p:nvSpPr>
        <p:spPr>
          <a:xfrm>
            <a:off x="11994781" y="561863"/>
            <a:ext cx="452720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Gamification and Social Learning</a:t>
            </a:r>
            <a:endParaRPr b="0" i="0" sz="1400" u="none" cap="none" strike="noStrike">
              <a:solidFill>
                <a:srgbClr val="000000"/>
              </a:solidFill>
              <a:latin typeface="Arial"/>
              <a:ea typeface="Arial"/>
              <a:cs typeface="Arial"/>
              <a:sym typeface="Arial"/>
            </a:endParaRPr>
          </a:p>
        </p:txBody>
      </p:sp>
      <p:sp>
        <p:nvSpPr>
          <p:cNvPr id="1117" name="Google Shape;1117;p52"/>
          <p:cNvSpPr txBox="1"/>
          <p:nvPr/>
        </p:nvSpPr>
        <p:spPr>
          <a:xfrm>
            <a:off x="634573" y="2806075"/>
            <a:ext cx="10507800" cy="908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Clr>
                <a:srgbClr val="000000"/>
              </a:buClr>
              <a:buSzPts val="5899"/>
              <a:buFont typeface="Arial"/>
              <a:buNone/>
            </a:pPr>
            <a:r>
              <a:rPr b="1" lang="en-US" sz="5899">
                <a:solidFill>
                  <a:srgbClr val="F59F35"/>
                </a:solidFill>
                <a:latin typeface="Philosopher"/>
                <a:ea typeface="Philosopher"/>
                <a:cs typeface="Philosopher"/>
                <a:sym typeface="Philosopher"/>
              </a:rPr>
              <a:t>Éléments de gamification</a:t>
            </a:r>
            <a:endParaRPr b="0" i="0" sz="1400" u="none" cap="none" strike="noStrike">
              <a:solidFill>
                <a:srgbClr val="000000"/>
              </a:solidFill>
              <a:latin typeface="Arial"/>
              <a:ea typeface="Arial"/>
              <a:cs typeface="Arial"/>
              <a:sym typeface="Arial"/>
            </a:endParaRPr>
          </a:p>
        </p:txBody>
      </p:sp>
      <p:sp>
        <p:nvSpPr>
          <p:cNvPr id="1118" name="Google Shape;1118;p52"/>
          <p:cNvSpPr txBox="1"/>
          <p:nvPr/>
        </p:nvSpPr>
        <p:spPr>
          <a:xfrm>
            <a:off x="2937272" y="8683394"/>
            <a:ext cx="851446"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Points</a:t>
            </a:r>
            <a:endParaRPr b="0" i="0" sz="1400" u="none" cap="none" strike="noStrike">
              <a:solidFill>
                <a:srgbClr val="000000"/>
              </a:solidFill>
              <a:latin typeface="Arial"/>
              <a:ea typeface="Arial"/>
              <a:cs typeface="Arial"/>
              <a:sym typeface="Arial"/>
            </a:endParaRPr>
          </a:p>
        </p:txBody>
      </p:sp>
      <p:sp>
        <p:nvSpPr>
          <p:cNvPr id="1119" name="Google Shape;1119;p52"/>
          <p:cNvSpPr txBox="1"/>
          <p:nvPr/>
        </p:nvSpPr>
        <p:spPr>
          <a:xfrm>
            <a:off x="634582" y="4502439"/>
            <a:ext cx="16283700" cy="98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2899"/>
              <a:buFont typeface="Arial"/>
              <a:buNone/>
            </a:pPr>
            <a:r>
              <a:rPr lang="en-US" sz="2899">
                <a:latin typeface="Philosopher"/>
                <a:ea typeface="Philosopher"/>
                <a:cs typeface="Philosopher"/>
                <a:sym typeface="Philosopher"/>
              </a:rPr>
              <a:t>Des caractéristiques empruntées aux jeux et ajoutées à des situations non ludiques pour</a:t>
            </a:r>
            <a:r>
              <a:rPr b="1" lang="en-US" sz="2899">
                <a:latin typeface="Philosopher"/>
                <a:ea typeface="Philosopher"/>
                <a:cs typeface="Philosopher"/>
                <a:sym typeface="Philosopher"/>
              </a:rPr>
              <a:t> stimuler l'engagement et la motivation.</a:t>
            </a:r>
            <a:endParaRPr b="1" i="0" sz="1400" u="none" cap="none" strike="noStrike">
              <a:solidFill>
                <a:srgbClr val="000000"/>
              </a:solidFill>
            </a:endParaRPr>
          </a:p>
        </p:txBody>
      </p:sp>
      <p:sp>
        <p:nvSpPr>
          <p:cNvPr id="1120" name="Google Shape;1120;p52"/>
          <p:cNvSpPr txBox="1"/>
          <p:nvPr/>
        </p:nvSpPr>
        <p:spPr>
          <a:xfrm>
            <a:off x="1028700" y="5894001"/>
            <a:ext cx="2477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 peut s'agir de</a:t>
            </a:r>
            <a:endParaRPr b="0" i="0" sz="1400" u="none" cap="none" strike="noStrike">
              <a:solidFill>
                <a:srgbClr val="000000"/>
              </a:solidFill>
              <a:latin typeface="Arial"/>
              <a:ea typeface="Arial"/>
              <a:cs typeface="Arial"/>
              <a:sym typeface="Arial"/>
            </a:endParaRPr>
          </a:p>
        </p:txBody>
      </p:sp>
      <p:sp>
        <p:nvSpPr>
          <p:cNvPr id="1121" name="Google Shape;1121;p52"/>
          <p:cNvSpPr txBox="1"/>
          <p:nvPr/>
        </p:nvSpPr>
        <p:spPr>
          <a:xfrm>
            <a:off x="6748135" y="8683394"/>
            <a:ext cx="104760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 Badges</a:t>
            </a:r>
            <a:endParaRPr b="0" i="0" sz="1400" u="none" cap="none" strike="noStrike">
              <a:solidFill>
                <a:srgbClr val="000000"/>
              </a:solidFill>
              <a:latin typeface="Arial"/>
              <a:ea typeface="Arial"/>
              <a:cs typeface="Arial"/>
              <a:sym typeface="Arial"/>
            </a:endParaRPr>
          </a:p>
        </p:txBody>
      </p:sp>
      <p:sp>
        <p:nvSpPr>
          <p:cNvPr id="1122" name="Google Shape;1122;p52"/>
          <p:cNvSpPr txBox="1"/>
          <p:nvPr/>
        </p:nvSpPr>
        <p:spPr>
          <a:xfrm>
            <a:off x="10138886" y="8683394"/>
            <a:ext cx="1852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Classements</a:t>
            </a:r>
            <a:endParaRPr b="0" i="0" sz="1400" u="none" cap="none" strike="noStrike">
              <a:solidFill>
                <a:srgbClr val="000000"/>
              </a:solidFill>
              <a:latin typeface="Arial"/>
              <a:ea typeface="Arial"/>
              <a:cs typeface="Arial"/>
              <a:sym typeface="Arial"/>
            </a:endParaRPr>
          </a:p>
        </p:txBody>
      </p:sp>
      <p:sp>
        <p:nvSpPr>
          <p:cNvPr id="1123" name="Google Shape;1123;p52"/>
          <p:cNvSpPr txBox="1"/>
          <p:nvPr/>
        </p:nvSpPr>
        <p:spPr>
          <a:xfrm>
            <a:off x="14333049" y="8683394"/>
            <a:ext cx="1468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Défis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53"/>
          <p:cNvSpPr/>
          <p:nvPr/>
        </p:nvSpPr>
        <p:spPr>
          <a:xfrm>
            <a:off x="214124" y="59378"/>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3">
              <a:alphaModFix/>
            </a:blip>
            <a:stretch>
              <a:fillRect b="-4986" l="-14762" r="-20794" t="0"/>
            </a:stretch>
          </a:blipFill>
          <a:ln>
            <a:noFill/>
          </a:ln>
        </p:spPr>
      </p:sp>
      <p:sp>
        <p:nvSpPr>
          <p:cNvPr id="1133" name="Google Shape;1133;p53"/>
          <p:cNvSpPr/>
          <p:nvPr/>
        </p:nvSpPr>
        <p:spPr>
          <a:xfrm rot="5400000">
            <a:off x="-124897" y="4239343"/>
            <a:ext cx="6275260" cy="5260819"/>
          </a:xfrm>
          <a:custGeom>
            <a:rect b="b" l="l" r="r" t="t"/>
            <a:pathLst>
              <a:path extrusionOk="0" h="5291350" w="6311679">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53"/>
          <p:cNvSpPr/>
          <p:nvPr/>
        </p:nvSpPr>
        <p:spPr>
          <a:xfrm>
            <a:off x="3205963" y="4480345"/>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4">
              <a:alphaModFix/>
            </a:blip>
            <a:stretch>
              <a:fillRect b="0" l="0" r="0" t="0"/>
            </a:stretch>
          </a:blipFill>
          <a:ln>
            <a:noFill/>
          </a:ln>
        </p:spPr>
      </p:sp>
      <p:sp>
        <p:nvSpPr>
          <p:cNvPr id="1135" name="Google Shape;1135;p53"/>
          <p:cNvSpPr/>
          <p:nvPr/>
        </p:nvSpPr>
        <p:spPr>
          <a:xfrm>
            <a:off x="721909" y="6509310"/>
            <a:ext cx="1909394" cy="1131316"/>
          </a:xfrm>
          <a:custGeom>
            <a:rect b="b" l="l" r="r" t="t"/>
            <a:pathLst>
              <a:path extrusionOk="0" h="1131316" w="1909394">
                <a:moveTo>
                  <a:pt x="0" y="0"/>
                </a:moveTo>
                <a:lnTo>
                  <a:pt x="1909395" y="0"/>
                </a:lnTo>
                <a:lnTo>
                  <a:pt x="1909395" y="1131316"/>
                </a:lnTo>
                <a:lnTo>
                  <a:pt x="0" y="1131316"/>
                </a:lnTo>
                <a:lnTo>
                  <a:pt x="0" y="0"/>
                </a:lnTo>
                <a:close/>
              </a:path>
            </a:pathLst>
          </a:custGeom>
          <a:blipFill rotWithShape="1">
            <a:blip r:embed="rId5">
              <a:alphaModFix/>
            </a:blip>
            <a:stretch>
              <a:fillRect b="0" l="0" r="0" t="0"/>
            </a:stretch>
          </a:blipFill>
          <a:ln>
            <a:noFill/>
          </a:ln>
        </p:spPr>
      </p:sp>
      <p:sp>
        <p:nvSpPr>
          <p:cNvPr id="1136" name="Google Shape;1136;p53"/>
          <p:cNvSpPr/>
          <p:nvPr/>
        </p:nvSpPr>
        <p:spPr>
          <a:xfrm>
            <a:off x="3224691" y="7901349"/>
            <a:ext cx="1983196" cy="1648531"/>
          </a:xfrm>
          <a:custGeom>
            <a:rect b="b" l="l" r="r" t="t"/>
            <a:pathLst>
              <a:path extrusionOk="0" h="1648531" w="1983196">
                <a:moveTo>
                  <a:pt x="0" y="0"/>
                </a:moveTo>
                <a:lnTo>
                  <a:pt x="1983196" y="0"/>
                </a:lnTo>
                <a:lnTo>
                  <a:pt x="1983196" y="1648532"/>
                </a:lnTo>
                <a:lnTo>
                  <a:pt x="0" y="1648532"/>
                </a:lnTo>
                <a:lnTo>
                  <a:pt x="0" y="0"/>
                </a:lnTo>
                <a:close/>
              </a:path>
            </a:pathLst>
          </a:custGeom>
          <a:blipFill rotWithShape="1">
            <a:blip r:embed="rId6">
              <a:alphaModFix/>
            </a:blip>
            <a:stretch>
              <a:fillRect b="0" l="0" r="0" t="0"/>
            </a:stretch>
          </a:blipFill>
          <a:ln>
            <a:noFill/>
          </a:ln>
        </p:spPr>
      </p:sp>
      <p:sp>
        <p:nvSpPr>
          <p:cNvPr id="1137" name="Google Shape;1137;p53"/>
          <p:cNvSpPr/>
          <p:nvPr/>
        </p:nvSpPr>
        <p:spPr>
          <a:xfrm>
            <a:off x="6243218" y="6465098"/>
            <a:ext cx="2016101" cy="609871"/>
          </a:xfrm>
          <a:custGeom>
            <a:rect b="b" l="l" r="r" t="t"/>
            <a:pathLst>
              <a:path extrusionOk="0" h="609871" w="2016101">
                <a:moveTo>
                  <a:pt x="0" y="0"/>
                </a:moveTo>
                <a:lnTo>
                  <a:pt x="2016101" y="0"/>
                </a:lnTo>
                <a:lnTo>
                  <a:pt x="2016101" y="609870"/>
                </a:lnTo>
                <a:lnTo>
                  <a:pt x="0" y="609870"/>
                </a:lnTo>
                <a:lnTo>
                  <a:pt x="0" y="0"/>
                </a:lnTo>
                <a:close/>
              </a:path>
            </a:pathLst>
          </a:custGeom>
          <a:blipFill rotWithShape="1">
            <a:blip r:embed="rId7">
              <a:alphaModFix/>
            </a:blip>
            <a:stretch>
              <a:fillRect b="0" l="0" r="0" t="0"/>
            </a:stretch>
          </a:blipFill>
          <a:ln>
            <a:noFill/>
          </a:ln>
        </p:spPr>
      </p:sp>
      <p:sp>
        <p:nvSpPr>
          <p:cNvPr id="1138" name="Google Shape;1138;p53"/>
          <p:cNvSpPr/>
          <p:nvPr/>
        </p:nvSpPr>
        <p:spPr>
          <a:xfrm rot="5400000">
            <a:off x="11022336" y="1584797"/>
            <a:ext cx="1173236" cy="5467885"/>
          </a:xfrm>
          <a:custGeom>
            <a:rect b="b" l="l" r="r" t="t"/>
            <a:pathLst>
              <a:path extrusionOk="0" h="5499618" w="1180045">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53"/>
          <p:cNvSpPr/>
          <p:nvPr/>
        </p:nvSpPr>
        <p:spPr>
          <a:xfrm>
            <a:off x="9634471" y="3901071"/>
            <a:ext cx="1354276" cy="859965"/>
          </a:xfrm>
          <a:custGeom>
            <a:rect b="b" l="l" r="r" t="t"/>
            <a:pathLst>
              <a:path extrusionOk="0" h="859965" w="1354276">
                <a:moveTo>
                  <a:pt x="0" y="0"/>
                </a:moveTo>
                <a:lnTo>
                  <a:pt x="1354276" y="0"/>
                </a:lnTo>
                <a:lnTo>
                  <a:pt x="1354276" y="859965"/>
                </a:lnTo>
                <a:lnTo>
                  <a:pt x="0" y="859965"/>
                </a:lnTo>
                <a:lnTo>
                  <a:pt x="0" y="0"/>
                </a:lnTo>
                <a:close/>
              </a:path>
            </a:pathLst>
          </a:custGeom>
          <a:blipFill rotWithShape="1">
            <a:blip r:embed="rId8">
              <a:alphaModFix/>
            </a:blip>
            <a:stretch>
              <a:fillRect b="0" l="0" r="0" t="0"/>
            </a:stretch>
          </a:blipFill>
          <a:ln>
            <a:noFill/>
          </a:ln>
        </p:spPr>
      </p:sp>
      <p:sp>
        <p:nvSpPr>
          <p:cNvPr id="1140" name="Google Shape;1140;p53"/>
          <p:cNvSpPr/>
          <p:nvPr/>
        </p:nvSpPr>
        <p:spPr>
          <a:xfrm rot="5400000">
            <a:off x="10911756" y="6576241"/>
            <a:ext cx="1394397" cy="5467885"/>
          </a:xfrm>
          <a:custGeom>
            <a:rect b="b" l="l" r="r" t="t"/>
            <a:pathLst>
              <a:path extrusionOk="0" h="5499618" w="1402489">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53"/>
          <p:cNvSpPr/>
          <p:nvPr/>
        </p:nvSpPr>
        <p:spPr>
          <a:xfrm rot="5400000">
            <a:off x="10855022" y="4965021"/>
            <a:ext cx="1507866" cy="5467885"/>
          </a:xfrm>
          <a:custGeom>
            <a:rect b="b" l="l" r="r" t="t"/>
            <a:pathLst>
              <a:path extrusionOk="0" h="5499618" w="1516617">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53"/>
          <p:cNvSpPr/>
          <p:nvPr/>
        </p:nvSpPr>
        <p:spPr>
          <a:xfrm>
            <a:off x="9439863" y="8700220"/>
            <a:ext cx="1751887" cy="1191283"/>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9">
              <a:alphaModFix/>
            </a:blip>
            <a:stretch>
              <a:fillRect b="0" l="0" r="0" t="0"/>
            </a:stretch>
          </a:blipFill>
          <a:ln>
            <a:noFill/>
          </a:ln>
        </p:spPr>
      </p:sp>
      <p:sp>
        <p:nvSpPr>
          <p:cNvPr id="1143" name="Google Shape;1143;p53"/>
          <p:cNvSpPr/>
          <p:nvPr/>
        </p:nvSpPr>
        <p:spPr>
          <a:xfrm>
            <a:off x="9634471" y="6945031"/>
            <a:ext cx="1297345" cy="1461798"/>
          </a:xfrm>
          <a:custGeom>
            <a:rect b="b" l="l" r="r" t="t"/>
            <a:pathLst>
              <a:path extrusionOk="0" h="1461798" w="1297345">
                <a:moveTo>
                  <a:pt x="0" y="0"/>
                </a:moveTo>
                <a:lnTo>
                  <a:pt x="1297346" y="0"/>
                </a:lnTo>
                <a:lnTo>
                  <a:pt x="1297346" y="1461797"/>
                </a:lnTo>
                <a:lnTo>
                  <a:pt x="0" y="1461797"/>
                </a:lnTo>
                <a:lnTo>
                  <a:pt x="0" y="0"/>
                </a:lnTo>
                <a:close/>
              </a:path>
            </a:pathLst>
          </a:custGeom>
          <a:blipFill rotWithShape="1">
            <a:blip r:embed="rId10">
              <a:alphaModFix/>
            </a:blip>
            <a:stretch>
              <a:fillRect b="0" l="0" r="0" t="0"/>
            </a:stretch>
          </a:blipFill>
          <a:ln>
            <a:noFill/>
          </a:ln>
        </p:spPr>
      </p:sp>
      <p:sp>
        <p:nvSpPr>
          <p:cNvPr id="1144" name="Google Shape;1144;p53"/>
          <p:cNvSpPr/>
          <p:nvPr/>
        </p:nvSpPr>
        <p:spPr>
          <a:xfrm rot="5400000">
            <a:off x="10728955" y="3226314"/>
            <a:ext cx="1772956" cy="5454928"/>
          </a:xfrm>
          <a:custGeom>
            <a:rect b="b" l="l" r="r" t="t"/>
            <a:pathLst>
              <a:path extrusionOk="0" h="5486586" w="1783245">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53"/>
          <p:cNvSpPr/>
          <p:nvPr/>
        </p:nvSpPr>
        <p:spPr>
          <a:xfrm>
            <a:off x="9532636" y="5305408"/>
            <a:ext cx="1566341" cy="1429286"/>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11">
              <a:alphaModFix/>
            </a:blip>
            <a:stretch>
              <a:fillRect b="0" l="0" r="0" t="0"/>
            </a:stretch>
          </a:blipFill>
          <a:ln>
            <a:noFill/>
          </a:ln>
        </p:spPr>
      </p:sp>
      <p:sp>
        <p:nvSpPr>
          <p:cNvPr id="1146" name="Google Shape;1146;p53"/>
          <p:cNvSpPr/>
          <p:nvPr/>
        </p:nvSpPr>
        <p:spPr>
          <a:xfrm>
            <a:off x="15152522" y="5127569"/>
            <a:ext cx="2208122" cy="2208122"/>
          </a:xfrm>
          <a:custGeom>
            <a:rect b="b" l="l" r="r" t="t"/>
            <a:pathLst>
              <a:path extrusionOk="0" h="2208122" w="2208122">
                <a:moveTo>
                  <a:pt x="0" y="0"/>
                </a:moveTo>
                <a:lnTo>
                  <a:pt x="2208122" y="0"/>
                </a:lnTo>
                <a:lnTo>
                  <a:pt x="2208122" y="2208122"/>
                </a:lnTo>
                <a:lnTo>
                  <a:pt x="0" y="2208122"/>
                </a:lnTo>
                <a:lnTo>
                  <a:pt x="0" y="0"/>
                </a:lnTo>
                <a:close/>
              </a:path>
            </a:pathLst>
          </a:custGeom>
          <a:blipFill rotWithShape="1">
            <a:blip r:embed="rId12">
              <a:alphaModFix/>
            </a:blip>
            <a:stretch>
              <a:fillRect b="0" l="0" r="0" t="0"/>
            </a:stretch>
          </a:blipFill>
          <a:ln>
            <a:noFill/>
          </a:ln>
        </p:spPr>
      </p:sp>
      <p:sp>
        <p:nvSpPr>
          <p:cNvPr id="1147" name="Google Shape;1147;p53"/>
          <p:cNvSpPr txBox="1"/>
          <p:nvPr/>
        </p:nvSpPr>
        <p:spPr>
          <a:xfrm>
            <a:off x="8467374" y="627650"/>
            <a:ext cx="9283800" cy="908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5900"/>
              <a:buFont typeface="Arial"/>
              <a:buNone/>
            </a:pPr>
            <a:r>
              <a:rPr b="1" lang="en-US" sz="5900">
                <a:solidFill>
                  <a:srgbClr val="F59F35"/>
                </a:solidFill>
                <a:latin typeface="Philosopher"/>
                <a:ea typeface="Philosopher"/>
                <a:cs typeface="Philosopher"/>
                <a:sym typeface="Philosopher"/>
              </a:rPr>
              <a:t>Apprentissage social</a:t>
            </a:r>
            <a:endParaRPr b="0" i="0" sz="1400" u="none" cap="none" strike="noStrike">
              <a:solidFill>
                <a:srgbClr val="000000"/>
              </a:solidFill>
              <a:latin typeface="Arial"/>
              <a:ea typeface="Arial"/>
              <a:cs typeface="Arial"/>
              <a:sym typeface="Arial"/>
            </a:endParaRPr>
          </a:p>
        </p:txBody>
      </p:sp>
      <p:sp>
        <p:nvSpPr>
          <p:cNvPr id="1148" name="Google Shape;1148;p53"/>
          <p:cNvSpPr txBox="1"/>
          <p:nvPr/>
        </p:nvSpPr>
        <p:spPr>
          <a:xfrm>
            <a:off x="616203" y="2836775"/>
            <a:ext cx="17293500" cy="2053200"/>
          </a:xfrm>
          <a:prstGeom prst="rect">
            <a:avLst/>
          </a:prstGeom>
          <a:noFill/>
          <a:ln>
            <a:noFill/>
          </a:ln>
        </p:spPr>
        <p:txBody>
          <a:bodyPr anchorCtr="0" anchor="t" bIns="0" lIns="0" spcFirstLastPara="1" rIns="0" wrap="square" tIns="0">
            <a:spAutoFit/>
          </a:bodyPr>
          <a:lstStyle/>
          <a:p>
            <a:pPr indent="0" lvl="0" marL="0" rtl="0" algn="r">
              <a:lnSpc>
                <a:spcPct val="120000"/>
              </a:lnSpc>
              <a:spcBef>
                <a:spcPts val="0"/>
              </a:spcBef>
              <a:spcAft>
                <a:spcPts val="0"/>
              </a:spcAft>
              <a:buClr>
                <a:schemeClr val="dk1"/>
              </a:buClr>
              <a:buSzPts val="1100"/>
              <a:buFont typeface="Arial"/>
              <a:buNone/>
            </a:pPr>
            <a:r>
              <a:rPr lang="en-US" sz="2900">
                <a:latin typeface="Philosopher"/>
                <a:ea typeface="Philosopher"/>
                <a:cs typeface="Philosopher"/>
                <a:sym typeface="Philosopher"/>
              </a:rPr>
              <a:t>Approche de l'apprentissage qui s'effectue par le biais d'</a:t>
            </a:r>
            <a:r>
              <a:rPr b="1" lang="en-US" sz="2900">
                <a:latin typeface="Philosopher"/>
                <a:ea typeface="Philosopher"/>
                <a:cs typeface="Philosopher"/>
                <a:sym typeface="Philosopher"/>
              </a:rPr>
              <a:t>interactions et de collaborations avec d'autres personnes</a:t>
            </a:r>
            <a:r>
              <a:rPr lang="en-US" sz="2900">
                <a:latin typeface="Philosopher"/>
                <a:ea typeface="Philosopher"/>
                <a:cs typeface="Philosopher"/>
                <a:sym typeface="Philosopher"/>
              </a:rPr>
              <a:t> </a:t>
            </a:r>
            <a:endParaRPr sz="2900">
              <a:latin typeface="Philosopher"/>
              <a:ea typeface="Philosopher"/>
              <a:cs typeface="Philosopher"/>
              <a:sym typeface="Philosopher"/>
            </a:endParaRPr>
          </a:p>
          <a:p>
            <a:pPr indent="0" lvl="0" marL="0" rtl="0" algn="r">
              <a:lnSpc>
                <a:spcPct val="120000"/>
              </a:lnSpc>
              <a:spcBef>
                <a:spcPts val="0"/>
              </a:spcBef>
              <a:spcAft>
                <a:spcPts val="0"/>
              </a:spcAft>
              <a:buClr>
                <a:schemeClr val="dk1"/>
              </a:buClr>
              <a:buSzPts val="1100"/>
              <a:buFont typeface="Arial"/>
              <a:buNone/>
            </a:pPr>
            <a:r>
              <a:t/>
            </a:r>
            <a:endParaRPr sz="2900">
              <a:latin typeface="Philosopher"/>
              <a:ea typeface="Philosopher"/>
              <a:cs typeface="Philosopher"/>
              <a:sym typeface="Philosopher"/>
            </a:endParaRPr>
          </a:p>
          <a:p>
            <a:pPr indent="0" lvl="0" marL="0" marR="0" rtl="0" algn="r">
              <a:lnSpc>
                <a:spcPct val="120000"/>
              </a:lnSpc>
              <a:spcBef>
                <a:spcPts val="0"/>
              </a:spcBef>
              <a:spcAft>
                <a:spcPts val="0"/>
              </a:spcAft>
              <a:buClr>
                <a:srgbClr val="000000"/>
              </a:buClr>
              <a:buSzPts val="2900"/>
              <a:buFont typeface="Arial"/>
              <a:buNone/>
            </a:pPr>
            <a:r>
              <a:t/>
            </a:r>
            <a:endParaRPr sz="2900">
              <a:latin typeface="Philosopher"/>
              <a:ea typeface="Philosopher"/>
              <a:cs typeface="Philosopher"/>
              <a:sym typeface="Philosopher"/>
            </a:endParaRPr>
          </a:p>
        </p:txBody>
      </p:sp>
      <p:sp>
        <p:nvSpPr>
          <p:cNvPr id="1149" name="Google Shape;1149;p53"/>
          <p:cNvSpPr txBox="1"/>
          <p:nvPr/>
        </p:nvSpPr>
        <p:spPr>
          <a:xfrm>
            <a:off x="769193" y="4166340"/>
            <a:ext cx="21153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Il s'agit d'acquérir</a:t>
            </a:r>
            <a:endParaRPr b="0" i="0" sz="1400" u="none" cap="none" strike="noStrike">
              <a:solidFill>
                <a:srgbClr val="000000"/>
              </a:solidFill>
              <a:latin typeface="Arial"/>
              <a:ea typeface="Arial"/>
              <a:cs typeface="Arial"/>
              <a:sym typeface="Arial"/>
            </a:endParaRPr>
          </a:p>
        </p:txBody>
      </p:sp>
      <p:sp>
        <p:nvSpPr>
          <p:cNvPr id="1150" name="Google Shape;1150;p53"/>
          <p:cNvSpPr txBox="1"/>
          <p:nvPr/>
        </p:nvSpPr>
        <p:spPr>
          <a:xfrm>
            <a:off x="2694600" y="6830725"/>
            <a:ext cx="2964900" cy="52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050"/>
              <a:buFont typeface="Arial"/>
              <a:buNone/>
            </a:pPr>
            <a:r>
              <a:rPr b="1" lang="en-US" sz="3400">
                <a:solidFill>
                  <a:srgbClr val="F59F35"/>
                </a:solidFill>
                <a:latin typeface="Philosopher"/>
                <a:ea typeface="Philosopher"/>
                <a:cs typeface="Philosopher"/>
                <a:sym typeface="Philosopher"/>
              </a:rPr>
              <a:t>Connaissances</a:t>
            </a:r>
            <a:endParaRPr b="0" i="0" sz="3400" u="none" cap="none" strike="noStrike">
              <a:solidFill>
                <a:srgbClr val="000000"/>
              </a:solidFill>
              <a:latin typeface="Arial"/>
              <a:ea typeface="Arial"/>
              <a:cs typeface="Arial"/>
              <a:sym typeface="Arial"/>
            </a:endParaRPr>
          </a:p>
        </p:txBody>
      </p:sp>
      <p:sp>
        <p:nvSpPr>
          <p:cNvPr id="1151" name="Google Shape;1151;p53"/>
          <p:cNvSpPr txBox="1"/>
          <p:nvPr/>
        </p:nvSpPr>
        <p:spPr>
          <a:xfrm>
            <a:off x="306300" y="5268850"/>
            <a:ext cx="2767500" cy="52980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Clr>
                <a:srgbClr val="000000"/>
              </a:buClr>
              <a:buSzPts val="4041"/>
              <a:buFont typeface="Arial"/>
              <a:buNone/>
            </a:pPr>
            <a:r>
              <a:rPr b="1" lang="en-US" sz="3441">
                <a:solidFill>
                  <a:srgbClr val="F59F35"/>
                </a:solidFill>
                <a:latin typeface="Philosopher"/>
                <a:ea typeface="Philosopher"/>
                <a:cs typeface="Philosopher"/>
                <a:sym typeface="Philosopher"/>
              </a:rPr>
              <a:t>Compétences</a:t>
            </a:r>
            <a:endParaRPr b="0" i="0" sz="800" u="none" cap="none" strike="noStrike">
              <a:solidFill>
                <a:srgbClr val="000000"/>
              </a:solidFill>
              <a:latin typeface="Arial"/>
              <a:ea typeface="Arial"/>
              <a:cs typeface="Arial"/>
              <a:sym typeface="Arial"/>
            </a:endParaRPr>
          </a:p>
        </p:txBody>
      </p:sp>
      <p:sp>
        <p:nvSpPr>
          <p:cNvPr id="1152" name="Google Shape;1152;p53"/>
          <p:cNvSpPr txBox="1"/>
          <p:nvPr/>
        </p:nvSpPr>
        <p:spPr>
          <a:xfrm>
            <a:off x="570050" y="8639175"/>
            <a:ext cx="2636100" cy="529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39"/>
              <a:buFont typeface="Arial"/>
              <a:buNone/>
            </a:pPr>
            <a:r>
              <a:rPr b="1" lang="en-US" sz="3439">
                <a:solidFill>
                  <a:srgbClr val="F59F35"/>
                </a:solidFill>
                <a:latin typeface="Philosopher"/>
                <a:ea typeface="Philosopher"/>
                <a:cs typeface="Philosopher"/>
                <a:sym typeface="Philosopher"/>
              </a:rPr>
              <a:t>Perspectives</a:t>
            </a:r>
            <a:endParaRPr b="0" i="0" sz="800" u="none" cap="none" strike="noStrike">
              <a:solidFill>
                <a:srgbClr val="000000"/>
              </a:solidFill>
              <a:latin typeface="Arial"/>
              <a:ea typeface="Arial"/>
              <a:cs typeface="Arial"/>
              <a:sym typeface="Arial"/>
            </a:endParaRPr>
          </a:p>
        </p:txBody>
      </p:sp>
      <p:sp>
        <p:nvSpPr>
          <p:cNvPr id="1153" name="Google Shape;1153;p53"/>
          <p:cNvSpPr txBox="1"/>
          <p:nvPr/>
        </p:nvSpPr>
        <p:spPr>
          <a:xfrm>
            <a:off x="6243218" y="6066889"/>
            <a:ext cx="1663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 à travers </a:t>
            </a:r>
            <a:endParaRPr b="0" i="0" sz="1400" u="none" cap="none" strike="noStrike">
              <a:solidFill>
                <a:srgbClr val="000000"/>
              </a:solidFill>
              <a:latin typeface="Arial"/>
              <a:ea typeface="Arial"/>
              <a:cs typeface="Arial"/>
              <a:sym typeface="Arial"/>
            </a:endParaRPr>
          </a:p>
        </p:txBody>
      </p:sp>
      <p:sp>
        <p:nvSpPr>
          <p:cNvPr id="1154" name="Google Shape;1154;p53"/>
          <p:cNvSpPr txBox="1"/>
          <p:nvPr/>
        </p:nvSpPr>
        <p:spPr>
          <a:xfrm>
            <a:off x="11608954" y="4150610"/>
            <a:ext cx="1651843"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Observation</a:t>
            </a:r>
            <a:endParaRPr b="0" i="0" sz="1400" u="none" cap="none" strike="noStrike">
              <a:solidFill>
                <a:srgbClr val="000000"/>
              </a:solidFill>
              <a:latin typeface="Arial"/>
              <a:ea typeface="Arial"/>
              <a:cs typeface="Arial"/>
              <a:sym typeface="Arial"/>
            </a:endParaRPr>
          </a:p>
        </p:txBody>
      </p:sp>
      <p:sp>
        <p:nvSpPr>
          <p:cNvPr id="1155" name="Google Shape;1155;p53"/>
          <p:cNvSpPr txBox="1"/>
          <p:nvPr/>
        </p:nvSpPr>
        <p:spPr>
          <a:xfrm>
            <a:off x="14603595" y="7529874"/>
            <a:ext cx="33060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dans un contexte social ou de groupe</a:t>
            </a:r>
            <a:endParaRPr b="0" i="0" sz="1400" u="none" cap="none" strike="noStrike">
              <a:solidFill>
                <a:srgbClr val="000000"/>
              </a:solidFill>
              <a:latin typeface="Arial"/>
              <a:ea typeface="Arial"/>
              <a:cs typeface="Arial"/>
              <a:sym typeface="Arial"/>
            </a:endParaRPr>
          </a:p>
        </p:txBody>
      </p:sp>
      <p:sp>
        <p:nvSpPr>
          <p:cNvPr id="1156" name="Google Shape;1156;p53"/>
          <p:cNvSpPr txBox="1"/>
          <p:nvPr/>
        </p:nvSpPr>
        <p:spPr>
          <a:xfrm>
            <a:off x="11527467" y="7562325"/>
            <a:ext cx="2636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Retour d'expérience</a:t>
            </a:r>
            <a:endParaRPr b="0" i="0" sz="1400" u="none" cap="none" strike="noStrike">
              <a:solidFill>
                <a:srgbClr val="000000"/>
              </a:solidFill>
              <a:latin typeface="Arial"/>
              <a:ea typeface="Arial"/>
              <a:cs typeface="Arial"/>
              <a:sym typeface="Arial"/>
            </a:endParaRPr>
          </a:p>
        </p:txBody>
      </p:sp>
      <p:sp>
        <p:nvSpPr>
          <p:cNvPr id="1157" name="Google Shape;1157;p53"/>
          <p:cNvSpPr txBox="1"/>
          <p:nvPr/>
        </p:nvSpPr>
        <p:spPr>
          <a:xfrm>
            <a:off x="11527472" y="9243475"/>
            <a:ext cx="2115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Discussions</a:t>
            </a:r>
            <a:endParaRPr b="0" i="0" sz="1400" u="none" cap="none" strike="noStrike">
              <a:solidFill>
                <a:srgbClr val="000000"/>
              </a:solidFill>
              <a:latin typeface="Arial"/>
              <a:ea typeface="Arial"/>
              <a:cs typeface="Arial"/>
              <a:sym typeface="Arial"/>
            </a:endParaRPr>
          </a:p>
        </p:txBody>
      </p:sp>
      <p:sp>
        <p:nvSpPr>
          <p:cNvPr id="1158" name="Google Shape;1158;p53"/>
          <p:cNvSpPr txBox="1"/>
          <p:nvPr/>
        </p:nvSpPr>
        <p:spPr>
          <a:xfrm>
            <a:off x="11527483" y="5885914"/>
            <a:ext cx="2636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Expériences partagées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54"/>
          <p:cNvSpPr/>
          <p:nvPr/>
        </p:nvSpPr>
        <p:spPr>
          <a:xfrm>
            <a:off x="9797327" y="-3119"/>
            <a:ext cx="8490673" cy="10290119"/>
          </a:xfrm>
          <a:custGeom>
            <a:rect b="b" l="l" r="r" t="t"/>
            <a:pathLst>
              <a:path extrusionOk="0" h="10290119" w="8490673">
                <a:moveTo>
                  <a:pt x="0" y="0"/>
                </a:moveTo>
                <a:lnTo>
                  <a:pt x="8490673" y="0"/>
                </a:lnTo>
                <a:lnTo>
                  <a:pt x="8490673" y="10290119"/>
                </a:lnTo>
                <a:lnTo>
                  <a:pt x="0" y="10290119"/>
                </a:lnTo>
                <a:lnTo>
                  <a:pt x="0" y="0"/>
                </a:lnTo>
                <a:close/>
              </a:path>
            </a:pathLst>
          </a:custGeom>
          <a:blipFill rotWithShape="1">
            <a:blip r:embed="rId3">
              <a:alphaModFix amt="72000"/>
            </a:blip>
            <a:stretch>
              <a:fillRect b="-1094" l="-41523" r="-42364" t="0"/>
            </a:stretch>
          </a:blipFill>
          <a:ln>
            <a:noFill/>
          </a:ln>
        </p:spPr>
      </p:sp>
      <p:sp>
        <p:nvSpPr>
          <p:cNvPr id="1168" name="Google Shape;1168;p5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169" name="Google Shape;1169;p54"/>
          <p:cNvSpPr txBox="1"/>
          <p:nvPr/>
        </p:nvSpPr>
        <p:spPr>
          <a:xfrm>
            <a:off x="1020607" y="575566"/>
            <a:ext cx="7797600" cy="2297400"/>
          </a:xfrm>
          <a:prstGeom prst="rect">
            <a:avLst/>
          </a:prstGeom>
          <a:noFill/>
          <a:ln>
            <a:noFill/>
          </a:ln>
        </p:spPr>
        <p:txBody>
          <a:bodyPr anchorCtr="0" anchor="t" bIns="0" lIns="0" spcFirstLastPara="1" rIns="0" wrap="square" tIns="0">
            <a:spAutoFit/>
          </a:bodyPr>
          <a:lstStyle/>
          <a:p>
            <a:pPr indent="0" lvl="0" marL="0" marR="0" rtl="0" algn="ctr">
              <a:lnSpc>
                <a:spcPct val="149050"/>
              </a:lnSpc>
              <a:spcBef>
                <a:spcPts val="0"/>
              </a:spcBef>
              <a:spcAft>
                <a:spcPts val="0"/>
              </a:spcAft>
              <a:buClr>
                <a:srgbClr val="000000"/>
              </a:buClr>
              <a:buSzPts val="4000"/>
              <a:buFont typeface="Arial"/>
              <a:buNone/>
            </a:pPr>
            <a:r>
              <a:rPr b="1" lang="en-US" sz="4000">
                <a:solidFill>
                  <a:srgbClr val="F59F35"/>
                </a:solidFill>
                <a:latin typeface="Philosopher"/>
                <a:ea typeface="Philosopher"/>
                <a:cs typeface="Philosopher"/>
                <a:sym typeface="Philosopher"/>
              </a:rPr>
              <a:t>Activité : Brainstorming sur la gamification</a:t>
            </a:r>
            <a:endParaRPr b="0" i="0" sz="1400" u="none" cap="none" strike="noStrike">
              <a:solidFill>
                <a:srgbClr val="000000"/>
              </a:solidFill>
              <a:latin typeface="Arial"/>
              <a:ea typeface="Arial"/>
              <a:cs typeface="Arial"/>
              <a:sym typeface="Arial"/>
            </a:endParaRPr>
          </a:p>
          <a:p>
            <a:pPr indent="0" lvl="0" marL="0" marR="0" rtl="0" algn="ctr">
              <a:lnSpc>
                <a:spcPct val="149017"/>
              </a:lnSpc>
              <a:spcBef>
                <a:spcPts val="0"/>
              </a:spcBef>
              <a:spcAft>
                <a:spcPts val="0"/>
              </a:spcAft>
              <a:buClr>
                <a:srgbClr val="000000"/>
              </a:buClr>
              <a:buSzPts val="3001"/>
              <a:buFont typeface="Arial"/>
              <a:buNone/>
            </a:pPr>
            <a:r>
              <a:rPr lang="en-US" sz="3001">
                <a:latin typeface="Philosopher"/>
                <a:ea typeface="Philosopher"/>
                <a:cs typeface="Philosopher"/>
                <a:sym typeface="Philosopher"/>
              </a:rPr>
              <a:t>Rendre l'apprentissage amusant et engageant</a:t>
            </a:r>
            <a:endParaRPr b="0" i="0" sz="1400" u="none" cap="none" strike="noStrike">
              <a:solidFill>
                <a:srgbClr val="000000"/>
              </a:solidFill>
              <a:latin typeface="Arial"/>
              <a:ea typeface="Arial"/>
              <a:cs typeface="Arial"/>
              <a:sym typeface="Arial"/>
            </a:endParaRPr>
          </a:p>
        </p:txBody>
      </p:sp>
      <p:sp>
        <p:nvSpPr>
          <p:cNvPr id="1170" name="Google Shape;1170;p54"/>
          <p:cNvSpPr txBox="1"/>
          <p:nvPr/>
        </p:nvSpPr>
        <p:spPr>
          <a:xfrm>
            <a:off x="1222517" y="3072375"/>
            <a:ext cx="7605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Répartissez-vous en petits groupes de 3 à 4 personnes.</a:t>
            </a:r>
            <a:endParaRPr b="0" i="0" sz="1400" u="none" cap="none" strike="noStrike">
              <a:solidFill>
                <a:srgbClr val="000000"/>
              </a:solidFill>
              <a:latin typeface="Arial"/>
              <a:ea typeface="Arial"/>
              <a:cs typeface="Arial"/>
              <a:sym typeface="Arial"/>
            </a:endParaRPr>
          </a:p>
        </p:txBody>
      </p:sp>
      <p:sp>
        <p:nvSpPr>
          <p:cNvPr id="1171" name="Google Shape;1171;p54"/>
          <p:cNvSpPr txBox="1"/>
          <p:nvPr/>
        </p:nvSpPr>
        <p:spPr>
          <a:xfrm>
            <a:off x="1222517" y="6791817"/>
            <a:ext cx="77895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Vous disposez de 8 minutes pour la session de brainstorming et de 2 minutes pour que chaque groupe partage ses idées.</a:t>
            </a:r>
            <a:endParaRPr b="0" i="0" sz="1400" u="none" cap="none" strike="noStrike">
              <a:solidFill>
                <a:srgbClr val="000000"/>
              </a:solidFill>
              <a:latin typeface="Arial"/>
              <a:ea typeface="Arial"/>
              <a:cs typeface="Arial"/>
              <a:sym typeface="Arial"/>
            </a:endParaRPr>
          </a:p>
        </p:txBody>
      </p:sp>
      <p:sp>
        <p:nvSpPr>
          <p:cNvPr id="1172" name="Google Shape;1172;p54"/>
          <p:cNvSpPr txBox="1"/>
          <p:nvPr/>
        </p:nvSpPr>
        <p:spPr>
          <a:xfrm>
            <a:off x="1222517" y="4070084"/>
            <a:ext cx="7620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Notre tâche consiste à trouver des idées de gamification pour un scénario de micro-apprentissage.</a:t>
            </a:r>
            <a:endParaRPr b="0" i="0" sz="1400" u="none" cap="none" strike="noStrike">
              <a:solidFill>
                <a:srgbClr val="000000"/>
              </a:solidFill>
              <a:latin typeface="Arial"/>
              <a:ea typeface="Arial"/>
              <a:cs typeface="Arial"/>
              <a:sym typeface="Arial"/>
            </a:endParaRPr>
          </a:p>
        </p:txBody>
      </p:sp>
      <p:sp>
        <p:nvSpPr>
          <p:cNvPr id="1173" name="Google Shape;1173;p54"/>
          <p:cNvSpPr txBox="1"/>
          <p:nvPr/>
        </p:nvSpPr>
        <p:spPr>
          <a:xfrm>
            <a:off x="1222517" y="5209392"/>
            <a:ext cx="77895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Faites preuve de créativité et imaginez comment vous pouvez rendre l'apprentissage amusant et engageant grâce à la gamification.</a:t>
            </a:r>
            <a:endParaRPr b="0" i="0" sz="1400" u="none" cap="none" strike="noStrike">
              <a:solidFill>
                <a:srgbClr val="000000"/>
              </a:solidFill>
              <a:latin typeface="Arial"/>
              <a:ea typeface="Arial"/>
              <a:cs typeface="Arial"/>
              <a:sym typeface="Arial"/>
            </a:endParaRPr>
          </a:p>
        </p:txBody>
      </p:sp>
      <p:sp>
        <p:nvSpPr>
          <p:cNvPr id="1174" name="Google Shape;1174;p54"/>
          <p:cNvSpPr txBox="1"/>
          <p:nvPr/>
        </p:nvSpPr>
        <p:spPr>
          <a:xfrm>
            <a:off x="1768874" y="8153900"/>
            <a:ext cx="7049100" cy="13881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99"/>
              <a:buFont typeface="Arial"/>
              <a:buNone/>
            </a:pPr>
            <a:r>
              <a:rPr b="1" lang="en-US" sz="4099">
                <a:solidFill>
                  <a:srgbClr val="F59F35"/>
                </a:solidFill>
                <a:latin typeface="Philosopher"/>
                <a:ea typeface="Philosopher"/>
                <a:cs typeface="Philosopher"/>
                <a:sym typeface="Philosopher"/>
              </a:rPr>
              <a:t>A vos marques ? Prêts ? Allez-y !</a:t>
            </a:r>
            <a:endParaRPr b="0" i="0" sz="1400" u="none" cap="none" strike="noStrike">
              <a:solidFill>
                <a:srgbClr val="000000"/>
              </a:solidFill>
              <a:latin typeface="Arial"/>
              <a:ea typeface="Arial"/>
              <a:cs typeface="Arial"/>
              <a:sym typeface="Arial"/>
            </a:endParaRPr>
          </a:p>
        </p:txBody>
      </p:sp>
      <p:grpSp>
        <p:nvGrpSpPr>
          <p:cNvPr id="1175" name="Google Shape;1175;p54"/>
          <p:cNvGrpSpPr/>
          <p:nvPr/>
        </p:nvGrpSpPr>
        <p:grpSpPr>
          <a:xfrm>
            <a:off x="475620" y="3004497"/>
            <a:ext cx="493620" cy="505189"/>
            <a:chOff x="0" y="-19050"/>
            <a:chExt cx="812800" cy="831850"/>
          </a:xfrm>
        </p:grpSpPr>
        <p:sp>
          <p:nvSpPr>
            <p:cNvPr id="1176" name="Google Shape;1176;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78" name="Google Shape;1178;p54"/>
          <p:cNvSpPr txBox="1"/>
          <p:nvPr/>
        </p:nvSpPr>
        <p:spPr>
          <a:xfrm>
            <a:off x="682180" y="3129700"/>
            <a:ext cx="3410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1179" name="Google Shape;1179;p54"/>
          <p:cNvGrpSpPr/>
          <p:nvPr/>
        </p:nvGrpSpPr>
        <p:grpSpPr>
          <a:xfrm>
            <a:off x="452424" y="4183180"/>
            <a:ext cx="493620" cy="505189"/>
            <a:chOff x="0" y="-19050"/>
            <a:chExt cx="812800" cy="831850"/>
          </a:xfrm>
        </p:grpSpPr>
        <p:sp>
          <p:nvSpPr>
            <p:cNvPr id="1180" name="Google Shape;1180;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2" name="Google Shape;1182;p54"/>
          <p:cNvSpPr txBox="1"/>
          <p:nvPr/>
        </p:nvSpPr>
        <p:spPr>
          <a:xfrm>
            <a:off x="637666" y="4308524"/>
            <a:ext cx="13541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grpSp>
        <p:nvGrpSpPr>
          <p:cNvPr id="1183" name="Google Shape;1183;p54"/>
          <p:cNvGrpSpPr/>
          <p:nvPr/>
        </p:nvGrpSpPr>
        <p:grpSpPr>
          <a:xfrm>
            <a:off x="435370" y="5486425"/>
            <a:ext cx="493620" cy="505189"/>
            <a:chOff x="0" y="-19050"/>
            <a:chExt cx="812800" cy="831850"/>
          </a:xfrm>
        </p:grpSpPr>
        <p:sp>
          <p:nvSpPr>
            <p:cNvPr id="1184" name="Google Shape;1184;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6" name="Google Shape;1186;p54"/>
          <p:cNvSpPr txBox="1"/>
          <p:nvPr/>
        </p:nvSpPr>
        <p:spPr>
          <a:xfrm>
            <a:off x="614470" y="5616693"/>
            <a:ext cx="136434"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1187" name="Google Shape;1187;p54"/>
          <p:cNvGrpSpPr/>
          <p:nvPr/>
        </p:nvGrpSpPr>
        <p:grpSpPr>
          <a:xfrm>
            <a:off x="435370" y="6904913"/>
            <a:ext cx="493620" cy="505189"/>
            <a:chOff x="0" y="-19050"/>
            <a:chExt cx="812800" cy="831850"/>
          </a:xfrm>
        </p:grpSpPr>
        <p:sp>
          <p:nvSpPr>
            <p:cNvPr id="1188" name="Google Shape;1188;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90" name="Google Shape;1190;p54"/>
          <p:cNvSpPr txBox="1"/>
          <p:nvPr/>
        </p:nvSpPr>
        <p:spPr>
          <a:xfrm>
            <a:off x="612288" y="7030397"/>
            <a:ext cx="143743"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55"/>
          <p:cNvSpPr/>
          <p:nvPr/>
        </p:nvSpPr>
        <p:spPr>
          <a:xfrm>
            <a:off x="0" y="0"/>
            <a:ext cx="23207174" cy="10403064"/>
          </a:xfrm>
          <a:custGeom>
            <a:rect b="b" l="l" r="r" t="t"/>
            <a:pathLst>
              <a:path extrusionOk="0" h="10403064" w="23207174">
                <a:moveTo>
                  <a:pt x="0" y="0"/>
                </a:moveTo>
                <a:lnTo>
                  <a:pt x="23207174" y="0"/>
                </a:lnTo>
                <a:lnTo>
                  <a:pt x="23207174" y="10403064"/>
                </a:lnTo>
                <a:lnTo>
                  <a:pt x="0" y="10403064"/>
                </a:lnTo>
                <a:lnTo>
                  <a:pt x="0" y="0"/>
                </a:lnTo>
                <a:close/>
              </a:path>
            </a:pathLst>
          </a:custGeom>
          <a:blipFill rotWithShape="1">
            <a:blip r:embed="rId3">
              <a:alphaModFix amt="72000"/>
            </a:blip>
            <a:stretch>
              <a:fillRect b="-24307" l="0" r="0" t="-24309"/>
            </a:stretch>
          </a:blipFill>
          <a:ln>
            <a:noFill/>
          </a:ln>
        </p:spPr>
      </p:sp>
      <p:sp>
        <p:nvSpPr>
          <p:cNvPr id="1200" name="Google Shape;1200;p55"/>
          <p:cNvSpPr/>
          <p:nvPr/>
        </p:nvSpPr>
        <p:spPr>
          <a:xfrm>
            <a:off x="0" y="5377186"/>
            <a:ext cx="11883665" cy="3881092"/>
          </a:xfrm>
          <a:custGeom>
            <a:rect b="b" l="l" r="r" t="t"/>
            <a:pathLst>
              <a:path extrusionOk="0" h="5174789" w="15844887">
                <a:moveTo>
                  <a:pt x="0" y="0"/>
                </a:moveTo>
                <a:lnTo>
                  <a:pt x="15844887" y="0"/>
                </a:lnTo>
                <a:lnTo>
                  <a:pt x="15844887" y="5174789"/>
                </a:lnTo>
                <a:lnTo>
                  <a:pt x="0" y="5174789"/>
                </a:lnTo>
                <a:close/>
              </a:path>
            </a:pathLst>
          </a:custGeom>
          <a:solidFill>
            <a:srgbClr val="FFCA08"/>
          </a:solidFill>
          <a:ln>
            <a:noFill/>
          </a:ln>
        </p:spPr>
      </p:sp>
      <p:sp>
        <p:nvSpPr>
          <p:cNvPr id="1201" name="Google Shape;1201;p55"/>
          <p:cNvSpPr/>
          <p:nvPr/>
        </p:nvSpPr>
        <p:spPr>
          <a:xfrm>
            <a:off x="144433" y="132186"/>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202" name="Google Shape;1202;p55"/>
          <p:cNvSpPr txBox="1"/>
          <p:nvPr/>
        </p:nvSpPr>
        <p:spPr>
          <a:xfrm>
            <a:off x="266550" y="6356079"/>
            <a:ext cx="11350500" cy="2604600"/>
          </a:xfrm>
          <a:prstGeom prst="rect">
            <a:avLst/>
          </a:prstGeom>
          <a:noFill/>
          <a:ln>
            <a:noFill/>
          </a:ln>
        </p:spPr>
        <p:txBody>
          <a:bodyPr anchorCtr="0" anchor="t" bIns="0" lIns="0" spcFirstLastPara="1" rIns="0" wrap="square" tIns="0">
            <a:spAutoFit/>
          </a:bodyPr>
          <a:lstStyle/>
          <a:p>
            <a:pPr indent="0" lvl="0" marL="0" rtl="0" algn="ctr">
              <a:lnSpc>
                <a:spcPct val="120005"/>
              </a:lnSpc>
              <a:spcBef>
                <a:spcPts val="0"/>
              </a:spcBef>
              <a:spcAft>
                <a:spcPts val="0"/>
              </a:spcAft>
              <a:buClr>
                <a:schemeClr val="dk1"/>
              </a:buClr>
              <a:buSzPts val="1100"/>
              <a:buFont typeface="Arial"/>
              <a:buNone/>
            </a:pPr>
            <a:r>
              <a:rPr lang="en-US" sz="3600">
                <a:solidFill>
                  <a:schemeClr val="dk1"/>
                </a:solidFill>
                <a:latin typeface="Philosopher"/>
                <a:ea typeface="Philosopher"/>
                <a:cs typeface="Philosopher"/>
                <a:sym typeface="Philosopher"/>
              </a:rPr>
              <a:t>Qu'avez-vous appris de cette activité ? Comment ces idées de gamification peuvent-elles être appliquées pour améliorer le micro-apprentissage ?</a:t>
            </a:r>
            <a:endParaRPr sz="3600">
              <a:solidFill>
                <a:schemeClr val="dk1"/>
              </a:solidFill>
              <a:latin typeface="Philosopher"/>
              <a:ea typeface="Philosopher"/>
              <a:cs typeface="Philosopher"/>
              <a:sym typeface="Philosopher"/>
            </a:endParaRPr>
          </a:p>
          <a:p>
            <a:pPr indent="0" lvl="0" marL="0" rtl="0" algn="ctr">
              <a:lnSpc>
                <a:spcPct val="120005"/>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marR="0" rtl="0" algn="ctr">
              <a:lnSpc>
                <a:spcPct val="120005"/>
              </a:lnSpc>
              <a:spcBef>
                <a:spcPts val="0"/>
              </a:spcBef>
              <a:spcAft>
                <a:spcPts val="0"/>
              </a:spcAft>
              <a:buClr>
                <a:srgbClr val="000000"/>
              </a:buClr>
              <a:buSzPts val="3499"/>
              <a:buFont typeface="Arial"/>
              <a:buNone/>
            </a:pPr>
            <a:r>
              <a:t/>
            </a:r>
            <a:endParaRPr sz="1800">
              <a:solidFill>
                <a:schemeClr val="dk1"/>
              </a:solidFill>
              <a:latin typeface="Calibri"/>
              <a:ea typeface="Calibri"/>
              <a:cs typeface="Calibri"/>
              <a:sym typeface="Calibri"/>
            </a:endParaRPr>
          </a:p>
        </p:txBody>
      </p:sp>
      <p:sp>
        <p:nvSpPr>
          <p:cNvPr id="1203" name="Google Shape;1203;p55"/>
          <p:cNvSpPr txBox="1"/>
          <p:nvPr/>
        </p:nvSpPr>
        <p:spPr>
          <a:xfrm>
            <a:off x="8364479" y="4257675"/>
            <a:ext cx="3519190" cy="8858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699"/>
              <a:buFont typeface="Arial"/>
              <a:buNone/>
            </a:pPr>
            <a:r>
              <a:rPr b="1" i="0" lang="en-US" sz="5699" u="none" cap="none" strike="noStrike">
                <a:solidFill>
                  <a:srgbClr val="FCD001"/>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
        <p:nvSpPr>
          <p:cNvPr id="1204" name="Google Shape;1204;p55"/>
          <p:cNvSpPr txBox="1"/>
          <p:nvPr/>
        </p:nvSpPr>
        <p:spPr>
          <a:xfrm>
            <a:off x="13494618" y="430004"/>
            <a:ext cx="4447383" cy="395168"/>
          </a:xfrm>
          <a:prstGeom prst="rect">
            <a:avLst/>
          </a:prstGeom>
          <a:noFill/>
          <a:ln>
            <a:noFill/>
          </a:ln>
        </p:spPr>
        <p:txBody>
          <a:bodyPr anchorCtr="0" anchor="t" bIns="0" lIns="0" spcFirstLastPara="1" rIns="0" wrap="square" tIns="0">
            <a:spAutoFit/>
          </a:bodyPr>
          <a:lstStyle/>
          <a:p>
            <a:pPr indent="0" lvl="0" marL="0" marR="0" rtl="0" algn="ctr">
              <a:lnSpc>
                <a:spcPct val="149023"/>
              </a:lnSpc>
              <a:spcBef>
                <a:spcPts val="0"/>
              </a:spcBef>
              <a:spcAft>
                <a:spcPts val="0"/>
              </a:spcAft>
              <a:buClr>
                <a:srgbClr val="000000"/>
              </a:buClr>
              <a:buSzPts val="2201"/>
              <a:buFont typeface="Arial"/>
              <a:buNone/>
            </a:pPr>
            <a:r>
              <a:rPr b="1" i="0" lang="en-US" sz="2201" u="none" cap="none" strike="noStrike">
                <a:solidFill>
                  <a:srgbClr val="FCD001"/>
                </a:solidFill>
                <a:latin typeface="Philosopher"/>
                <a:ea typeface="Philosopher"/>
                <a:cs typeface="Philosopher"/>
                <a:sym typeface="Philosopher"/>
              </a:rPr>
              <a:t>Activity: Gamification Brainstorm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5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214" name="Google Shape;1214;p56"/>
          <p:cNvSpPr/>
          <p:nvPr/>
        </p:nvSpPr>
        <p:spPr>
          <a:xfrm>
            <a:off x="3643353" y="20219"/>
            <a:ext cx="9511537" cy="9238081"/>
          </a:xfrm>
          <a:custGeom>
            <a:rect b="b" l="l" r="r" t="t"/>
            <a:pathLst>
              <a:path extrusionOk="0" h="9238081" w="9511537">
                <a:moveTo>
                  <a:pt x="0" y="0"/>
                </a:moveTo>
                <a:lnTo>
                  <a:pt x="9511537" y="0"/>
                </a:lnTo>
                <a:lnTo>
                  <a:pt x="9511537" y="9238081"/>
                </a:lnTo>
                <a:lnTo>
                  <a:pt x="0" y="9238081"/>
                </a:lnTo>
                <a:lnTo>
                  <a:pt x="0" y="0"/>
                </a:lnTo>
                <a:close/>
              </a:path>
            </a:pathLst>
          </a:custGeom>
          <a:blipFill rotWithShape="1">
            <a:blip r:embed="rId4">
              <a:alphaModFix amt="9999"/>
            </a:blip>
            <a:stretch>
              <a:fillRect b="0" l="0" r="0" t="0"/>
            </a:stretch>
          </a:blipFill>
          <a:ln>
            <a:noFill/>
          </a:ln>
        </p:spPr>
      </p:sp>
      <p:sp>
        <p:nvSpPr>
          <p:cNvPr id="1215" name="Google Shape;1215;p56"/>
          <p:cNvSpPr/>
          <p:nvPr/>
        </p:nvSpPr>
        <p:spPr>
          <a:xfrm>
            <a:off x="545075" y="4310628"/>
            <a:ext cx="7245619" cy="3704221"/>
          </a:xfrm>
          <a:custGeom>
            <a:rect b="b" l="l" r="r" t="t"/>
            <a:pathLst>
              <a:path extrusionOk="0" h="3704221" w="7245619">
                <a:moveTo>
                  <a:pt x="0" y="0"/>
                </a:moveTo>
                <a:lnTo>
                  <a:pt x="7245619" y="0"/>
                </a:lnTo>
                <a:lnTo>
                  <a:pt x="7245619" y="3704221"/>
                </a:lnTo>
                <a:lnTo>
                  <a:pt x="0" y="3704221"/>
                </a:lnTo>
                <a:lnTo>
                  <a:pt x="0" y="0"/>
                </a:lnTo>
                <a:close/>
              </a:path>
            </a:pathLst>
          </a:custGeom>
          <a:blipFill rotWithShape="1">
            <a:blip r:embed="rId5">
              <a:alphaModFix amt="49000"/>
            </a:blip>
            <a:stretch>
              <a:fillRect b="-22471" l="-1057" r="-3139" t="-13446"/>
            </a:stretch>
          </a:blipFill>
          <a:ln>
            <a:noFill/>
          </a:ln>
        </p:spPr>
      </p:sp>
      <p:sp>
        <p:nvSpPr>
          <p:cNvPr id="1216" name="Google Shape;1216;p56"/>
          <p:cNvSpPr/>
          <p:nvPr/>
        </p:nvSpPr>
        <p:spPr>
          <a:xfrm>
            <a:off x="6456053" y="2372562"/>
            <a:ext cx="10736237" cy="3876110"/>
          </a:xfrm>
          <a:custGeom>
            <a:rect b="b" l="l" r="r" t="t"/>
            <a:pathLst>
              <a:path extrusionOk="0" h="3633656" w="10064676">
                <a:moveTo>
                  <a:pt x="0" y="0"/>
                </a:moveTo>
                <a:lnTo>
                  <a:pt x="10064676" y="0"/>
                </a:lnTo>
                <a:lnTo>
                  <a:pt x="10064676" y="3633656"/>
                </a:lnTo>
                <a:lnTo>
                  <a:pt x="0" y="3633656"/>
                </a:lnTo>
                <a:close/>
              </a:path>
            </a:pathLst>
          </a:custGeom>
          <a:solidFill>
            <a:srgbClr val="F4B234">
              <a:alpha val="67843"/>
            </a:srgbClr>
          </a:solidFill>
          <a:ln>
            <a:noFill/>
          </a:ln>
        </p:spPr>
      </p:sp>
      <p:sp>
        <p:nvSpPr>
          <p:cNvPr id="1217" name="Google Shape;1217;p56"/>
          <p:cNvSpPr/>
          <p:nvPr/>
        </p:nvSpPr>
        <p:spPr>
          <a:xfrm>
            <a:off x="15884544" y="6597234"/>
            <a:ext cx="1307750" cy="1417615"/>
          </a:xfrm>
          <a:custGeom>
            <a:rect b="b" l="l" r="r" t="t"/>
            <a:pathLst>
              <a:path extrusionOk="0" h="1417615" w="1307750">
                <a:moveTo>
                  <a:pt x="0" y="0"/>
                </a:moveTo>
                <a:lnTo>
                  <a:pt x="1307750" y="0"/>
                </a:lnTo>
                <a:lnTo>
                  <a:pt x="1307750" y="1417615"/>
                </a:lnTo>
                <a:lnTo>
                  <a:pt x="0" y="1417615"/>
                </a:lnTo>
                <a:lnTo>
                  <a:pt x="0" y="0"/>
                </a:lnTo>
                <a:close/>
              </a:path>
            </a:pathLst>
          </a:custGeom>
          <a:blipFill rotWithShape="1">
            <a:blip r:embed="rId6">
              <a:alphaModFix/>
            </a:blip>
            <a:stretch>
              <a:fillRect b="0" l="0" r="0" t="0"/>
            </a:stretch>
          </a:blipFill>
          <a:ln>
            <a:noFill/>
          </a:ln>
        </p:spPr>
      </p:sp>
      <p:sp>
        <p:nvSpPr>
          <p:cNvPr id="1218" name="Google Shape;1218;p56"/>
          <p:cNvSpPr txBox="1"/>
          <p:nvPr/>
        </p:nvSpPr>
        <p:spPr>
          <a:xfrm>
            <a:off x="6887426" y="3523896"/>
            <a:ext cx="10174500" cy="41058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1100"/>
              <a:buFont typeface="Arial"/>
              <a:buNone/>
            </a:pPr>
            <a:r>
              <a:rPr b="1" lang="en-US" sz="4599">
                <a:solidFill>
                  <a:srgbClr val="FFFFFF"/>
                </a:solidFill>
                <a:latin typeface="Philosopher"/>
                <a:ea typeface="Philosopher"/>
                <a:cs typeface="Philosopher"/>
                <a:sym typeface="Philosopher"/>
              </a:rPr>
              <a:t>Comment faire en sorte que l'apprentissage fasse partie intégrante de notre vie ? </a:t>
            </a:r>
            <a:endParaRPr b="1" sz="4599">
              <a:solidFill>
                <a:srgbClr val="FFFFFF"/>
              </a:solidFill>
              <a:latin typeface="Philosopher"/>
              <a:ea typeface="Philosopher"/>
              <a:cs typeface="Philosopher"/>
              <a:sym typeface="Philosopher"/>
            </a:endParaRPr>
          </a:p>
          <a:p>
            <a:pPr indent="0" lvl="0" marL="0" rtl="0" algn="ctr">
              <a:lnSpc>
                <a:spcPct val="120004"/>
              </a:lnSpc>
              <a:spcBef>
                <a:spcPts val="0"/>
              </a:spcBef>
              <a:spcAft>
                <a:spcPts val="0"/>
              </a:spcAft>
              <a:buClr>
                <a:schemeClr val="dk1"/>
              </a:buClr>
              <a:buSzPts val="1100"/>
              <a:buFont typeface="Arial"/>
              <a:buNone/>
            </a:pPr>
            <a:r>
              <a:t/>
            </a:r>
            <a:endParaRPr b="1" sz="4599">
              <a:solidFill>
                <a:srgbClr val="FFFFFF"/>
              </a:solidFill>
              <a:latin typeface="Philosopher"/>
              <a:ea typeface="Philosopher"/>
              <a:cs typeface="Philosopher"/>
              <a:sym typeface="Philosopher"/>
            </a:endParaRPr>
          </a:p>
          <a:p>
            <a:pPr indent="0" lvl="0" marL="0" marR="0" rtl="0" algn="ctr">
              <a:lnSpc>
                <a:spcPct val="120004"/>
              </a:lnSpc>
              <a:spcBef>
                <a:spcPts val="0"/>
              </a:spcBef>
              <a:spcAft>
                <a:spcPts val="0"/>
              </a:spcAft>
              <a:buClr>
                <a:srgbClr val="000000"/>
              </a:buClr>
              <a:buSzPts val="4599"/>
              <a:buFont typeface="Arial"/>
              <a:buNone/>
            </a:pPr>
            <a:r>
              <a:t/>
            </a:r>
            <a:endParaRPr b="1" sz="4599">
              <a:solidFill>
                <a:srgbClr val="FFFFFF"/>
              </a:solidFill>
              <a:latin typeface="Philosopher"/>
              <a:ea typeface="Philosopher"/>
              <a:cs typeface="Philosopher"/>
              <a:sym typeface="Philosopher"/>
            </a:endParaRPr>
          </a:p>
        </p:txBody>
      </p:sp>
      <p:sp>
        <p:nvSpPr>
          <p:cNvPr id="1219" name="Google Shape;1219;p56"/>
          <p:cNvSpPr txBox="1"/>
          <p:nvPr/>
        </p:nvSpPr>
        <p:spPr>
          <a:xfrm>
            <a:off x="9268318" y="2555404"/>
            <a:ext cx="5111700" cy="87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580"/>
              <a:buFont typeface="Arial"/>
              <a:buNone/>
            </a:pPr>
            <a:r>
              <a:rPr b="1" lang="en-US" sz="2580">
                <a:solidFill>
                  <a:srgbClr val="231F20"/>
                </a:solidFill>
                <a:latin typeface="Philosopher"/>
                <a:ea typeface="Philosopher"/>
                <a:cs typeface="Philosopher"/>
                <a:sym typeface="Philosopher"/>
              </a:rPr>
              <a:t> Créer une habitude de micro-apprentissage</a:t>
            </a:r>
            <a:endParaRPr b="0" i="0" sz="1400" u="none" cap="none" strike="noStrike">
              <a:solidFill>
                <a:srgbClr val="000000"/>
              </a:solidFill>
              <a:latin typeface="Arial"/>
              <a:ea typeface="Arial"/>
              <a:cs typeface="Arial"/>
              <a:sym typeface="Arial"/>
            </a:endParaRPr>
          </a:p>
        </p:txBody>
      </p:sp>
      <p:sp>
        <p:nvSpPr>
          <p:cNvPr id="1220" name="Google Shape;1220;p56"/>
          <p:cNvSpPr txBox="1"/>
          <p:nvPr/>
        </p:nvSpPr>
        <p:spPr>
          <a:xfrm>
            <a:off x="8304520" y="6851999"/>
            <a:ext cx="7601100" cy="14370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4243"/>
              <a:buFont typeface="Arial"/>
              <a:buNone/>
            </a:pPr>
            <a:r>
              <a:rPr b="1" lang="en-US" sz="4243">
                <a:solidFill>
                  <a:srgbClr val="F59F35"/>
                </a:solidFill>
                <a:latin typeface="Philosopher"/>
                <a:ea typeface="Philosopher"/>
                <a:cs typeface="Philosopher"/>
                <a:sym typeface="Philosopher"/>
              </a:rPr>
              <a:t>Discutons de quelques stratégies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5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230" name="Google Shape;1230;p57"/>
          <p:cNvSpPr/>
          <p:nvPr/>
        </p:nvSpPr>
        <p:spPr>
          <a:xfrm>
            <a:off x="227835" y="1780557"/>
            <a:ext cx="1601731" cy="1555681"/>
          </a:xfrm>
          <a:custGeom>
            <a:rect b="b" l="l" r="r" t="t"/>
            <a:pathLst>
              <a:path extrusionOk="0" h="1555681" w="1601731">
                <a:moveTo>
                  <a:pt x="0" y="0"/>
                </a:moveTo>
                <a:lnTo>
                  <a:pt x="1601730" y="0"/>
                </a:lnTo>
                <a:lnTo>
                  <a:pt x="1601730" y="1555681"/>
                </a:lnTo>
                <a:lnTo>
                  <a:pt x="0" y="1555681"/>
                </a:lnTo>
                <a:lnTo>
                  <a:pt x="0" y="0"/>
                </a:lnTo>
                <a:close/>
              </a:path>
            </a:pathLst>
          </a:custGeom>
          <a:blipFill rotWithShape="1">
            <a:blip r:embed="rId4">
              <a:alphaModFix/>
            </a:blip>
            <a:stretch>
              <a:fillRect b="0" l="0" r="0" t="0"/>
            </a:stretch>
          </a:blipFill>
          <a:ln>
            <a:noFill/>
          </a:ln>
        </p:spPr>
      </p:sp>
      <p:sp>
        <p:nvSpPr>
          <p:cNvPr id="1231" name="Google Shape;1231;p57"/>
          <p:cNvSpPr/>
          <p:nvPr/>
        </p:nvSpPr>
        <p:spPr>
          <a:xfrm>
            <a:off x="696786" y="4988120"/>
            <a:ext cx="2147571" cy="2191399"/>
          </a:xfrm>
          <a:custGeom>
            <a:rect b="b" l="l" r="r" t="t"/>
            <a:pathLst>
              <a:path extrusionOk="0" h="2191399" w="2147571">
                <a:moveTo>
                  <a:pt x="0" y="0"/>
                </a:moveTo>
                <a:lnTo>
                  <a:pt x="2147571" y="0"/>
                </a:lnTo>
                <a:lnTo>
                  <a:pt x="2147571" y="2191400"/>
                </a:lnTo>
                <a:lnTo>
                  <a:pt x="0" y="2191400"/>
                </a:lnTo>
                <a:lnTo>
                  <a:pt x="0" y="0"/>
                </a:lnTo>
                <a:close/>
              </a:path>
            </a:pathLst>
          </a:custGeom>
          <a:blipFill rotWithShape="1">
            <a:blip r:embed="rId5">
              <a:alphaModFix amt="19999"/>
            </a:blip>
            <a:stretch>
              <a:fillRect b="0" l="0" r="0" t="0"/>
            </a:stretch>
          </a:blipFill>
          <a:ln>
            <a:noFill/>
          </a:ln>
        </p:spPr>
      </p:sp>
      <p:sp>
        <p:nvSpPr>
          <p:cNvPr id="1232" name="Google Shape;1232;p57"/>
          <p:cNvSpPr/>
          <p:nvPr/>
        </p:nvSpPr>
        <p:spPr>
          <a:xfrm>
            <a:off x="3865863" y="4815287"/>
            <a:ext cx="2340591" cy="2364233"/>
          </a:xfrm>
          <a:custGeom>
            <a:rect b="b" l="l" r="r" t="t"/>
            <a:pathLst>
              <a:path extrusionOk="0" h="2364233" w="2340591">
                <a:moveTo>
                  <a:pt x="0" y="0"/>
                </a:moveTo>
                <a:lnTo>
                  <a:pt x="2340591" y="0"/>
                </a:lnTo>
                <a:lnTo>
                  <a:pt x="2340591" y="2364233"/>
                </a:lnTo>
                <a:lnTo>
                  <a:pt x="0" y="2364233"/>
                </a:lnTo>
                <a:lnTo>
                  <a:pt x="0" y="0"/>
                </a:lnTo>
                <a:close/>
              </a:path>
            </a:pathLst>
          </a:custGeom>
          <a:blipFill rotWithShape="1">
            <a:blip r:embed="rId6">
              <a:alphaModFix amt="19999"/>
            </a:blip>
            <a:stretch>
              <a:fillRect b="0" l="0" r="0" t="0"/>
            </a:stretch>
          </a:blipFill>
          <a:ln>
            <a:noFill/>
          </a:ln>
        </p:spPr>
      </p:sp>
      <p:sp>
        <p:nvSpPr>
          <p:cNvPr id="1233" name="Google Shape;1233;p57"/>
          <p:cNvSpPr/>
          <p:nvPr/>
        </p:nvSpPr>
        <p:spPr>
          <a:xfrm>
            <a:off x="7322985" y="5143500"/>
            <a:ext cx="2522754" cy="1933060"/>
          </a:xfrm>
          <a:custGeom>
            <a:rect b="b" l="l" r="r" t="t"/>
            <a:pathLst>
              <a:path extrusionOk="0" h="1933060" w="2522754">
                <a:moveTo>
                  <a:pt x="0" y="0"/>
                </a:moveTo>
                <a:lnTo>
                  <a:pt x="2522754" y="0"/>
                </a:lnTo>
                <a:lnTo>
                  <a:pt x="2522754" y="1933060"/>
                </a:lnTo>
                <a:lnTo>
                  <a:pt x="0" y="1933060"/>
                </a:lnTo>
                <a:lnTo>
                  <a:pt x="0" y="0"/>
                </a:lnTo>
                <a:close/>
              </a:path>
            </a:pathLst>
          </a:custGeom>
          <a:blipFill rotWithShape="1">
            <a:blip r:embed="rId7">
              <a:alphaModFix amt="19999"/>
            </a:blip>
            <a:stretch>
              <a:fillRect b="0" l="0" r="0" t="0"/>
            </a:stretch>
          </a:blipFill>
          <a:ln>
            <a:noFill/>
          </a:ln>
        </p:spPr>
      </p:sp>
      <p:sp>
        <p:nvSpPr>
          <p:cNvPr id="1234" name="Google Shape;1234;p57"/>
          <p:cNvSpPr/>
          <p:nvPr/>
        </p:nvSpPr>
        <p:spPr>
          <a:xfrm>
            <a:off x="10285752" y="5437713"/>
            <a:ext cx="3993931" cy="1447800"/>
          </a:xfrm>
          <a:custGeom>
            <a:rect b="b" l="l" r="r" t="t"/>
            <a:pathLst>
              <a:path extrusionOk="0" h="1447800" w="3993931">
                <a:moveTo>
                  <a:pt x="0" y="0"/>
                </a:moveTo>
                <a:lnTo>
                  <a:pt x="3993931" y="0"/>
                </a:lnTo>
                <a:lnTo>
                  <a:pt x="3993931" y="1447800"/>
                </a:lnTo>
                <a:lnTo>
                  <a:pt x="0" y="1447800"/>
                </a:lnTo>
                <a:lnTo>
                  <a:pt x="0" y="0"/>
                </a:lnTo>
                <a:close/>
              </a:path>
            </a:pathLst>
          </a:custGeom>
          <a:blipFill rotWithShape="1">
            <a:blip r:embed="rId8">
              <a:alphaModFix amt="19999"/>
            </a:blip>
            <a:stretch>
              <a:fillRect b="0" l="0" r="0" t="0"/>
            </a:stretch>
          </a:blipFill>
          <a:ln>
            <a:noFill/>
          </a:ln>
        </p:spPr>
      </p:sp>
      <p:sp>
        <p:nvSpPr>
          <p:cNvPr id="1235" name="Google Shape;1235;p57"/>
          <p:cNvSpPr/>
          <p:nvPr/>
        </p:nvSpPr>
        <p:spPr>
          <a:xfrm>
            <a:off x="15394108" y="4466163"/>
            <a:ext cx="1829979" cy="2600325"/>
          </a:xfrm>
          <a:custGeom>
            <a:rect b="b" l="l" r="r" t="t"/>
            <a:pathLst>
              <a:path extrusionOk="0" h="2600325" w="1829979">
                <a:moveTo>
                  <a:pt x="0" y="0"/>
                </a:moveTo>
                <a:lnTo>
                  <a:pt x="1829979" y="0"/>
                </a:lnTo>
                <a:lnTo>
                  <a:pt x="1829979" y="2600325"/>
                </a:lnTo>
                <a:lnTo>
                  <a:pt x="0" y="2600325"/>
                </a:lnTo>
                <a:lnTo>
                  <a:pt x="0" y="0"/>
                </a:lnTo>
                <a:close/>
              </a:path>
            </a:pathLst>
          </a:custGeom>
          <a:blipFill rotWithShape="1">
            <a:blip r:embed="rId9">
              <a:alphaModFix amt="19999"/>
            </a:blip>
            <a:stretch>
              <a:fillRect b="0" l="0" r="0" t="0"/>
            </a:stretch>
          </a:blipFill>
          <a:ln>
            <a:noFill/>
          </a:ln>
        </p:spPr>
      </p:sp>
      <p:sp>
        <p:nvSpPr>
          <p:cNvPr id="1236" name="Google Shape;1236;p57"/>
          <p:cNvSpPr txBox="1"/>
          <p:nvPr/>
        </p:nvSpPr>
        <p:spPr>
          <a:xfrm>
            <a:off x="12068607" y="499366"/>
            <a:ext cx="4701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 Encourager l'apprentissage continu</a:t>
            </a:r>
            <a:endParaRPr b="0" i="0" sz="1400" u="none" cap="none" strike="noStrike">
              <a:solidFill>
                <a:srgbClr val="000000"/>
              </a:solidFill>
              <a:latin typeface="Arial"/>
              <a:ea typeface="Arial"/>
              <a:cs typeface="Arial"/>
              <a:sym typeface="Arial"/>
            </a:endParaRPr>
          </a:p>
        </p:txBody>
      </p:sp>
      <p:sp>
        <p:nvSpPr>
          <p:cNvPr id="1237" name="Google Shape;1237;p57"/>
          <p:cNvSpPr txBox="1"/>
          <p:nvPr/>
        </p:nvSpPr>
        <p:spPr>
          <a:xfrm>
            <a:off x="1829577" y="2262175"/>
            <a:ext cx="11727000" cy="723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700"/>
              <a:buFont typeface="Arial"/>
              <a:buNone/>
            </a:pPr>
            <a:r>
              <a:rPr b="1" lang="en-US" sz="4700">
                <a:solidFill>
                  <a:srgbClr val="F59F35"/>
                </a:solidFill>
                <a:latin typeface="Philosopher"/>
                <a:ea typeface="Philosopher"/>
                <a:cs typeface="Philosopher"/>
                <a:sym typeface="Philosopher"/>
              </a:rPr>
              <a:t> Créer une routine de micro-apprentissage</a:t>
            </a:r>
            <a:endParaRPr b="0" i="0" sz="1400" u="none" cap="none" strike="noStrike">
              <a:solidFill>
                <a:srgbClr val="000000"/>
              </a:solidFill>
              <a:latin typeface="Arial"/>
              <a:ea typeface="Arial"/>
              <a:cs typeface="Arial"/>
              <a:sym typeface="Arial"/>
            </a:endParaRPr>
          </a:p>
        </p:txBody>
      </p:sp>
      <p:sp>
        <p:nvSpPr>
          <p:cNvPr id="1238" name="Google Shape;1238;p57"/>
          <p:cNvSpPr txBox="1"/>
          <p:nvPr/>
        </p:nvSpPr>
        <p:spPr>
          <a:xfrm>
            <a:off x="376506" y="4591050"/>
            <a:ext cx="2829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Fixer des objectifs précis </a:t>
            </a:r>
            <a:endParaRPr b="0" i="0" sz="1400" u="none" cap="none" strike="noStrike">
              <a:solidFill>
                <a:srgbClr val="000000"/>
              </a:solidFill>
              <a:latin typeface="Arial"/>
              <a:ea typeface="Arial"/>
              <a:cs typeface="Arial"/>
              <a:sym typeface="Arial"/>
            </a:endParaRPr>
          </a:p>
        </p:txBody>
      </p:sp>
      <p:sp>
        <p:nvSpPr>
          <p:cNvPr id="1239" name="Google Shape;1239;p57"/>
          <p:cNvSpPr txBox="1"/>
          <p:nvPr/>
        </p:nvSpPr>
        <p:spPr>
          <a:xfrm>
            <a:off x="3439413" y="7747595"/>
            <a:ext cx="31935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Calendrier cohérent</a:t>
            </a:r>
            <a:endParaRPr b="0" i="0" sz="1400" u="none" cap="none" strike="noStrike">
              <a:solidFill>
                <a:srgbClr val="000000"/>
              </a:solidFill>
              <a:latin typeface="Arial"/>
              <a:ea typeface="Arial"/>
              <a:cs typeface="Arial"/>
              <a:sym typeface="Arial"/>
            </a:endParaRPr>
          </a:p>
        </p:txBody>
      </p:sp>
      <p:sp>
        <p:nvSpPr>
          <p:cNvPr id="1240" name="Google Shape;1240;p57"/>
          <p:cNvSpPr txBox="1"/>
          <p:nvPr/>
        </p:nvSpPr>
        <p:spPr>
          <a:xfrm>
            <a:off x="6945707" y="4591050"/>
            <a:ext cx="3277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Courte et fréquente</a:t>
            </a:r>
            <a:endParaRPr b="0" i="0" sz="1400" u="none" cap="none" strike="noStrike">
              <a:solidFill>
                <a:srgbClr val="000000"/>
              </a:solidFill>
              <a:latin typeface="Arial"/>
              <a:ea typeface="Arial"/>
              <a:cs typeface="Arial"/>
              <a:sym typeface="Arial"/>
            </a:endParaRPr>
          </a:p>
        </p:txBody>
      </p:sp>
      <p:sp>
        <p:nvSpPr>
          <p:cNvPr id="1241" name="Google Shape;1241;p57"/>
          <p:cNvSpPr txBox="1"/>
          <p:nvPr/>
        </p:nvSpPr>
        <p:spPr>
          <a:xfrm>
            <a:off x="10550570" y="7899845"/>
            <a:ext cx="35862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Intégrer le micro-apprentissage dans les tâches quotidiennes</a:t>
            </a:r>
            <a:endParaRPr b="0" i="0" sz="1400" u="none" cap="none" strike="noStrike">
              <a:solidFill>
                <a:srgbClr val="000000"/>
              </a:solidFill>
              <a:latin typeface="Arial"/>
              <a:ea typeface="Arial"/>
              <a:cs typeface="Arial"/>
              <a:sym typeface="Arial"/>
            </a:endParaRPr>
          </a:p>
        </p:txBody>
      </p:sp>
      <p:sp>
        <p:nvSpPr>
          <p:cNvPr id="1242" name="Google Shape;1242;p57"/>
          <p:cNvSpPr txBox="1"/>
          <p:nvPr/>
        </p:nvSpPr>
        <p:spPr>
          <a:xfrm>
            <a:off x="14841202" y="4591050"/>
            <a:ext cx="2935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Suivre les progrès</a:t>
            </a:r>
            <a:endParaRPr b="0" i="0" sz="1400" u="none" cap="none" strike="noStrike">
              <a:solidFill>
                <a:srgbClr val="000000"/>
              </a:solidFill>
              <a:latin typeface="Arial"/>
              <a:ea typeface="Arial"/>
              <a:cs typeface="Arial"/>
              <a:sym typeface="Arial"/>
            </a:endParaRPr>
          </a:p>
        </p:txBody>
      </p:sp>
      <p:sp>
        <p:nvSpPr>
          <p:cNvPr id="1243" name="Google Shape;1243;p57"/>
          <p:cNvSpPr txBox="1"/>
          <p:nvPr/>
        </p:nvSpPr>
        <p:spPr>
          <a:xfrm>
            <a:off x="682322" y="5403738"/>
            <a:ext cx="2176500" cy="25851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Définir des objectifs d'apprentissage clairs et réalisables pour rester concentré</a:t>
            </a:r>
            <a:endParaRPr b="0" i="0" sz="1400" u="none" cap="none" strike="noStrike">
              <a:solidFill>
                <a:srgbClr val="000000"/>
              </a:solidFill>
              <a:latin typeface="Arial"/>
              <a:ea typeface="Arial"/>
              <a:cs typeface="Arial"/>
              <a:sym typeface="Arial"/>
            </a:endParaRPr>
          </a:p>
        </p:txBody>
      </p:sp>
      <p:sp>
        <p:nvSpPr>
          <p:cNvPr id="1244" name="Google Shape;1244;p57"/>
          <p:cNvSpPr txBox="1"/>
          <p:nvPr/>
        </p:nvSpPr>
        <p:spPr>
          <a:xfrm>
            <a:off x="3926151" y="5143488"/>
            <a:ext cx="2329500" cy="25851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Fixer un horaire régulier et constant pour les sessions de micro-apprentissage</a:t>
            </a:r>
            <a:endParaRPr b="0" i="0" sz="1400" u="none" cap="none" strike="noStrike">
              <a:solidFill>
                <a:srgbClr val="000000"/>
              </a:solidFill>
              <a:latin typeface="Arial"/>
              <a:ea typeface="Arial"/>
              <a:cs typeface="Arial"/>
              <a:sym typeface="Arial"/>
            </a:endParaRPr>
          </a:p>
        </p:txBody>
      </p:sp>
      <p:sp>
        <p:nvSpPr>
          <p:cNvPr id="1245" name="Google Shape;1245;p57"/>
          <p:cNvSpPr txBox="1"/>
          <p:nvPr/>
        </p:nvSpPr>
        <p:spPr>
          <a:xfrm>
            <a:off x="7374203" y="5247213"/>
            <a:ext cx="2435100" cy="3471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Les séances doivent être courtes et fréquentes, idéalement quotidiennes ou plusieurs fois par semaine.</a:t>
            </a:r>
            <a:endParaRPr b="0" i="0" sz="1400" u="none" cap="none" strike="noStrike">
              <a:solidFill>
                <a:srgbClr val="000000"/>
              </a:solidFill>
              <a:latin typeface="Arial"/>
              <a:ea typeface="Arial"/>
              <a:cs typeface="Arial"/>
              <a:sym typeface="Arial"/>
            </a:endParaRPr>
          </a:p>
        </p:txBody>
      </p:sp>
      <p:sp>
        <p:nvSpPr>
          <p:cNvPr id="1246" name="Google Shape;1246;p57"/>
          <p:cNvSpPr txBox="1"/>
          <p:nvPr/>
        </p:nvSpPr>
        <p:spPr>
          <a:xfrm>
            <a:off x="10947714" y="4815263"/>
            <a:ext cx="2791500" cy="39147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Intégrez le micro-apprentissage dans votre routine quotidienne, par exemple pendant les pauses ou avant le coucher.</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247" name="Google Shape;1247;p57"/>
          <p:cNvSpPr txBox="1"/>
          <p:nvPr/>
        </p:nvSpPr>
        <p:spPr>
          <a:xfrm>
            <a:off x="14714831" y="5246451"/>
            <a:ext cx="3188400" cy="2043000"/>
          </a:xfrm>
          <a:prstGeom prst="rect">
            <a:avLst/>
          </a:prstGeom>
          <a:noFill/>
          <a:ln>
            <a:noFill/>
          </a:ln>
        </p:spPr>
        <p:txBody>
          <a:bodyPr anchorCtr="0" anchor="t" bIns="0" lIns="0" spcFirstLastPara="1" rIns="0" wrap="square" tIns="0">
            <a:spAutoFit/>
          </a:bodyPr>
          <a:lstStyle/>
          <a:p>
            <a:pPr indent="0" lvl="0" marL="0" marR="0" rtl="0" algn="ctr">
              <a:lnSpc>
                <a:spcPct val="151000"/>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Suivez vos progrès et célébrez les petites réussites pour renforcer l'habitude.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58"/>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253" name="Google Shape;1253;p58"/>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254" name="Google Shape;1254;p58"/>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Partie 5</a:t>
            </a:r>
            <a:endParaRPr b="0" i="0" sz="1400" u="none" cap="none" strike="noStrike">
              <a:solidFill>
                <a:srgbClr val="000000"/>
              </a:solidFill>
              <a:latin typeface="Arial"/>
              <a:ea typeface="Arial"/>
              <a:cs typeface="Arial"/>
              <a:sym typeface="Arial"/>
            </a:endParaRPr>
          </a:p>
        </p:txBody>
      </p:sp>
      <p:sp>
        <p:nvSpPr>
          <p:cNvPr id="1255" name="Google Shape;1255;p58"/>
          <p:cNvSpPr txBox="1"/>
          <p:nvPr/>
        </p:nvSpPr>
        <p:spPr>
          <a:xfrm>
            <a:off x="6640977" y="7060801"/>
            <a:ext cx="50061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Stratégies de mise en œuvre du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59"/>
          <p:cNvSpPr/>
          <p:nvPr/>
        </p:nvSpPr>
        <p:spPr>
          <a:xfrm>
            <a:off x="13823281"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261" name="Google Shape;1261;p59"/>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262" name="Google Shape;1262;p59"/>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 5</a:t>
            </a:r>
            <a:endParaRPr b="0" i="0" sz="1400" u="none" cap="none" strike="noStrike">
              <a:solidFill>
                <a:srgbClr val="000000"/>
              </a:solidFill>
              <a:latin typeface="Arial"/>
              <a:ea typeface="Arial"/>
              <a:cs typeface="Arial"/>
              <a:sym typeface="Arial"/>
            </a:endParaRPr>
          </a:p>
        </p:txBody>
      </p:sp>
      <p:sp>
        <p:nvSpPr>
          <p:cNvPr id="1263" name="Google Shape;1263;p59"/>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64" name="Google Shape;1264;p59"/>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65" name="Google Shape;1265;p59"/>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66" name="Google Shape;1266;p59"/>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Expliquer les principes fondamentaux du micro-apprentissage</a:t>
            </a:r>
            <a:endParaRPr b="0" i="0" sz="1400" u="none" cap="none" strike="noStrike">
              <a:solidFill>
                <a:srgbClr val="000000"/>
              </a:solidFill>
              <a:latin typeface="Arial"/>
              <a:ea typeface="Arial"/>
              <a:cs typeface="Arial"/>
              <a:sym typeface="Arial"/>
            </a:endParaRPr>
          </a:p>
        </p:txBody>
      </p:sp>
      <p:sp>
        <p:nvSpPr>
          <p:cNvPr id="1267" name="Google Shape;1267;p59"/>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Pertinence pour les apprenants adultes peu qualifiés</a:t>
            </a:r>
            <a:endParaRPr b="0" i="0" sz="1400" u="none" cap="none" strike="noStrike">
              <a:solidFill>
                <a:srgbClr val="000000"/>
              </a:solidFill>
              <a:latin typeface="Arial"/>
              <a:ea typeface="Arial"/>
              <a:cs typeface="Arial"/>
              <a:sym typeface="Arial"/>
            </a:endParaRPr>
          </a:p>
        </p:txBody>
      </p:sp>
      <p:sp>
        <p:nvSpPr>
          <p:cNvPr id="1268" name="Google Shape;1268;p59"/>
          <p:cNvSpPr txBox="1"/>
          <p:nvPr/>
        </p:nvSpPr>
        <p:spPr>
          <a:xfrm>
            <a:off x="1566279" y="7155228"/>
            <a:ext cx="97113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Illustrer comment le fait de se concentrer sur les objectifs d'apprentissage améliore les résultats.</a:t>
            </a:r>
            <a:endParaRPr b="0" i="0" sz="1400" u="none" cap="none" strike="noStrike">
              <a:solidFill>
                <a:srgbClr val="000000"/>
              </a:solidFill>
              <a:latin typeface="Arial"/>
              <a:ea typeface="Arial"/>
              <a:cs typeface="Arial"/>
              <a:sym typeface="Arial"/>
            </a:endParaRPr>
          </a:p>
        </p:txBody>
      </p:sp>
      <p:sp>
        <p:nvSpPr>
          <p:cNvPr id="1269" name="Google Shape;1269;p59"/>
          <p:cNvSpPr txBox="1"/>
          <p:nvPr/>
        </p:nvSpPr>
        <p:spPr>
          <a:xfrm>
            <a:off x="13552623" y="6912436"/>
            <a:ext cx="5006100" cy="762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50"/>
              <a:buFont typeface="Arial"/>
              <a:buNone/>
            </a:pPr>
            <a:r>
              <a:rPr b="1" lang="en-US" sz="2250">
                <a:latin typeface="Philosopher"/>
                <a:ea typeface="Philosopher"/>
                <a:cs typeface="Philosopher"/>
                <a:sym typeface="Philosopher"/>
              </a:rPr>
              <a:t>Stratégies de mise en œuvre du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 l="0" r="0" t="-16666"/>
            </a:stretch>
          </a:blipFill>
          <a:ln>
            <a:noFill/>
          </a:ln>
        </p:spPr>
      </p:sp>
      <p:sp>
        <p:nvSpPr>
          <p:cNvPr id="154" name="Google Shape;154;p6"/>
          <p:cNvSpPr/>
          <p:nvPr/>
        </p:nvSpPr>
        <p:spPr>
          <a:xfrm rot="10800000">
            <a:off x="5248941" y="4235623"/>
            <a:ext cx="13039059" cy="2876741"/>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55" name="Google Shape;155;p6"/>
          <p:cNvSpPr txBox="1"/>
          <p:nvPr/>
        </p:nvSpPr>
        <p:spPr>
          <a:xfrm>
            <a:off x="7863285" y="5055876"/>
            <a:ext cx="79458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lang="en-US" sz="4200">
                <a:solidFill>
                  <a:srgbClr val="FFFFFF"/>
                </a:solidFill>
                <a:latin typeface="Philosopher"/>
                <a:ea typeface="Philosopher"/>
                <a:cs typeface="Philosopher"/>
                <a:sym typeface="Philosopher"/>
              </a:rPr>
              <a:t>Cadre d'apprentissage traditionnel</a:t>
            </a:r>
            <a:endParaRPr b="0" i="0" sz="1400" u="none" cap="none" strike="noStrike">
              <a:solidFill>
                <a:srgbClr val="000000"/>
              </a:solidFill>
              <a:latin typeface="Arial"/>
              <a:ea typeface="Arial"/>
              <a:cs typeface="Arial"/>
              <a:sym typeface="Arial"/>
            </a:endParaRPr>
          </a:p>
        </p:txBody>
      </p:sp>
      <p:grpSp>
        <p:nvGrpSpPr>
          <p:cNvPr id="156" name="Google Shape;156;p6"/>
          <p:cNvGrpSpPr/>
          <p:nvPr/>
        </p:nvGrpSpPr>
        <p:grpSpPr>
          <a:xfrm>
            <a:off x="16280035" y="4529328"/>
            <a:ext cx="808006" cy="642080"/>
            <a:chOff x="-9271" y="-7112"/>
            <a:chExt cx="1077341" cy="856107"/>
          </a:xfrm>
        </p:grpSpPr>
        <p:sp>
          <p:nvSpPr>
            <p:cNvPr id="157" name="Google Shape;157;p6"/>
            <p:cNvSpPr/>
            <p:nvPr/>
          </p:nvSpPr>
          <p:spPr>
            <a:xfrm>
              <a:off x="17526" y="20066"/>
              <a:ext cx="1023747" cy="802132"/>
            </a:xfrm>
            <a:custGeom>
              <a:rect b="b" l="l" r="r" t="t"/>
              <a:pathLst>
                <a:path extrusionOk="0" h="802132" w="1023747">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6"/>
            <p:cNvSpPr/>
            <p:nvPr/>
          </p:nvSpPr>
          <p:spPr>
            <a:xfrm>
              <a:off x="75692" y="67945"/>
              <a:ext cx="922909" cy="669036"/>
            </a:xfrm>
            <a:custGeom>
              <a:rect b="b" l="l" r="r" t="t"/>
              <a:pathLst>
                <a:path extrusionOk="0" h="669036" w="922909">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6"/>
            <p:cNvSpPr/>
            <p:nvPr/>
          </p:nvSpPr>
          <p:spPr>
            <a:xfrm>
              <a:off x="-9271" y="-7112"/>
              <a:ext cx="1077341" cy="856107"/>
            </a:xfrm>
            <a:custGeom>
              <a:rect b="b" l="l" r="r" t="t"/>
              <a:pathLst>
                <a:path extrusionOk="0" h="856107" w="1077341">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
            <p:cNvSpPr/>
            <p:nvPr/>
          </p:nvSpPr>
          <p:spPr>
            <a:xfrm>
              <a:off x="62230" y="52197"/>
              <a:ext cx="886079" cy="647446"/>
            </a:xfrm>
            <a:custGeom>
              <a:rect b="b" l="l" r="r" t="t"/>
              <a:pathLst>
                <a:path extrusionOk="0" h="647446" w="886079">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 name="Google Shape;161;p6"/>
          <p:cNvGrpSpPr/>
          <p:nvPr/>
        </p:nvGrpSpPr>
        <p:grpSpPr>
          <a:xfrm>
            <a:off x="15813786" y="5527016"/>
            <a:ext cx="173545" cy="156115"/>
            <a:chOff x="0" y="0"/>
            <a:chExt cx="231394" cy="208153"/>
          </a:xfrm>
        </p:grpSpPr>
        <p:sp>
          <p:nvSpPr>
            <p:cNvPr id="162" name="Google Shape;162;p6"/>
            <p:cNvSpPr/>
            <p:nvPr/>
          </p:nvSpPr>
          <p:spPr>
            <a:xfrm>
              <a:off x="25400" y="25400"/>
              <a:ext cx="180594" cy="157226"/>
            </a:xfrm>
            <a:custGeom>
              <a:rect b="b" l="l" r="r" t="t"/>
              <a:pathLst>
                <a:path extrusionOk="0" h="157226" w="180594">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6"/>
            <p:cNvSpPr/>
            <p:nvPr/>
          </p:nvSpPr>
          <p:spPr>
            <a:xfrm>
              <a:off x="0" y="0"/>
              <a:ext cx="231394" cy="208153"/>
            </a:xfrm>
            <a:custGeom>
              <a:rect b="b" l="l" r="r" t="t"/>
              <a:pathLst>
                <a:path extrusionOk="0" h="208153" w="231394">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 name="Google Shape;164;p6"/>
          <p:cNvGrpSpPr/>
          <p:nvPr/>
        </p:nvGrpSpPr>
        <p:grpSpPr>
          <a:xfrm>
            <a:off x="16177626" y="5160259"/>
            <a:ext cx="256794" cy="228599"/>
            <a:chOff x="0" y="0"/>
            <a:chExt cx="342392" cy="304800"/>
          </a:xfrm>
        </p:grpSpPr>
        <p:sp>
          <p:nvSpPr>
            <p:cNvPr id="165" name="Google Shape;165;p6"/>
            <p:cNvSpPr/>
            <p:nvPr/>
          </p:nvSpPr>
          <p:spPr>
            <a:xfrm>
              <a:off x="25400" y="25400"/>
              <a:ext cx="291592" cy="254000"/>
            </a:xfrm>
            <a:custGeom>
              <a:rect b="b" l="l" r="r" t="t"/>
              <a:pathLst>
                <a:path extrusionOk="0" h="254000" w="291592">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6"/>
            <p:cNvSpPr/>
            <p:nvPr/>
          </p:nvSpPr>
          <p:spPr>
            <a:xfrm>
              <a:off x="0" y="0"/>
              <a:ext cx="342392" cy="304800"/>
            </a:xfrm>
            <a:custGeom>
              <a:rect b="b" l="l" r="r" t="t"/>
              <a:pathLst>
                <a:path extrusionOk="0" h="304800" w="342392">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 name="Google Shape;167;p6"/>
          <p:cNvGrpSpPr/>
          <p:nvPr/>
        </p:nvGrpSpPr>
        <p:grpSpPr>
          <a:xfrm>
            <a:off x="15492105" y="5680922"/>
            <a:ext cx="148019" cy="126873"/>
            <a:chOff x="0" y="0"/>
            <a:chExt cx="197358" cy="169164"/>
          </a:xfrm>
        </p:grpSpPr>
        <p:sp>
          <p:nvSpPr>
            <p:cNvPr id="168" name="Google Shape;168;p6"/>
            <p:cNvSpPr/>
            <p:nvPr/>
          </p:nvSpPr>
          <p:spPr>
            <a:xfrm>
              <a:off x="25400" y="25400"/>
              <a:ext cx="146558" cy="118364"/>
            </a:xfrm>
            <a:custGeom>
              <a:rect b="b" l="l" r="r" t="t"/>
              <a:pathLst>
                <a:path extrusionOk="0" h="118364" w="146558">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6"/>
            <p:cNvSpPr/>
            <p:nvPr/>
          </p:nvSpPr>
          <p:spPr>
            <a:xfrm>
              <a:off x="0" y="0"/>
              <a:ext cx="197358" cy="169164"/>
            </a:xfrm>
            <a:custGeom>
              <a:rect b="b" l="l" r="r" t="t"/>
              <a:pathLst>
                <a:path extrusionOk="0" h="169164" w="197358">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60"/>
          <p:cNvSpPr/>
          <p:nvPr/>
        </p:nvSpPr>
        <p:spPr>
          <a:xfrm rot="5400000">
            <a:off x="2319597" y="2439701"/>
            <a:ext cx="5192003" cy="7494054"/>
          </a:xfrm>
          <a:custGeom>
            <a:rect b="b" l="l" r="r" t="t"/>
            <a:pathLst>
              <a:path extrusionOk="0" h="5231451" w="2904617">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60"/>
          <p:cNvSpPr/>
          <p:nvPr/>
        </p:nvSpPr>
        <p:spPr>
          <a:xfrm rot="5400000">
            <a:off x="10522981" y="3162689"/>
            <a:ext cx="5052884" cy="7794554"/>
          </a:xfrm>
          <a:custGeom>
            <a:rect b="b" l="l" r="r" t="t"/>
            <a:pathLst>
              <a:path extrusionOk="0" h="7217180" w="3886834">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60"/>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281" name="Google Shape;1281;p60"/>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282" name="Google Shape;1282;p60"/>
          <p:cNvSpPr txBox="1"/>
          <p:nvPr/>
        </p:nvSpPr>
        <p:spPr>
          <a:xfrm>
            <a:off x="1165762" y="2405006"/>
            <a:ext cx="4493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1283" name="Google Shape;1283;p60"/>
          <p:cNvSpPr txBox="1"/>
          <p:nvPr/>
        </p:nvSpPr>
        <p:spPr>
          <a:xfrm>
            <a:off x="1669733" y="600373"/>
            <a:ext cx="1979400" cy="51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15"/>
              <a:buFont typeface="Arial"/>
              <a:buNone/>
            </a:pPr>
            <a:r>
              <a:rPr b="1" lang="en-US" sz="1515">
                <a:latin typeface="Philosopher"/>
                <a:ea typeface="Philosopher"/>
                <a:cs typeface="Philosopher"/>
                <a:sym typeface="Philosopher"/>
              </a:rPr>
              <a:t>Favoriser l'engagement et la motivation</a:t>
            </a:r>
            <a:endParaRPr b="0" i="0" sz="1400" u="none" cap="none" strike="noStrike">
              <a:solidFill>
                <a:srgbClr val="000000"/>
              </a:solidFill>
              <a:latin typeface="Arial"/>
              <a:ea typeface="Arial"/>
              <a:cs typeface="Arial"/>
              <a:sym typeface="Arial"/>
            </a:endParaRPr>
          </a:p>
        </p:txBody>
      </p:sp>
      <p:sp>
        <p:nvSpPr>
          <p:cNvPr id="1284" name="Google Shape;1284;p60"/>
          <p:cNvSpPr/>
          <p:nvPr/>
        </p:nvSpPr>
        <p:spPr>
          <a:xfrm>
            <a:off x="847396" y="421635"/>
            <a:ext cx="736613" cy="745709"/>
          </a:xfrm>
          <a:custGeom>
            <a:rect b="b" l="l" r="r" t="t"/>
            <a:pathLst>
              <a:path extrusionOk="0" h="745709" w="736613">
                <a:moveTo>
                  <a:pt x="0" y="0"/>
                </a:moveTo>
                <a:lnTo>
                  <a:pt x="736612" y="0"/>
                </a:lnTo>
                <a:lnTo>
                  <a:pt x="736612" y="745709"/>
                </a:lnTo>
                <a:lnTo>
                  <a:pt x="0" y="745709"/>
                </a:lnTo>
                <a:lnTo>
                  <a:pt x="0" y="0"/>
                </a:lnTo>
                <a:close/>
              </a:path>
            </a:pathLst>
          </a:custGeom>
          <a:blipFill rotWithShape="1">
            <a:blip r:embed="rId4">
              <a:alphaModFix/>
            </a:blip>
            <a:stretch>
              <a:fillRect b="-10178" l="-23104" r="-34606" t="0"/>
            </a:stretch>
          </a:blipFill>
          <a:ln>
            <a:noFill/>
          </a:ln>
        </p:spPr>
      </p:sp>
      <p:sp>
        <p:nvSpPr>
          <p:cNvPr id="1285" name="Google Shape;1285;p60"/>
          <p:cNvSpPr txBox="1"/>
          <p:nvPr/>
        </p:nvSpPr>
        <p:spPr>
          <a:xfrm rot="-5400000">
            <a:off x="219855" y="680589"/>
            <a:ext cx="824400" cy="249600"/>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1286" name="Google Shape;1286;p60"/>
          <p:cNvSpPr txBox="1"/>
          <p:nvPr/>
        </p:nvSpPr>
        <p:spPr>
          <a:xfrm>
            <a:off x="1431541" y="3898947"/>
            <a:ext cx="69654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Quelles sont les stratégies pour intégrer le micro-apprentissage dans des cours plus longs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Éviter l'intégration et les séparer</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Aligner le </a:t>
            </a:r>
            <a:r>
              <a:rPr b="1" lang="en-US" sz="2400">
                <a:latin typeface="Philosopher"/>
                <a:ea typeface="Philosopher"/>
                <a:cs typeface="Philosopher"/>
                <a:sym typeface="Philosopher"/>
              </a:rPr>
              <a:t>micro apprentissage</a:t>
            </a:r>
            <a:r>
              <a:rPr b="1" lang="en-US" sz="2400">
                <a:latin typeface="Philosopher"/>
                <a:ea typeface="Philosopher"/>
                <a:cs typeface="Philosopher"/>
                <a:sym typeface="Philosopher"/>
              </a:rPr>
              <a:t> sur les objectifs du programme et les objectifs d'apprentissage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Utiliser le </a:t>
            </a:r>
            <a:r>
              <a:rPr b="1" lang="en-US" sz="2400">
                <a:latin typeface="Philosopher"/>
                <a:ea typeface="Philosopher"/>
                <a:cs typeface="Philosopher"/>
                <a:sym typeface="Philosopher"/>
              </a:rPr>
              <a:t>micro apprentissage</a:t>
            </a:r>
            <a:r>
              <a:rPr b="1" lang="en-US" sz="2400">
                <a:latin typeface="Philosopher"/>
                <a:ea typeface="Philosopher"/>
                <a:cs typeface="Philosopher"/>
                <a:sym typeface="Philosopher"/>
              </a:rPr>
              <a:t> pour des sujets non liés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Ne pas tenir compte des objectifs du programme</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287" name="Google Shape;1287;p60"/>
          <p:cNvSpPr txBox="1"/>
          <p:nvPr/>
        </p:nvSpPr>
        <p:spPr>
          <a:xfrm>
            <a:off x="9562694" y="4861629"/>
            <a:ext cx="6965400" cy="55767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Dans le contexte du micro-apprentissage, qu'est-ce que la motivation intrinsèque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La motivation motivée par des récompenses externes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La motivation interne, motivée par l'intérêt ou la satisfaction personnelle.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Un type d'élément de gamification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L'absence de motivation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288" name="Google Shape;1288;p60"/>
          <p:cNvSpPr/>
          <p:nvPr/>
        </p:nvSpPr>
        <p:spPr>
          <a:xfrm>
            <a:off x="8907944" y="957555"/>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61"/>
          <p:cNvSpPr/>
          <p:nvPr/>
        </p:nvSpPr>
        <p:spPr>
          <a:xfrm rot="5400000">
            <a:off x="2346159" y="3445167"/>
            <a:ext cx="4686708" cy="7246575"/>
          </a:xfrm>
          <a:custGeom>
            <a:rect b="b" l="l" r="r" t="t"/>
            <a:pathLst>
              <a:path extrusionOk="0" h="4579194" w="2629289">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61"/>
          <p:cNvSpPr/>
          <p:nvPr/>
        </p:nvSpPr>
        <p:spPr>
          <a:xfrm rot="5400000">
            <a:off x="11555502" y="4468644"/>
            <a:ext cx="4633842" cy="6773754"/>
          </a:xfrm>
          <a:custGeom>
            <a:rect b="b" l="l" r="r" t="t"/>
            <a:pathLst>
              <a:path extrusionOk="0" h="5462705" w="2914366">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61"/>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300" name="Google Shape;1300;p61"/>
          <p:cNvSpPr/>
          <p:nvPr/>
        </p:nvSpPr>
        <p:spPr>
          <a:xfrm rot="5400000">
            <a:off x="9676858" y="-898300"/>
            <a:ext cx="4867591" cy="7450343"/>
          </a:xfrm>
          <a:custGeom>
            <a:rect b="b" l="l" r="r" t="t"/>
            <a:pathLst>
              <a:path extrusionOk="0" h="7487782" w="3965451">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61"/>
          <p:cNvSpPr txBox="1"/>
          <p:nvPr/>
        </p:nvSpPr>
        <p:spPr>
          <a:xfrm>
            <a:off x="1046412" y="4814696"/>
            <a:ext cx="70512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l'avantage d'incorporer des éléments de gamification tels que des badges et des points dans le micro-apprentissage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Créer une expérience d'apprentissage ennuyeuse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Encourager le désengagement</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Rendre l'apprentissage plus amusant et engageant</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Ralentir le processus d'apprentissage</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02" name="Google Shape;1302;p61"/>
          <p:cNvSpPr txBox="1"/>
          <p:nvPr/>
        </p:nvSpPr>
        <p:spPr>
          <a:xfrm>
            <a:off x="10672542" y="5539031"/>
            <a:ext cx="6406500" cy="5724300"/>
          </a:xfrm>
          <a:prstGeom prst="rect">
            <a:avLst/>
          </a:prstGeom>
          <a:noFill/>
          <a:ln>
            <a:noFill/>
          </a:ln>
        </p:spPr>
        <p:txBody>
          <a:bodyPr anchorCtr="0" anchor="t" bIns="0" lIns="0" spcFirstLastPara="1" rIns="0" wrap="square" tIns="0">
            <a:spAutoFit/>
          </a:bodyPr>
          <a:lstStyle/>
          <a:p>
            <a:pPr indent="0" lvl="0" marL="0" rtl="0" algn="l">
              <a:lnSpc>
                <a:spcPct val="144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encourager l'apprentissage continu avec le micro-learning ?</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chemeClr val="accent6"/>
                </a:solidFill>
                <a:latin typeface="Philosopher"/>
                <a:ea typeface="Philosopher"/>
                <a:cs typeface="Philosopher"/>
                <a:sym typeface="Philosopher"/>
              </a:rPr>
              <a:t>a) </a:t>
            </a:r>
            <a:r>
              <a:rPr b="1" lang="en-US" sz="2400">
                <a:latin typeface="Philosopher"/>
                <a:ea typeface="Philosopher"/>
                <a:cs typeface="Philosopher"/>
                <a:sym typeface="Philosopher"/>
              </a:rPr>
              <a:t>Maintenir un horaire irrégulier</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Définir des objectifs et maintenir un calendrier cohérent</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Fixer des attentes irréalistes</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Utiliser des supports d'apprentissage longs et peu fréquents</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4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03" name="Google Shape;1303;p61"/>
          <p:cNvSpPr txBox="1"/>
          <p:nvPr/>
        </p:nvSpPr>
        <p:spPr>
          <a:xfrm>
            <a:off x="8684202" y="640655"/>
            <a:ext cx="6852900" cy="55767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Dans le contexte de la session, qu'est-ce que les participants sont invités à partager pendant la partie consacrée au partage des habitudes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Leurs films et livres préférés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Les nouvelles habitudes qu'ils ont essayé de prendre depuis la dernière session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Leurs expériences de voyage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Leurs aliments préférés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04" name="Google Shape;1304;p61"/>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305" name="Google Shape;1305;p61"/>
          <p:cNvSpPr txBox="1"/>
          <p:nvPr/>
        </p:nvSpPr>
        <p:spPr>
          <a:xfrm>
            <a:off x="1572584" y="557680"/>
            <a:ext cx="2103900" cy="545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Favoriser l'engagement et la motivation</a:t>
            </a:r>
            <a:endParaRPr b="0" i="0" sz="1400" u="none" cap="none" strike="noStrike">
              <a:solidFill>
                <a:srgbClr val="000000"/>
              </a:solidFill>
              <a:latin typeface="Arial"/>
              <a:ea typeface="Arial"/>
              <a:cs typeface="Arial"/>
              <a:sym typeface="Arial"/>
            </a:endParaRPr>
          </a:p>
        </p:txBody>
      </p:sp>
      <p:sp>
        <p:nvSpPr>
          <p:cNvPr id="1306" name="Google Shape;1306;p61"/>
          <p:cNvSpPr/>
          <p:nvPr/>
        </p:nvSpPr>
        <p:spPr>
          <a:xfrm>
            <a:off x="809296" y="421635"/>
            <a:ext cx="725189" cy="745709"/>
          </a:xfrm>
          <a:custGeom>
            <a:rect b="b" l="l" r="r" t="t"/>
            <a:pathLst>
              <a:path extrusionOk="0" h="745709" w="725189">
                <a:moveTo>
                  <a:pt x="0" y="0"/>
                </a:moveTo>
                <a:lnTo>
                  <a:pt x="725188" y="0"/>
                </a:lnTo>
                <a:lnTo>
                  <a:pt x="725188" y="745709"/>
                </a:lnTo>
                <a:lnTo>
                  <a:pt x="0" y="745709"/>
                </a:lnTo>
                <a:lnTo>
                  <a:pt x="0" y="0"/>
                </a:lnTo>
                <a:close/>
              </a:path>
            </a:pathLst>
          </a:custGeom>
          <a:blipFill rotWithShape="1">
            <a:blip r:embed="rId4">
              <a:alphaModFix/>
            </a:blip>
            <a:stretch>
              <a:fillRect b="-10178" l="-23468" r="-36726" t="0"/>
            </a:stretch>
          </a:blipFill>
          <a:ln>
            <a:noFill/>
          </a:ln>
        </p:spPr>
      </p:sp>
      <p:sp>
        <p:nvSpPr>
          <p:cNvPr id="1307" name="Google Shape;1307;p61"/>
          <p:cNvSpPr txBox="1"/>
          <p:nvPr/>
        </p:nvSpPr>
        <p:spPr>
          <a:xfrm rot="-5400000">
            <a:off x="219855" y="680589"/>
            <a:ext cx="824400" cy="249600"/>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Partie 4</a:t>
            </a:r>
            <a:endParaRPr b="0" i="0" sz="1400" u="none" cap="none" strike="noStrike">
              <a:solidFill>
                <a:srgbClr val="000000"/>
              </a:solidFill>
              <a:latin typeface="Arial"/>
              <a:ea typeface="Arial"/>
              <a:cs typeface="Arial"/>
              <a:sym typeface="Arial"/>
            </a:endParaRPr>
          </a:p>
        </p:txBody>
      </p:sp>
      <p:sp>
        <p:nvSpPr>
          <p:cNvPr id="1308" name="Google Shape;1308;p61"/>
          <p:cNvSpPr txBox="1"/>
          <p:nvPr/>
        </p:nvSpPr>
        <p:spPr>
          <a:xfrm>
            <a:off x="1165762" y="3624133"/>
            <a:ext cx="4493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
        <p:nvSpPr>
          <p:cNvPr id="1309" name="Google Shape;1309;p61"/>
          <p:cNvSpPr/>
          <p:nvPr/>
        </p:nvSpPr>
        <p:spPr>
          <a:xfrm>
            <a:off x="9240294" y="4216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62"/>
          <p:cNvSpPr/>
          <p:nvPr/>
        </p:nvSpPr>
        <p:spPr>
          <a:xfrm>
            <a:off x="-753056" y="1746659"/>
            <a:ext cx="14489171" cy="8229600"/>
          </a:xfrm>
          <a:custGeom>
            <a:rect b="b" l="l" r="r" t="t"/>
            <a:pathLst>
              <a:path extrusionOk="0" h="8229600" w="14489171">
                <a:moveTo>
                  <a:pt x="0" y="0"/>
                </a:moveTo>
                <a:lnTo>
                  <a:pt x="14489171" y="0"/>
                </a:lnTo>
                <a:lnTo>
                  <a:pt x="14489171" y="8229600"/>
                </a:lnTo>
                <a:lnTo>
                  <a:pt x="0" y="8229600"/>
                </a:lnTo>
                <a:lnTo>
                  <a:pt x="0" y="0"/>
                </a:lnTo>
                <a:close/>
              </a:path>
            </a:pathLst>
          </a:custGeom>
          <a:blipFill rotWithShape="1">
            <a:blip r:embed="rId3">
              <a:alphaModFix/>
            </a:blip>
            <a:stretch>
              <a:fillRect b="-8646" l="0" r="0" t="-8646"/>
            </a:stretch>
          </a:blipFill>
          <a:ln>
            <a:noFill/>
          </a:ln>
        </p:spPr>
      </p:sp>
      <p:sp>
        <p:nvSpPr>
          <p:cNvPr id="1319" name="Google Shape;1319;p62"/>
          <p:cNvSpPr/>
          <p:nvPr/>
        </p:nvSpPr>
        <p:spPr>
          <a:xfrm rot="5400000">
            <a:off x="11135019" y="-697124"/>
            <a:ext cx="4018961" cy="10287000"/>
          </a:xfrm>
          <a:custGeom>
            <a:rect b="b" l="l" r="r" t="t"/>
            <a:pathLst>
              <a:path extrusionOk="0" h="13716000" w="5358616">
                <a:moveTo>
                  <a:pt x="0" y="0"/>
                </a:moveTo>
                <a:lnTo>
                  <a:pt x="5358616" y="0"/>
                </a:lnTo>
                <a:lnTo>
                  <a:pt x="5358616" y="13716000"/>
                </a:lnTo>
                <a:lnTo>
                  <a:pt x="0" y="13716000"/>
                </a:lnTo>
                <a:close/>
              </a:path>
            </a:pathLst>
          </a:custGeom>
          <a:solidFill>
            <a:srgbClr val="F59F35"/>
          </a:solidFill>
          <a:ln>
            <a:noFill/>
          </a:ln>
        </p:spPr>
      </p:sp>
      <p:sp>
        <p:nvSpPr>
          <p:cNvPr id="1320" name="Google Shape;1320;p62"/>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321" name="Google Shape;1321;p62"/>
          <p:cNvSpPr/>
          <p:nvPr/>
        </p:nvSpPr>
        <p:spPr>
          <a:xfrm rot="474872">
            <a:off x="9814062" y="3699147"/>
            <a:ext cx="1994922" cy="1885202"/>
          </a:xfrm>
          <a:custGeom>
            <a:rect b="b" l="l" r="r" t="t"/>
            <a:pathLst>
              <a:path extrusionOk="0" h="1885202" w="1994922">
                <a:moveTo>
                  <a:pt x="0" y="0"/>
                </a:moveTo>
                <a:lnTo>
                  <a:pt x="1994923" y="0"/>
                </a:lnTo>
                <a:lnTo>
                  <a:pt x="1994923" y="1885201"/>
                </a:lnTo>
                <a:lnTo>
                  <a:pt x="0" y="1885201"/>
                </a:lnTo>
                <a:lnTo>
                  <a:pt x="0" y="0"/>
                </a:lnTo>
                <a:close/>
              </a:path>
            </a:pathLst>
          </a:custGeom>
          <a:blipFill rotWithShape="1">
            <a:blip r:embed="rId5">
              <a:alphaModFix/>
            </a:blip>
            <a:stretch>
              <a:fillRect b="0" l="0" r="0" t="0"/>
            </a:stretch>
          </a:blipFill>
          <a:ln>
            <a:noFill/>
          </a:ln>
        </p:spPr>
      </p:sp>
      <p:sp>
        <p:nvSpPr>
          <p:cNvPr id="1322" name="Google Shape;1322;p62"/>
          <p:cNvSpPr/>
          <p:nvPr/>
        </p:nvSpPr>
        <p:spPr>
          <a:xfrm rot="-5809520">
            <a:off x="14530387" y="3730592"/>
            <a:ext cx="1994922" cy="1885202"/>
          </a:xfrm>
          <a:custGeom>
            <a:rect b="b" l="l" r="r" t="t"/>
            <a:pathLst>
              <a:path extrusionOk="0" h="1885202" w="1994922">
                <a:moveTo>
                  <a:pt x="0" y="0"/>
                </a:moveTo>
                <a:lnTo>
                  <a:pt x="1994923" y="0"/>
                </a:lnTo>
                <a:lnTo>
                  <a:pt x="1994923" y="1885202"/>
                </a:lnTo>
                <a:lnTo>
                  <a:pt x="0" y="1885202"/>
                </a:lnTo>
                <a:lnTo>
                  <a:pt x="0" y="0"/>
                </a:lnTo>
                <a:close/>
              </a:path>
            </a:pathLst>
          </a:custGeom>
          <a:blipFill rotWithShape="1">
            <a:blip r:embed="rId5">
              <a:alphaModFix/>
            </a:blip>
            <a:stretch>
              <a:fillRect b="0" l="0" r="0" t="0"/>
            </a:stretch>
          </a:blipFill>
          <a:ln>
            <a:noFill/>
          </a:ln>
        </p:spPr>
      </p:sp>
      <p:sp>
        <p:nvSpPr>
          <p:cNvPr id="1323" name="Google Shape;1323;p62"/>
          <p:cNvSpPr/>
          <p:nvPr/>
        </p:nvSpPr>
        <p:spPr>
          <a:xfrm rot="5400000">
            <a:off x="6624535" y="1574363"/>
            <a:ext cx="1352736" cy="14601807"/>
          </a:xfrm>
          <a:custGeom>
            <a:rect b="b" l="l" r="r" t="t"/>
            <a:pathLst>
              <a:path extrusionOk="0" h="19469075" w="1803649">
                <a:moveTo>
                  <a:pt x="0" y="0"/>
                </a:moveTo>
                <a:lnTo>
                  <a:pt x="1803649" y="0"/>
                </a:lnTo>
                <a:lnTo>
                  <a:pt x="1803649" y="19469075"/>
                </a:lnTo>
                <a:lnTo>
                  <a:pt x="0" y="19469075"/>
                </a:lnTo>
                <a:close/>
              </a:path>
            </a:pathLst>
          </a:custGeom>
          <a:solidFill>
            <a:srgbClr val="F59F35"/>
          </a:solidFill>
          <a:ln>
            <a:noFill/>
          </a:ln>
        </p:spPr>
      </p:sp>
      <p:sp>
        <p:nvSpPr>
          <p:cNvPr id="1324" name="Google Shape;1324;p62"/>
          <p:cNvSpPr/>
          <p:nvPr/>
        </p:nvSpPr>
        <p:spPr>
          <a:xfrm>
            <a:off x="13583754" y="8341434"/>
            <a:ext cx="1018053" cy="1210167"/>
          </a:xfrm>
          <a:custGeom>
            <a:rect b="b" l="l" r="r" t="t"/>
            <a:pathLst>
              <a:path extrusionOk="0" h="1210167" w="1018053">
                <a:moveTo>
                  <a:pt x="0" y="0"/>
                </a:moveTo>
                <a:lnTo>
                  <a:pt x="1018053" y="0"/>
                </a:lnTo>
                <a:lnTo>
                  <a:pt x="1018053" y="1210166"/>
                </a:lnTo>
                <a:lnTo>
                  <a:pt x="0" y="1210166"/>
                </a:lnTo>
                <a:lnTo>
                  <a:pt x="0" y="0"/>
                </a:lnTo>
                <a:close/>
              </a:path>
            </a:pathLst>
          </a:custGeom>
          <a:blipFill rotWithShape="1">
            <a:blip r:embed="rId6">
              <a:alphaModFix/>
            </a:blip>
            <a:stretch>
              <a:fillRect b="0" l="0" r="0" t="0"/>
            </a:stretch>
          </a:blipFill>
          <a:ln>
            <a:noFill/>
          </a:ln>
        </p:spPr>
      </p:sp>
      <p:sp>
        <p:nvSpPr>
          <p:cNvPr id="1325" name="Google Shape;1325;p62"/>
          <p:cNvSpPr txBox="1"/>
          <p:nvPr/>
        </p:nvSpPr>
        <p:spPr>
          <a:xfrm>
            <a:off x="9693771" y="2748351"/>
            <a:ext cx="6901500" cy="1523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500"/>
              <a:buFont typeface="Arial"/>
              <a:buNone/>
            </a:pPr>
            <a:r>
              <a:rPr b="1" lang="en-US" sz="4500">
                <a:latin typeface="Philosopher"/>
                <a:ea typeface="Philosopher"/>
                <a:cs typeface="Philosopher"/>
                <a:sym typeface="Philosopher"/>
              </a:rPr>
              <a:t>Intégrer le micro-apprentissage</a:t>
            </a:r>
            <a:endParaRPr b="0" i="0" sz="1400" u="none" cap="none" strike="noStrike">
              <a:solidFill>
                <a:srgbClr val="000000"/>
              </a:solidFill>
              <a:latin typeface="Arial"/>
              <a:ea typeface="Arial"/>
              <a:cs typeface="Arial"/>
              <a:sym typeface="Arial"/>
            </a:endParaRPr>
          </a:p>
        </p:txBody>
      </p:sp>
      <p:sp>
        <p:nvSpPr>
          <p:cNvPr id="1326" name="Google Shape;1326;p62"/>
          <p:cNvSpPr txBox="1"/>
          <p:nvPr/>
        </p:nvSpPr>
        <p:spPr>
          <a:xfrm>
            <a:off x="160676" y="7323000"/>
            <a:ext cx="13575600" cy="994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t/>
            </a:r>
            <a:endParaRPr sz="1900">
              <a:solidFill>
                <a:srgbClr val="F59F35"/>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1900">
                <a:solidFill>
                  <a:srgbClr val="F59F35"/>
                </a:solidFill>
                <a:latin typeface="Philosopher"/>
                <a:ea typeface="Philosopher"/>
                <a:cs typeface="Philosopher"/>
                <a:sym typeface="Philosopher"/>
              </a:rPr>
              <a:t>Le micro-apprentissage permet aux formateurs d'accéder à des contenus éducatifs sous forme de petites portions faciles à gérer. </a:t>
            </a:r>
            <a:endParaRPr sz="1900">
              <a:solidFill>
                <a:srgbClr val="F59F35"/>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1900">
              <a:solidFill>
                <a:srgbClr val="F59F35"/>
              </a:solidFill>
              <a:latin typeface="Philosopher"/>
              <a:ea typeface="Philosopher"/>
              <a:cs typeface="Philosopher"/>
              <a:sym typeface="Philosopher"/>
            </a:endParaRPr>
          </a:p>
        </p:txBody>
      </p:sp>
      <p:sp>
        <p:nvSpPr>
          <p:cNvPr id="1327" name="Google Shape;1327;p62"/>
          <p:cNvSpPr txBox="1"/>
          <p:nvPr/>
        </p:nvSpPr>
        <p:spPr>
          <a:xfrm>
            <a:off x="11815626" y="5270275"/>
            <a:ext cx="29805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Flexibilité</a:t>
            </a:r>
            <a:endParaRPr b="0" i="0" sz="1400" u="none" cap="none" strike="noStrike">
              <a:solidFill>
                <a:srgbClr val="000000"/>
              </a:solidFill>
              <a:latin typeface="Arial"/>
              <a:ea typeface="Arial"/>
              <a:cs typeface="Arial"/>
              <a:sym typeface="Arial"/>
            </a:endParaRPr>
          </a:p>
        </p:txBody>
      </p:sp>
      <p:sp>
        <p:nvSpPr>
          <p:cNvPr id="1328" name="Google Shape;1328;p62"/>
          <p:cNvSpPr txBox="1"/>
          <p:nvPr/>
        </p:nvSpPr>
        <p:spPr>
          <a:xfrm>
            <a:off x="160675" y="8395113"/>
            <a:ext cx="13112700" cy="960300"/>
          </a:xfrm>
          <a:prstGeom prst="rect">
            <a:avLst/>
          </a:prstGeom>
          <a:noFill/>
          <a:ln>
            <a:noFill/>
          </a:ln>
        </p:spPr>
        <p:txBody>
          <a:bodyPr anchorCtr="0" anchor="t" bIns="0" lIns="0" spcFirstLastPara="1" rIns="0" wrap="square" tIns="0">
            <a:spAutoFit/>
          </a:bodyPr>
          <a:lstStyle/>
          <a:p>
            <a:pPr indent="0" lvl="0" marL="0" marR="0" rtl="0" algn="just">
              <a:lnSpc>
                <a:spcPct val="140015"/>
              </a:lnSpc>
              <a:spcBef>
                <a:spcPts val="0"/>
              </a:spcBef>
              <a:spcAft>
                <a:spcPts val="0"/>
              </a:spcAft>
              <a:buClr>
                <a:srgbClr val="000000"/>
              </a:buClr>
              <a:buSzPts val="2599"/>
              <a:buFont typeface="Arial"/>
              <a:buNone/>
            </a:pPr>
            <a:r>
              <a:rPr b="1" lang="en-US" sz="2599">
                <a:solidFill>
                  <a:srgbClr val="1E100E"/>
                </a:solidFill>
                <a:latin typeface="Philosopher"/>
                <a:ea typeface="Philosopher"/>
                <a:cs typeface="Philosopher"/>
                <a:sym typeface="Philosopher"/>
              </a:rPr>
              <a:t>Cette flexibilité s'adapte aux différents styles d'apprentissage et aux emplois du temps chargés, ce qui permet aux étudiants d'apprendre plus facilement à leur propre rythme.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grpSp>
        <p:nvGrpSpPr>
          <p:cNvPr id="1337" name="Google Shape;1337;p63"/>
          <p:cNvGrpSpPr/>
          <p:nvPr/>
        </p:nvGrpSpPr>
        <p:grpSpPr>
          <a:xfrm>
            <a:off x="8750043" y="3460514"/>
            <a:ext cx="9537957" cy="5849548"/>
            <a:chOff x="0" y="-9525"/>
            <a:chExt cx="2512055" cy="1540622"/>
          </a:xfrm>
        </p:grpSpPr>
        <p:sp>
          <p:nvSpPr>
            <p:cNvPr id="1338" name="Google Shape;1338;p63"/>
            <p:cNvSpPr/>
            <p:nvPr/>
          </p:nvSpPr>
          <p:spPr>
            <a:xfrm>
              <a:off x="0" y="0"/>
              <a:ext cx="2512055" cy="1531097"/>
            </a:xfrm>
            <a:custGeom>
              <a:rect b="b" l="l" r="r" t="t"/>
              <a:pathLst>
                <a:path extrusionOk="0" h="1531097" w="2512055">
                  <a:moveTo>
                    <a:pt x="0" y="0"/>
                  </a:moveTo>
                  <a:lnTo>
                    <a:pt x="2512055" y="0"/>
                  </a:lnTo>
                  <a:lnTo>
                    <a:pt x="2512055" y="1531097"/>
                  </a:lnTo>
                  <a:lnTo>
                    <a:pt x="0" y="1531097"/>
                  </a:lnTo>
                  <a:close/>
                </a:path>
              </a:pathLst>
            </a:custGeom>
            <a:solidFill>
              <a:srgbClr val="000000">
                <a:alpha val="65098"/>
              </a:srgbClr>
            </a:solidFill>
            <a:ln>
              <a:noFill/>
            </a:ln>
          </p:spPr>
        </p:sp>
        <p:sp>
          <p:nvSpPr>
            <p:cNvPr id="1339" name="Google Shape;1339;p63"/>
            <p:cNvSpPr txBox="1"/>
            <p:nvPr/>
          </p:nvSpPr>
          <p:spPr>
            <a:xfrm>
              <a:off x="0" y="-9525"/>
              <a:ext cx="2512055" cy="154062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40" name="Google Shape;1340;p63"/>
          <p:cNvSpPr/>
          <p:nvPr/>
        </p:nvSpPr>
        <p:spPr>
          <a:xfrm>
            <a:off x="12905364" y="4136883"/>
            <a:ext cx="4914521" cy="5173180"/>
          </a:xfrm>
          <a:custGeom>
            <a:rect b="b" l="l" r="r" t="t"/>
            <a:pathLst>
              <a:path extrusionOk="0" h="5173180" w="4914521">
                <a:moveTo>
                  <a:pt x="0" y="0"/>
                </a:moveTo>
                <a:lnTo>
                  <a:pt x="4914520" y="0"/>
                </a:lnTo>
                <a:lnTo>
                  <a:pt x="4914520" y="5173180"/>
                </a:lnTo>
                <a:lnTo>
                  <a:pt x="0" y="5173180"/>
                </a:lnTo>
                <a:lnTo>
                  <a:pt x="0" y="0"/>
                </a:lnTo>
                <a:close/>
              </a:path>
            </a:pathLst>
          </a:custGeom>
          <a:blipFill rotWithShape="1">
            <a:blip r:embed="rId3">
              <a:alphaModFix amt="16000"/>
            </a:blip>
            <a:stretch>
              <a:fillRect b="0" l="0" r="0" t="0"/>
            </a:stretch>
          </a:blipFill>
          <a:ln>
            <a:noFill/>
          </a:ln>
        </p:spPr>
      </p:sp>
      <p:sp>
        <p:nvSpPr>
          <p:cNvPr id="1341" name="Google Shape;1341;p6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342" name="Google Shape;1342;p63"/>
          <p:cNvSpPr/>
          <p:nvPr/>
        </p:nvSpPr>
        <p:spPr>
          <a:xfrm>
            <a:off x="-188855" y="1691250"/>
            <a:ext cx="9804016" cy="5292055"/>
          </a:xfrm>
          <a:custGeom>
            <a:rect b="b" l="l" r="r" t="t"/>
            <a:pathLst>
              <a:path extrusionOk="0" h="5292055" w="9804016">
                <a:moveTo>
                  <a:pt x="0" y="0"/>
                </a:moveTo>
                <a:lnTo>
                  <a:pt x="9804016" y="0"/>
                </a:lnTo>
                <a:lnTo>
                  <a:pt x="9804016" y="5292055"/>
                </a:lnTo>
                <a:lnTo>
                  <a:pt x="0" y="5292055"/>
                </a:lnTo>
                <a:lnTo>
                  <a:pt x="0" y="0"/>
                </a:lnTo>
                <a:close/>
              </a:path>
            </a:pathLst>
          </a:custGeom>
          <a:blipFill rotWithShape="1">
            <a:blip r:embed="rId5">
              <a:alphaModFix/>
            </a:blip>
            <a:stretch>
              <a:fillRect b="0" l="-1474" r="-1474" t="-608"/>
            </a:stretch>
          </a:blipFill>
          <a:ln>
            <a:noFill/>
          </a:ln>
        </p:spPr>
      </p:sp>
      <p:sp>
        <p:nvSpPr>
          <p:cNvPr id="1343" name="Google Shape;1343;p63"/>
          <p:cNvSpPr txBox="1"/>
          <p:nvPr/>
        </p:nvSpPr>
        <p:spPr>
          <a:xfrm rot="-1271530">
            <a:off x="3077736" y="3346618"/>
            <a:ext cx="2815383" cy="2912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35"/>
              <a:buFont typeface="Arial"/>
              <a:buNone/>
            </a:pPr>
            <a:r>
              <a:rPr b="1" i="0" lang="en-US" sz="1835" u="none" cap="none" strike="noStrike">
                <a:solidFill>
                  <a:srgbClr val="000000"/>
                </a:solidFill>
                <a:latin typeface="Philosopher"/>
                <a:ea typeface="Philosopher"/>
                <a:cs typeface="Philosopher"/>
                <a:sym typeface="Philosopher"/>
              </a:rPr>
              <a:t>Integrating Micro-Learning</a:t>
            </a:r>
            <a:endParaRPr b="0" i="0" sz="1400" u="none" cap="none" strike="noStrike">
              <a:solidFill>
                <a:srgbClr val="000000"/>
              </a:solidFill>
              <a:latin typeface="Arial"/>
              <a:ea typeface="Arial"/>
              <a:cs typeface="Arial"/>
              <a:sym typeface="Arial"/>
            </a:endParaRPr>
          </a:p>
        </p:txBody>
      </p:sp>
      <p:sp>
        <p:nvSpPr>
          <p:cNvPr id="1344" name="Google Shape;1344;p63"/>
          <p:cNvSpPr txBox="1"/>
          <p:nvPr/>
        </p:nvSpPr>
        <p:spPr>
          <a:xfrm>
            <a:off x="10108586" y="3966901"/>
            <a:ext cx="7377000" cy="6320100"/>
          </a:xfrm>
          <a:prstGeom prst="rect">
            <a:avLst/>
          </a:prstGeom>
          <a:noFill/>
          <a:ln>
            <a:noFill/>
          </a:ln>
        </p:spPr>
        <p:txBody>
          <a:bodyPr anchorCtr="0" anchor="t" bIns="0" lIns="0" spcFirstLastPara="1" rIns="0" wrap="square" tIns="0">
            <a:spAutoFit/>
          </a:bodyPr>
          <a:lstStyle/>
          <a:p>
            <a:pPr indent="0" lvl="0" marL="0" rtl="0" algn="ctr">
              <a:lnSpc>
                <a:spcPct val="141013"/>
              </a:lnSpc>
              <a:spcBef>
                <a:spcPts val="0"/>
              </a:spcBef>
              <a:spcAft>
                <a:spcPts val="0"/>
              </a:spcAft>
              <a:buClr>
                <a:schemeClr val="dk1"/>
              </a:buClr>
              <a:buSzPts val="1100"/>
              <a:buFont typeface="Arial"/>
              <a:buNone/>
            </a:pPr>
            <a:r>
              <a:rPr lang="en-US" sz="2999">
                <a:solidFill>
                  <a:srgbClr val="F59F35"/>
                </a:solidFill>
                <a:latin typeface="Philosopher"/>
                <a:ea typeface="Philosopher"/>
                <a:cs typeface="Philosopher"/>
                <a:sym typeface="Philosopher"/>
              </a:rPr>
              <a:t>Avec l'essor des plateformes numériques et des appareils mobiles, les supports de micro-apprentissage sont facilement accessibles à tout moment et en tout lieu. Cette accessibilité met les apprenants sur un pied d'égalité, en leur garantissant l'accès à un contenu de qualité au moment où ils en ont le plus besoin</a:t>
            </a:r>
            <a:endParaRPr sz="2999">
              <a:solidFill>
                <a:srgbClr val="F59F35"/>
              </a:solidFill>
              <a:latin typeface="Philosopher"/>
              <a:ea typeface="Philosopher"/>
              <a:cs typeface="Philosopher"/>
              <a:sym typeface="Philosopher"/>
            </a:endParaRPr>
          </a:p>
          <a:p>
            <a:pPr indent="0" lvl="0" marL="0" rtl="0" algn="ctr">
              <a:lnSpc>
                <a:spcPct val="141013"/>
              </a:lnSpc>
              <a:spcBef>
                <a:spcPts val="0"/>
              </a:spcBef>
              <a:spcAft>
                <a:spcPts val="0"/>
              </a:spcAft>
              <a:buClr>
                <a:schemeClr val="dk1"/>
              </a:buClr>
              <a:buSzPts val="1100"/>
              <a:buFont typeface="Arial"/>
              <a:buNone/>
            </a:pPr>
            <a:r>
              <a:t/>
            </a:r>
            <a:endParaRPr sz="2999">
              <a:solidFill>
                <a:srgbClr val="F59F35"/>
              </a:solidFill>
              <a:latin typeface="Philosopher"/>
              <a:ea typeface="Philosopher"/>
              <a:cs typeface="Philosopher"/>
              <a:sym typeface="Philosopher"/>
            </a:endParaRPr>
          </a:p>
          <a:p>
            <a:pPr indent="0" lvl="0" marL="0" marR="0" rtl="0" algn="ctr">
              <a:lnSpc>
                <a:spcPct val="141013"/>
              </a:lnSpc>
              <a:spcBef>
                <a:spcPts val="0"/>
              </a:spcBef>
              <a:spcAft>
                <a:spcPts val="0"/>
              </a:spcAft>
              <a:buClr>
                <a:srgbClr val="000000"/>
              </a:buClr>
              <a:buSzPts val="2999"/>
              <a:buFont typeface="Arial"/>
              <a:buNone/>
            </a:pPr>
            <a:r>
              <a:t/>
            </a:r>
            <a:endParaRPr sz="2999">
              <a:solidFill>
                <a:srgbClr val="F59F35"/>
              </a:solidFill>
              <a:latin typeface="Philosopher"/>
              <a:ea typeface="Philosopher"/>
              <a:cs typeface="Philosopher"/>
              <a:sym typeface="Philosophe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6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354" name="Google Shape;1354;p64"/>
          <p:cNvSpPr/>
          <p:nvPr/>
        </p:nvSpPr>
        <p:spPr>
          <a:xfrm rot="5400000">
            <a:off x="13001376"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64"/>
          <p:cNvSpPr/>
          <p:nvPr/>
        </p:nvSpPr>
        <p:spPr>
          <a:xfrm rot="5400000">
            <a:off x="1127868"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64"/>
          <p:cNvSpPr/>
          <p:nvPr/>
        </p:nvSpPr>
        <p:spPr>
          <a:xfrm rot="5400000">
            <a:off x="7064622"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57" name="Google Shape;1357;p64"/>
          <p:cNvGrpSpPr/>
          <p:nvPr/>
        </p:nvGrpSpPr>
        <p:grpSpPr>
          <a:xfrm>
            <a:off x="2952453" y="3129251"/>
            <a:ext cx="636090" cy="650998"/>
            <a:chOff x="0" y="-19050"/>
            <a:chExt cx="812800" cy="831850"/>
          </a:xfrm>
        </p:grpSpPr>
        <p:sp>
          <p:nvSpPr>
            <p:cNvPr id="1358" name="Google Shape;1358;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0" name="Google Shape;1360;p64"/>
          <p:cNvGrpSpPr/>
          <p:nvPr/>
        </p:nvGrpSpPr>
        <p:grpSpPr>
          <a:xfrm>
            <a:off x="8806403" y="3041258"/>
            <a:ext cx="661867" cy="677380"/>
            <a:chOff x="0" y="-19050"/>
            <a:chExt cx="812800" cy="831850"/>
          </a:xfrm>
        </p:grpSpPr>
        <p:sp>
          <p:nvSpPr>
            <p:cNvPr id="1361" name="Google Shape;1361;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3" name="Google Shape;1363;p64"/>
          <p:cNvGrpSpPr/>
          <p:nvPr/>
        </p:nvGrpSpPr>
        <p:grpSpPr>
          <a:xfrm>
            <a:off x="14823744" y="3079639"/>
            <a:ext cx="624365" cy="638999"/>
            <a:chOff x="0" y="-19050"/>
            <a:chExt cx="812800" cy="831850"/>
          </a:xfrm>
        </p:grpSpPr>
        <p:sp>
          <p:nvSpPr>
            <p:cNvPr id="1364" name="Google Shape;1364;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66" name="Google Shape;1366;p64"/>
          <p:cNvSpPr/>
          <p:nvPr/>
        </p:nvSpPr>
        <p:spPr>
          <a:xfrm>
            <a:off x="1213098" y="4226211"/>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18999"/>
            </a:blip>
            <a:stretch>
              <a:fillRect b="0" l="0" r="0" t="0"/>
            </a:stretch>
          </a:blipFill>
          <a:ln>
            <a:noFill/>
          </a:ln>
        </p:spPr>
      </p:sp>
      <p:sp>
        <p:nvSpPr>
          <p:cNvPr id="1367" name="Google Shape;1367;p64"/>
          <p:cNvSpPr/>
          <p:nvPr/>
        </p:nvSpPr>
        <p:spPr>
          <a:xfrm>
            <a:off x="7293184" y="4226211"/>
            <a:ext cx="3837051" cy="4114800"/>
          </a:xfrm>
          <a:custGeom>
            <a:rect b="b" l="l" r="r" t="t"/>
            <a:pathLst>
              <a:path extrusionOk="0" h="4114800" w="3837051">
                <a:moveTo>
                  <a:pt x="0" y="0"/>
                </a:moveTo>
                <a:lnTo>
                  <a:pt x="3837051" y="0"/>
                </a:lnTo>
                <a:lnTo>
                  <a:pt x="3837051" y="4114800"/>
                </a:lnTo>
                <a:lnTo>
                  <a:pt x="0" y="4114800"/>
                </a:lnTo>
                <a:lnTo>
                  <a:pt x="0" y="0"/>
                </a:lnTo>
                <a:close/>
              </a:path>
            </a:pathLst>
          </a:custGeom>
          <a:blipFill rotWithShape="1">
            <a:blip r:embed="rId5">
              <a:alphaModFix amt="18999"/>
            </a:blip>
            <a:stretch>
              <a:fillRect b="0" l="0" r="0" t="0"/>
            </a:stretch>
          </a:blipFill>
          <a:ln>
            <a:noFill/>
          </a:ln>
        </p:spPr>
      </p:sp>
      <p:sp>
        <p:nvSpPr>
          <p:cNvPr id="1368" name="Google Shape;1368;p64"/>
          <p:cNvSpPr txBox="1"/>
          <p:nvPr/>
        </p:nvSpPr>
        <p:spPr>
          <a:xfrm>
            <a:off x="13264772" y="5715189"/>
            <a:ext cx="3483300" cy="16218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Évaluation et boucle de retour d'information</a:t>
            </a:r>
            <a:endParaRPr b="0" i="0" sz="1400" u="none" cap="none" strike="noStrike">
              <a:solidFill>
                <a:srgbClr val="000000"/>
              </a:solidFill>
              <a:latin typeface="Arial"/>
              <a:ea typeface="Arial"/>
              <a:cs typeface="Arial"/>
              <a:sym typeface="Arial"/>
            </a:endParaRPr>
          </a:p>
        </p:txBody>
      </p:sp>
      <p:sp>
        <p:nvSpPr>
          <p:cNvPr id="1369" name="Google Shape;1369;p64"/>
          <p:cNvSpPr txBox="1"/>
          <p:nvPr/>
        </p:nvSpPr>
        <p:spPr>
          <a:xfrm>
            <a:off x="7261614" y="6105564"/>
            <a:ext cx="3900300" cy="10494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Apprentissage juste à temps </a:t>
            </a:r>
            <a:endParaRPr b="0" i="0" sz="1400" u="none" cap="none" strike="noStrike">
              <a:solidFill>
                <a:srgbClr val="000000"/>
              </a:solidFill>
              <a:latin typeface="Arial"/>
              <a:ea typeface="Arial"/>
              <a:cs typeface="Arial"/>
              <a:sym typeface="Arial"/>
            </a:endParaRPr>
          </a:p>
        </p:txBody>
      </p:sp>
      <p:sp>
        <p:nvSpPr>
          <p:cNvPr id="1370" name="Google Shape;1370;p64"/>
          <p:cNvSpPr txBox="1"/>
          <p:nvPr/>
        </p:nvSpPr>
        <p:spPr>
          <a:xfrm>
            <a:off x="3901529" y="1793802"/>
            <a:ext cx="109035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59F35"/>
                </a:solidFill>
                <a:latin typeface="Philosopher"/>
                <a:ea typeface="Philosopher"/>
                <a:cs typeface="Philosopher"/>
                <a:sym typeface="Philosopher"/>
              </a:rPr>
              <a:t>Intégrer le micro-apprentissage : Stratégies d'intégration </a:t>
            </a:r>
            <a:endParaRPr b="0" i="0" sz="1400" u="none" cap="none" strike="noStrike">
              <a:solidFill>
                <a:srgbClr val="000000"/>
              </a:solidFill>
              <a:latin typeface="Arial"/>
              <a:ea typeface="Arial"/>
              <a:cs typeface="Arial"/>
              <a:sym typeface="Arial"/>
            </a:endParaRPr>
          </a:p>
        </p:txBody>
      </p:sp>
      <p:sp>
        <p:nvSpPr>
          <p:cNvPr id="1371" name="Google Shape;1371;p64"/>
          <p:cNvSpPr txBox="1"/>
          <p:nvPr/>
        </p:nvSpPr>
        <p:spPr>
          <a:xfrm>
            <a:off x="1428914" y="6105564"/>
            <a:ext cx="3594300" cy="10494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Intégration modulaire </a:t>
            </a:r>
            <a:endParaRPr b="0" i="0" sz="1400" u="none" cap="none" strike="noStrike">
              <a:solidFill>
                <a:srgbClr val="000000"/>
              </a:solidFill>
              <a:latin typeface="Arial"/>
              <a:ea typeface="Arial"/>
              <a:cs typeface="Arial"/>
              <a:sym typeface="Arial"/>
            </a:endParaRPr>
          </a:p>
        </p:txBody>
      </p:sp>
      <p:sp>
        <p:nvSpPr>
          <p:cNvPr id="1372" name="Google Shape;1372;p64"/>
          <p:cNvSpPr txBox="1"/>
          <p:nvPr/>
        </p:nvSpPr>
        <p:spPr>
          <a:xfrm>
            <a:off x="9053212" y="3231442"/>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373" name="Google Shape;1373;p64"/>
          <p:cNvSpPr txBox="1"/>
          <p:nvPr/>
        </p:nvSpPr>
        <p:spPr>
          <a:xfrm>
            <a:off x="15061704" y="3212392"/>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1374" name="Google Shape;1374;p64"/>
          <p:cNvSpPr txBox="1"/>
          <p:nvPr/>
        </p:nvSpPr>
        <p:spPr>
          <a:xfrm>
            <a:off x="3216053" y="3273197"/>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375" name="Google Shape;1375;p64"/>
          <p:cNvSpPr/>
          <p:nvPr/>
        </p:nvSpPr>
        <p:spPr>
          <a:xfrm>
            <a:off x="13095649" y="4339137"/>
            <a:ext cx="3932905" cy="3932905"/>
          </a:xfrm>
          <a:custGeom>
            <a:rect b="b" l="l" r="r" t="t"/>
            <a:pathLst>
              <a:path extrusionOk="0" h="3932905" w="3932905">
                <a:moveTo>
                  <a:pt x="0" y="0"/>
                </a:moveTo>
                <a:lnTo>
                  <a:pt x="3932905" y="0"/>
                </a:lnTo>
                <a:lnTo>
                  <a:pt x="3932905" y="3932905"/>
                </a:lnTo>
                <a:lnTo>
                  <a:pt x="0" y="3932905"/>
                </a:lnTo>
                <a:lnTo>
                  <a:pt x="0" y="0"/>
                </a:lnTo>
                <a:close/>
              </a:path>
            </a:pathLst>
          </a:custGeom>
          <a:blipFill rotWithShape="1">
            <a:blip r:embed="rId6">
              <a:alphaModFix amt="18999"/>
            </a:blip>
            <a:stretch>
              <a:fillRect b="0" l="0" r="0" t="0"/>
            </a:stretch>
          </a:blipFill>
          <a:ln>
            <a:noFill/>
          </a:ln>
        </p:spPr>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6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385" name="Google Shape;1385;p65"/>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65"/>
          <p:cNvSpPr txBox="1"/>
          <p:nvPr/>
        </p:nvSpPr>
        <p:spPr>
          <a:xfrm>
            <a:off x="1125558" y="3429001"/>
            <a:ext cx="9147900" cy="11172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Divisez votre programme d'études en modules plus petits</a:t>
            </a:r>
            <a:r>
              <a:rPr b="1" i="0" lang="en-US" sz="3299" u="none" cap="none" strike="noStrike">
                <a:solidFill>
                  <a:srgbClr val="94A037"/>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1387" name="Google Shape;1387;p65"/>
          <p:cNvSpPr/>
          <p:nvPr/>
        </p:nvSpPr>
        <p:spPr>
          <a:xfrm>
            <a:off x="9276836" y="2199494"/>
            <a:ext cx="7817669" cy="7817669"/>
          </a:xfrm>
          <a:custGeom>
            <a:rect b="b" l="l" r="r" t="t"/>
            <a:pathLst>
              <a:path extrusionOk="0" h="7817669" w="7817669">
                <a:moveTo>
                  <a:pt x="0" y="0"/>
                </a:moveTo>
                <a:lnTo>
                  <a:pt x="7817669" y="0"/>
                </a:lnTo>
                <a:lnTo>
                  <a:pt x="7817669" y="7817669"/>
                </a:lnTo>
                <a:lnTo>
                  <a:pt x="0" y="7817669"/>
                </a:lnTo>
                <a:lnTo>
                  <a:pt x="0" y="0"/>
                </a:lnTo>
                <a:close/>
              </a:path>
            </a:pathLst>
          </a:custGeom>
          <a:blipFill rotWithShape="1">
            <a:blip r:embed="rId4">
              <a:alphaModFix amt="18999"/>
            </a:blip>
            <a:stretch>
              <a:fillRect b="0" l="0" r="0" t="0"/>
            </a:stretch>
          </a:blipFill>
          <a:ln>
            <a:noFill/>
          </a:ln>
        </p:spPr>
      </p:sp>
      <p:sp>
        <p:nvSpPr>
          <p:cNvPr id="1388" name="Google Shape;1388;p65"/>
          <p:cNvSpPr/>
          <p:nvPr/>
        </p:nvSpPr>
        <p:spPr>
          <a:xfrm>
            <a:off x="1310376" y="5143500"/>
            <a:ext cx="619318" cy="455198"/>
          </a:xfrm>
          <a:custGeom>
            <a:rect b="b" l="l" r="r" t="t"/>
            <a:pathLst>
              <a:path extrusionOk="0" h="455198" w="619318">
                <a:moveTo>
                  <a:pt x="0" y="0"/>
                </a:moveTo>
                <a:lnTo>
                  <a:pt x="619318" y="0"/>
                </a:lnTo>
                <a:lnTo>
                  <a:pt x="619318" y="455198"/>
                </a:lnTo>
                <a:lnTo>
                  <a:pt x="0" y="455198"/>
                </a:lnTo>
                <a:lnTo>
                  <a:pt x="0" y="0"/>
                </a:lnTo>
                <a:close/>
              </a:path>
            </a:pathLst>
          </a:custGeom>
          <a:blipFill rotWithShape="1">
            <a:blip r:embed="rId5">
              <a:alphaModFix/>
            </a:blip>
            <a:stretch>
              <a:fillRect b="0" l="0" r="0" t="0"/>
            </a:stretch>
          </a:blipFill>
          <a:ln>
            <a:noFill/>
          </a:ln>
        </p:spPr>
      </p:sp>
      <p:sp>
        <p:nvSpPr>
          <p:cNvPr id="1389" name="Google Shape;1389;p65"/>
          <p:cNvSpPr/>
          <p:nvPr/>
        </p:nvSpPr>
        <p:spPr>
          <a:xfrm>
            <a:off x="1389937" y="6816170"/>
            <a:ext cx="460196" cy="460196"/>
          </a:xfrm>
          <a:custGeom>
            <a:rect b="b" l="l" r="r" t="t"/>
            <a:pathLst>
              <a:path extrusionOk="0" h="460196" w="460196">
                <a:moveTo>
                  <a:pt x="0" y="0"/>
                </a:moveTo>
                <a:lnTo>
                  <a:pt x="460196" y="0"/>
                </a:lnTo>
                <a:lnTo>
                  <a:pt x="460196" y="460196"/>
                </a:lnTo>
                <a:lnTo>
                  <a:pt x="0" y="460196"/>
                </a:lnTo>
                <a:lnTo>
                  <a:pt x="0" y="0"/>
                </a:lnTo>
                <a:close/>
              </a:path>
            </a:pathLst>
          </a:custGeom>
          <a:blipFill rotWithShape="1">
            <a:blip r:embed="rId6">
              <a:alphaModFix/>
            </a:blip>
            <a:stretch>
              <a:fillRect b="0" l="0" r="0" t="0"/>
            </a:stretch>
          </a:blipFill>
          <a:ln>
            <a:noFill/>
          </a:ln>
        </p:spPr>
      </p:sp>
      <p:sp>
        <p:nvSpPr>
          <p:cNvPr id="1390" name="Google Shape;1390;p65"/>
          <p:cNvSpPr txBox="1"/>
          <p:nvPr/>
        </p:nvSpPr>
        <p:spPr>
          <a:xfrm>
            <a:off x="1362309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
        <p:nvSpPr>
          <p:cNvPr id="1391" name="Google Shape;1391;p65"/>
          <p:cNvSpPr txBox="1"/>
          <p:nvPr/>
        </p:nvSpPr>
        <p:spPr>
          <a:xfrm>
            <a:off x="1620021" y="1881450"/>
            <a:ext cx="63255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Intégration modulaire </a:t>
            </a:r>
            <a:endParaRPr b="0" i="0" sz="1400" u="none" cap="none" strike="noStrike">
              <a:solidFill>
                <a:srgbClr val="000000"/>
              </a:solidFill>
              <a:latin typeface="Arial"/>
              <a:ea typeface="Arial"/>
              <a:cs typeface="Arial"/>
              <a:sym typeface="Arial"/>
            </a:endParaRPr>
          </a:p>
        </p:txBody>
      </p:sp>
      <p:sp>
        <p:nvSpPr>
          <p:cNvPr id="1392" name="Google Shape;1392;p65"/>
          <p:cNvSpPr txBox="1"/>
          <p:nvPr/>
        </p:nvSpPr>
        <p:spPr>
          <a:xfrm>
            <a:off x="2524635" y="4898032"/>
            <a:ext cx="9176100" cy="44040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Chaque module peut être accompagné de ressources de micro-apprentissage qui renforcent les concepts clés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Cela permet aux étudiants d'aborder le contenu en parties plus petites et plus digestes, ce qui rend les sujets complexes plus faciles à gérer.</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grpSp>
        <p:nvGrpSpPr>
          <p:cNvPr id="1393" name="Google Shape;1393;p65"/>
          <p:cNvGrpSpPr/>
          <p:nvPr/>
        </p:nvGrpSpPr>
        <p:grpSpPr>
          <a:xfrm>
            <a:off x="753056" y="1866541"/>
            <a:ext cx="636090" cy="650998"/>
            <a:chOff x="0" y="-19050"/>
            <a:chExt cx="812800" cy="831850"/>
          </a:xfrm>
        </p:grpSpPr>
        <p:sp>
          <p:nvSpPr>
            <p:cNvPr id="1394" name="Google Shape;1394;p6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65"/>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96" name="Google Shape;1396;p65"/>
          <p:cNvSpPr txBox="1"/>
          <p:nvPr/>
        </p:nvSpPr>
        <p:spPr>
          <a:xfrm>
            <a:off x="1016655" y="2010488"/>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6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06" name="Google Shape;1406;p66"/>
          <p:cNvSpPr/>
          <p:nvPr/>
        </p:nvSpPr>
        <p:spPr>
          <a:xfrm>
            <a:off x="9779799" y="1881449"/>
            <a:ext cx="7686596" cy="8242998"/>
          </a:xfrm>
          <a:custGeom>
            <a:rect b="b" l="l" r="r" t="t"/>
            <a:pathLst>
              <a:path extrusionOk="0" h="8242998" w="7686596">
                <a:moveTo>
                  <a:pt x="0" y="0"/>
                </a:moveTo>
                <a:lnTo>
                  <a:pt x="7686596" y="0"/>
                </a:lnTo>
                <a:lnTo>
                  <a:pt x="7686596" y="8242998"/>
                </a:lnTo>
                <a:lnTo>
                  <a:pt x="0" y="8242998"/>
                </a:lnTo>
                <a:lnTo>
                  <a:pt x="0" y="0"/>
                </a:lnTo>
                <a:close/>
              </a:path>
            </a:pathLst>
          </a:custGeom>
          <a:blipFill rotWithShape="1">
            <a:blip r:embed="rId4">
              <a:alphaModFix amt="18999"/>
            </a:blip>
            <a:stretch>
              <a:fillRect b="0" l="0" r="0" t="0"/>
            </a:stretch>
          </a:blipFill>
          <a:ln>
            <a:noFill/>
          </a:ln>
        </p:spPr>
      </p:sp>
      <p:sp>
        <p:nvSpPr>
          <p:cNvPr id="1407" name="Google Shape;1407;p66"/>
          <p:cNvSpPr/>
          <p:nvPr/>
        </p:nvSpPr>
        <p:spPr>
          <a:xfrm rot="5400000">
            <a:off x="3351975" y="54762"/>
            <a:ext cx="5644515" cy="11307523"/>
          </a:xfrm>
          <a:custGeom>
            <a:rect b="b" l="l" r="r" t="t"/>
            <a:pathLst>
              <a:path extrusionOk="0" h="7148952" w="356863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66"/>
          <p:cNvSpPr txBox="1"/>
          <p:nvPr/>
        </p:nvSpPr>
        <p:spPr>
          <a:xfrm>
            <a:off x="1003146" y="3270163"/>
            <a:ext cx="10342200" cy="11172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Aligner les ressources de micro-apprentissage sur les besoins immédiats de votre programme d'études</a:t>
            </a:r>
            <a:endParaRPr b="0" i="0" sz="1400" u="none" cap="none" strike="noStrike">
              <a:solidFill>
                <a:srgbClr val="000000"/>
              </a:solidFill>
              <a:latin typeface="Arial"/>
              <a:ea typeface="Arial"/>
              <a:cs typeface="Arial"/>
              <a:sym typeface="Arial"/>
            </a:endParaRPr>
          </a:p>
        </p:txBody>
      </p:sp>
      <p:sp>
        <p:nvSpPr>
          <p:cNvPr id="1409" name="Google Shape;1409;p66"/>
          <p:cNvSpPr txBox="1"/>
          <p:nvPr/>
        </p:nvSpPr>
        <p:spPr>
          <a:xfrm>
            <a:off x="2651892" y="4699000"/>
            <a:ext cx="9176100" cy="44040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Lorsque les étudiants rencontrent des difficultés ou des questions spécifiques, ils peuvent accéder à du matériel de micro-apprentissage qui leur fournit des réponses instantanées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 Cette approche garantit que les étudiants obtiennent le soutien dont ils ont besoin au moment le plus opportun.</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grpSp>
        <p:nvGrpSpPr>
          <p:cNvPr id="1410" name="Google Shape;1410;p66"/>
          <p:cNvGrpSpPr/>
          <p:nvPr/>
        </p:nvGrpSpPr>
        <p:grpSpPr>
          <a:xfrm>
            <a:off x="753056" y="1866541"/>
            <a:ext cx="636090" cy="650998"/>
            <a:chOff x="0" y="-19050"/>
            <a:chExt cx="812800" cy="831850"/>
          </a:xfrm>
        </p:grpSpPr>
        <p:sp>
          <p:nvSpPr>
            <p:cNvPr id="1411" name="Google Shape;1411;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6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3" name="Google Shape;1413;p66"/>
          <p:cNvSpPr/>
          <p:nvPr/>
        </p:nvSpPr>
        <p:spPr>
          <a:xfrm>
            <a:off x="980313" y="5273024"/>
            <a:ext cx="1482553" cy="871000"/>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5">
              <a:alphaModFix/>
            </a:blip>
            <a:stretch>
              <a:fillRect b="0" l="0" r="0" t="0"/>
            </a:stretch>
          </a:blipFill>
          <a:ln>
            <a:noFill/>
          </a:ln>
        </p:spPr>
      </p:sp>
      <p:sp>
        <p:nvSpPr>
          <p:cNvPr id="1414" name="Google Shape;1414;p66"/>
          <p:cNvSpPr/>
          <p:nvPr/>
        </p:nvSpPr>
        <p:spPr>
          <a:xfrm>
            <a:off x="1103340" y="6839349"/>
            <a:ext cx="1236500" cy="1236500"/>
          </a:xfrm>
          <a:custGeom>
            <a:rect b="b" l="l" r="r" t="t"/>
            <a:pathLst>
              <a:path extrusionOk="0" h="1236500" w="1236500">
                <a:moveTo>
                  <a:pt x="0" y="0"/>
                </a:moveTo>
                <a:lnTo>
                  <a:pt x="1236500" y="0"/>
                </a:lnTo>
                <a:lnTo>
                  <a:pt x="1236500" y="1236499"/>
                </a:lnTo>
                <a:lnTo>
                  <a:pt x="0" y="1236499"/>
                </a:lnTo>
                <a:lnTo>
                  <a:pt x="0" y="0"/>
                </a:lnTo>
                <a:close/>
              </a:path>
            </a:pathLst>
          </a:custGeom>
          <a:blipFill rotWithShape="1">
            <a:blip r:embed="rId6">
              <a:alphaModFix/>
            </a:blip>
            <a:stretch>
              <a:fillRect b="0" l="0" r="0" t="0"/>
            </a:stretch>
          </a:blipFill>
          <a:ln>
            <a:noFill/>
          </a:ln>
        </p:spPr>
      </p:sp>
      <p:sp>
        <p:nvSpPr>
          <p:cNvPr id="1415" name="Google Shape;1415;p66"/>
          <p:cNvSpPr txBox="1"/>
          <p:nvPr/>
        </p:nvSpPr>
        <p:spPr>
          <a:xfrm>
            <a:off x="1362309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
        <p:nvSpPr>
          <p:cNvPr id="1416" name="Google Shape;1416;p66"/>
          <p:cNvSpPr txBox="1"/>
          <p:nvPr/>
        </p:nvSpPr>
        <p:spPr>
          <a:xfrm>
            <a:off x="1540475" y="1907950"/>
            <a:ext cx="67311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Apprentissage juste à temps  </a:t>
            </a:r>
            <a:endParaRPr b="0" i="0" sz="1400" u="none" cap="none" strike="noStrike">
              <a:solidFill>
                <a:srgbClr val="000000"/>
              </a:solidFill>
              <a:latin typeface="Arial"/>
              <a:ea typeface="Arial"/>
              <a:cs typeface="Arial"/>
              <a:sym typeface="Arial"/>
            </a:endParaRPr>
          </a:p>
        </p:txBody>
      </p:sp>
      <p:sp>
        <p:nvSpPr>
          <p:cNvPr id="1417" name="Google Shape;1417;p66"/>
          <p:cNvSpPr txBox="1"/>
          <p:nvPr/>
        </p:nvSpPr>
        <p:spPr>
          <a:xfrm>
            <a:off x="980313" y="1999135"/>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6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27" name="Google Shape;1427;p67"/>
          <p:cNvSpPr/>
          <p:nvPr/>
        </p:nvSpPr>
        <p:spPr>
          <a:xfrm>
            <a:off x="9043259" y="1881449"/>
            <a:ext cx="7958379" cy="7958379"/>
          </a:xfrm>
          <a:custGeom>
            <a:rect b="b" l="l" r="r" t="t"/>
            <a:pathLst>
              <a:path extrusionOk="0" h="7958379" w="7958379">
                <a:moveTo>
                  <a:pt x="0" y="0"/>
                </a:moveTo>
                <a:lnTo>
                  <a:pt x="7958379" y="0"/>
                </a:lnTo>
                <a:lnTo>
                  <a:pt x="7958379" y="7958379"/>
                </a:lnTo>
                <a:lnTo>
                  <a:pt x="0" y="7958379"/>
                </a:lnTo>
                <a:lnTo>
                  <a:pt x="0" y="0"/>
                </a:lnTo>
                <a:close/>
              </a:path>
            </a:pathLst>
          </a:custGeom>
          <a:blipFill rotWithShape="1">
            <a:blip r:embed="rId4">
              <a:alphaModFix amt="18999"/>
            </a:blip>
            <a:stretch>
              <a:fillRect b="0" l="0" r="0" t="0"/>
            </a:stretch>
          </a:blipFill>
          <a:ln>
            <a:noFill/>
          </a:ln>
        </p:spPr>
      </p:sp>
      <p:sp>
        <p:nvSpPr>
          <p:cNvPr id="1428" name="Google Shape;1428;p67"/>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29" name="Google Shape;1429;p67"/>
          <p:cNvGrpSpPr/>
          <p:nvPr/>
        </p:nvGrpSpPr>
        <p:grpSpPr>
          <a:xfrm>
            <a:off x="753056" y="1830527"/>
            <a:ext cx="636090" cy="650998"/>
            <a:chOff x="0" y="-19050"/>
            <a:chExt cx="812800" cy="831850"/>
          </a:xfrm>
        </p:grpSpPr>
        <p:sp>
          <p:nvSpPr>
            <p:cNvPr id="1430" name="Google Shape;1430;p6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6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32" name="Google Shape;1432;p67"/>
          <p:cNvSpPr/>
          <p:nvPr/>
        </p:nvSpPr>
        <p:spPr>
          <a:xfrm>
            <a:off x="994340" y="4701633"/>
            <a:ext cx="1011693" cy="1135140"/>
          </a:xfrm>
          <a:custGeom>
            <a:rect b="b" l="l" r="r" t="t"/>
            <a:pathLst>
              <a:path extrusionOk="0" h="1135140" w="1011693">
                <a:moveTo>
                  <a:pt x="0" y="0"/>
                </a:moveTo>
                <a:lnTo>
                  <a:pt x="1011693" y="0"/>
                </a:lnTo>
                <a:lnTo>
                  <a:pt x="1011693" y="1135140"/>
                </a:lnTo>
                <a:lnTo>
                  <a:pt x="0" y="1135140"/>
                </a:lnTo>
                <a:lnTo>
                  <a:pt x="0" y="0"/>
                </a:lnTo>
                <a:close/>
              </a:path>
            </a:pathLst>
          </a:custGeom>
          <a:blipFill rotWithShape="1">
            <a:blip r:embed="rId5">
              <a:alphaModFix/>
            </a:blip>
            <a:stretch>
              <a:fillRect b="0" l="0" r="0" t="0"/>
            </a:stretch>
          </a:blipFill>
          <a:ln>
            <a:noFill/>
          </a:ln>
        </p:spPr>
      </p:sp>
      <p:sp>
        <p:nvSpPr>
          <p:cNvPr id="1433" name="Google Shape;1433;p67"/>
          <p:cNvSpPr/>
          <p:nvPr/>
        </p:nvSpPr>
        <p:spPr>
          <a:xfrm>
            <a:off x="1102905" y="6589248"/>
            <a:ext cx="794564" cy="1028561"/>
          </a:xfrm>
          <a:custGeom>
            <a:rect b="b" l="l" r="r" t="t"/>
            <a:pathLst>
              <a:path extrusionOk="0" h="1028561" w="794564">
                <a:moveTo>
                  <a:pt x="0" y="0"/>
                </a:moveTo>
                <a:lnTo>
                  <a:pt x="794564" y="0"/>
                </a:lnTo>
                <a:lnTo>
                  <a:pt x="794564" y="1028561"/>
                </a:lnTo>
                <a:lnTo>
                  <a:pt x="0" y="1028561"/>
                </a:lnTo>
                <a:lnTo>
                  <a:pt x="0" y="0"/>
                </a:lnTo>
                <a:close/>
              </a:path>
            </a:pathLst>
          </a:custGeom>
          <a:blipFill rotWithShape="1">
            <a:blip r:embed="rId6">
              <a:alphaModFix/>
            </a:blip>
            <a:stretch>
              <a:fillRect b="0" l="0" r="0" t="0"/>
            </a:stretch>
          </a:blipFill>
          <a:ln>
            <a:noFill/>
          </a:ln>
        </p:spPr>
      </p:sp>
      <p:sp>
        <p:nvSpPr>
          <p:cNvPr id="1434" name="Google Shape;1434;p67"/>
          <p:cNvSpPr txBox="1"/>
          <p:nvPr/>
        </p:nvSpPr>
        <p:spPr>
          <a:xfrm>
            <a:off x="1180776" y="3367488"/>
            <a:ext cx="10092300" cy="2335800"/>
          </a:xfrm>
          <a:prstGeom prst="rect">
            <a:avLst/>
          </a:prstGeom>
          <a:noFill/>
          <a:ln>
            <a:noFill/>
          </a:ln>
        </p:spPr>
        <p:txBody>
          <a:bodyPr anchorCtr="0" anchor="t" bIns="0" lIns="0" spcFirstLastPara="1" rIns="0" wrap="square" tIns="0">
            <a:spAutoFit/>
          </a:bodyPr>
          <a:lstStyle/>
          <a:p>
            <a:pPr indent="0" lvl="0" marL="0" rtl="0" algn="l">
              <a:lnSpc>
                <a:spcPct val="120006"/>
              </a:lnSpc>
              <a:spcBef>
                <a:spcPts val="0"/>
              </a:spcBef>
              <a:spcAft>
                <a:spcPts val="0"/>
              </a:spcAft>
              <a:buClr>
                <a:schemeClr val="dk1"/>
              </a:buClr>
              <a:buSzPts val="1100"/>
              <a:buFont typeface="Arial"/>
              <a:buNone/>
            </a:pPr>
            <a:r>
              <a:rPr b="1" lang="en-US" sz="3299">
                <a:solidFill>
                  <a:srgbClr val="94A037"/>
                </a:solidFill>
                <a:latin typeface="Philosopher"/>
                <a:ea typeface="Philosopher"/>
                <a:cs typeface="Philosopher"/>
                <a:sym typeface="Philosopher"/>
              </a:rPr>
              <a:t>Tirer parti du micro-apprentissage pour les évaluations formatrices</a:t>
            </a:r>
            <a:endParaRPr b="1" sz="3299">
              <a:solidFill>
                <a:srgbClr val="94A037"/>
              </a:solidFill>
              <a:latin typeface="Philosopher"/>
              <a:ea typeface="Philosopher"/>
              <a:cs typeface="Philosopher"/>
              <a:sym typeface="Philosopher"/>
            </a:endParaRPr>
          </a:p>
          <a:p>
            <a:pPr indent="0" lvl="0" marL="0" rtl="0" algn="l">
              <a:lnSpc>
                <a:spcPct val="120006"/>
              </a:lnSpc>
              <a:spcBef>
                <a:spcPts val="0"/>
              </a:spcBef>
              <a:spcAft>
                <a:spcPts val="0"/>
              </a:spcAft>
              <a:buClr>
                <a:schemeClr val="dk1"/>
              </a:buClr>
              <a:buSzPts val="1100"/>
              <a:buFont typeface="Arial"/>
              <a:buNone/>
            </a:pPr>
            <a:r>
              <a:t/>
            </a:r>
            <a:endParaRPr b="1" sz="3299">
              <a:solidFill>
                <a:srgbClr val="94A037"/>
              </a:solidFill>
              <a:latin typeface="Philosopher"/>
              <a:ea typeface="Philosopher"/>
              <a:cs typeface="Philosopher"/>
              <a:sym typeface="Philosopher"/>
            </a:endParaRPr>
          </a:p>
          <a:p>
            <a:pPr indent="0" lvl="0" marL="0" marR="0" rtl="0" algn="l">
              <a:lnSpc>
                <a:spcPct val="120006"/>
              </a:lnSpc>
              <a:spcBef>
                <a:spcPts val="0"/>
              </a:spcBef>
              <a:spcAft>
                <a:spcPts val="0"/>
              </a:spcAft>
              <a:buClr>
                <a:srgbClr val="000000"/>
              </a:buClr>
              <a:buSzPts val="3299"/>
              <a:buFont typeface="Arial"/>
              <a:buNone/>
            </a:pPr>
            <a:r>
              <a:t/>
            </a:r>
            <a:endParaRPr b="1" sz="3299">
              <a:solidFill>
                <a:srgbClr val="94A037"/>
              </a:solidFill>
              <a:latin typeface="Philosopher"/>
              <a:ea typeface="Philosopher"/>
              <a:cs typeface="Philosopher"/>
              <a:sym typeface="Philosopher"/>
            </a:endParaRPr>
          </a:p>
        </p:txBody>
      </p:sp>
      <p:sp>
        <p:nvSpPr>
          <p:cNvPr id="1435" name="Google Shape;1435;p67"/>
          <p:cNvSpPr txBox="1"/>
          <p:nvPr/>
        </p:nvSpPr>
        <p:spPr>
          <a:xfrm>
            <a:off x="1362309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
        <p:nvSpPr>
          <p:cNvPr id="1436" name="Google Shape;1436;p67"/>
          <p:cNvSpPr txBox="1"/>
          <p:nvPr/>
        </p:nvSpPr>
        <p:spPr>
          <a:xfrm>
            <a:off x="2226661" y="4912650"/>
            <a:ext cx="9176100" cy="44040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Intégrez des questionnaires rapides ou des exercices interactifs dans votre programme d'études pour évaluer la compréhension des étudiants.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Le retour d'information rapide de ces évaluations vous permet d'adapter votre approche pédagogique, ce qui garantit que le programme reste attrayant et efficace.</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sp>
        <p:nvSpPr>
          <p:cNvPr id="1437" name="Google Shape;1437;p67"/>
          <p:cNvSpPr txBox="1"/>
          <p:nvPr/>
        </p:nvSpPr>
        <p:spPr>
          <a:xfrm>
            <a:off x="1540475" y="1881450"/>
            <a:ext cx="103848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Évaluation et boucle de retour d'information</a:t>
            </a:r>
            <a:endParaRPr b="0" i="0" sz="1400" u="none" cap="none" strike="noStrike">
              <a:solidFill>
                <a:srgbClr val="000000"/>
              </a:solidFill>
              <a:latin typeface="Arial"/>
              <a:ea typeface="Arial"/>
              <a:cs typeface="Arial"/>
              <a:sym typeface="Arial"/>
            </a:endParaRPr>
          </a:p>
        </p:txBody>
      </p:sp>
      <p:sp>
        <p:nvSpPr>
          <p:cNvPr id="1438" name="Google Shape;1438;p67"/>
          <p:cNvSpPr txBox="1"/>
          <p:nvPr/>
        </p:nvSpPr>
        <p:spPr>
          <a:xfrm>
            <a:off x="994340" y="1987718"/>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6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48" name="Google Shape;1448;p68"/>
          <p:cNvSpPr/>
          <p:nvPr/>
        </p:nvSpPr>
        <p:spPr>
          <a:xfrm rot="5400000">
            <a:off x="9839547" y="156583"/>
            <a:ext cx="2448241" cy="11413139"/>
          </a:xfrm>
          <a:custGeom>
            <a:rect b="b" l="l" r="r" t="t"/>
            <a:pathLst>
              <a:path extrusionOk="0" h="22327380" w="4789462">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68"/>
          <p:cNvSpPr/>
          <p:nvPr/>
        </p:nvSpPr>
        <p:spPr>
          <a:xfrm rot="5400000">
            <a:off x="1462247" y="3728858"/>
            <a:ext cx="2448241" cy="4277084"/>
          </a:xfrm>
          <a:custGeom>
            <a:rect b="b" l="l" r="r" t="t"/>
            <a:pathLst>
              <a:path extrusionOk="0" h="8367205" w="4789462">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68"/>
          <p:cNvSpPr/>
          <p:nvPr/>
        </p:nvSpPr>
        <p:spPr>
          <a:xfrm>
            <a:off x="646360" y="5427960"/>
            <a:ext cx="961750" cy="870384"/>
          </a:xfrm>
          <a:custGeom>
            <a:rect b="b" l="l" r="r" t="t"/>
            <a:pathLst>
              <a:path extrusionOk="0" h="870384" w="961750">
                <a:moveTo>
                  <a:pt x="0" y="0"/>
                </a:moveTo>
                <a:lnTo>
                  <a:pt x="961750" y="0"/>
                </a:lnTo>
                <a:lnTo>
                  <a:pt x="961750" y="870384"/>
                </a:lnTo>
                <a:lnTo>
                  <a:pt x="0" y="870384"/>
                </a:lnTo>
                <a:lnTo>
                  <a:pt x="0" y="0"/>
                </a:lnTo>
                <a:close/>
              </a:path>
            </a:pathLst>
          </a:custGeom>
          <a:blipFill rotWithShape="1">
            <a:blip r:embed="rId4">
              <a:alphaModFix/>
            </a:blip>
            <a:stretch>
              <a:fillRect b="0" l="0" r="0" t="0"/>
            </a:stretch>
          </a:blipFill>
          <a:ln>
            <a:noFill/>
          </a:ln>
        </p:spPr>
      </p:sp>
      <p:sp>
        <p:nvSpPr>
          <p:cNvPr id="1451" name="Google Shape;1451;p68"/>
          <p:cNvSpPr/>
          <p:nvPr/>
        </p:nvSpPr>
        <p:spPr>
          <a:xfrm>
            <a:off x="8346764" y="3200379"/>
            <a:ext cx="7996187" cy="7086621"/>
          </a:xfrm>
          <a:custGeom>
            <a:rect b="b" l="l" r="r" t="t"/>
            <a:pathLst>
              <a:path extrusionOk="0" h="7086621" w="7996187">
                <a:moveTo>
                  <a:pt x="0" y="0"/>
                </a:moveTo>
                <a:lnTo>
                  <a:pt x="7996187" y="0"/>
                </a:lnTo>
                <a:lnTo>
                  <a:pt x="7996187" y="7086621"/>
                </a:lnTo>
                <a:lnTo>
                  <a:pt x="0" y="7086621"/>
                </a:lnTo>
                <a:lnTo>
                  <a:pt x="0" y="0"/>
                </a:lnTo>
                <a:close/>
              </a:path>
            </a:pathLst>
          </a:custGeom>
          <a:blipFill rotWithShape="1">
            <a:blip r:embed="rId5">
              <a:alphaModFix amt="14000"/>
            </a:blip>
            <a:stretch>
              <a:fillRect b="0" l="0" r="0" t="0"/>
            </a:stretch>
          </a:blipFill>
          <a:ln>
            <a:noFill/>
          </a:ln>
        </p:spPr>
      </p:sp>
      <p:sp>
        <p:nvSpPr>
          <p:cNvPr id="1452" name="Google Shape;1452;p68"/>
          <p:cNvSpPr txBox="1"/>
          <p:nvPr/>
        </p:nvSpPr>
        <p:spPr>
          <a:xfrm>
            <a:off x="3692301" y="2378884"/>
            <a:ext cx="10903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a:t>
            </a:r>
            <a:r>
              <a:rPr b="1" lang="en-US" sz="4599">
                <a:solidFill>
                  <a:srgbClr val="F59F35"/>
                </a:solidFill>
                <a:latin typeface="Philosopher"/>
                <a:ea typeface="Philosopher"/>
                <a:cs typeface="Philosopher"/>
                <a:sym typeface="Philosopher"/>
              </a:rPr>
              <a:t>Cohérence</a:t>
            </a:r>
            <a:endParaRPr b="0" i="0" sz="1400" u="none" cap="none" strike="noStrike">
              <a:solidFill>
                <a:srgbClr val="000000"/>
              </a:solidFill>
              <a:latin typeface="Arial"/>
              <a:ea typeface="Arial"/>
              <a:cs typeface="Arial"/>
              <a:sym typeface="Arial"/>
            </a:endParaRPr>
          </a:p>
        </p:txBody>
      </p:sp>
      <p:sp>
        <p:nvSpPr>
          <p:cNvPr id="1453" name="Google Shape;1453;p68"/>
          <p:cNvSpPr txBox="1"/>
          <p:nvPr/>
        </p:nvSpPr>
        <p:spPr>
          <a:xfrm>
            <a:off x="5357060" y="4800750"/>
            <a:ext cx="11413200" cy="2585100"/>
          </a:xfrm>
          <a:prstGeom prst="rect">
            <a:avLst/>
          </a:prstGeom>
          <a:noFill/>
          <a:ln>
            <a:noFill/>
          </a:ln>
        </p:spPr>
        <p:txBody>
          <a:bodyPr anchorCtr="0" anchor="t" bIns="0" lIns="0" spcFirstLastPara="1" rIns="0" wrap="square" tIns="0">
            <a:spAutoFit/>
          </a:bodyPr>
          <a:lstStyle/>
          <a:p>
            <a:pPr indent="-381000" lvl="1" marL="914400" rtl="0" algn="l">
              <a:lnSpc>
                <a:spcPct val="119958"/>
              </a:lnSpc>
              <a:spcBef>
                <a:spcPts val="0"/>
              </a:spcBef>
              <a:spcAft>
                <a:spcPts val="0"/>
              </a:spcAft>
              <a:buSzPts val="2400"/>
              <a:buChar char="•"/>
            </a:pPr>
            <a:r>
              <a:rPr b="1" lang="en-US" sz="2400">
                <a:latin typeface="Philosopher"/>
                <a:ea typeface="Philosopher"/>
                <a:cs typeface="Philosopher"/>
                <a:sym typeface="Philosopher"/>
              </a:rPr>
              <a:t>L'alignement du micro-apprentissage sur les objectifs du programme d'études garantit que chaque élément de contenu sert un objectif pédagogique spécifique.</a:t>
            </a:r>
            <a:endParaRPr b="1" sz="2400">
              <a:latin typeface="Philosopher"/>
              <a:ea typeface="Philosopher"/>
              <a:cs typeface="Philosopher"/>
              <a:sym typeface="Philosopher"/>
            </a:endParaRPr>
          </a:p>
          <a:p>
            <a:pPr indent="-381000" lvl="1" marL="914400" rtl="0" algn="l">
              <a:lnSpc>
                <a:spcPct val="119958"/>
              </a:lnSpc>
              <a:spcBef>
                <a:spcPts val="0"/>
              </a:spcBef>
              <a:spcAft>
                <a:spcPts val="0"/>
              </a:spcAft>
              <a:buSzPts val="2400"/>
              <a:buChar char="•"/>
            </a:pPr>
            <a:r>
              <a:rPr b="1" lang="en-US" sz="2400">
                <a:latin typeface="Philosopher"/>
                <a:ea typeface="Philosopher"/>
                <a:cs typeface="Philosopher"/>
                <a:sym typeface="Philosopher"/>
              </a:rPr>
              <a:t>L'enseignement reste ciblé et pertinent, ce qui rend l'expérience d'apprentissage plus significative pour les étudiants.</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sz="2400">
              <a:latin typeface="Philosopher"/>
              <a:ea typeface="Philosopher"/>
              <a:cs typeface="Philosopher"/>
              <a:sym typeface="Philosopher"/>
            </a:endParaRPr>
          </a:p>
        </p:txBody>
      </p:sp>
      <p:sp>
        <p:nvSpPr>
          <p:cNvPr id="1454" name="Google Shape;1454;p68"/>
          <p:cNvSpPr txBox="1"/>
          <p:nvPr/>
        </p:nvSpPr>
        <p:spPr>
          <a:xfrm>
            <a:off x="1350397" y="5339277"/>
            <a:ext cx="34746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L'importance de la cohérence</a:t>
            </a:r>
            <a:endParaRPr b="0" i="0" sz="1400" u="none" cap="none" strike="noStrike">
              <a:solidFill>
                <a:srgbClr val="000000"/>
              </a:solidFill>
              <a:latin typeface="Arial"/>
              <a:ea typeface="Arial"/>
              <a:cs typeface="Arial"/>
              <a:sym typeface="Arial"/>
            </a:endParaRPr>
          </a:p>
        </p:txBody>
      </p:sp>
      <p:sp>
        <p:nvSpPr>
          <p:cNvPr id="1455" name="Google Shape;1455;p68"/>
          <p:cNvSpPr txBox="1"/>
          <p:nvPr/>
        </p:nvSpPr>
        <p:spPr>
          <a:xfrm>
            <a:off x="1422238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Stratégies d'intégration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6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65" name="Google Shape;1465;p69"/>
          <p:cNvSpPr/>
          <p:nvPr/>
        </p:nvSpPr>
        <p:spPr>
          <a:xfrm rot="5400000">
            <a:off x="990570" y="3407310"/>
            <a:ext cx="3252943" cy="4277084"/>
          </a:xfrm>
          <a:custGeom>
            <a:rect b="b" l="l" r="r" t="t"/>
            <a:pathLst>
              <a:path extrusionOk="0" h="8367205" w="6363691">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69"/>
          <p:cNvSpPr/>
          <p:nvPr/>
        </p:nvSpPr>
        <p:spPr>
          <a:xfrm>
            <a:off x="686665" y="4764799"/>
            <a:ext cx="1062157" cy="1194655"/>
          </a:xfrm>
          <a:custGeom>
            <a:rect b="b" l="l" r="r" t="t"/>
            <a:pathLst>
              <a:path extrusionOk="0" h="1194655" w="1062157">
                <a:moveTo>
                  <a:pt x="0" y="0"/>
                </a:moveTo>
                <a:lnTo>
                  <a:pt x="1062157" y="0"/>
                </a:lnTo>
                <a:lnTo>
                  <a:pt x="1062157" y="1194655"/>
                </a:lnTo>
                <a:lnTo>
                  <a:pt x="0" y="1194655"/>
                </a:lnTo>
                <a:lnTo>
                  <a:pt x="0" y="0"/>
                </a:lnTo>
                <a:close/>
              </a:path>
            </a:pathLst>
          </a:custGeom>
          <a:blipFill rotWithShape="1">
            <a:blip r:embed="rId4">
              <a:alphaModFix/>
            </a:blip>
            <a:stretch>
              <a:fillRect b="0" l="0" r="0" t="0"/>
            </a:stretch>
          </a:blipFill>
          <a:ln>
            <a:noFill/>
          </a:ln>
        </p:spPr>
      </p:sp>
      <p:sp>
        <p:nvSpPr>
          <p:cNvPr id="1467" name="Google Shape;1467;p69"/>
          <p:cNvSpPr/>
          <p:nvPr/>
        </p:nvSpPr>
        <p:spPr>
          <a:xfrm rot="5400000">
            <a:off x="9811947" y="-903598"/>
            <a:ext cx="3252943" cy="12898899"/>
          </a:xfrm>
          <a:custGeom>
            <a:rect b="b" l="l" r="r" t="t"/>
            <a:pathLst>
              <a:path extrusionOk="0" h="25233954" w="6363691">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69"/>
          <p:cNvSpPr/>
          <p:nvPr/>
        </p:nvSpPr>
        <p:spPr>
          <a:xfrm>
            <a:off x="8375830" y="2949514"/>
            <a:ext cx="8096536" cy="7337486"/>
          </a:xfrm>
          <a:custGeom>
            <a:rect b="b" l="l" r="r" t="t"/>
            <a:pathLst>
              <a:path extrusionOk="0" h="7337486" w="8096536">
                <a:moveTo>
                  <a:pt x="0" y="0"/>
                </a:moveTo>
                <a:lnTo>
                  <a:pt x="8096536" y="0"/>
                </a:lnTo>
                <a:lnTo>
                  <a:pt x="8096536" y="7337486"/>
                </a:lnTo>
                <a:lnTo>
                  <a:pt x="0" y="7337486"/>
                </a:lnTo>
                <a:lnTo>
                  <a:pt x="0" y="0"/>
                </a:lnTo>
                <a:close/>
              </a:path>
            </a:pathLst>
          </a:custGeom>
          <a:blipFill rotWithShape="1">
            <a:blip r:embed="rId5">
              <a:alphaModFix amt="9999"/>
            </a:blip>
            <a:stretch>
              <a:fillRect b="0" l="0" r="0" t="0"/>
            </a:stretch>
          </a:blipFill>
          <a:ln>
            <a:noFill/>
          </a:ln>
        </p:spPr>
      </p:sp>
      <p:sp>
        <p:nvSpPr>
          <p:cNvPr id="1469" name="Google Shape;1469;p69"/>
          <p:cNvSpPr txBox="1"/>
          <p:nvPr/>
        </p:nvSpPr>
        <p:spPr>
          <a:xfrm>
            <a:off x="5168419" y="4068433"/>
            <a:ext cx="12540000" cy="3988500"/>
          </a:xfrm>
          <a:prstGeom prst="rect">
            <a:avLst/>
          </a:prstGeom>
          <a:noFill/>
          <a:ln>
            <a:noFill/>
          </a:ln>
        </p:spPr>
        <p:txBody>
          <a:bodyPr anchorCtr="0" anchor="t" bIns="0" lIns="0" spcFirstLastPara="1" rIns="0" wrap="square" tIns="0">
            <a:spAutoFit/>
          </a:bodyPr>
          <a:lstStyle/>
          <a:p>
            <a:pPr indent="-381000" lvl="0" marL="457200" rtl="0" algn="l">
              <a:lnSpc>
                <a:spcPct val="139958"/>
              </a:lnSpc>
              <a:spcBef>
                <a:spcPts val="0"/>
              </a:spcBef>
              <a:spcAft>
                <a:spcPts val="0"/>
              </a:spcAft>
              <a:buSzPts val="2400"/>
              <a:buFont typeface="Philosopher"/>
              <a:buChar char="●"/>
            </a:pPr>
            <a:r>
              <a:rPr lang="en-US" sz="2400">
                <a:latin typeface="Philosopher"/>
                <a:ea typeface="Philosopher"/>
                <a:cs typeface="Philosopher"/>
                <a:sym typeface="Philosopher"/>
              </a:rPr>
              <a:t>Lorsque le matériel de micro-apprentissage s'aligne sur les objectifs du programme scolaire, vous créez un chemin clair pour vos étudiants afin qu'ils atteignent des résultats d'apprentissage efficaces</a:t>
            </a:r>
            <a:endParaRPr sz="2400">
              <a:latin typeface="Philosopher"/>
              <a:ea typeface="Philosopher"/>
              <a:cs typeface="Philosopher"/>
              <a:sym typeface="Philosopher"/>
            </a:endParaRPr>
          </a:p>
          <a:p>
            <a:pPr indent="-381000" lvl="0" marL="457200" rtl="0" algn="l">
              <a:lnSpc>
                <a:spcPct val="139958"/>
              </a:lnSpc>
              <a:spcBef>
                <a:spcPts val="0"/>
              </a:spcBef>
              <a:spcAft>
                <a:spcPts val="0"/>
              </a:spcAft>
              <a:buSzPts val="2400"/>
              <a:buFont typeface="Philosopher"/>
              <a:buChar char="●"/>
            </a:pPr>
            <a:r>
              <a:rPr lang="en-US" sz="2400">
                <a:latin typeface="Philosopher"/>
                <a:ea typeface="Philosopher"/>
                <a:cs typeface="Philosopher"/>
                <a:sym typeface="Philosopher"/>
              </a:rPr>
              <a:t>Cet alignement aide les étudiants à comprendre comment chaque micro-leçon contribue à leur compréhension globale d'un sujet, ce qui rend le parcours d'apprentissage plus cohérent et plus utile.</a:t>
            </a:r>
            <a:endParaRPr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470" name="Google Shape;1470;p69"/>
          <p:cNvSpPr txBox="1"/>
          <p:nvPr/>
        </p:nvSpPr>
        <p:spPr>
          <a:xfrm>
            <a:off x="1540657" y="4764801"/>
            <a:ext cx="3214800" cy="1779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Résultats effectifs de l'apprentissage </a:t>
            </a:r>
            <a:endParaRPr b="0" i="0" sz="1400" u="none" cap="none" strike="noStrike">
              <a:solidFill>
                <a:srgbClr val="000000"/>
              </a:solidFill>
              <a:latin typeface="Arial"/>
              <a:ea typeface="Arial"/>
              <a:cs typeface="Arial"/>
              <a:sym typeface="Arial"/>
            </a:endParaRPr>
          </a:p>
        </p:txBody>
      </p:sp>
      <p:sp>
        <p:nvSpPr>
          <p:cNvPr id="1471" name="Google Shape;1471;p69"/>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472" name="Google Shape;1472;p69"/>
          <p:cNvSpPr txBox="1"/>
          <p:nvPr/>
        </p:nvSpPr>
        <p:spPr>
          <a:xfrm>
            <a:off x="3692301" y="2302164"/>
            <a:ext cx="10903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Cohérence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p:nvPr/>
        </p:nvSpPr>
        <p:spPr>
          <a:xfrm>
            <a:off x="6995160" y="5445250"/>
            <a:ext cx="10632947" cy="4347400"/>
          </a:xfrm>
          <a:custGeom>
            <a:rect b="b" l="l" r="r" t="t"/>
            <a:pathLst>
              <a:path extrusionOk="0" h="5796534" w="14177263">
                <a:moveTo>
                  <a:pt x="0" y="0"/>
                </a:moveTo>
                <a:lnTo>
                  <a:pt x="14177263" y="0"/>
                </a:lnTo>
                <a:lnTo>
                  <a:pt x="14177263" y="5796534"/>
                </a:lnTo>
                <a:lnTo>
                  <a:pt x="0" y="5796534"/>
                </a:lnTo>
                <a:close/>
              </a:path>
            </a:pathLst>
          </a:custGeom>
          <a:solidFill>
            <a:srgbClr val="FFCA08"/>
          </a:solidFill>
          <a:ln>
            <a:noFill/>
          </a:ln>
        </p:spPr>
      </p:sp>
      <p:sp>
        <p:nvSpPr>
          <p:cNvPr id="179" name="Google Shape;179;p7"/>
          <p:cNvSpPr/>
          <p:nvPr/>
        </p:nvSpPr>
        <p:spPr>
          <a:xfrm>
            <a:off x="659880" y="697936"/>
            <a:ext cx="8694708" cy="5446831"/>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3">
              <a:alphaModFix/>
            </a:blip>
            <a:stretch>
              <a:fillRect b="-6431" l="0" r="0" t="-7679"/>
            </a:stretch>
          </a:blipFill>
          <a:ln>
            <a:noFill/>
          </a:ln>
        </p:spPr>
      </p:sp>
      <p:sp>
        <p:nvSpPr>
          <p:cNvPr id="180" name="Google Shape;180;p7"/>
          <p:cNvSpPr txBox="1"/>
          <p:nvPr/>
        </p:nvSpPr>
        <p:spPr>
          <a:xfrm>
            <a:off x="10011525" y="2731450"/>
            <a:ext cx="71550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Micro-apprentissage</a:t>
            </a:r>
            <a:endParaRPr b="0" i="0" sz="1400" u="none" cap="none" strike="noStrike">
              <a:solidFill>
                <a:srgbClr val="000000"/>
              </a:solidFill>
              <a:latin typeface="Arial"/>
              <a:ea typeface="Arial"/>
              <a:cs typeface="Arial"/>
              <a:sym typeface="Arial"/>
            </a:endParaRPr>
          </a:p>
        </p:txBody>
      </p:sp>
      <p:sp>
        <p:nvSpPr>
          <p:cNvPr id="181" name="Google Shape;181;p7"/>
          <p:cNvSpPr txBox="1"/>
          <p:nvPr/>
        </p:nvSpPr>
        <p:spPr>
          <a:xfrm>
            <a:off x="7537600" y="6580354"/>
            <a:ext cx="2329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FFFF"/>
                </a:solidFill>
                <a:latin typeface="Philosopher"/>
                <a:ea typeface="Philosopher"/>
                <a:cs typeface="Philosopher"/>
                <a:sym typeface="Philosopher"/>
              </a:rPr>
              <a:t>T</a:t>
            </a:r>
            <a:r>
              <a:rPr b="1" lang="en-US" sz="3600">
                <a:solidFill>
                  <a:srgbClr val="FFFFFF"/>
                </a:solidFill>
                <a:latin typeface="Philosopher"/>
                <a:ea typeface="Philosopher"/>
                <a:cs typeface="Philosopher"/>
                <a:sym typeface="Philosopher"/>
              </a:rPr>
              <a:t>emps</a:t>
            </a:r>
            <a:r>
              <a:rPr b="1" i="0" lang="en-US" sz="3600" u="none" cap="none" strike="noStrike">
                <a:solidFill>
                  <a:srgbClr val="FFFFFF"/>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182" name="Google Shape;182;p7"/>
          <p:cNvSpPr txBox="1"/>
          <p:nvPr/>
        </p:nvSpPr>
        <p:spPr>
          <a:xfrm>
            <a:off x="11525180" y="6580353"/>
            <a:ext cx="16452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Besoins</a:t>
            </a:r>
            <a:endParaRPr b="0" i="0" sz="1400" u="none" cap="none" strike="noStrike">
              <a:solidFill>
                <a:srgbClr val="000000"/>
              </a:solidFill>
              <a:latin typeface="Arial"/>
              <a:ea typeface="Arial"/>
              <a:cs typeface="Arial"/>
              <a:sym typeface="Arial"/>
            </a:endParaRPr>
          </a:p>
        </p:txBody>
      </p:sp>
      <p:sp>
        <p:nvSpPr>
          <p:cNvPr id="183" name="Google Shape;183;p7"/>
          <p:cNvSpPr txBox="1"/>
          <p:nvPr/>
        </p:nvSpPr>
        <p:spPr>
          <a:xfrm>
            <a:off x="15120120" y="6580356"/>
            <a:ext cx="16452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Buts</a:t>
            </a:r>
            <a:endParaRPr b="0" i="0" sz="1400" u="none" cap="none" strike="noStrike">
              <a:solidFill>
                <a:srgbClr val="000000"/>
              </a:solidFill>
              <a:latin typeface="Arial"/>
              <a:ea typeface="Arial"/>
              <a:cs typeface="Arial"/>
              <a:sym typeface="Arial"/>
            </a:endParaRPr>
          </a:p>
        </p:txBody>
      </p:sp>
      <p:sp>
        <p:nvSpPr>
          <p:cNvPr id="184" name="Google Shape;184;p7"/>
          <p:cNvSpPr/>
          <p:nvPr/>
        </p:nvSpPr>
        <p:spPr>
          <a:xfrm>
            <a:off x="806704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4">
              <a:alphaModFix/>
            </a:blip>
            <a:stretch>
              <a:fillRect b="0" l="0" r="0" t="0"/>
            </a:stretch>
          </a:blipFill>
          <a:ln>
            <a:noFill/>
          </a:ln>
        </p:spPr>
      </p:sp>
      <p:sp>
        <p:nvSpPr>
          <p:cNvPr id="185" name="Google Shape;185;p7"/>
          <p:cNvSpPr/>
          <p:nvPr/>
        </p:nvSpPr>
        <p:spPr>
          <a:xfrm>
            <a:off x="1166198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186" name="Google Shape;186;p7"/>
          <p:cNvSpPr/>
          <p:nvPr/>
        </p:nvSpPr>
        <p:spPr>
          <a:xfrm>
            <a:off x="15256923"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187" name="Google Shape;187;p7"/>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7">
              <a:alphaModFix/>
            </a:blip>
            <a:stretch>
              <a:fillRect b="-30" l="0" r="0" t="0"/>
            </a:stretch>
          </a:blipFill>
          <a:ln>
            <a:noFill/>
          </a:ln>
        </p:spPr>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7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82" name="Google Shape;1482;p70"/>
          <p:cNvSpPr/>
          <p:nvPr/>
        </p:nvSpPr>
        <p:spPr>
          <a:xfrm rot="5400000">
            <a:off x="609610" y="3496476"/>
            <a:ext cx="3871005" cy="4133226"/>
          </a:xfrm>
          <a:custGeom>
            <a:rect b="b" l="l" r="r" t="t"/>
            <a:pathLst>
              <a:path extrusionOk="0" h="11986885" w="11226411">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70"/>
          <p:cNvSpPr/>
          <p:nvPr/>
        </p:nvSpPr>
        <p:spPr>
          <a:xfrm rot="5400000">
            <a:off x="9466147" y="-896544"/>
            <a:ext cx="3871005" cy="12919267"/>
          </a:xfrm>
          <a:custGeom>
            <a:rect b="b" l="l" r="r" t="t"/>
            <a:pathLst>
              <a:path extrusionOk="0" h="37467530" w="11226411">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70"/>
          <p:cNvSpPr/>
          <p:nvPr/>
        </p:nvSpPr>
        <p:spPr>
          <a:xfrm>
            <a:off x="697175" y="4825052"/>
            <a:ext cx="1482870" cy="1476073"/>
          </a:xfrm>
          <a:custGeom>
            <a:rect b="b" l="l" r="r" t="t"/>
            <a:pathLst>
              <a:path extrusionOk="0" h="1476073" w="1482870">
                <a:moveTo>
                  <a:pt x="0" y="0"/>
                </a:moveTo>
                <a:lnTo>
                  <a:pt x="1482870" y="0"/>
                </a:lnTo>
                <a:lnTo>
                  <a:pt x="1482870" y="1476074"/>
                </a:lnTo>
                <a:lnTo>
                  <a:pt x="0" y="1476074"/>
                </a:lnTo>
                <a:lnTo>
                  <a:pt x="0" y="0"/>
                </a:lnTo>
                <a:close/>
              </a:path>
            </a:pathLst>
          </a:custGeom>
          <a:blipFill rotWithShape="1">
            <a:blip r:embed="rId4">
              <a:alphaModFix/>
            </a:blip>
            <a:stretch>
              <a:fillRect b="0" l="0" r="0" t="0"/>
            </a:stretch>
          </a:blipFill>
          <a:ln>
            <a:noFill/>
          </a:ln>
        </p:spPr>
      </p:sp>
      <p:sp>
        <p:nvSpPr>
          <p:cNvPr id="1485" name="Google Shape;1485;p70"/>
          <p:cNvSpPr/>
          <p:nvPr/>
        </p:nvSpPr>
        <p:spPr>
          <a:xfrm>
            <a:off x="7964718" y="3106212"/>
            <a:ext cx="8574075" cy="7180788"/>
          </a:xfrm>
          <a:custGeom>
            <a:rect b="b" l="l" r="r" t="t"/>
            <a:pathLst>
              <a:path extrusionOk="0" h="7180788" w="8574075">
                <a:moveTo>
                  <a:pt x="0" y="0"/>
                </a:moveTo>
                <a:lnTo>
                  <a:pt x="8574075" y="0"/>
                </a:lnTo>
                <a:lnTo>
                  <a:pt x="8574075" y="7180788"/>
                </a:lnTo>
                <a:lnTo>
                  <a:pt x="0" y="7180788"/>
                </a:lnTo>
                <a:lnTo>
                  <a:pt x="0" y="0"/>
                </a:lnTo>
                <a:close/>
              </a:path>
            </a:pathLst>
          </a:custGeom>
          <a:blipFill rotWithShape="1">
            <a:blip r:embed="rId5">
              <a:alphaModFix amt="9999"/>
            </a:blip>
            <a:stretch>
              <a:fillRect b="0" l="0" r="0" t="0"/>
            </a:stretch>
          </a:blipFill>
          <a:ln>
            <a:noFill/>
          </a:ln>
        </p:spPr>
      </p:sp>
      <p:sp>
        <p:nvSpPr>
          <p:cNvPr id="1486" name="Google Shape;1486;p70"/>
          <p:cNvSpPr txBox="1"/>
          <p:nvPr/>
        </p:nvSpPr>
        <p:spPr>
          <a:xfrm>
            <a:off x="5274181" y="3846132"/>
            <a:ext cx="12255000" cy="3982800"/>
          </a:xfrm>
          <a:prstGeom prst="rect">
            <a:avLst/>
          </a:prstGeom>
          <a:noFill/>
          <a:ln>
            <a:noFill/>
          </a:ln>
        </p:spPr>
        <p:txBody>
          <a:bodyPr anchorCtr="0" anchor="t" bIns="0" lIns="0" spcFirstLastPara="1" rIns="0" wrap="square" tIns="0">
            <a:spAutoFit/>
          </a:bodyPr>
          <a:lstStyle/>
          <a:p>
            <a:pPr indent="0" lvl="0" marL="0" rtl="0" algn="l">
              <a:lnSpc>
                <a:spcPct val="146989"/>
              </a:lnSpc>
              <a:spcBef>
                <a:spcPts val="0"/>
              </a:spcBef>
              <a:spcAft>
                <a:spcPts val="0"/>
              </a:spcAft>
              <a:buNone/>
            </a:pPr>
            <a:r>
              <a:rPr lang="en-US" sz="2292">
                <a:latin typeface="Philosopher"/>
                <a:ea typeface="Philosopher"/>
                <a:cs typeface="Philosopher"/>
                <a:sym typeface="Philosopher"/>
              </a:rPr>
              <a:t>L'approche de la "classe inversée" est un moyen efficace de combiner le micro-apprentissage avec l'enseignement traditionnel :</a:t>
            </a:r>
            <a:endParaRPr sz="2292">
              <a:latin typeface="Philosopher"/>
              <a:ea typeface="Philosopher"/>
              <a:cs typeface="Philosopher"/>
              <a:sym typeface="Philosopher"/>
            </a:endParaRPr>
          </a:p>
          <a:p>
            <a:pPr indent="-374142" lvl="1" marL="914400" rtl="0" algn="l">
              <a:lnSpc>
                <a:spcPct val="146989"/>
              </a:lnSpc>
              <a:spcBef>
                <a:spcPts val="0"/>
              </a:spcBef>
              <a:spcAft>
                <a:spcPts val="0"/>
              </a:spcAft>
              <a:buSzPts val="2292"/>
              <a:buChar char="•"/>
            </a:pPr>
            <a:r>
              <a:rPr lang="en-US" sz="2292">
                <a:latin typeface="Philosopher"/>
                <a:ea typeface="Philosopher"/>
                <a:cs typeface="Philosopher"/>
                <a:sym typeface="Philosopher"/>
              </a:rPr>
              <a:t>Les étudiants accèdent au matériel de micro-apprentissage avant les sessions de cours en personne</a:t>
            </a:r>
            <a:endParaRPr sz="2292">
              <a:latin typeface="Philosopher"/>
              <a:ea typeface="Philosopher"/>
              <a:cs typeface="Philosopher"/>
              <a:sym typeface="Philosopher"/>
            </a:endParaRPr>
          </a:p>
          <a:p>
            <a:pPr indent="-374142" lvl="1" marL="914400" rtl="0" algn="l">
              <a:lnSpc>
                <a:spcPct val="146989"/>
              </a:lnSpc>
              <a:spcBef>
                <a:spcPts val="0"/>
              </a:spcBef>
              <a:spcAft>
                <a:spcPts val="0"/>
              </a:spcAft>
              <a:buSzPts val="2292"/>
              <a:buChar char="•"/>
            </a:pPr>
            <a:r>
              <a:rPr lang="en-US" sz="2292">
                <a:latin typeface="Philosopher"/>
                <a:ea typeface="Philosopher"/>
                <a:cs typeface="Philosopher"/>
                <a:sym typeface="Philosopher"/>
              </a:rPr>
              <a:t>Cela permet de consacrer du temps aux discussions interactives, à la résolution de problèmes et à l'approfondissement de la compréhension, car les étudiants arrivent préparés avec des connaissances de base.</a:t>
            </a:r>
            <a:endParaRPr sz="2292">
              <a:latin typeface="Philosopher"/>
              <a:ea typeface="Philosopher"/>
              <a:cs typeface="Philosopher"/>
              <a:sym typeface="Philosopher"/>
            </a:endParaRPr>
          </a:p>
          <a:p>
            <a:pPr indent="0" lvl="0" marL="0" marR="0" rtl="0" algn="l">
              <a:lnSpc>
                <a:spcPct val="146989"/>
              </a:lnSpc>
              <a:spcBef>
                <a:spcPts val="0"/>
              </a:spcBef>
              <a:spcAft>
                <a:spcPts val="0"/>
              </a:spcAft>
              <a:buNone/>
            </a:pPr>
            <a:r>
              <a:t/>
            </a:r>
            <a:endParaRPr sz="2292">
              <a:latin typeface="Philosopher"/>
              <a:ea typeface="Philosopher"/>
              <a:cs typeface="Philosopher"/>
              <a:sym typeface="Philosopher"/>
            </a:endParaRPr>
          </a:p>
        </p:txBody>
      </p:sp>
      <p:sp>
        <p:nvSpPr>
          <p:cNvPr id="1487" name="Google Shape;1487;p70"/>
          <p:cNvSpPr txBox="1"/>
          <p:nvPr/>
        </p:nvSpPr>
        <p:spPr>
          <a:xfrm>
            <a:off x="2748785" y="1781706"/>
            <a:ext cx="12790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Mélange avec l'enseignement traditionnel</a:t>
            </a:r>
            <a:endParaRPr b="0" i="0" sz="1400" u="none" cap="none" strike="noStrike">
              <a:solidFill>
                <a:srgbClr val="000000"/>
              </a:solidFill>
              <a:latin typeface="Arial"/>
              <a:ea typeface="Arial"/>
              <a:cs typeface="Arial"/>
              <a:sym typeface="Arial"/>
            </a:endParaRPr>
          </a:p>
        </p:txBody>
      </p:sp>
      <p:sp>
        <p:nvSpPr>
          <p:cNvPr id="1488" name="Google Shape;1488;p70"/>
          <p:cNvSpPr txBox="1"/>
          <p:nvPr/>
        </p:nvSpPr>
        <p:spPr>
          <a:xfrm>
            <a:off x="2180045" y="5080062"/>
            <a:ext cx="2347500" cy="15696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999"/>
              <a:buFont typeface="Arial"/>
              <a:buNone/>
            </a:pPr>
            <a:r>
              <a:rPr b="1" lang="en-US" sz="2999">
                <a:solidFill>
                  <a:srgbClr val="94A037"/>
                </a:solidFill>
                <a:latin typeface="Philosopher"/>
                <a:ea typeface="Philosopher"/>
                <a:cs typeface="Philosopher"/>
                <a:sym typeface="Philosopher"/>
              </a:rPr>
              <a:t>L'approche de la classe inversée</a:t>
            </a:r>
            <a:endParaRPr b="0" i="0" sz="1400" u="none" cap="none" strike="noStrike">
              <a:solidFill>
                <a:srgbClr val="000000"/>
              </a:solidFill>
              <a:latin typeface="Arial"/>
              <a:ea typeface="Arial"/>
              <a:cs typeface="Arial"/>
              <a:sym typeface="Arial"/>
            </a:endParaRPr>
          </a:p>
        </p:txBody>
      </p:sp>
      <p:sp>
        <p:nvSpPr>
          <p:cNvPr id="1489" name="Google Shape;1489;p70"/>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7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99" name="Google Shape;1499;p71"/>
          <p:cNvSpPr/>
          <p:nvPr/>
        </p:nvSpPr>
        <p:spPr>
          <a:xfrm rot="5400000">
            <a:off x="916338" y="3189748"/>
            <a:ext cx="3257550" cy="4133226"/>
          </a:xfrm>
          <a:custGeom>
            <a:rect b="b" l="l" r="r" t="t"/>
            <a:pathLst>
              <a:path extrusionOk="0" h="11986885" w="9447312">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71"/>
          <p:cNvSpPr/>
          <p:nvPr/>
        </p:nvSpPr>
        <p:spPr>
          <a:xfrm>
            <a:off x="9911271" y="3086100"/>
            <a:ext cx="7200900" cy="7200900"/>
          </a:xfrm>
          <a:custGeom>
            <a:rect b="b" l="l" r="r" t="t"/>
            <a:pathLst>
              <a:path extrusionOk="0" h="7200900" w="7200900">
                <a:moveTo>
                  <a:pt x="0" y="0"/>
                </a:moveTo>
                <a:lnTo>
                  <a:pt x="7200900" y="0"/>
                </a:lnTo>
                <a:lnTo>
                  <a:pt x="7200900" y="7200900"/>
                </a:lnTo>
                <a:lnTo>
                  <a:pt x="0" y="7200900"/>
                </a:lnTo>
                <a:lnTo>
                  <a:pt x="0" y="0"/>
                </a:lnTo>
                <a:close/>
              </a:path>
            </a:pathLst>
          </a:custGeom>
          <a:blipFill rotWithShape="1">
            <a:blip r:embed="rId4">
              <a:alphaModFix amt="9999"/>
            </a:blip>
            <a:stretch>
              <a:fillRect b="0" l="0" r="0" t="0"/>
            </a:stretch>
          </a:blipFill>
          <a:ln>
            <a:noFill/>
          </a:ln>
        </p:spPr>
      </p:sp>
      <p:sp>
        <p:nvSpPr>
          <p:cNvPr id="1501" name="Google Shape;1501;p71"/>
          <p:cNvSpPr/>
          <p:nvPr/>
        </p:nvSpPr>
        <p:spPr>
          <a:xfrm rot="5400000">
            <a:off x="9747515" y="-1203272"/>
            <a:ext cx="3257550" cy="12919267"/>
          </a:xfrm>
          <a:custGeom>
            <a:rect b="b" l="l" r="r" t="t"/>
            <a:pathLst>
              <a:path extrusionOk="0" h="37467530" w="9447312">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71"/>
          <p:cNvSpPr/>
          <p:nvPr/>
        </p:nvSpPr>
        <p:spPr>
          <a:xfrm>
            <a:off x="747513" y="4568231"/>
            <a:ext cx="1150538" cy="1150538"/>
          </a:xfrm>
          <a:custGeom>
            <a:rect b="b" l="l" r="r" t="t"/>
            <a:pathLst>
              <a:path extrusionOk="0" h="1150538" w="1150538">
                <a:moveTo>
                  <a:pt x="0" y="0"/>
                </a:moveTo>
                <a:lnTo>
                  <a:pt x="1150537" y="0"/>
                </a:lnTo>
                <a:lnTo>
                  <a:pt x="1150537" y="1150538"/>
                </a:lnTo>
                <a:lnTo>
                  <a:pt x="0" y="1150538"/>
                </a:lnTo>
                <a:lnTo>
                  <a:pt x="0" y="0"/>
                </a:lnTo>
                <a:close/>
              </a:path>
            </a:pathLst>
          </a:custGeom>
          <a:blipFill rotWithShape="1">
            <a:blip r:embed="rId5">
              <a:alphaModFix/>
            </a:blip>
            <a:stretch>
              <a:fillRect b="0" l="0" r="0" t="0"/>
            </a:stretch>
          </a:blipFill>
          <a:ln>
            <a:noFill/>
          </a:ln>
        </p:spPr>
      </p:sp>
      <p:sp>
        <p:nvSpPr>
          <p:cNvPr id="1503" name="Google Shape;1503;p71"/>
          <p:cNvSpPr txBox="1"/>
          <p:nvPr/>
        </p:nvSpPr>
        <p:spPr>
          <a:xfrm>
            <a:off x="5170052" y="3980011"/>
            <a:ext cx="12359100" cy="3071100"/>
          </a:xfrm>
          <a:prstGeom prst="rect">
            <a:avLst/>
          </a:prstGeom>
          <a:noFill/>
          <a:ln>
            <a:noFill/>
          </a:ln>
        </p:spPr>
        <p:txBody>
          <a:bodyPr anchorCtr="0" anchor="t" bIns="0" lIns="0" spcFirstLastPara="1" rIns="0" wrap="square" tIns="0">
            <a:spAutoFit/>
          </a:bodyPr>
          <a:lstStyle/>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En donnant accès à des ressources qui répondent aux styles d'apprentissage individuels</a:t>
            </a:r>
            <a:endParaRPr sz="2433">
              <a:latin typeface="Philosopher"/>
              <a:ea typeface="Philosopher"/>
              <a:cs typeface="Philosopher"/>
              <a:sym typeface="Philosopher"/>
            </a:endParaRPr>
          </a:p>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Certains étudiants préfèrent la lecture, d'autres préfèrent les vidéos ou les exercices interactifs.</a:t>
            </a:r>
            <a:endParaRPr sz="2433">
              <a:latin typeface="Philosopher"/>
              <a:ea typeface="Philosopher"/>
              <a:cs typeface="Philosopher"/>
              <a:sym typeface="Philosopher"/>
            </a:endParaRPr>
          </a:p>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La flexibilité du micro-apprentissage garantit que chaque élève dispose des ressources dont il a besoin pour exceller.</a:t>
            </a:r>
            <a:endParaRPr sz="2433">
              <a:latin typeface="Philosopher"/>
              <a:ea typeface="Philosopher"/>
              <a:cs typeface="Philosopher"/>
              <a:sym typeface="Philosopher"/>
            </a:endParaRPr>
          </a:p>
          <a:p>
            <a:pPr indent="0" lvl="0" marL="0" rtl="0" algn="l">
              <a:lnSpc>
                <a:spcPct val="120016"/>
              </a:lnSpc>
              <a:spcBef>
                <a:spcPts val="0"/>
              </a:spcBef>
              <a:spcAft>
                <a:spcPts val="0"/>
              </a:spcAft>
              <a:buNone/>
            </a:pPr>
            <a:r>
              <a:t/>
            </a:r>
            <a:endParaRPr sz="2433">
              <a:latin typeface="Philosopher"/>
              <a:ea typeface="Philosopher"/>
              <a:cs typeface="Philosopher"/>
              <a:sym typeface="Philosopher"/>
            </a:endParaRPr>
          </a:p>
        </p:txBody>
      </p:sp>
      <p:sp>
        <p:nvSpPr>
          <p:cNvPr id="1504" name="Google Shape;1504;p71"/>
          <p:cNvSpPr txBox="1"/>
          <p:nvPr/>
        </p:nvSpPr>
        <p:spPr>
          <a:xfrm>
            <a:off x="2028525" y="4743849"/>
            <a:ext cx="2347500" cy="1015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999"/>
              <a:buFont typeface="Arial"/>
              <a:buNone/>
            </a:pPr>
            <a:r>
              <a:rPr b="1" lang="en-US" sz="2999">
                <a:solidFill>
                  <a:srgbClr val="94A037"/>
                </a:solidFill>
                <a:latin typeface="Philosopher"/>
                <a:ea typeface="Philosopher"/>
                <a:cs typeface="Philosopher"/>
                <a:sym typeface="Philosopher"/>
              </a:rPr>
              <a:t>Renforcer l'engagement</a:t>
            </a:r>
            <a:endParaRPr b="1" i="0" sz="2999" u="none" cap="none" strike="noStrike">
              <a:solidFill>
                <a:srgbClr val="94A037"/>
              </a:solidFill>
              <a:latin typeface="Philosopher"/>
              <a:ea typeface="Philosopher"/>
              <a:cs typeface="Philosopher"/>
              <a:sym typeface="Philosopher"/>
            </a:endParaRPr>
          </a:p>
        </p:txBody>
      </p:sp>
      <p:sp>
        <p:nvSpPr>
          <p:cNvPr id="1505" name="Google Shape;1505;p71"/>
          <p:cNvSpPr txBox="1"/>
          <p:nvPr/>
        </p:nvSpPr>
        <p:spPr>
          <a:xfrm>
            <a:off x="465288" y="7790011"/>
            <a:ext cx="17357400" cy="886500"/>
          </a:xfrm>
          <a:prstGeom prst="rect">
            <a:avLst/>
          </a:prstGeom>
          <a:noFill/>
          <a:ln>
            <a:noFill/>
          </a:ln>
        </p:spPr>
        <p:txBody>
          <a:bodyPr anchorCtr="0" anchor="t" bIns="0" lIns="0" spcFirstLastPara="1" rIns="0" wrap="square" tIns="0">
            <a:spAutoFit/>
          </a:bodyPr>
          <a:lstStyle/>
          <a:p>
            <a:pPr indent="0" lvl="0" marL="0" rtl="0" algn="ctr">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Cette combinaison de micro-apprentissage et de méthodes d'enseignement traditionnelles crée une expérience d'apprentissage équilibrée et attrayante, qui s'adresse à un large éventail d'apprenants.</a:t>
            </a:r>
            <a:endParaRPr b="1" sz="2400">
              <a:latin typeface="Philosopher"/>
              <a:ea typeface="Philosopher"/>
              <a:cs typeface="Philosopher"/>
              <a:sym typeface="Philosopher"/>
            </a:endParaRPr>
          </a:p>
        </p:txBody>
      </p:sp>
      <p:sp>
        <p:nvSpPr>
          <p:cNvPr id="1506" name="Google Shape;1506;p71"/>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507" name="Google Shape;1507;p71"/>
          <p:cNvSpPr txBox="1"/>
          <p:nvPr/>
        </p:nvSpPr>
        <p:spPr>
          <a:xfrm>
            <a:off x="2761996" y="1623293"/>
            <a:ext cx="12790500" cy="15573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1100"/>
              <a:buFont typeface="Arial"/>
              <a:buNone/>
            </a:pPr>
            <a:r>
              <a:rPr b="1" lang="en-US" sz="4599">
                <a:solidFill>
                  <a:srgbClr val="F59F35"/>
                </a:solidFill>
                <a:latin typeface="Philosopher"/>
                <a:ea typeface="Philosopher"/>
                <a:cs typeface="Philosopher"/>
                <a:sym typeface="Philosopher"/>
              </a:rPr>
              <a:t>Intégrer le micro-apprentissage : Mélange avec l'enseignement traditionnel</a:t>
            </a:r>
            <a:endParaRPr b="1" sz="4599">
              <a:solidFill>
                <a:srgbClr val="F59F35"/>
              </a:solidFill>
              <a:latin typeface="Philosopher"/>
              <a:ea typeface="Philosopher"/>
              <a:cs typeface="Philosopher"/>
              <a:sym typeface="Philosophe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7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17" name="Google Shape;1517;p72"/>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72"/>
          <p:cNvSpPr/>
          <p:nvPr/>
        </p:nvSpPr>
        <p:spPr>
          <a:xfrm>
            <a:off x="10214784" y="2759884"/>
            <a:ext cx="7555449" cy="7527116"/>
          </a:xfrm>
          <a:custGeom>
            <a:rect b="b" l="l" r="r" t="t"/>
            <a:pathLst>
              <a:path extrusionOk="0" h="7527116" w="7555449">
                <a:moveTo>
                  <a:pt x="0" y="0"/>
                </a:moveTo>
                <a:lnTo>
                  <a:pt x="7555449" y="0"/>
                </a:lnTo>
                <a:lnTo>
                  <a:pt x="7555449" y="7527116"/>
                </a:lnTo>
                <a:lnTo>
                  <a:pt x="0" y="7527116"/>
                </a:lnTo>
                <a:lnTo>
                  <a:pt x="0" y="0"/>
                </a:lnTo>
                <a:close/>
              </a:path>
            </a:pathLst>
          </a:custGeom>
          <a:blipFill rotWithShape="1">
            <a:blip r:embed="rId4">
              <a:alphaModFix amt="9999"/>
            </a:blip>
            <a:stretch>
              <a:fillRect b="0" l="0" r="0" t="0"/>
            </a:stretch>
          </a:blipFill>
          <a:ln>
            <a:noFill/>
          </a:ln>
        </p:spPr>
      </p:sp>
      <p:sp>
        <p:nvSpPr>
          <p:cNvPr id="1519" name="Google Shape;1519;p72"/>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72"/>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1" name="Google Shape;1521;p72"/>
          <p:cNvPicPr preferRelativeResize="0"/>
          <p:nvPr/>
        </p:nvPicPr>
        <p:blipFill rotWithShape="1">
          <a:blip r:embed="rId5">
            <a:alphaModFix/>
          </a:blip>
          <a:srcRect b="0" l="0" r="0" t="0"/>
          <a:stretch/>
        </p:blipFill>
        <p:spPr>
          <a:xfrm>
            <a:off x="894115" y="7530376"/>
            <a:ext cx="1246282" cy="1246282"/>
          </a:xfrm>
          <a:prstGeom prst="rect">
            <a:avLst/>
          </a:prstGeom>
          <a:noFill/>
          <a:ln>
            <a:noFill/>
          </a:ln>
        </p:spPr>
      </p:pic>
      <p:sp>
        <p:nvSpPr>
          <p:cNvPr id="1522" name="Google Shape;1522;p72"/>
          <p:cNvSpPr/>
          <p:nvPr/>
        </p:nvSpPr>
        <p:spPr>
          <a:xfrm>
            <a:off x="478500" y="3974827"/>
            <a:ext cx="1183383" cy="1183383"/>
          </a:xfrm>
          <a:custGeom>
            <a:rect b="b" l="l" r="r" t="t"/>
            <a:pathLst>
              <a:path extrusionOk="0" h="1183383" w="1183383">
                <a:moveTo>
                  <a:pt x="0" y="0"/>
                </a:moveTo>
                <a:lnTo>
                  <a:pt x="1183382" y="0"/>
                </a:lnTo>
                <a:lnTo>
                  <a:pt x="1183382" y="1183383"/>
                </a:lnTo>
                <a:lnTo>
                  <a:pt x="0" y="1183383"/>
                </a:lnTo>
                <a:lnTo>
                  <a:pt x="0" y="0"/>
                </a:lnTo>
                <a:close/>
              </a:path>
            </a:pathLst>
          </a:custGeom>
          <a:blipFill rotWithShape="1">
            <a:blip r:embed="rId6">
              <a:alphaModFix/>
            </a:blip>
            <a:stretch>
              <a:fillRect b="0" l="0" r="0" t="0"/>
            </a:stretch>
          </a:blipFill>
          <a:ln>
            <a:noFill/>
          </a:ln>
        </p:spPr>
      </p:sp>
      <p:sp>
        <p:nvSpPr>
          <p:cNvPr id="1523" name="Google Shape;1523;p72"/>
          <p:cNvSpPr txBox="1"/>
          <p:nvPr/>
        </p:nvSpPr>
        <p:spPr>
          <a:xfrm>
            <a:off x="2729123" y="1723294"/>
            <a:ext cx="12790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Outils technologiques</a:t>
            </a:r>
            <a:endParaRPr b="0" i="0" sz="1400" u="none" cap="none" strike="noStrike">
              <a:solidFill>
                <a:srgbClr val="000000"/>
              </a:solidFill>
              <a:latin typeface="Arial"/>
              <a:ea typeface="Arial"/>
              <a:cs typeface="Arial"/>
              <a:sym typeface="Arial"/>
            </a:endParaRPr>
          </a:p>
        </p:txBody>
      </p:sp>
      <p:sp>
        <p:nvSpPr>
          <p:cNvPr id="1524" name="Google Shape;1524;p72"/>
          <p:cNvSpPr txBox="1"/>
          <p:nvPr/>
        </p:nvSpPr>
        <p:spPr>
          <a:xfrm>
            <a:off x="1770572" y="4039735"/>
            <a:ext cx="39270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Des outils conviviaux</a:t>
            </a:r>
            <a:endParaRPr b="0" i="0" sz="1400" u="none" cap="none" strike="noStrike">
              <a:solidFill>
                <a:srgbClr val="000000"/>
              </a:solidFill>
              <a:latin typeface="Arial"/>
              <a:ea typeface="Arial"/>
              <a:cs typeface="Arial"/>
              <a:sym typeface="Arial"/>
            </a:endParaRPr>
          </a:p>
        </p:txBody>
      </p:sp>
      <p:sp>
        <p:nvSpPr>
          <p:cNvPr id="1525" name="Google Shape;1525;p72"/>
          <p:cNvSpPr txBox="1"/>
          <p:nvPr/>
        </p:nvSpPr>
        <p:spPr>
          <a:xfrm>
            <a:off x="8080131" y="4170785"/>
            <a:ext cx="8589900" cy="9231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Il existe un large éventail d'outils conviviaux pour créer des contenus de microapprentissage.</a:t>
            </a:r>
            <a:endParaRPr b="0" i="0" sz="1400" u="none" cap="none" strike="noStrike">
              <a:solidFill>
                <a:srgbClr val="000000"/>
              </a:solidFill>
              <a:latin typeface="Arial"/>
              <a:ea typeface="Arial"/>
              <a:cs typeface="Arial"/>
              <a:sym typeface="Arial"/>
            </a:endParaRPr>
          </a:p>
        </p:txBody>
      </p:sp>
      <p:sp>
        <p:nvSpPr>
          <p:cNvPr id="1526" name="Google Shape;1526;p72"/>
          <p:cNvSpPr txBox="1"/>
          <p:nvPr/>
        </p:nvSpPr>
        <p:spPr>
          <a:xfrm>
            <a:off x="2140275" y="7334625"/>
            <a:ext cx="15618300" cy="1455600"/>
          </a:xfrm>
          <a:prstGeom prst="rect">
            <a:avLst/>
          </a:prstGeom>
          <a:noFill/>
          <a:ln>
            <a:noFill/>
          </a:ln>
        </p:spPr>
        <p:txBody>
          <a:bodyPr anchorCtr="0" anchor="t" bIns="0" lIns="0" spcFirstLastPara="1" rIns="0" wrap="square" tIns="0">
            <a:spAutoFit/>
          </a:bodyPr>
          <a:lstStyle/>
          <a:p>
            <a:pPr indent="-381000" lvl="1" marL="914400" rtl="0" algn="l">
              <a:lnSpc>
                <a:spcPct val="147000"/>
              </a:lnSpc>
              <a:spcBef>
                <a:spcPts val="0"/>
              </a:spcBef>
              <a:spcAft>
                <a:spcPts val="0"/>
              </a:spcAft>
              <a:buSzPts val="2400"/>
              <a:buChar char="•"/>
            </a:pPr>
            <a:r>
              <a:rPr lang="en-US" sz="2400">
                <a:latin typeface="Philosopher"/>
                <a:ea typeface="Philosopher"/>
                <a:cs typeface="Philosopher"/>
                <a:sym typeface="Philosopher"/>
              </a:rPr>
              <a:t>Il offre des capacités de conception intuitives qui vous permettent de créer des supports visuellement attrayants.</a:t>
            </a:r>
            <a:endParaRPr sz="2400">
              <a:latin typeface="Philosopher"/>
              <a:ea typeface="Philosopher"/>
              <a:cs typeface="Philosopher"/>
              <a:sym typeface="Philosopher"/>
            </a:endParaRPr>
          </a:p>
          <a:p>
            <a:pPr indent="-381000" lvl="1" marL="914400" rtl="0" algn="l">
              <a:lnSpc>
                <a:spcPct val="147000"/>
              </a:lnSpc>
              <a:spcBef>
                <a:spcPts val="0"/>
              </a:spcBef>
              <a:spcAft>
                <a:spcPts val="0"/>
              </a:spcAft>
              <a:buSzPts val="2400"/>
              <a:buChar char="•"/>
            </a:pPr>
            <a:r>
              <a:rPr lang="en-US" sz="2400">
                <a:latin typeface="Philosopher"/>
                <a:ea typeface="Philosopher"/>
                <a:cs typeface="Philosopher"/>
                <a:sym typeface="Philosopher"/>
              </a:rPr>
              <a:t>Il propose une multitude de modèles, de graphiques et d'options de personnalisation qui répondent aux différents styles d'apprentissage.</a:t>
            </a:r>
            <a:endParaRPr sz="2400">
              <a:latin typeface="Philosopher"/>
              <a:ea typeface="Philosopher"/>
              <a:cs typeface="Philosopher"/>
              <a:sym typeface="Philosopher"/>
            </a:endParaRPr>
          </a:p>
        </p:txBody>
      </p:sp>
      <p:sp>
        <p:nvSpPr>
          <p:cNvPr id="1527" name="Google Shape;1527;p72"/>
          <p:cNvSpPr txBox="1"/>
          <p:nvPr/>
        </p:nvSpPr>
        <p:spPr>
          <a:xfrm>
            <a:off x="604864" y="6629945"/>
            <a:ext cx="1535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t>
            </a:r>
            <a:r>
              <a:rPr b="1" lang="en-US" sz="2400">
                <a:solidFill>
                  <a:srgbClr val="F59F35"/>
                </a:solidFill>
                <a:latin typeface="Philosopher"/>
                <a:ea typeface="Philosopher"/>
                <a:cs typeface="Philosopher"/>
                <a:sym typeface="Philosopher"/>
              </a:rPr>
              <a:t>e</a:t>
            </a:r>
            <a:r>
              <a:rPr b="1" i="0" lang="en-US" sz="2400" u="none" cap="none" strike="noStrike">
                <a:solidFill>
                  <a:srgbClr val="F59F35"/>
                </a:solidFill>
                <a:latin typeface="Philosopher"/>
                <a:ea typeface="Philosopher"/>
                <a:cs typeface="Philosopher"/>
                <a:sym typeface="Philosopher"/>
              </a:rPr>
              <a:t>mple</a:t>
            </a:r>
            <a:endParaRPr b="0" i="0" sz="1400" u="none" cap="none" strike="noStrike">
              <a:solidFill>
                <a:srgbClr val="000000"/>
              </a:solidFill>
              <a:latin typeface="Arial"/>
              <a:ea typeface="Arial"/>
              <a:cs typeface="Arial"/>
              <a:sym typeface="Arial"/>
            </a:endParaRPr>
          </a:p>
        </p:txBody>
      </p:sp>
      <p:sp>
        <p:nvSpPr>
          <p:cNvPr id="1528" name="Google Shape;1528;p72"/>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7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38" name="Google Shape;1538;p73"/>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73"/>
          <p:cNvSpPr/>
          <p:nvPr/>
        </p:nvSpPr>
        <p:spPr>
          <a:xfrm>
            <a:off x="9124366" y="2999721"/>
            <a:ext cx="7455017" cy="7287279"/>
          </a:xfrm>
          <a:custGeom>
            <a:rect b="b" l="l" r="r" t="t"/>
            <a:pathLst>
              <a:path extrusionOk="0" h="7287279" w="7455017">
                <a:moveTo>
                  <a:pt x="0" y="0"/>
                </a:moveTo>
                <a:lnTo>
                  <a:pt x="7455017" y="0"/>
                </a:lnTo>
                <a:lnTo>
                  <a:pt x="7455017" y="7287279"/>
                </a:lnTo>
                <a:lnTo>
                  <a:pt x="0" y="7287279"/>
                </a:lnTo>
                <a:lnTo>
                  <a:pt x="0" y="0"/>
                </a:lnTo>
                <a:close/>
              </a:path>
            </a:pathLst>
          </a:custGeom>
          <a:blipFill rotWithShape="1">
            <a:blip r:embed="rId4">
              <a:alphaModFix amt="9999"/>
            </a:blip>
            <a:stretch>
              <a:fillRect b="0" l="0" r="0" t="0"/>
            </a:stretch>
          </a:blipFill>
          <a:ln>
            <a:noFill/>
          </a:ln>
        </p:spPr>
      </p:sp>
      <p:sp>
        <p:nvSpPr>
          <p:cNvPr id="1540" name="Google Shape;1540;p73"/>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73"/>
          <p:cNvSpPr/>
          <p:nvPr/>
        </p:nvSpPr>
        <p:spPr>
          <a:xfrm>
            <a:off x="1028700" y="3908471"/>
            <a:ext cx="1316094" cy="1316094"/>
          </a:xfrm>
          <a:custGeom>
            <a:rect b="b" l="l" r="r" t="t"/>
            <a:pathLst>
              <a:path extrusionOk="0" h="1316094" w="1316094">
                <a:moveTo>
                  <a:pt x="0" y="0"/>
                </a:moveTo>
                <a:lnTo>
                  <a:pt x="1316094" y="0"/>
                </a:lnTo>
                <a:lnTo>
                  <a:pt x="1316094" y="1316094"/>
                </a:lnTo>
                <a:lnTo>
                  <a:pt x="0" y="1316094"/>
                </a:lnTo>
                <a:lnTo>
                  <a:pt x="0" y="0"/>
                </a:lnTo>
                <a:close/>
              </a:path>
            </a:pathLst>
          </a:custGeom>
          <a:blipFill rotWithShape="1">
            <a:blip r:embed="rId5">
              <a:alphaModFix/>
            </a:blip>
            <a:stretch>
              <a:fillRect b="0" l="0" r="0" t="0"/>
            </a:stretch>
          </a:blipFill>
          <a:ln>
            <a:noFill/>
          </a:ln>
        </p:spPr>
      </p:sp>
      <p:sp>
        <p:nvSpPr>
          <p:cNvPr id="1542" name="Google Shape;1542;p73"/>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73"/>
          <p:cNvSpPr/>
          <p:nvPr/>
        </p:nvSpPr>
        <p:spPr>
          <a:xfrm>
            <a:off x="705263" y="7333751"/>
            <a:ext cx="1639531" cy="1639531"/>
          </a:xfrm>
          <a:custGeom>
            <a:rect b="b" l="l" r="r" t="t"/>
            <a:pathLst>
              <a:path extrusionOk="0" h="1639531" w="1639531">
                <a:moveTo>
                  <a:pt x="0" y="0"/>
                </a:moveTo>
                <a:lnTo>
                  <a:pt x="1639531" y="0"/>
                </a:lnTo>
                <a:lnTo>
                  <a:pt x="1639531" y="1639531"/>
                </a:lnTo>
                <a:lnTo>
                  <a:pt x="0" y="1639531"/>
                </a:lnTo>
                <a:lnTo>
                  <a:pt x="0" y="0"/>
                </a:lnTo>
                <a:close/>
              </a:path>
            </a:pathLst>
          </a:custGeom>
          <a:blipFill rotWithShape="1">
            <a:blip r:embed="rId6">
              <a:alphaModFix/>
            </a:blip>
            <a:stretch>
              <a:fillRect b="0" l="0" r="0" t="0"/>
            </a:stretch>
          </a:blipFill>
          <a:ln>
            <a:noFill/>
          </a:ln>
        </p:spPr>
      </p:sp>
      <p:sp>
        <p:nvSpPr>
          <p:cNvPr id="1544" name="Google Shape;1544;p73"/>
          <p:cNvSpPr txBox="1"/>
          <p:nvPr/>
        </p:nvSpPr>
        <p:spPr>
          <a:xfrm>
            <a:off x="7023108" y="4438650"/>
            <a:ext cx="10332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Créer des vidéos interactives de micro-apprentissage</a:t>
            </a:r>
            <a:endParaRPr b="0" i="0" sz="1400" u="none" cap="none" strike="noStrike">
              <a:solidFill>
                <a:srgbClr val="000000"/>
              </a:solidFill>
              <a:latin typeface="Arial"/>
              <a:ea typeface="Arial"/>
              <a:cs typeface="Arial"/>
              <a:sym typeface="Arial"/>
            </a:endParaRPr>
          </a:p>
        </p:txBody>
      </p:sp>
      <p:sp>
        <p:nvSpPr>
          <p:cNvPr id="1545" name="Google Shape;1545;p73"/>
          <p:cNvSpPr txBox="1"/>
          <p:nvPr/>
        </p:nvSpPr>
        <p:spPr>
          <a:xfrm>
            <a:off x="2729123" y="1451679"/>
            <a:ext cx="12790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Outils technologiques</a:t>
            </a:r>
            <a:endParaRPr b="0" i="0" sz="1400" u="none" cap="none" strike="noStrike">
              <a:solidFill>
                <a:srgbClr val="000000"/>
              </a:solidFill>
              <a:latin typeface="Arial"/>
              <a:ea typeface="Arial"/>
              <a:cs typeface="Arial"/>
              <a:sym typeface="Arial"/>
            </a:endParaRPr>
          </a:p>
        </p:txBody>
      </p:sp>
      <p:sp>
        <p:nvSpPr>
          <p:cNvPr id="1546" name="Google Shape;1546;p73"/>
          <p:cNvSpPr txBox="1"/>
          <p:nvPr/>
        </p:nvSpPr>
        <p:spPr>
          <a:xfrm>
            <a:off x="2561800" y="4105275"/>
            <a:ext cx="29262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Apprentissage interactif </a:t>
            </a:r>
            <a:endParaRPr b="0" i="0" sz="1400" u="none" cap="none" strike="noStrike">
              <a:solidFill>
                <a:srgbClr val="000000"/>
              </a:solidFill>
              <a:latin typeface="Arial"/>
              <a:ea typeface="Arial"/>
              <a:cs typeface="Arial"/>
              <a:sym typeface="Arial"/>
            </a:endParaRPr>
          </a:p>
        </p:txBody>
      </p:sp>
      <p:sp>
        <p:nvSpPr>
          <p:cNvPr id="1547" name="Google Shape;1547;p73"/>
          <p:cNvSpPr txBox="1"/>
          <p:nvPr/>
        </p:nvSpPr>
        <p:spPr>
          <a:xfrm>
            <a:off x="2561794" y="7300692"/>
            <a:ext cx="14208300" cy="1920600"/>
          </a:xfrm>
          <a:prstGeom prst="rect">
            <a:avLst/>
          </a:prstGeom>
          <a:noFill/>
          <a:ln>
            <a:noFill/>
          </a:ln>
        </p:spPr>
        <p:txBody>
          <a:bodyPr anchorCtr="0" anchor="t" bIns="0" lIns="0" spcFirstLastPara="1" rIns="0" wrap="square" tIns="0">
            <a:spAutoFit/>
          </a:bodyPr>
          <a:lstStyle/>
          <a:p>
            <a:pPr indent="-381000" lvl="1" marL="914400" rtl="0" algn="l">
              <a:lnSpc>
                <a:spcPct val="139958"/>
              </a:lnSpc>
              <a:spcBef>
                <a:spcPts val="0"/>
              </a:spcBef>
              <a:spcAft>
                <a:spcPts val="0"/>
              </a:spcAft>
              <a:buSzPts val="2400"/>
              <a:buChar char="•"/>
            </a:pPr>
            <a:r>
              <a:rPr lang="en-US" sz="2400">
                <a:latin typeface="Philosopher"/>
                <a:ea typeface="Philosopher"/>
                <a:cs typeface="Philosopher"/>
                <a:sym typeface="Philosopher"/>
              </a:rPr>
              <a:t>Edpuzzle vous permet d'ajouter des quiz et des questions directement dans vos vidéos, transformant le visionnage passif en apprentissage actif.</a:t>
            </a:r>
            <a:endParaRPr sz="2400">
              <a:latin typeface="Philosopher"/>
              <a:ea typeface="Philosopher"/>
              <a:cs typeface="Philosopher"/>
              <a:sym typeface="Philosopher"/>
            </a:endParaRPr>
          </a:p>
          <a:p>
            <a:pPr indent="-381000" lvl="1" marL="914400" rtl="0" algn="l">
              <a:lnSpc>
                <a:spcPct val="139958"/>
              </a:lnSpc>
              <a:spcBef>
                <a:spcPts val="0"/>
              </a:spcBef>
              <a:spcAft>
                <a:spcPts val="0"/>
              </a:spcAft>
              <a:buSzPts val="2400"/>
              <a:buChar char="•"/>
            </a:pPr>
            <a:r>
              <a:rPr lang="en-US" sz="2400">
                <a:latin typeface="Philosopher"/>
                <a:ea typeface="Philosopher"/>
                <a:cs typeface="Philosopher"/>
                <a:sym typeface="Philosopher"/>
              </a:rPr>
              <a:t>Edpuzzle offre également des outils d'analyse pour suivre les progrès et l'engagement des étudiants.</a:t>
            </a:r>
            <a:endParaRPr sz="2400">
              <a:latin typeface="Philosopher"/>
              <a:ea typeface="Philosopher"/>
              <a:cs typeface="Philosopher"/>
              <a:sym typeface="Philosopher"/>
            </a:endParaRPr>
          </a:p>
          <a:p>
            <a:pPr indent="0" lvl="0" marL="0" rtl="0" algn="l">
              <a:lnSpc>
                <a:spcPct val="139958"/>
              </a:lnSpc>
              <a:spcBef>
                <a:spcPts val="0"/>
              </a:spcBef>
              <a:spcAft>
                <a:spcPts val="0"/>
              </a:spcAft>
              <a:buNone/>
            </a:pPr>
            <a:r>
              <a:t/>
            </a:r>
            <a:endParaRPr sz="2400">
              <a:latin typeface="Philosopher"/>
              <a:ea typeface="Philosopher"/>
              <a:cs typeface="Philosopher"/>
              <a:sym typeface="Philosopher"/>
            </a:endParaRPr>
          </a:p>
        </p:txBody>
      </p:sp>
      <p:sp>
        <p:nvSpPr>
          <p:cNvPr id="1548" name="Google Shape;1548;p73"/>
          <p:cNvSpPr txBox="1"/>
          <p:nvPr/>
        </p:nvSpPr>
        <p:spPr>
          <a:xfrm>
            <a:off x="604864" y="6629945"/>
            <a:ext cx="15355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Example</a:t>
            </a:r>
            <a:endParaRPr b="0" i="0" sz="1400" u="none" cap="none" strike="noStrike">
              <a:solidFill>
                <a:srgbClr val="000000"/>
              </a:solidFill>
              <a:latin typeface="Arial"/>
              <a:ea typeface="Arial"/>
              <a:cs typeface="Arial"/>
              <a:sym typeface="Arial"/>
            </a:endParaRPr>
          </a:p>
        </p:txBody>
      </p:sp>
      <p:sp>
        <p:nvSpPr>
          <p:cNvPr id="1549" name="Google Shape;1549;p73"/>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7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59" name="Google Shape;1559;p74"/>
          <p:cNvSpPr/>
          <p:nvPr/>
        </p:nvSpPr>
        <p:spPr>
          <a:xfrm rot="5400000">
            <a:off x="1425435" y="3222594"/>
            <a:ext cx="2239355" cy="4133226"/>
          </a:xfrm>
          <a:custGeom>
            <a:rect b="b" l="l" r="r" t="t"/>
            <a:pathLst>
              <a:path extrusionOk="0" h="11986885" w="6494416">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74"/>
          <p:cNvSpPr/>
          <p:nvPr/>
        </p:nvSpPr>
        <p:spPr>
          <a:xfrm>
            <a:off x="7869920" y="2909787"/>
            <a:ext cx="9659199" cy="7377213"/>
          </a:xfrm>
          <a:custGeom>
            <a:rect b="b" l="l" r="r" t="t"/>
            <a:pathLst>
              <a:path extrusionOk="0" h="7377213" w="9659199">
                <a:moveTo>
                  <a:pt x="0" y="0"/>
                </a:moveTo>
                <a:lnTo>
                  <a:pt x="9659198" y="0"/>
                </a:lnTo>
                <a:lnTo>
                  <a:pt x="9659198" y="7377213"/>
                </a:lnTo>
                <a:lnTo>
                  <a:pt x="0" y="7377213"/>
                </a:lnTo>
                <a:lnTo>
                  <a:pt x="0" y="0"/>
                </a:lnTo>
                <a:close/>
              </a:path>
            </a:pathLst>
          </a:custGeom>
          <a:blipFill rotWithShape="1">
            <a:blip r:embed="rId4">
              <a:alphaModFix amt="10999"/>
            </a:blip>
            <a:stretch>
              <a:fillRect b="0" l="0" r="0" t="0"/>
            </a:stretch>
          </a:blipFill>
          <a:ln>
            <a:noFill/>
          </a:ln>
        </p:spPr>
      </p:sp>
      <p:sp>
        <p:nvSpPr>
          <p:cNvPr id="1561" name="Google Shape;1561;p74"/>
          <p:cNvSpPr/>
          <p:nvPr/>
        </p:nvSpPr>
        <p:spPr>
          <a:xfrm rot="5400000">
            <a:off x="10190922" y="-1170427"/>
            <a:ext cx="2239355" cy="12919267"/>
          </a:xfrm>
          <a:custGeom>
            <a:rect b="b" l="l" r="r" t="t"/>
            <a:pathLst>
              <a:path extrusionOk="0" h="37467530" w="6494416">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74"/>
          <p:cNvSpPr/>
          <p:nvPr/>
        </p:nvSpPr>
        <p:spPr>
          <a:xfrm>
            <a:off x="680116" y="4500698"/>
            <a:ext cx="1522747" cy="151132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5">
              <a:alphaModFix/>
            </a:blip>
            <a:stretch>
              <a:fillRect b="0" l="0" r="0" t="0"/>
            </a:stretch>
          </a:blipFill>
          <a:ln>
            <a:noFill/>
          </a:ln>
        </p:spPr>
      </p:sp>
      <p:sp>
        <p:nvSpPr>
          <p:cNvPr id="1563" name="Google Shape;1563;p74"/>
          <p:cNvSpPr txBox="1"/>
          <p:nvPr/>
        </p:nvSpPr>
        <p:spPr>
          <a:xfrm>
            <a:off x="2748785" y="1700861"/>
            <a:ext cx="12790500" cy="708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Intégrer le micro-apprentissage : Accessibilité </a:t>
            </a:r>
            <a:endParaRPr b="0" i="0" sz="1400" u="none" cap="none" strike="noStrike">
              <a:solidFill>
                <a:srgbClr val="000000"/>
              </a:solidFill>
              <a:latin typeface="Arial"/>
              <a:ea typeface="Arial"/>
              <a:cs typeface="Arial"/>
              <a:sym typeface="Arial"/>
            </a:endParaRPr>
          </a:p>
        </p:txBody>
      </p:sp>
      <p:sp>
        <p:nvSpPr>
          <p:cNvPr id="1564" name="Google Shape;1564;p74"/>
          <p:cNvSpPr txBox="1"/>
          <p:nvPr/>
        </p:nvSpPr>
        <p:spPr>
          <a:xfrm>
            <a:off x="2019192" y="4732486"/>
            <a:ext cx="25926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Garantir l'inclusion </a:t>
            </a:r>
            <a:endParaRPr b="0" i="0" sz="1400" u="none" cap="none" strike="noStrike">
              <a:solidFill>
                <a:srgbClr val="000000"/>
              </a:solidFill>
              <a:latin typeface="Arial"/>
              <a:ea typeface="Arial"/>
              <a:cs typeface="Arial"/>
              <a:sym typeface="Arial"/>
            </a:endParaRPr>
          </a:p>
        </p:txBody>
      </p:sp>
      <p:sp>
        <p:nvSpPr>
          <p:cNvPr id="1565" name="Google Shape;1565;p74"/>
          <p:cNvSpPr txBox="1"/>
          <p:nvPr/>
        </p:nvSpPr>
        <p:spPr>
          <a:xfrm>
            <a:off x="5235948" y="4392539"/>
            <a:ext cx="12023400" cy="1698900"/>
          </a:xfrm>
          <a:prstGeom prst="rect">
            <a:avLst/>
          </a:prstGeom>
          <a:noFill/>
          <a:ln>
            <a:noFill/>
          </a:ln>
        </p:spPr>
        <p:txBody>
          <a:bodyPr anchorCtr="0" anchor="t" bIns="0" lIns="0" spcFirstLastPara="1" rIns="0" wrap="square" tIns="0">
            <a:spAutoFit/>
          </a:bodyPr>
          <a:lstStyle/>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L'accessibilité garantit que tous les apprenants, quels que soient leurs besoins et circonstances uniques, ont un accès équitable au contenu formateur</a:t>
            </a:r>
            <a:endParaRPr sz="2400">
              <a:latin typeface="Philosopher"/>
              <a:ea typeface="Philosopher"/>
              <a:cs typeface="Philosopher"/>
              <a:sym typeface="Philosopher"/>
            </a:endParaRPr>
          </a:p>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Les supports de micro-apprentissage doivent être conçus en tenant compte de l'accessibilité, en veillant à ce que tout le monde puisse y naviguer facilement.</a:t>
            </a:r>
            <a:endParaRPr sz="2400">
              <a:latin typeface="Philosopher"/>
              <a:ea typeface="Philosopher"/>
              <a:cs typeface="Philosopher"/>
              <a:sym typeface="Philosopher"/>
            </a:endParaRPr>
          </a:p>
        </p:txBody>
      </p:sp>
      <p:sp>
        <p:nvSpPr>
          <p:cNvPr id="1566" name="Google Shape;1566;p74"/>
          <p:cNvSpPr txBox="1"/>
          <p:nvPr/>
        </p:nvSpPr>
        <p:spPr>
          <a:xfrm>
            <a:off x="498175" y="7613659"/>
            <a:ext cx="17291700" cy="2437500"/>
          </a:xfrm>
          <a:prstGeom prst="rect">
            <a:avLst/>
          </a:prstGeom>
          <a:noFill/>
          <a:ln>
            <a:noFill/>
          </a:ln>
        </p:spPr>
        <p:txBody>
          <a:bodyPr anchorCtr="0" anchor="t" bIns="0" lIns="0" spcFirstLastPara="1" rIns="0" wrap="square" tIns="0">
            <a:spAutoFit/>
          </a:bodyPr>
          <a:lstStyle/>
          <a:p>
            <a:pPr indent="0" lvl="0" marL="0" rtl="0" algn="ctr">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Tenez compte de facteurs tels que la mise à disposition d'un texte alternatif pour les images, de sous-titres pour les vidéos et d'un contenu adapté aux lecteurs d'écran. En donnant la priorité à l'accessibilité, vous créez un environnement d'apprentissage inclusif où chaque élève peut s'épanouir.</a:t>
            </a:r>
            <a:endParaRPr b="1" sz="2400">
              <a:latin typeface="Philosopher"/>
              <a:ea typeface="Philosopher"/>
              <a:cs typeface="Philosopher"/>
              <a:sym typeface="Philosopher"/>
            </a:endParaRPr>
          </a:p>
          <a:p>
            <a:pPr indent="0" lvl="0" marL="0" rtl="0" algn="ctr">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567" name="Google Shape;1567;p74"/>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75"/>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573" name="Google Shape;1573;p75"/>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574" name="Google Shape;1574;p75"/>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Par</a:t>
            </a:r>
            <a:r>
              <a:rPr b="1" lang="en-US" sz="2700">
                <a:latin typeface="Philosopher"/>
                <a:ea typeface="Philosopher"/>
                <a:cs typeface="Philosopher"/>
                <a:sym typeface="Philosopher"/>
              </a:rPr>
              <a:t>tie </a:t>
            </a:r>
            <a:r>
              <a:rPr b="1" i="0" lang="en-US" sz="2700"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1575" name="Google Shape;1575;p75"/>
          <p:cNvSpPr txBox="1"/>
          <p:nvPr/>
        </p:nvSpPr>
        <p:spPr>
          <a:xfrm>
            <a:off x="6625574" y="7238925"/>
            <a:ext cx="5691300" cy="415500"/>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Études de cas et bonnes pratiques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76"/>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581" name="Google Shape;1581;p76"/>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582" name="Google Shape;1582;p76"/>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Partie 6</a:t>
            </a:r>
            <a:endParaRPr b="0" i="0" sz="1400" u="none" cap="none" strike="noStrike">
              <a:solidFill>
                <a:srgbClr val="000000"/>
              </a:solidFill>
              <a:latin typeface="Arial"/>
              <a:ea typeface="Arial"/>
              <a:cs typeface="Arial"/>
              <a:sym typeface="Arial"/>
            </a:endParaRPr>
          </a:p>
        </p:txBody>
      </p:sp>
      <p:sp>
        <p:nvSpPr>
          <p:cNvPr id="1583" name="Google Shape;1583;p76"/>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584" name="Google Shape;1584;p76"/>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585" name="Google Shape;1585;p76"/>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586" name="Google Shape;1586;p76"/>
          <p:cNvSpPr txBox="1"/>
          <p:nvPr/>
        </p:nvSpPr>
        <p:spPr>
          <a:xfrm>
            <a:off x="1566281" y="1791195"/>
            <a:ext cx="8961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Explorer des études de cas concrets d'implémentations réussies de micro-apprentissage</a:t>
            </a:r>
            <a:endParaRPr b="1" i="0" sz="2400" u="none" cap="none" strike="noStrike">
              <a:solidFill>
                <a:srgbClr val="000000"/>
              </a:solidFill>
              <a:latin typeface="Philosopher"/>
              <a:ea typeface="Philosopher"/>
              <a:cs typeface="Philosopher"/>
              <a:sym typeface="Philosopher"/>
            </a:endParaRPr>
          </a:p>
        </p:txBody>
      </p:sp>
      <p:sp>
        <p:nvSpPr>
          <p:cNvPr id="1587" name="Google Shape;1587;p76"/>
          <p:cNvSpPr txBox="1"/>
          <p:nvPr/>
        </p:nvSpPr>
        <p:spPr>
          <a:xfrm>
            <a:off x="1566281" y="4479144"/>
            <a:ext cx="8961000" cy="1255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Discuter des défis et des leçons tirées de ces cas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588" name="Google Shape;1588;p76"/>
          <p:cNvSpPr txBox="1"/>
          <p:nvPr/>
        </p:nvSpPr>
        <p:spPr>
          <a:xfrm>
            <a:off x="1566279" y="7156157"/>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Encourager les discussions ouvertes et les questions-réponses</a:t>
            </a:r>
            <a:endParaRPr b="0" i="0" sz="1400" u="none" cap="none" strike="noStrike">
              <a:solidFill>
                <a:srgbClr val="000000"/>
              </a:solidFill>
              <a:latin typeface="Arial"/>
              <a:ea typeface="Arial"/>
              <a:cs typeface="Arial"/>
              <a:sym typeface="Arial"/>
            </a:endParaRPr>
          </a:p>
        </p:txBody>
      </p:sp>
      <p:sp>
        <p:nvSpPr>
          <p:cNvPr id="1589" name="Google Shape;1589;p76"/>
          <p:cNvSpPr txBox="1"/>
          <p:nvPr/>
        </p:nvSpPr>
        <p:spPr>
          <a:xfrm>
            <a:off x="14255410" y="7250877"/>
            <a:ext cx="3600600" cy="949200"/>
          </a:xfrm>
          <a:prstGeom prst="rect">
            <a:avLst/>
          </a:prstGeom>
          <a:noFill/>
          <a:ln>
            <a:noFill/>
          </a:ln>
        </p:spPr>
        <p:txBody>
          <a:bodyPr anchorCtr="0" anchor="t" bIns="0" lIns="0" spcFirstLastPara="1" rIns="0" wrap="square" tIns="0">
            <a:spAutoFit/>
          </a:bodyPr>
          <a:lstStyle/>
          <a:p>
            <a:pPr indent="0" lvl="0" marL="0" marR="0" rtl="0" algn="ctr">
              <a:lnSpc>
                <a:spcPct val="128369"/>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Études de cas et bonnes pratiques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77"/>
          <p:cNvSpPr/>
          <p:nvPr/>
        </p:nvSpPr>
        <p:spPr>
          <a:xfrm rot="5400000">
            <a:off x="2134397" y="2860855"/>
            <a:ext cx="6093761" cy="6962695"/>
          </a:xfrm>
          <a:custGeom>
            <a:rect b="b" l="l" r="r" t="t"/>
            <a:pathLst>
              <a:path extrusionOk="0" h="4860520" w="2776201">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77"/>
          <p:cNvSpPr/>
          <p:nvPr/>
        </p:nvSpPr>
        <p:spPr>
          <a:xfrm rot="5400000">
            <a:off x="10580043" y="3819742"/>
            <a:ext cx="4920424" cy="6958040"/>
          </a:xfrm>
          <a:custGeom>
            <a:rect b="b" l="l" r="r" t="t"/>
            <a:pathLst>
              <a:path extrusionOk="0" h="6442630" w="3604706">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77"/>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601" name="Google Shape;1601;p77"/>
          <p:cNvSpPr/>
          <p:nvPr/>
        </p:nvSpPr>
        <p:spPr>
          <a:xfrm>
            <a:off x="325025" y="326975"/>
            <a:ext cx="1613074" cy="2297334"/>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602" name="Google Shape;1602;p77"/>
          <p:cNvSpPr txBox="1"/>
          <p:nvPr/>
        </p:nvSpPr>
        <p:spPr>
          <a:xfrm>
            <a:off x="429768" y="1181874"/>
            <a:ext cx="1472100" cy="143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Stratégies de mise en œuvre du micro-apprentissage</a:t>
            </a:r>
            <a:endParaRPr b="1" i="0" sz="1610" u="none" cap="none" strike="noStrike">
              <a:solidFill>
                <a:srgbClr val="000000"/>
              </a:solidFill>
              <a:latin typeface="Philosopher"/>
              <a:ea typeface="Philosopher"/>
              <a:cs typeface="Philosopher"/>
              <a:sym typeface="Philosopher"/>
            </a:endParaRPr>
          </a:p>
        </p:txBody>
      </p:sp>
      <p:sp>
        <p:nvSpPr>
          <p:cNvPr id="1603" name="Google Shape;1603;p77"/>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604" name="Google Shape;1604;p77"/>
          <p:cNvSpPr txBox="1"/>
          <p:nvPr/>
        </p:nvSpPr>
        <p:spPr>
          <a:xfrm>
            <a:off x="363754" y="403174"/>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5</a:t>
            </a:r>
            <a:endParaRPr b="0" i="0" sz="1400" u="none" cap="none" strike="noStrike">
              <a:solidFill>
                <a:srgbClr val="000000"/>
              </a:solidFill>
              <a:latin typeface="Arial"/>
              <a:ea typeface="Arial"/>
              <a:cs typeface="Arial"/>
              <a:sym typeface="Arial"/>
            </a:endParaRPr>
          </a:p>
        </p:txBody>
      </p:sp>
      <p:sp>
        <p:nvSpPr>
          <p:cNvPr id="1605" name="Google Shape;1605;p77"/>
          <p:cNvSpPr txBox="1"/>
          <p:nvPr/>
        </p:nvSpPr>
        <p:spPr>
          <a:xfrm>
            <a:off x="2071486" y="3295337"/>
            <a:ext cx="6219600" cy="71388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Quelles sont les stratégies pour intégrer le micro-apprentissage dans des cours plus longs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Éviter l'intégration et les séparer</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Aligner le micro-apprentissage sur les objectifs du programme et les objectifs d'apprentissage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Utiliser le micro-apprentissage pour des sujets non liés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Ne pas tenir compte des objectifs du programme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06" name="Google Shape;1606;p77"/>
          <p:cNvSpPr txBox="1"/>
          <p:nvPr/>
        </p:nvSpPr>
        <p:spPr>
          <a:xfrm>
            <a:off x="9818694" y="5133975"/>
            <a:ext cx="64359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Dans le contexte du micro-apprentissage, qu'est-ce que la motivation intrinsèque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La motivation stimulée par des récompenses externes.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La motivation interne, fondée sur l'intérêt ou la satisfaction personnelle.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Un type d'élément de gamification</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L'absence de motivation</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07" name="Google Shape;1607;p77"/>
          <p:cNvSpPr/>
          <p:nvPr/>
        </p:nvSpPr>
        <p:spPr>
          <a:xfrm>
            <a:off x="9153269" y="8488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608" name="Google Shape;1608;p77"/>
          <p:cNvSpPr txBox="1"/>
          <p:nvPr/>
        </p:nvSpPr>
        <p:spPr>
          <a:xfrm>
            <a:off x="2423707" y="2331790"/>
            <a:ext cx="18423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78"/>
          <p:cNvSpPr/>
          <p:nvPr/>
        </p:nvSpPr>
        <p:spPr>
          <a:xfrm rot="5400000">
            <a:off x="1024832" y="2903604"/>
            <a:ext cx="6068397" cy="6724790"/>
          </a:xfrm>
          <a:custGeom>
            <a:rect b="b" l="l" r="r" t="t"/>
            <a:pathLst>
              <a:path extrusionOk="0" h="4694443" w="2523242">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78"/>
          <p:cNvSpPr/>
          <p:nvPr/>
        </p:nvSpPr>
        <p:spPr>
          <a:xfrm rot="5400000">
            <a:off x="9724439" y="4808791"/>
            <a:ext cx="3778927" cy="6429095"/>
          </a:xfrm>
          <a:custGeom>
            <a:rect b="b" l="l" r="r" t="t"/>
            <a:pathLst>
              <a:path extrusionOk="0" h="6461402" w="3142559">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7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620" name="Google Shape;1620;p78"/>
          <p:cNvSpPr/>
          <p:nvPr/>
        </p:nvSpPr>
        <p:spPr>
          <a:xfrm rot="5400000">
            <a:off x="11241620" y="21002"/>
            <a:ext cx="4024660" cy="6530651"/>
          </a:xfrm>
          <a:custGeom>
            <a:rect b="b" l="l" r="r" t="t"/>
            <a:pathLst>
              <a:path extrusionOk="0" h="6563468" w="343988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78"/>
          <p:cNvSpPr txBox="1"/>
          <p:nvPr/>
        </p:nvSpPr>
        <p:spPr>
          <a:xfrm>
            <a:off x="941121" y="3231810"/>
            <a:ext cx="6235800" cy="70908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Quelle est la stratégie pour intégrer le micro-apprentissage dans des cours plus longs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Éviter l'intégration et les séparer</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Ne pas tenir compte des objectifs du programme d'études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Aligner le micro-apprentissage sur les objectifs du programme et les objectifs d'apprentissage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Utiliser le micro-apprentissage pour des sujets non liés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22" name="Google Shape;1622;p78"/>
          <p:cNvSpPr txBox="1"/>
          <p:nvPr/>
        </p:nvSpPr>
        <p:spPr>
          <a:xfrm>
            <a:off x="8688225" y="6320675"/>
            <a:ext cx="6059400" cy="45057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Quel est l'élément essentiel pour renforcer l'engagement dans le micro-apprentissage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Des missions longues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Motivation extrinsèque</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La gamification et l'apprentissage social</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L'isolement par rapport aux pairs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23" name="Google Shape;1623;p78"/>
          <p:cNvSpPr txBox="1"/>
          <p:nvPr/>
        </p:nvSpPr>
        <p:spPr>
          <a:xfrm>
            <a:off x="10111984" y="1332978"/>
            <a:ext cx="6059400" cy="48009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Comment encourager l'apprentissage continu avec le micro-learning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Maintenir un horaire irrégulier</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Définir des objectifs et maintenir un calendrier cohérent</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Ignorer les progrès des apprenants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Utiliser des supports d'apprentissage longs et peu fréquents</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24" name="Google Shape;1624;p78"/>
          <p:cNvSpPr/>
          <p:nvPr/>
        </p:nvSpPr>
        <p:spPr>
          <a:xfrm>
            <a:off x="363750" y="338425"/>
            <a:ext cx="1635793" cy="2384852"/>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625" name="Google Shape;1625;p78"/>
          <p:cNvSpPr txBox="1"/>
          <p:nvPr/>
        </p:nvSpPr>
        <p:spPr>
          <a:xfrm>
            <a:off x="468499" y="1193328"/>
            <a:ext cx="1472100" cy="143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Stratégies de mise en œuvre du micro-apprentissage</a:t>
            </a:r>
            <a:endParaRPr b="1" i="0" sz="1610" u="none" cap="none" strike="noStrike">
              <a:solidFill>
                <a:srgbClr val="000000"/>
              </a:solidFill>
              <a:latin typeface="Philosopher"/>
              <a:ea typeface="Philosopher"/>
              <a:cs typeface="Philosopher"/>
              <a:sym typeface="Philosopher"/>
            </a:endParaRPr>
          </a:p>
        </p:txBody>
      </p:sp>
      <p:sp>
        <p:nvSpPr>
          <p:cNvPr id="1626" name="Google Shape;1626;p78"/>
          <p:cNvSpPr/>
          <p:nvPr/>
        </p:nvSpPr>
        <p:spPr>
          <a:xfrm>
            <a:off x="939796" y="693637"/>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627" name="Google Shape;1627;p78"/>
          <p:cNvSpPr txBox="1"/>
          <p:nvPr/>
        </p:nvSpPr>
        <p:spPr>
          <a:xfrm>
            <a:off x="402486" y="414627"/>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Partie  5</a:t>
            </a:r>
            <a:endParaRPr b="0" i="0" sz="1400" u="none" cap="none" strike="noStrike">
              <a:solidFill>
                <a:srgbClr val="000000"/>
              </a:solidFill>
              <a:latin typeface="Arial"/>
              <a:ea typeface="Arial"/>
              <a:cs typeface="Arial"/>
              <a:sym typeface="Arial"/>
            </a:endParaRPr>
          </a:p>
        </p:txBody>
      </p:sp>
      <p:sp>
        <p:nvSpPr>
          <p:cNvPr id="1628" name="Google Shape;1628;p78"/>
          <p:cNvSpPr/>
          <p:nvPr/>
        </p:nvSpPr>
        <p:spPr>
          <a:xfrm>
            <a:off x="9297169" y="9047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629" name="Google Shape;1629;p78"/>
          <p:cNvSpPr txBox="1"/>
          <p:nvPr/>
        </p:nvSpPr>
        <p:spPr>
          <a:xfrm>
            <a:off x="2184482" y="2310040"/>
            <a:ext cx="18423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Quiz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7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39" name="Google Shape;1639;p79"/>
          <p:cNvSpPr/>
          <p:nvPr/>
        </p:nvSpPr>
        <p:spPr>
          <a:xfrm>
            <a:off x="2524707" y="3921207"/>
            <a:ext cx="1362512" cy="485775"/>
          </a:xfrm>
          <a:custGeom>
            <a:rect b="b" l="l" r="r" t="t"/>
            <a:pathLst>
              <a:path extrusionOk="0" h="485775" w="1362512">
                <a:moveTo>
                  <a:pt x="0" y="0"/>
                </a:moveTo>
                <a:lnTo>
                  <a:pt x="1362512" y="0"/>
                </a:lnTo>
                <a:lnTo>
                  <a:pt x="1362512" y="485775"/>
                </a:lnTo>
                <a:lnTo>
                  <a:pt x="0" y="485775"/>
                </a:lnTo>
                <a:lnTo>
                  <a:pt x="0" y="0"/>
                </a:lnTo>
                <a:close/>
              </a:path>
            </a:pathLst>
          </a:custGeom>
          <a:blipFill rotWithShape="1">
            <a:blip r:embed="rId4">
              <a:alphaModFix/>
            </a:blip>
            <a:stretch>
              <a:fillRect b="-28879" l="0" r="0" t="-28879"/>
            </a:stretch>
          </a:blipFill>
          <a:ln>
            <a:noFill/>
          </a:ln>
        </p:spPr>
      </p:sp>
      <p:sp>
        <p:nvSpPr>
          <p:cNvPr id="1640" name="Google Shape;1640;p79"/>
          <p:cNvSpPr/>
          <p:nvPr/>
        </p:nvSpPr>
        <p:spPr>
          <a:xfrm>
            <a:off x="8545698" y="4071403"/>
            <a:ext cx="946739" cy="946739"/>
          </a:xfrm>
          <a:custGeom>
            <a:rect b="b" l="l" r="r" t="t"/>
            <a:pathLst>
              <a:path extrusionOk="0" h="946739" w="946739">
                <a:moveTo>
                  <a:pt x="0" y="0"/>
                </a:moveTo>
                <a:lnTo>
                  <a:pt x="946740" y="0"/>
                </a:lnTo>
                <a:lnTo>
                  <a:pt x="946740" y="946740"/>
                </a:lnTo>
                <a:lnTo>
                  <a:pt x="0" y="946740"/>
                </a:lnTo>
                <a:lnTo>
                  <a:pt x="0" y="0"/>
                </a:lnTo>
                <a:close/>
              </a:path>
            </a:pathLst>
          </a:custGeom>
          <a:blipFill rotWithShape="1">
            <a:blip r:embed="rId5">
              <a:alphaModFix/>
            </a:blip>
            <a:stretch>
              <a:fillRect b="0" l="0" r="0" t="0"/>
            </a:stretch>
          </a:blipFill>
          <a:ln>
            <a:noFill/>
          </a:ln>
        </p:spPr>
      </p:sp>
      <p:sp>
        <p:nvSpPr>
          <p:cNvPr id="1641" name="Google Shape;1641;p79"/>
          <p:cNvSpPr/>
          <p:nvPr/>
        </p:nvSpPr>
        <p:spPr>
          <a:xfrm>
            <a:off x="14163780" y="3488713"/>
            <a:ext cx="1633931" cy="918269"/>
          </a:xfrm>
          <a:custGeom>
            <a:rect b="b" l="l" r="r" t="t"/>
            <a:pathLst>
              <a:path extrusionOk="0" h="918269" w="1633931">
                <a:moveTo>
                  <a:pt x="0" y="0"/>
                </a:moveTo>
                <a:lnTo>
                  <a:pt x="1633931" y="0"/>
                </a:lnTo>
                <a:lnTo>
                  <a:pt x="1633931" y="918269"/>
                </a:lnTo>
                <a:lnTo>
                  <a:pt x="0" y="918269"/>
                </a:lnTo>
                <a:lnTo>
                  <a:pt x="0" y="0"/>
                </a:lnTo>
                <a:close/>
              </a:path>
            </a:pathLst>
          </a:custGeom>
          <a:blipFill rotWithShape="1">
            <a:blip r:embed="rId6">
              <a:alphaModFix/>
            </a:blip>
            <a:stretch>
              <a:fillRect b="0" l="0" r="0" t="0"/>
            </a:stretch>
          </a:blipFill>
          <a:ln>
            <a:noFill/>
          </a:ln>
        </p:spPr>
      </p:sp>
      <p:sp>
        <p:nvSpPr>
          <p:cNvPr id="1642" name="Google Shape;1642;p79"/>
          <p:cNvSpPr/>
          <p:nvPr/>
        </p:nvSpPr>
        <p:spPr>
          <a:xfrm>
            <a:off x="9026531" y="1420951"/>
            <a:ext cx="9159671" cy="8743322"/>
          </a:xfrm>
          <a:custGeom>
            <a:rect b="b" l="l" r="r" t="t"/>
            <a:pathLst>
              <a:path extrusionOk="0" h="8743322" w="9159671">
                <a:moveTo>
                  <a:pt x="0" y="0"/>
                </a:moveTo>
                <a:lnTo>
                  <a:pt x="9159671" y="0"/>
                </a:lnTo>
                <a:lnTo>
                  <a:pt x="9159671" y="8743323"/>
                </a:lnTo>
                <a:lnTo>
                  <a:pt x="0" y="8743323"/>
                </a:lnTo>
                <a:lnTo>
                  <a:pt x="0" y="0"/>
                </a:lnTo>
                <a:close/>
              </a:path>
            </a:pathLst>
          </a:custGeom>
          <a:blipFill rotWithShape="1">
            <a:blip r:embed="rId7">
              <a:alphaModFix amt="9999"/>
            </a:blip>
            <a:stretch>
              <a:fillRect b="0" l="0" r="0" t="0"/>
            </a:stretch>
          </a:blipFill>
          <a:ln>
            <a:noFill/>
          </a:ln>
        </p:spPr>
      </p:sp>
      <p:sp>
        <p:nvSpPr>
          <p:cNvPr id="1643" name="Google Shape;1643;p79"/>
          <p:cNvSpPr txBox="1"/>
          <p:nvPr/>
        </p:nvSpPr>
        <p:spPr>
          <a:xfrm>
            <a:off x="8156481" y="3574403"/>
            <a:ext cx="1740098"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199"/>
              <a:buFont typeface="Arial"/>
              <a:buNone/>
            </a:pPr>
            <a:r>
              <a:rPr b="1" i="0" lang="en-US" sz="3199" u="none" cap="none" strike="noStrike">
                <a:solidFill>
                  <a:srgbClr val="000000"/>
                </a:solidFill>
                <a:latin typeface="Philosopher"/>
                <a:ea typeface="Philosopher"/>
                <a:cs typeface="Philosopher"/>
                <a:sym typeface="Philosopher"/>
              </a:rPr>
              <a:t>Edpuzzle </a:t>
            </a:r>
            <a:endParaRPr b="0" i="0" sz="1400" u="none" cap="none" strike="noStrike">
              <a:solidFill>
                <a:srgbClr val="000000"/>
              </a:solidFill>
              <a:latin typeface="Arial"/>
              <a:ea typeface="Arial"/>
              <a:cs typeface="Arial"/>
              <a:sym typeface="Arial"/>
            </a:endParaRPr>
          </a:p>
        </p:txBody>
      </p:sp>
      <p:sp>
        <p:nvSpPr>
          <p:cNvPr id="1644" name="Google Shape;1644;p79"/>
          <p:cNvSpPr txBox="1"/>
          <p:nvPr/>
        </p:nvSpPr>
        <p:spPr>
          <a:xfrm>
            <a:off x="6140300" y="1766550"/>
            <a:ext cx="5976900" cy="723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699"/>
              <a:buFont typeface="Arial"/>
              <a:buNone/>
            </a:pPr>
            <a:r>
              <a:rPr b="1" lang="en-US" sz="4699">
                <a:solidFill>
                  <a:srgbClr val="F59F35"/>
                </a:solidFill>
                <a:latin typeface="Philosopher"/>
                <a:ea typeface="Philosopher"/>
                <a:cs typeface="Philosopher"/>
                <a:sym typeface="Philosopher"/>
              </a:rPr>
              <a:t>Exploration des outils </a:t>
            </a:r>
            <a:endParaRPr b="0" i="0" sz="1400" u="none" cap="none" strike="noStrike">
              <a:solidFill>
                <a:srgbClr val="000000"/>
              </a:solidFill>
              <a:latin typeface="Arial"/>
              <a:ea typeface="Arial"/>
              <a:cs typeface="Arial"/>
              <a:sym typeface="Arial"/>
            </a:endParaRPr>
          </a:p>
        </p:txBody>
      </p:sp>
      <p:sp>
        <p:nvSpPr>
          <p:cNvPr id="1645" name="Google Shape;1645;p79"/>
          <p:cNvSpPr txBox="1"/>
          <p:nvPr/>
        </p:nvSpPr>
        <p:spPr>
          <a:xfrm>
            <a:off x="1039168" y="5478978"/>
            <a:ext cx="43335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Un outil de conception graphique incroyablement convivial qui peut vous aider à créer des supports de micro-apprentissage visuellement attrayants.</a:t>
            </a:r>
            <a:endParaRPr b="0" i="0" sz="1400" u="none" cap="none" strike="noStrike">
              <a:solidFill>
                <a:srgbClr val="000000"/>
              </a:solidFill>
              <a:latin typeface="Arial"/>
              <a:ea typeface="Arial"/>
              <a:cs typeface="Arial"/>
              <a:sym typeface="Arial"/>
            </a:endParaRPr>
          </a:p>
        </p:txBody>
      </p:sp>
      <p:sp>
        <p:nvSpPr>
          <p:cNvPr id="1646" name="Google Shape;1646;p79"/>
          <p:cNvSpPr txBox="1"/>
          <p:nvPr/>
        </p:nvSpPr>
        <p:spPr>
          <a:xfrm>
            <a:off x="6852274" y="5478978"/>
            <a:ext cx="4333500" cy="30282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Fantastique pour créer des leçons vidéo interactives. Vous pouvez intégrer des quiz et des questions directement dans vos vidéos.</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647" name="Google Shape;1647;p79"/>
          <p:cNvSpPr txBox="1"/>
          <p:nvPr/>
        </p:nvSpPr>
        <p:spPr>
          <a:xfrm>
            <a:off x="12141941" y="5295612"/>
            <a:ext cx="5350500" cy="34713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Une plateforme interactive et engageante qui permet aux formateurs de créer des quiz, des enquêtes et des jeux pour leurs apprenants. Il s'agit d'un outil polyvalent qui peut transformer l'apprentissage en une expérience amusante et compétitive.</a:t>
            </a:r>
            <a:endParaRPr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648" name="Google Shape;1648;p79"/>
          <p:cNvSpPr txBox="1"/>
          <p:nvPr/>
        </p:nvSpPr>
        <p:spPr>
          <a:xfrm>
            <a:off x="12388322" y="8374991"/>
            <a:ext cx="5023200" cy="16989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L'un d'entre vous a-t-il déjà utilisé Kahoot ?</a:t>
            </a:r>
            <a:endParaRPr b="1"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49" name="Google Shape;1649;p79"/>
          <p:cNvSpPr txBox="1"/>
          <p:nvPr/>
        </p:nvSpPr>
        <p:spPr>
          <a:xfrm>
            <a:off x="6730653" y="8507166"/>
            <a:ext cx="4826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Qui a une expérience avec Edpuzzle ?</a:t>
            </a:r>
            <a:endParaRPr b="0" i="0" sz="1400" u="none" cap="none" strike="noStrike">
              <a:solidFill>
                <a:srgbClr val="000000"/>
              </a:solidFill>
              <a:latin typeface="Arial"/>
              <a:ea typeface="Arial"/>
              <a:cs typeface="Arial"/>
              <a:sym typeface="Arial"/>
            </a:endParaRPr>
          </a:p>
        </p:txBody>
      </p:sp>
      <p:sp>
        <p:nvSpPr>
          <p:cNvPr id="1650" name="Google Shape;1650;p79"/>
          <p:cNvSpPr txBox="1"/>
          <p:nvPr/>
        </p:nvSpPr>
        <p:spPr>
          <a:xfrm>
            <a:off x="762130" y="8507166"/>
            <a:ext cx="4887600" cy="16989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L'un d'entre vous a-t-il déjà utilisé Canva ?</a:t>
            </a:r>
            <a:endParaRPr b="1" sz="2400">
              <a:latin typeface="Philosopher"/>
              <a:ea typeface="Philosopher"/>
              <a:cs typeface="Philosopher"/>
              <a:sym typeface="Philosopher"/>
            </a:endParaRPr>
          </a:p>
          <a:p>
            <a:pPr indent="0" lvl="0" marL="0" rtl="0" algn="ctr">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marR="0" rtl="0" algn="ctr">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8"/>
          <p:cNvSpPr/>
          <p:nvPr/>
        </p:nvSpPr>
        <p:spPr>
          <a:xfrm>
            <a:off x="8323744" y="2028453"/>
            <a:ext cx="1292868" cy="357549"/>
          </a:xfrm>
          <a:custGeom>
            <a:rect b="b" l="l" r="r" t="t"/>
            <a:pathLst>
              <a:path extrusionOk="0" h="357549" w="1292868">
                <a:moveTo>
                  <a:pt x="0" y="0"/>
                </a:moveTo>
                <a:lnTo>
                  <a:pt x="1292868" y="0"/>
                </a:lnTo>
                <a:lnTo>
                  <a:pt x="1292868" y="357549"/>
                </a:lnTo>
                <a:lnTo>
                  <a:pt x="0" y="357549"/>
                </a:lnTo>
                <a:lnTo>
                  <a:pt x="0" y="0"/>
                </a:lnTo>
                <a:close/>
              </a:path>
            </a:pathLst>
          </a:custGeom>
          <a:blipFill rotWithShape="1">
            <a:blip r:embed="rId3">
              <a:alphaModFix/>
            </a:blip>
            <a:stretch>
              <a:fillRect b="0" l="0" r="0" t="0"/>
            </a:stretch>
          </a:blipFill>
          <a:ln>
            <a:noFill/>
          </a:ln>
        </p:spPr>
      </p:sp>
      <p:sp>
        <p:nvSpPr>
          <p:cNvPr id="197" name="Google Shape;197;p8"/>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sp>
      <p:sp>
        <p:nvSpPr>
          <p:cNvPr id="198" name="Google Shape;198;p8"/>
          <p:cNvSpPr txBox="1"/>
          <p:nvPr/>
        </p:nvSpPr>
        <p:spPr>
          <a:xfrm>
            <a:off x="-82335" y="3292721"/>
            <a:ext cx="18105000" cy="203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Micro-apprentissage = Apprentissage en petites unités assimilables. </a:t>
            </a:r>
            <a:endParaRPr b="0" i="0" sz="1400" u="none" cap="none" strike="noStrike">
              <a:solidFill>
                <a:srgbClr val="000000"/>
              </a:solidFill>
              <a:latin typeface="Arial"/>
              <a:ea typeface="Arial"/>
              <a:cs typeface="Arial"/>
              <a:sym typeface="Arial"/>
            </a:endParaRPr>
          </a:p>
        </p:txBody>
      </p:sp>
      <p:sp>
        <p:nvSpPr>
          <p:cNvPr id="199" name="Google Shape;199;p8"/>
          <p:cNvSpPr txBox="1"/>
          <p:nvPr/>
        </p:nvSpPr>
        <p:spPr>
          <a:xfrm>
            <a:off x="12313268" y="6009786"/>
            <a:ext cx="41679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Respecte votre temps et rend l'apprentissage plus accessible</a:t>
            </a:r>
            <a:endParaRPr b="0" i="0" sz="1400" u="none" cap="none" strike="noStrike">
              <a:solidFill>
                <a:srgbClr val="000000"/>
              </a:solidFill>
              <a:latin typeface="Arial"/>
              <a:ea typeface="Arial"/>
              <a:cs typeface="Arial"/>
              <a:sym typeface="Arial"/>
            </a:endParaRPr>
          </a:p>
        </p:txBody>
      </p:sp>
      <p:sp>
        <p:nvSpPr>
          <p:cNvPr id="200" name="Google Shape;200;p8"/>
          <p:cNvSpPr txBox="1"/>
          <p:nvPr/>
        </p:nvSpPr>
        <p:spPr>
          <a:xfrm>
            <a:off x="1533171" y="6231315"/>
            <a:ext cx="4715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Décompose les sujets complexes en petits morceaux</a:t>
            </a:r>
            <a:endParaRPr b="0" i="0" sz="1400" u="none" cap="none" strike="noStrike">
              <a:solidFill>
                <a:srgbClr val="000000"/>
              </a:solidFill>
              <a:latin typeface="Arial"/>
              <a:ea typeface="Arial"/>
              <a:cs typeface="Arial"/>
              <a:sym typeface="Arial"/>
            </a:endParaRPr>
          </a:p>
        </p:txBody>
      </p:sp>
      <p:sp>
        <p:nvSpPr>
          <p:cNvPr id="201" name="Google Shape;201;p8"/>
          <p:cNvSpPr/>
          <p:nvPr/>
        </p:nvSpPr>
        <p:spPr>
          <a:xfrm>
            <a:off x="3204972"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202" name="Google Shape;202;p8"/>
          <p:cNvSpPr/>
          <p:nvPr/>
        </p:nvSpPr>
        <p:spPr>
          <a:xfrm>
            <a:off x="13711428"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80"/>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60" name="Google Shape;1660;p80"/>
          <p:cNvSpPr/>
          <p:nvPr/>
        </p:nvSpPr>
        <p:spPr>
          <a:xfrm>
            <a:off x="1028021" y="5143500"/>
            <a:ext cx="4671182" cy="3485870"/>
          </a:xfrm>
          <a:custGeom>
            <a:rect b="b" l="l" r="r" t="t"/>
            <a:pathLst>
              <a:path extrusionOk="0" h="3485870" w="4671182">
                <a:moveTo>
                  <a:pt x="0" y="0"/>
                </a:moveTo>
                <a:lnTo>
                  <a:pt x="4671183" y="0"/>
                </a:lnTo>
                <a:lnTo>
                  <a:pt x="4671183" y="3485870"/>
                </a:lnTo>
                <a:lnTo>
                  <a:pt x="0" y="3485870"/>
                </a:lnTo>
                <a:lnTo>
                  <a:pt x="0" y="0"/>
                </a:lnTo>
                <a:close/>
              </a:path>
            </a:pathLst>
          </a:custGeom>
          <a:blipFill rotWithShape="1">
            <a:blip r:embed="rId4">
              <a:alphaModFix/>
            </a:blip>
            <a:stretch>
              <a:fillRect b="0" l="0" r="0" t="0"/>
            </a:stretch>
          </a:blipFill>
          <a:ln>
            <a:noFill/>
          </a:ln>
        </p:spPr>
      </p:sp>
      <p:sp>
        <p:nvSpPr>
          <p:cNvPr id="1661" name="Google Shape;1661;p80"/>
          <p:cNvSpPr txBox="1"/>
          <p:nvPr/>
        </p:nvSpPr>
        <p:spPr>
          <a:xfrm>
            <a:off x="1250717" y="4300944"/>
            <a:ext cx="42258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Entreprise ABC</a:t>
            </a:r>
            <a:endParaRPr b="0" i="0" sz="1400" u="none" cap="none" strike="noStrike">
              <a:solidFill>
                <a:srgbClr val="000000"/>
              </a:solidFill>
              <a:latin typeface="Arial"/>
              <a:ea typeface="Arial"/>
              <a:cs typeface="Arial"/>
              <a:sym typeface="Arial"/>
            </a:endParaRPr>
          </a:p>
        </p:txBody>
      </p:sp>
      <p:sp>
        <p:nvSpPr>
          <p:cNvPr id="1662" name="Google Shape;1662;p80"/>
          <p:cNvSpPr txBox="1"/>
          <p:nvPr/>
        </p:nvSpPr>
        <p:spPr>
          <a:xfrm>
            <a:off x="6156086" y="1373326"/>
            <a:ext cx="5847300" cy="9387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6099"/>
              <a:buFont typeface="Arial"/>
              <a:buNone/>
            </a:pPr>
            <a:r>
              <a:rPr b="1" lang="en-US" sz="6099">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663" name="Google Shape;1663;p80"/>
          <p:cNvSpPr/>
          <p:nvPr/>
        </p:nvSpPr>
        <p:spPr>
          <a:xfrm>
            <a:off x="6880304" y="5143500"/>
            <a:ext cx="4398818" cy="3485870"/>
          </a:xfrm>
          <a:custGeom>
            <a:rect b="b" l="l" r="r" t="t"/>
            <a:pathLst>
              <a:path extrusionOk="0" h="3485870" w="4398818">
                <a:moveTo>
                  <a:pt x="0" y="0"/>
                </a:moveTo>
                <a:lnTo>
                  <a:pt x="4398818" y="0"/>
                </a:lnTo>
                <a:lnTo>
                  <a:pt x="4398818" y="3485870"/>
                </a:lnTo>
                <a:lnTo>
                  <a:pt x="0" y="3485870"/>
                </a:lnTo>
                <a:lnTo>
                  <a:pt x="0" y="0"/>
                </a:lnTo>
                <a:close/>
              </a:path>
            </a:pathLst>
          </a:custGeom>
          <a:blipFill rotWithShape="1">
            <a:blip r:embed="rId5">
              <a:alphaModFix/>
            </a:blip>
            <a:stretch>
              <a:fillRect b="-10061" l="-72893" r="0" t="-35293"/>
            </a:stretch>
          </a:blipFill>
          <a:ln>
            <a:noFill/>
          </a:ln>
        </p:spPr>
      </p:sp>
      <p:sp>
        <p:nvSpPr>
          <p:cNvPr id="1664" name="Google Shape;1664;p80"/>
          <p:cNvSpPr/>
          <p:nvPr/>
        </p:nvSpPr>
        <p:spPr>
          <a:xfrm>
            <a:off x="12362772" y="5143500"/>
            <a:ext cx="4631702" cy="3485870"/>
          </a:xfrm>
          <a:custGeom>
            <a:rect b="b" l="l" r="r" t="t"/>
            <a:pathLst>
              <a:path extrusionOk="0" h="3485870" w="4631702">
                <a:moveTo>
                  <a:pt x="0" y="0"/>
                </a:moveTo>
                <a:lnTo>
                  <a:pt x="4631702" y="0"/>
                </a:lnTo>
                <a:lnTo>
                  <a:pt x="4631702" y="3485870"/>
                </a:lnTo>
                <a:lnTo>
                  <a:pt x="0" y="3485870"/>
                </a:lnTo>
                <a:lnTo>
                  <a:pt x="0" y="0"/>
                </a:lnTo>
                <a:close/>
              </a:path>
            </a:pathLst>
          </a:custGeom>
          <a:blipFill rotWithShape="1">
            <a:blip r:embed="rId6">
              <a:alphaModFix/>
            </a:blip>
            <a:stretch>
              <a:fillRect b="-7657" l="-30266" r="0" t="-7659"/>
            </a:stretch>
          </a:blipFill>
          <a:ln>
            <a:noFill/>
          </a:ln>
        </p:spPr>
      </p:sp>
      <p:sp>
        <p:nvSpPr>
          <p:cNvPr id="1665" name="Google Shape;1665;p80"/>
          <p:cNvSpPr txBox="1"/>
          <p:nvPr/>
        </p:nvSpPr>
        <p:spPr>
          <a:xfrm>
            <a:off x="7603288" y="4265348"/>
            <a:ext cx="3064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École Z</a:t>
            </a:r>
            <a:endParaRPr b="0" i="0" sz="1400" u="none" cap="none" strike="noStrike">
              <a:solidFill>
                <a:srgbClr val="000000"/>
              </a:solidFill>
              <a:latin typeface="Arial"/>
              <a:ea typeface="Arial"/>
              <a:cs typeface="Arial"/>
              <a:sym typeface="Arial"/>
            </a:endParaRPr>
          </a:p>
        </p:txBody>
      </p:sp>
      <p:sp>
        <p:nvSpPr>
          <p:cNvPr id="1666" name="Google Shape;1666;p80"/>
          <p:cNvSpPr txBox="1"/>
          <p:nvPr/>
        </p:nvSpPr>
        <p:spPr>
          <a:xfrm>
            <a:off x="11563123" y="4040710"/>
            <a:ext cx="62310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grpSp>
        <p:nvGrpSpPr>
          <p:cNvPr id="1667" name="Google Shape;1667;p80"/>
          <p:cNvGrpSpPr/>
          <p:nvPr/>
        </p:nvGrpSpPr>
        <p:grpSpPr>
          <a:xfrm rot="-5400000">
            <a:off x="2993284" y="3221512"/>
            <a:ext cx="723695" cy="740657"/>
            <a:chOff x="0" y="-19050"/>
            <a:chExt cx="812800" cy="831850"/>
          </a:xfrm>
        </p:grpSpPr>
        <p:sp>
          <p:nvSpPr>
            <p:cNvPr id="1668" name="Google Shape;1668;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70" name="Google Shape;1670;p80"/>
          <p:cNvGrpSpPr/>
          <p:nvPr/>
        </p:nvGrpSpPr>
        <p:grpSpPr>
          <a:xfrm rot="-5400000">
            <a:off x="8773672" y="3210155"/>
            <a:ext cx="723695" cy="740657"/>
            <a:chOff x="0" y="-19050"/>
            <a:chExt cx="812800" cy="831850"/>
          </a:xfrm>
        </p:grpSpPr>
        <p:sp>
          <p:nvSpPr>
            <p:cNvPr id="1671" name="Google Shape;1671;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73" name="Google Shape;1673;p80"/>
          <p:cNvGrpSpPr/>
          <p:nvPr/>
        </p:nvGrpSpPr>
        <p:grpSpPr>
          <a:xfrm rot="-5400000">
            <a:off x="14308295" y="3221512"/>
            <a:ext cx="723695" cy="740657"/>
            <a:chOff x="0" y="-19050"/>
            <a:chExt cx="812800" cy="831850"/>
          </a:xfrm>
        </p:grpSpPr>
        <p:sp>
          <p:nvSpPr>
            <p:cNvPr id="1674" name="Google Shape;1674;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76" name="Google Shape;1676;p80"/>
          <p:cNvSpPr txBox="1"/>
          <p:nvPr/>
        </p:nvSpPr>
        <p:spPr>
          <a:xfrm>
            <a:off x="3296863" y="3339428"/>
            <a:ext cx="133499" cy="51435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52"/>
              <a:buFont typeface="Arial"/>
              <a:buNone/>
            </a:pPr>
            <a:r>
              <a:rPr b="1" i="0" lang="en-US" sz="32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677" name="Google Shape;1677;p80"/>
          <p:cNvSpPr txBox="1"/>
          <p:nvPr/>
        </p:nvSpPr>
        <p:spPr>
          <a:xfrm>
            <a:off x="9027534" y="3325287"/>
            <a:ext cx="232932"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678" name="Google Shape;1678;p80"/>
          <p:cNvSpPr txBox="1"/>
          <p:nvPr/>
        </p:nvSpPr>
        <p:spPr>
          <a:xfrm>
            <a:off x="14561284" y="3325287"/>
            <a:ext cx="234678"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81"/>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88" name="Google Shape;1688;p81"/>
          <p:cNvSpPr/>
          <p:nvPr/>
        </p:nvSpPr>
        <p:spPr>
          <a:xfrm>
            <a:off x="7260060" y="585724"/>
            <a:ext cx="11027940" cy="8229600"/>
          </a:xfrm>
          <a:custGeom>
            <a:rect b="b" l="l" r="r" t="t"/>
            <a:pathLst>
              <a:path extrusionOk="0" h="8229600" w="11027940">
                <a:moveTo>
                  <a:pt x="0" y="0"/>
                </a:moveTo>
                <a:lnTo>
                  <a:pt x="11027940" y="0"/>
                </a:lnTo>
                <a:lnTo>
                  <a:pt x="11027940" y="8229600"/>
                </a:lnTo>
                <a:lnTo>
                  <a:pt x="0" y="8229600"/>
                </a:lnTo>
                <a:lnTo>
                  <a:pt x="0" y="0"/>
                </a:lnTo>
                <a:close/>
              </a:path>
            </a:pathLst>
          </a:custGeom>
          <a:blipFill rotWithShape="1">
            <a:blip r:embed="rId4">
              <a:alphaModFix/>
            </a:blip>
            <a:stretch>
              <a:fillRect b="0" l="0" r="0" t="0"/>
            </a:stretch>
          </a:blipFill>
          <a:ln>
            <a:noFill/>
          </a:ln>
        </p:spPr>
      </p:sp>
      <p:grpSp>
        <p:nvGrpSpPr>
          <p:cNvPr id="1689" name="Google Shape;1689;p81"/>
          <p:cNvGrpSpPr/>
          <p:nvPr/>
        </p:nvGrpSpPr>
        <p:grpSpPr>
          <a:xfrm>
            <a:off x="533930" y="5107335"/>
            <a:ext cx="11932595" cy="2647740"/>
            <a:chOff x="0" y="-9525"/>
            <a:chExt cx="3142741" cy="697347"/>
          </a:xfrm>
        </p:grpSpPr>
        <p:sp>
          <p:nvSpPr>
            <p:cNvPr id="1690" name="Google Shape;1690;p81"/>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691" name="Google Shape;1691;p81"/>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92" name="Google Shape;1692;p81"/>
          <p:cNvSpPr txBox="1"/>
          <p:nvPr/>
        </p:nvSpPr>
        <p:spPr>
          <a:xfrm>
            <a:off x="11224051" y="1999292"/>
            <a:ext cx="6035100" cy="971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310"/>
              <a:buFont typeface="Arial"/>
              <a:buNone/>
            </a:pPr>
            <a:r>
              <a:rPr b="1" lang="en-US" sz="6310">
                <a:solidFill>
                  <a:srgbClr val="DFAC52"/>
                </a:solidFill>
                <a:latin typeface="Philosopher"/>
                <a:ea typeface="Philosopher"/>
                <a:cs typeface="Philosopher"/>
                <a:sym typeface="Philosopher"/>
              </a:rPr>
              <a:t>Entreprise</a:t>
            </a:r>
            <a:r>
              <a:rPr b="1" i="0" lang="en-US" sz="6310" u="none" cap="none" strike="noStrike">
                <a:solidFill>
                  <a:srgbClr val="DFAC52"/>
                </a:solidFill>
                <a:latin typeface="Philosopher"/>
                <a:ea typeface="Philosopher"/>
                <a:cs typeface="Philosopher"/>
                <a:sym typeface="Philosopher"/>
              </a:rPr>
              <a:t> ABC</a:t>
            </a:r>
            <a:endParaRPr b="0" i="0" sz="1400" u="none" cap="none" strike="noStrike">
              <a:solidFill>
                <a:srgbClr val="000000"/>
              </a:solidFill>
              <a:latin typeface="Arial"/>
              <a:ea typeface="Arial"/>
              <a:cs typeface="Arial"/>
              <a:sym typeface="Arial"/>
            </a:endParaRPr>
          </a:p>
        </p:txBody>
      </p:sp>
      <p:sp>
        <p:nvSpPr>
          <p:cNvPr id="1693" name="Google Shape;1693;p81"/>
          <p:cNvSpPr txBox="1"/>
          <p:nvPr/>
        </p:nvSpPr>
        <p:spPr>
          <a:xfrm>
            <a:off x="335181" y="6185553"/>
            <a:ext cx="11652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Offrir aux employés à distance une formation continue pour leur permettre de suivre l'évolution des technologies.</a:t>
            </a:r>
            <a:endParaRPr b="0" i="0" sz="1400" u="none" cap="none" strike="noStrike">
              <a:solidFill>
                <a:srgbClr val="000000"/>
              </a:solidFill>
              <a:latin typeface="Arial"/>
              <a:ea typeface="Arial"/>
              <a:cs typeface="Arial"/>
              <a:sym typeface="Arial"/>
            </a:endParaRPr>
          </a:p>
        </p:txBody>
      </p:sp>
      <p:sp>
        <p:nvSpPr>
          <p:cNvPr id="1694" name="Google Shape;1694;p81"/>
          <p:cNvSpPr txBox="1"/>
          <p:nvPr/>
        </p:nvSpPr>
        <p:spPr>
          <a:xfrm>
            <a:off x="533930" y="3454506"/>
            <a:ext cx="1729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695" name="Google Shape;1695;p81"/>
          <p:cNvSpPr txBox="1"/>
          <p:nvPr/>
        </p:nvSpPr>
        <p:spPr>
          <a:xfrm>
            <a:off x="533930" y="4217463"/>
            <a:ext cx="2500200" cy="34689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1100"/>
              <a:buFont typeface="Arial"/>
              <a:buNone/>
            </a:pPr>
            <a:r>
              <a:rPr b="1" lang="en-US" sz="4899">
                <a:latin typeface="Philosopher"/>
                <a:ea typeface="Philosopher"/>
                <a:cs typeface="Philosopher"/>
                <a:sym typeface="Philosopher"/>
              </a:rPr>
              <a:t>Le besoin</a:t>
            </a:r>
            <a:endParaRPr b="1" sz="4899">
              <a:latin typeface="Philosopher"/>
              <a:ea typeface="Philosopher"/>
              <a:cs typeface="Philosopher"/>
              <a:sym typeface="Philosopher"/>
            </a:endParaRPr>
          </a:p>
          <a:p>
            <a:pPr indent="0" lvl="0" marL="0" rtl="0" algn="ctr">
              <a:lnSpc>
                <a:spcPct val="120004"/>
              </a:lnSpc>
              <a:spcBef>
                <a:spcPts val="0"/>
              </a:spcBef>
              <a:spcAft>
                <a:spcPts val="0"/>
              </a:spcAft>
              <a:buClr>
                <a:schemeClr val="dk1"/>
              </a:buClr>
              <a:buSzPts val="1100"/>
              <a:buFont typeface="Arial"/>
              <a:buNone/>
            </a:pPr>
            <a:r>
              <a:t/>
            </a:r>
            <a:endParaRPr b="1" sz="4899">
              <a:latin typeface="Philosopher"/>
              <a:ea typeface="Philosopher"/>
              <a:cs typeface="Philosopher"/>
              <a:sym typeface="Philosopher"/>
            </a:endParaRPr>
          </a:p>
          <a:p>
            <a:pPr indent="0" lvl="0" marL="0" marR="0" rtl="0" algn="ctr">
              <a:lnSpc>
                <a:spcPct val="120004"/>
              </a:lnSpc>
              <a:spcBef>
                <a:spcPts val="0"/>
              </a:spcBef>
              <a:spcAft>
                <a:spcPts val="0"/>
              </a:spcAft>
              <a:buClr>
                <a:srgbClr val="000000"/>
              </a:buClr>
              <a:buSzPts val="4899"/>
              <a:buFont typeface="Arial"/>
              <a:buNone/>
            </a:pPr>
            <a:r>
              <a:t/>
            </a:r>
            <a:endParaRPr b="1" sz="4899">
              <a:latin typeface="Philosopher"/>
              <a:ea typeface="Philosopher"/>
              <a:cs typeface="Philosopher"/>
              <a:sym typeface="Philosopher"/>
            </a:endParaRPr>
          </a:p>
        </p:txBody>
      </p:sp>
      <p:sp>
        <p:nvSpPr>
          <p:cNvPr id="1696" name="Google Shape;1696;p81"/>
          <p:cNvSpPr txBox="1"/>
          <p:nvPr/>
        </p:nvSpPr>
        <p:spPr>
          <a:xfrm>
            <a:off x="10570698" y="2003980"/>
            <a:ext cx="653400" cy="94950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Clr>
                <a:srgbClr val="000000"/>
              </a:buClr>
              <a:buSzPts val="6168"/>
              <a:buFont typeface="Arial"/>
              <a:buNone/>
            </a:pPr>
            <a:r>
              <a:rPr b="1" i="0" lang="en-US" sz="6168" u="none" cap="none" strike="noStrike">
                <a:solidFill>
                  <a:srgbClr val="DFAC52"/>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8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6699" l="-12646" r="0" t="-22733"/>
            </a:stretch>
          </a:blipFill>
          <a:ln>
            <a:noFill/>
          </a:ln>
        </p:spPr>
      </p:sp>
      <p:sp>
        <p:nvSpPr>
          <p:cNvPr id="1706" name="Google Shape;1706;p82"/>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707" name="Google Shape;1707;p82"/>
          <p:cNvGrpSpPr/>
          <p:nvPr/>
        </p:nvGrpSpPr>
        <p:grpSpPr>
          <a:xfrm>
            <a:off x="498392" y="3131088"/>
            <a:ext cx="12830803" cy="6259223"/>
            <a:chOff x="0" y="-9525"/>
            <a:chExt cx="3379306" cy="1648520"/>
          </a:xfrm>
        </p:grpSpPr>
        <p:sp>
          <p:nvSpPr>
            <p:cNvPr id="1708" name="Google Shape;1708;p82"/>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709" name="Google Shape;1709;p82"/>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10" name="Google Shape;1710;p82"/>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5">
              <a:alphaModFix/>
            </a:blip>
            <a:stretch>
              <a:fillRect b="-29978" l="0" r="0" t="0"/>
            </a:stretch>
          </a:blipFill>
          <a:ln>
            <a:noFill/>
          </a:ln>
        </p:spPr>
      </p:sp>
      <p:sp>
        <p:nvSpPr>
          <p:cNvPr id="1711" name="Google Shape;1711;p82"/>
          <p:cNvSpPr/>
          <p:nvPr/>
        </p:nvSpPr>
        <p:spPr>
          <a:xfrm>
            <a:off x="684547" y="3956776"/>
            <a:ext cx="1184733" cy="944825"/>
          </a:xfrm>
          <a:custGeom>
            <a:rect b="b" l="l" r="r" t="t"/>
            <a:pathLst>
              <a:path extrusionOk="0" h="944825" w="1184733">
                <a:moveTo>
                  <a:pt x="0" y="0"/>
                </a:moveTo>
                <a:lnTo>
                  <a:pt x="1184733" y="0"/>
                </a:lnTo>
                <a:lnTo>
                  <a:pt x="1184733" y="944825"/>
                </a:lnTo>
                <a:lnTo>
                  <a:pt x="0" y="944825"/>
                </a:lnTo>
                <a:lnTo>
                  <a:pt x="0" y="0"/>
                </a:lnTo>
                <a:close/>
              </a:path>
            </a:pathLst>
          </a:custGeom>
          <a:blipFill rotWithShape="1">
            <a:blip r:embed="rId6">
              <a:alphaModFix/>
            </a:blip>
            <a:stretch>
              <a:fillRect b="0" l="0" r="0" t="0"/>
            </a:stretch>
          </a:blipFill>
          <a:ln>
            <a:noFill/>
          </a:ln>
        </p:spPr>
      </p:sp>
      <p:sp>
        <p:nvSpPr>
          <p:cNvPr id="1712" name="Google Shape;1712;p82"/>
          <p:cNvSpPr/>
          <p:nvPr/>
        </p:nvSpPr>
        <p:spPr>
          <a:xfrm>
            <a:off x="945906" y="6206526"/>
            <a:ext cx="662016" cy="746985"/>
          </a:xfrm>
          <a:custGeom>
            <a:rect b="b" l="l" r="r" t="t"/>
            <a:pathLst>
              <a:path extrusionOk="0" h="746985" w="662016">
                <a:moveTo>
                  <a:pt x="0" y="0"/>
                </a:moveTo>
                <a:lnTo>
                  <a:pt x="662015" y="0"/>
                </a:lnTo>
                <a:lnTo>
                  <a:pt x="662015" y="746985"/>
                </a:lnTo>
                <a:lnTo>
                  <a:pt x="0" y="746985"/>
                </a:lnTo>
                <a:lnTo>
                  <a:pt x="0" y="0"/>
                </a:lnTo>
                <a:close/>
              </a:path>
            </a:pathLst>
          </a:custGeom>
          <a:blipFill rotWithShape="1">
            <a:blip r:embed="rId7">
              <a:alphaModFix/>
            </a:blip>
            <a:stretch>
              <a:fillRect b="0" l="0" r="0" t="0"/>
            </a:stretch>
          </a:blipFill>
          <a:ln>
            <a:noFill/>
          </a:ln>
        </p:spPr>
      </p:sp>
      <p:sp>
        <p:nvSpPr>
          <p:cNvPr id="1713" name="Google Shape;1713;p82"/>
          <p:cNvSpPr/>
          <p:nvPr/>
        </p:nvSpPr>
        <p:spPr>
          <a:xfrm>
            <a:off x="819948" y="7892753"/>
            <a:ext cx="977358" cy="977358"/>
          </a:xfrm>
          <a:custGeom>
            <a:rect b="b" l="l" r="r" t="t"/>
            <a:pathLst>
              <a:path extrusionOk="0" h="977358" w="977358">
                <a:moveTo>
                  <a:pt x="0" y="0"/>
                </a:moveTo>
                <a:lnTo>
                  <a:pt x="977358" y="0"/>
                </a:lnTo>
                <a:lnTo>
                  <a:pt x="977358" y="977358"/>
                </a:lnTo>
                <a:lnTo>
                  <a:pt x="0" y="977358"/>
                </a:lnTo>
                <a:lnTo>
                  <a:pt x="0" y="0"/>
                </a:lnTo>
                <a:close/>
              </a:path>
            </a:pathLst>
          </a:custGeom>
          <a:blipFill rotWithShape="1">
            <a:blip r:embed="rId8">
              <a:alphaModFix/>
            </a:blip>
            <a:stretch>
              <a:fillRect b="0" l="0" r="0" t="0"/>
            </a:stretch>
          </a:blipFill>
          <a:ln>
            <a:noFill/>
          </a:ln>
        </p:spPr>
      </p:sp>
      <p:sp>
        <p:nvSpPr>
          <p:cNvPr id="1714" name="Google Shape;1714;p82"/>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15" name="Google Shape;1715;p82"/>
          <p:cNvSpPr txBox="1"/>
          <p:nvPr/>
        </p:nvSpPr>
        <p:spPr>
          <a:xfrm>
            <a:off x="498392" y="2065595"/>
            <a:ext cx="7446000" cy="7542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Méthode d'approche</a:t>
            </a:r>
            <a:endParaRPr b="0" i="0" sz="1400" u="none" cap="none" strike="noStrike">
              <a:solidFill>
                <a:srgbClr val="000000"/>
              </a:solidFill>
              <a:latin typeface="Arial"/>
              <a:ea typeface="Arial"/>
              <a:cs typeface="Arial"/>
              <a:sym typeface="Arial"/>
            </a:endParaRPr>
          </a:p>
        </p:txBody>
      </p:sp>
      <p:sp>
        <p:nvSpPr>
          <p:cNvPr id="1716" name="Google Shape;1716;p82"/>
          <p:cNvSpPr txBox="1"/>
          <p:nvPr/>
        </p:nvSpPr>
        <p:spPr>
          <a:xfrm>
            <a:off x="2264529" y="4052160"/>
            <a:ext cx="10708800" cy="6130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Décomposer des sujets techniques complexes en modules de taille réduite, facilement accessibles via leur système de gestion de l'apprentissage.</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Chaque module a été conçu pour être court et attrayant, en se concentrant sur une compétence ou un concept spécifique (ils ont incorporé des vidéos, des quiz interactifs et des infographies).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Pour garantir la responsabilisation, ils ont mis en place un système de jeu où les employés gagnent des points et des badges en complétant les modules.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717" name="Google Shape;1717;p82"/>
          <p:cNvSpPr txBox="1"/>
          <p:nvPr/>
        </p:nvSpPr>
        <p:spPr>
          <a:xfrm>
            <a:off x="13596225" y="1797361"/>
            <a:ext cx="3936600" cy="633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lang="en-US" sz="4116">
                <a:solidFill>
                  <a:srgbClr val="DFAC52"/>
                </a:solidFill>
                <a:latin typeface="Philosopher"/>
                <a:ea typeface="Philosopher"/>
                <a:cs typeface="Philosopher"/>
                <a:sym typeface="Philosopher"/>
              </a:rPr>
              <a:t>Entreprise </a:t>
            </a:r>
            <a:r>
              <a:rPr b="1" i="0" lang="en-US" sz="4116" u="none" cap="none" strike="noStrike">
                <a:solidFill>
                  <a:srgbClr val="DFAC52"/>
                </a:solidFill>
                <a:latin typeface="Philosopher"/>
                <a:ea typeface="Philosopher"/>
                <a:cs typeface="Philosopher"/>
                <a:sym typeface="Philosopher"/>
              </a:rPr>
              <a:t>ABC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p83"/>
          <p:cNvSpPr/>
          <p:nvPr/>
        </p:nvSpPr>
        <p:spPr>
          <a:xfrm>
            <a:off x="0" y="0"/>
            <a:ext cx="18288000" cy="10694818"/>
          </a:xfrm>
          <a:custGeom>
            <a:rect b="b" l="l" r="r" t="t"/>
            <a:pathLst>
              <a:path extrusionOk="0" h="10694818" w="18288000">
                <a:moveTo>
                  <a:pt x="0" y="0"/>
                </a:moveTo>
                <a:lnTo>
                  <a:pt x="18288000" y="0"/>
                </a:lnTo>
                <a:lnTo>
                  <a:pt x="18288000" y="10694818"/>
                </a:lnTo>
                <a:lnTo>
                  <a:pt x="0" y="10694818"/>
                </a:lnTo>
                <a:lnTo>
                  <a:pt x="0" y="0"/>
                </a:lnTo>
                <a:close/>
              </a:path>
            </a:pathLst>
          </a:custGeom>
          <a:blipFill rotWithShape="1">
            <a:blip r:embed="rId3">
              <a:alphaModFix/>
            </a:blip>
            <a:stretch>
              <a:fillRect b="-21867" l="-12646" r="0" t="-21866"/>
            </a:stretch>
          </a:blipFill>
          <a:ln>
            <a:noFill/>
          </a:ln>
        </p:spPr>
      </p:sp>
      <p:sp>
        <p:nvSpPr>
          <p:cNvPr id="1727" name="Google Shape;1727;p83"/>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728" name="Google Shape;1728;p83"/>
          <p:cNvGrpSpPr/>
          <p:nvPr/>
        </p:nvGrpSpPr>
        <p:grpSpPr>
          <a:xfrm>
            <a:off x="327590" y="3578644"/>
            <a:ext cx="12830803" cy="5649120"/>
            <a:chOff x="0" y="-9525"/>
            <a:chExt cx="3379306" cy="1487834"/>
          </a:xfrm>
        </p:grpSpPr>
        <p:sp>
          <p:nvSpPr>
            <p:cNvPr id="1729" name="Google Shape;1729;p83"/>
            <p:cNvSpPr/>
            <p:nvPr/>
          </p:nvSpPr>
          <p:spPr>
            <a:xfrm>
              <a:off x="0" y="0"/>
              <a:ext cx="3379306" cy="1478309"/>
            </a:xfrm>
            <a:custGeom>
              <a:rect b="b" l="l" r="r" t="t"/>
              <a:pathLst>
                <a:path extrusionOk="0" h="1478309" w="3379306">
                  <a:moveTo>
                    <a:pt x="0" y="0"/>
                  </a:moveTo>
                  <a:lnTo>
                    <a:pt x="3379306" y="0"/>
                  </a:lnTo>
                  <a:lnTo>
                    <a:pt x="3379306" y="1478309"/>
                  </a:lnTo>
                  <a:lnTo>
                    <a:pt x="0" y="1478309"/>
                  </a:lnTo>
                  <a:close/>
                </a:path>
              </a:pathLst>
            </a:custGeom>
            <a:solidFill>
              <a:srgbClr val="DFAC52"/>
            </a:solidFill>
            <a:ln>
              <a:noFill/>
            </a:ln>
          </p:spPr>
        </p:sp>
        <p:sp>
          <p:nvSpPr>
            <p:cNvPr id="1730" name="Google Shape;1730;p83"/>
            <p:cNvSpPr txBox="1"/>
            <p:nvPr/>
          </p:nvSpPr>
          <p:spPr>
            <a:xfrm>
              <a:off x="0" y="-9525"/>
              <a:ext cx="3379306" cy="1487834"/>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31" name="Google Shape;1731;p83"/>
          <p:cNvSpPr/>
          <p:nvPr/>
        </p:nvSpPr>
        <p:spPr>
          <a:xfrm>
            <a:off x="859520" y="3936663"/>
            <a:ext cx="867203" cy="866119"/>
          </a:xfrm>
          <a:custGeom>
            <a:rect b="b" l="l" r="r" t="t"/>
            <a:pathLst>
              <a:path extrusionOk="0" h="866119" w="867203">
                <a:moveTo>
                  <a:pt x="0" y="0"/>
                </a:moveTo>
                <a:lnTo>
                  <a:pt x="867203" y="0"/>
                </a:lnTo>
                <a:lnTo>
                  <a:pt x="867203" y="866119"/>
                </a:lnTo>
                <a:lnTo>
                  <a:pt x="0" y="866119"/>
                </a:lnTo>
                <a:lnTo>
                  <a:pt x="0" y="0"/>
                </a:lnTo>
                <a:close/>
              </a:path>
            </a:pathLst>
          </a:custGeom>
          <a:blipFill rotWithShape="1">
            <a:blip r:embed="rId5">
              <a:alphaModFix/>
            </a:blip>
            <a:stretch>
              <a:fillRect b="0" l="0" r="0" t="0"/>
            </a:stretch>
          </a:blipFill>
          <a:ln>
            <a:noFill/>
          </a:ln>
        </p:spPr>
      </p:sp>
      <p:sp>
        <p:nvSpPr>
          <p:cNvPr id="1732" name="Google Shape;1732;p83"/>
          <p:cNvSpPr/>
          <p:nvPr/>
        </p:nvSpPr>
        <p:spPr>
          <a:xfrm>
            <a:off x="1065588" y="5314242"/>
            <a:ext cx="455066" cy="789703"/>
          </a:xfrm>
          <a:custGeom>
            <a:rect b="b" l="l" r="r" t="t"/>
            <a:pathLst>
              <a:path extrusionOk="0" h="789703" w="455066">
                <a:moveTo>
                  <a:pt x="0" y="0"/>
                </a:moveTo>
                <a:lnTo>
                  <a:pt x="455066" y="0"/>
                </a:lnTo>
                <a:lnTo>
                  <a:pt x="455066" y="789702"/>
                </a:lnTo>
                <a:lnTo>
                  <a:pt x="0" y="789702"/>
                </a:lnTo>
                <a:lnTo>
                  <a:pt x="0" y="0"/>
                </a:lnTo>
                <a:close/>
              </a:path>
            </a:pathLst>
          </a:custGeom>
          <a:blipFill rotWithShape="1">
            <a:blip r:embed="rId6">
              <a:alphaModFix/>
            </a:blip>
            <a:stretch>
              <a:fillRect b="0" l="0" r="0" t="0"/>
            </a:stretch>
          </a:blipFill>
          <a:ln>
            <a:noFill/>
          </a:ln>
        </p:spPr>
      </p:sp>
      <p:sp>
        <p:nvSpPr>
          <p:cNvPr id="1733" name="Google Shape;1733;p83"/>
          <p:cNvSpPr/>
          <p:nvPr/>
        </p:nvSpPr>
        <p:spPr>
          <a:xfrm>
            <a:off x="740988" y="6646869"/>
            <a:ext cx="1104267" cy="846145"/>
          </a:xfrm>
          <a:custGeom>
            <a:rect b="b" l="l" r="r" t="t"/>
            <a:pathLst>
              <a:path extrusionOk="0" h="846145" w="1104267">
                <a:moveTo>
                  <a:pt x="0" y="0"/>
                </a:moveTo>
                <a:lnTo>
                  <a:pt x="1104267" y="0"/>
                </a:lnTo>
                <a:lnTo>
                  <a:pt x="1104267" y="846145"/>
                </a:lnTo>
                <a:lnTo>
                  <a:pt x="0" y="846145"/>
                </a:lnTo>
                <a:lnTo>
                  <a:pt x="0" y="0"/>
                </a:lnTo>
                <a:close/>
              </a:path>
            </a:pathLst>
          </a:custGeom>
          <a:blipFill rotWithShape="1">
            <a:blip r:embed="rId7">
              <a:alphaModFix/>
            </a:blip>
            <a:stretch>
              <a:fillRect b="0" l="0" r="0" t="0"/>
            </a:stretch>
          </a:blipFill>
          <a:ln>
            <a:noFill/>
          </a:ln>
        </p:spPr>
      </p:sp>
      <p:sp>
        <p:nvSpPr>
          <p:cNvPr id="1734" name="Google Shape;1734;p83"/>
          <p:cNvSpPr/>
          <p:nvPr/>
        </p:nvSpPr>
        <p:spPr>
          <a:xfrm>
            <a:off x="659789" y="8035939"/>
            <a:ext cx="1266664" cy="919915"/>
          </a:xfrm>
          <a:custGeom>
            <a:rect b="b" l="l" r="r" t="t"/>
            <a:pathLst>
              <a:path extrusionOk="0" h="919915" w="1266664">
                <a:moveTo>
                  <a:pt x="0" y="0"/>
                </a:moveTo>
                <a:lnTo>
                  <a:pt x="1266665" y="0"/>
                </a:lnTo>
                <a:lnTo>
                  <a:pt x="1266665" y="919915"/>
                </a:lnTo>
                <a:lnTo>
                  <a:pt x="0" y="919915"/>
                </a:lnTo>
                <a:lnTo>
                  <a:pt x="0" y="0"/>
                </a:lnTo>
                <a:close/>
              </a:path>
            </a:pathLst>
          </a:custGeom>
          <a:blipFill rotWithShape="1">
            <a:blip r:embed="rId8">
              <a:alphaModFix/>
            </a:blip>
            <a:stretch>
              <a:fillRect b="0" l="0" r="0" t="0"/>
            </a:stretch>
          </a:blipFill>
          <a:ln>
            <a:noFill/>
          </a:ln>
        </p:spPr>
      </p:sp>
      <p:sp>
        <p:nvSpPr>
          <p:cNvPr id="1735" name="Google Shape;1735;p83"/>
          <p:cNvSpPr txBox="1"/>
          <p:nvPr/>
        </p:nvSpPr>
        <p:spPr>
          <a:xfrm>
            <a:off x="719223" y="2648675"/>
            <a:ext cx="26373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Resultats</a:t>
            </a:r>
            <a:endParaRPr b="0" i="0" sz="1400" u="none" cap="none" strike="noStrike">
              <a:solidFill>
                <a:srgbClr val="000000"/>
              </a:solidFill>
              <a:latin typeface="Arial"/>
              <a:ea typeface="Arial"/>
              <a:cs typeface="Arial"/>
              <a:sym typeface="Arial"/>
            </a:endParaRPr>
          </a:p>
        </p:txBody>
      </p:sp>
      <p:sp>
        <p:nvSpPr>
          <p:cNvPr id="1736" name="Google Shape;1736;p83"/>
          <p:cNvSpPr txBox="1"/>
          <p:nvPr/>
        </p:nvSpPr>
        <p:spPr>
          <a:xfrm>
            <a:off x="2293396" y="3995925"/>
            <a:ext cx="10339800" cy="6130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L'entreprise ABC a constaté une amélioration significative de l'engagement des employés vis-à-vis du matériel de formation</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Les employés ont déclaré se sentir plus confiants dans l'application de leurs compétences nouvellement acquises dans des situations réelles.</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Les éléments de gamification ont ajouté un élément de plaisir et de compétition, ce qui a conduit à des taux d'achèvement plus élevés.</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Les employés ont participé avec enthousiasme, en gagnant des badges et en obtenant des récompenses.</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solidFill>
                <a:srgbClr val="040606"/>
              </a:solidFill>
              <a:latin typeface="Philosopher"/>
              <a:ea typeface="Philosopher"/>
              <a:cs typeface="Philosopher"/>
              <a:sym typeface="Philosopher"/>
            </a:endParaRPr>
          </a:p>
        </p:txBody>
      </p:sp>
      <p:sp>
        <p:nvSpPr>
          <p:cNvPr id="1737" name="Google Shape;1737;p83"/>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9">
              <a:alphaModFix/>
            </a:blip>
            <a:stretch>
              <a:fillRect b="-29978" l="0" r="0" t="0"/>
            </a:stretch>
          </a:blipFill>
          <a:ln>
            <a:noFill/>
          </a:ln>
        </p:spPr>
      </p:sp>
      <p:sp>
        <p:nvSpPr>
          <p:cNvPr id="1738" name="Google Shape;1738;p83"/>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39" name="Google Shape;1739;p83"/>
          <p:cNvSpPr txBox="1"/>
          <p:nvPr/>
        </p:nvSpPr>
        <p:spPr>
          <a:xfrm>
            <a:off x="13596225" y="1797361"/>
            <a:ext cx="3936600" cy="633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lang="en-US" sz="4116">
                <a:solidFill>
                  <a:srgbClr val="DFAC52"/>
                </a:solidFill>
                <a:latin typeface="Philosopher"/>
                <a:ea typeface="Philosopher"/>
                <a:cs typeface="Philosopher"/>
                <a:sym typeface="Philosopher"/>
              </a:rPr>
              <a:t>Entreprise</a:t>
            </a:r>
            <a:r>
              <a:rPr b="1" i="0" lang="en-US" sz="4116" u="none" cap="none" strike="noStrike">
                <a:solidFill>
                  <a:srgbClr val="DFAC52"/>
                </a:solidFill>
                <a:latin typeface="Philosopher"/>
                <a:ea typeface="Philosopher"/>
                <a:cs typeface="Philosopher"/>
                <a:sym typeface="Philosopher"/>
              </a:rPr>
              <a:t> ABC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84"/>
          <p:cNvSpPr/>
          <p:nvPr/>
        </p:nvSpPr>
        <p:spPr>
          <a:xfrm>
            <a:off x="6836795" y="2223641"/>
            <a:ext cx="11451205" cy="6881962"/>
          </a:xfrm>
          <a:custGeom>
            <a:rect b="b" l="l" r="r" t="t"/>
            <a:pathLst>
              <a:path extrusionOk="0" h="6881962" w="11451205">
                <a:moveTo>
                  <a:pt x="0" y="0"/>
                </a:moveTo>
                <a:lnTo>
                  <a:pt x="11451205" y="0"/>
                </a:lnTo>
                <a:lnTo>
                  <a:pt x="11451205" y="6881962"/>
                </a:lnTo>
                <a:lnTo>
                  <a:pt x="0" y="6881962"/>
                </a:lnTo>
                <a:lnTo>
                  <a:pt x="0" y="0"/>
                </a:lnTo>
                <a:close/>
              </a:path>
            </a:pathLst>
          </a:custGeom>
          <a:blipFill rotWithShape="1">
            <a:blip r:embed="rId3">
              <a:alphaModFix/>
            </a:blip>
            <a:stretch>
              <a:fillRect b="-34549" l="-63923" r="0" t="-47173"/>
            </a:stretch>
          </a:blipFill>
          <a:ln>
            <a:noFill/>
          </a:ln>
        </p:spPr>
      </p:sp>
      <p:sp>
        <p:nvSpPr>
          <p:cNvPr id="1749" name="Google Shape;1749;p84"/>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750" name="Google Shape;1750;p84"/>
          <p:cNvGrpSpPr/>
          <p:nvPr/>
        </p:nvGrpSpPr>
        <p:grpSpPr>
          <a:xfrm>
            <a:off x="533930" y="5107335"/>
            <a:ext cx="11932595" cy="2647740"/>
            <a:chOff x="0" y="-9525"/>
            <a:chExt cx="3142741" cy="697347"/>
          </a:xfrm>
        </p:grpSpPr>
        <p:sp>
          <p:nvSpPr>
            <p:cNvPr id="1751" name="Google Shape;1751;p84"/>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752" name="Google Shape;1752;p84"/>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53" name="Google Shape;1753;p84"/>
          <p:cNvSpPr txBox="1"/>
          <p:nvPr/>
        </p:nvSpPr>
        <p:spPr>
          <a:xfrm>
            <a:off x="674127" y="6265821"/>
            <a:ext cx="11652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L'école Z a identifié un défi commun dans l'enseignement des mathématiques : les élèves ont des difficultés avec les concepts fondamentaux.</a:t>
            </a:r>
            <a:endParaRPr b="0" i="0" sz="1400" u="none" cap="none" strike="noStrike">
              <a:solidFill>
                <a:srgbClr val="000000"/>
              </a:solidFill>
              <a:latin typeface="Arial"/>
              <a:ea typeface="Arial"/>
              <a:cs typeface="Arial"/>
              <a:sym typeface="Arial"/>
            </a:endParaRPr>
          </a:p>
        </p:txBody>
      </p:sp>
      <p:sp>
        <p:nvSpPr>
          <p:cNvPr id="1754" name="Google Shape;1754;p84"/>
          <p:cNvSpPr txBox="1"/>
          <p:nvPr/>
        </p:nvSpPr>
        <p:spPr>
          <a:xfrm>
            <a:off x="533930" y="3454506"/>
            <a:ext cx="1729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755" name="Google Shape;1755;p84"/>
          <p:cNvSpPr txBox="1"/>
          <p:nvPr/>
        </p:nvSpPr>
        <p:spPr>
          <a:xfrm>
            <a:off x="533930" y="4217463"/>
            <a:ext cx="2500200" cy="1659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Le besoin</a:t>
            </a:r>
            <a:endParaRPr b="0" i="0" sz="1400" u="none" cap="none" strike="noStrike">
              <a:solidFill>
                <a:srgbClr val="000000"/>
              </a:solidFill>
              <a:latin typeface="Arial"/>
              <a:ea typeface="Arial"/>
              <a:cs typeface="Arial"/>
              <a:sym typeface="Arial"/>
            </a:endParaRPr>
          </a:p>
        </p:txBody>
      </p:sp>
      <p:sp>
        <p:nvSpPr>
          <p:cNvPr id="1756" name="Google Shape;1756;p84"/>
          <p:cNvSpPr txBox="1"/>
          <p:nvPr/>
        </p:nvSpPr>
        <p:spPr>
          <a:xfrm>
            <a:off x="12945471" y="1019175"/>
            <a:ext cx="4313700" cy="10107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a:t>
            </a:r>
            <a:r>
              <a:rPr b="1" lang="en-US" sz="6566">
                <a:solidFill>
                  <a:srgbClr val="DFAC52"/>
                </a:solidFill>
                <a:latin typeface="Philosopher"/>
                <a:ea typeface="Philosopher"/>
                <a:cs typeface="Philosopher"/>
                <a:sym typeface="Philosopher"/>
              </a:rPr>
              <a:t>L'école</a:t>
            </a:r>
            <a:r>
              <a:rPr b="1" i="0" lang="en-US" sz="6566"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85"/>
          <p:cNvSpPr/>
          <p:nvPr/>
        </p:nvSpPr>
        <p:spPr>
          <a:xfrm>
            <a:off x="61066" y="0"/>
            <a:ext cx="11451205" cy="10287000"/>
          </a:xfrm>
          <a:custGeom>
            <a:rect b="b" l="l" r="r" t="t"/>
            <a:pathLst>
              <a:path extrusionOk="0" h="10287000" w="11451205">
                <a:moveTo>
                  <a:pt x="0" y="0"/>
                </a:moveTo>
                <a:lnTo>
                  <a:pt x="11451205" y="0"/>
                </a:lnTo>
                <a:lnTo>
                  <a:pt x="11451205" y="10287000"/>
                </a:lnTo>
                <a:lnTo>
                  <a:pt x="0" y="10287000"/>
                </a:lnTo>
                <a:lnTo>
                  <a:pt x="0" y="0"/>
                </a:lnTo>
                <a:close/>
              </a:path>
            </a:pathLst>
          </a:custGeom>
          <a:blipFill rotWithShape="1">
            <a:blip r:embed="rId3">
              <a:alphaModFix/>
            </a:blip>
            <a:stretch>
              <a:fillRect b="-11628" l="-63923" r="0" t="-9942"/>
            </a:stretch>
          </a:blipFill>
          <a:ln>
            <a:noFill/>
          </a:ln>
        </p:spPr>
      </p:sp>
      <p:sp>
        <p:nvSpPr>
          <p:cNvPr id="1766" name="Google Shape;1766;p85"/>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767" name="Google Shape;1767;p85"/>
          <p:cNvGrpSpPr/>
          <p:nvPr/>
        </p:nvGrpSpPr>
        <p:grpSpPr>
          <a:xfrm>
            <a:off x="4802495" y="2828944"/>
            <a:ext cx="12830803" cy="5663903"/>
            <a:chOff x="0" y="-9525"/>
            <a:chExt cx="3379306" cy="1491728"/>
          </a:xfrm>
        </p:grpSpPr>
        <p:sp>
          <p:nvSpPr>
            <p:cNvPr id="1768" name="Google Shape;1768;p85"/>
            <p:cNvSpPr/>
            <p:nvPr/>
          </p:nvSpPr>
          <p:spPr>
            <a:xfrm>
              <a:off x="0" y="0"/>
              <a:ext cx="3379306" cy="1482203"/>
            </a:xfrm>
            <a:custGeom>
              <a:rect b="b" l="l" r="r" t="t"/>
              <a:pathLst>
                <a:path extrusionOk="0" h="1482203" w="3379306">
                  <a:moveTo>
                    <a:pt x="0" y="0"/>
                  </a:moveTo>
                  <a:lnTo>
                    <a:pt x="3379306" y="0"/>
                  </a:lnTo>
                  <a:lnTo>
                    <a:pt x="3379306" y="1482203"/>
                  </a:lnTo>
                  <a:lnTo>
                    <a:pt x="0" y="1482203"/>
                  </a:lnTo>
                  <a:close/>
                </a:path>
              </a:pathLst>
            </a:custGeom>
            <a:solidFill>
              <a:srgbClr val="DFAC52"/>
            </a:solidFill>
            <a:ln>
              <a:noFill/>
            </a:ln>
          </p:spPr>
        </p:sp>
        <p:sp>
          <p:nvSpPr>
            <p:cNvPr id="1769" name="Google Shape;1769;p85"/>
            <p:cNvSpPr txBox="1"/>
            <p:nvPr/>
          </p:nvSpPr>
          <p:spPr>
            <a:xfrm>
              <a:off x="0" y="-9525"/>
              <a:ext cx="3379306" cy="149172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70" name="Google Shape;1770;p85"/>
          <p:cNvSpPr/>
          <p:nvPr/>
        </p:nvSpPr>
        <p:spPr>
          <a:xfrm>
            <a:off x="5977618" y="6694820"/>
            <a:ext cx="786408" cy="786408"/>
          </a:xfrm>
          <a:custGeom>
            <a:rect b="b" l="l" r="r" t="t"/>
            <a:pathLst>
              <a:path extrusionOk="0" h="786408" w="786408">
                <a:moveTo>
                  <a:pt x="0" y="0"/>
                </a:moveTo>
                <a:lnTo>
                  <a:pt x="786408" y="0"/>
                </a:lnTo>
                <a:lnTo>
                  <a:pt x="786408" y="786408"/>
                </a:lnTo>
                <a:lnTo>
                  <a:pt x="0" y="786408"/>
                </a:lnTo>
                <a:lnTo>
                  <a:pt x="0" y="0"/>
                </a:lnTo>
                <a:close/>
              </a:path>
            </a:pathLst>
          </a:custGeom>
          <a:blipFill rotWithShape="1">
            <a:blip r:embed="rId5">
              <a:alphaModFix/>
            </a:blip>
            <a:stretch>
              <a:fillRect b="0" l="0" r="0" t="0"/>
            </a:stretch>
          </a:blipFill>
          <a:ln>
            <a:noFill/>
          </a:ln>
        </p:spPr>
      </p:sp>
      <p:sp>
        <p:nvSpPr>
          <p:cNvPr id="1771" name="Google Shape;1771;p85"/>
          <p:cNvSpPr/>
          <p:nvPr/>
        </p:nvSpPr>
        <p:spPr>
          <a:xfrm>
            <a:off x="5840559" y="5199255"/>
            <a:ext cx="923467" cy="959446"/>
          </a:xfrm>
          <a:custGeom>
            <a:rect b="b" l="l" r="r" t="t"/>
            <a:pathLst>
              <a:path extrusionOk="0" h="959446" w="923467">
                <a:moveTo>
                  <a:pt x="0" y="0"/>
                </a:moveTo>
                <a:lnTo>
                  <a:pt x="923467" y="0"/>
                </a:lnTo>
                <a:lnTo>
                  <a:pt x="923467" y="959446"/>
                </a:lnTo>
                <a:lnTo>
                  <a:pt x="0" y="959446"/>
                </a:lnTo>
                <a:lnTo>
                  <a:pt x="0" y="0"/>
                </a:lnTo>
                <a:close/>
              </a:path>
            </a:pathLst>
          </a:custGeom>
          <a:blipFill rotWithShape="1">
            <a:blip r:embed="rId6">
              <a:alphaModFix/>
            </a:blip>
            <a:stretch>
              <a:fillRect b="0" l="0" r="0" t="0"/>
            </a:stretch>
          </a:blipFill>
          <a:ln>
            <a:noFill/>
          </a:ln>
        </p:spPr>
      </p:sp>
      <p:sp>
        <p:nvSpPr>
          <p:cNvPr id="1772" name="Google Shape;1772;p85"/>
          <p:cNvSpPr txBox="1"/>
          <p:nvPr/>
        </p:nvSpPr>
        <p:spPr>
          <a:xfrm>
            <a:off x="9899787" y="944904"/>
            <a:ext cx="206276"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FFFFF"/>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1773" name="Google Shape;1773;p85"/>
          <p:cNvSpPr txBox="1"/>
          <p:nvPr/>
        </p:nvSpPr>
        <p:spPr>
          <a:xfrm>
            <a:off x="11512275" y="2107350"/>
            <a:ext cx="60732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Méthode d'approche</a:t>
            </a:r>
            <a:endParaRPr b="0" i="0" sz="1400" u="none" cap="none" strike="noStrike">
              <a:solidFill>
                <a:srgbClr val="000000"/>
              </a:solidFill>
              <a:latin typeface="Arial"/>
              <a:ea typeface="Arial"/>
              <a:cs typeface="Arial"/>
              <a:sym typeface="Arial"/>
            </a:endParaRPr>
          </a:p>
        </p:txBody>
      </p:sp>
      <p:sp>
        <p:nvSpPr>
          <p:cNvPr id="1774" name="Google Shape;1774;p85"/>
          <p:cNvSpPr txBox="1"/>
          <p:nvPr/>
        </p:nvSpPr>
        <p:spPr>
          <a:xfrm>
            <a:off x="13319469" y="564301"/>
            <a:ext cx="4313700" cy="10107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a:t>
            </a:r>
            <a:r>
              <a:rPr b="1" lang="en-US" sz="6566">
                <a:solidFill>
                  <a:srgbClr val="DFAC52"/>
                </a:solidFill>
                <a:latin typeface="Philosopher"/>
                <a:ea typeface="Philosopher"/>
                <a:cs typeface="Philosopher"/>
                <a:sym typeface="Philosopher"/>
              </a:rPr>
              <a:t>L'école</a:t>
            </a:r>
            <a:r>
              <a:rPr b="1" i="0" lang="en-US" sz="6566"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775" name="Google Shape;1775;p85"/>
          <p:cNvSpPr txBox="1"/>
          <p:nvPr/>
        </p:nvSpPr>
        <p:spPr>
          <a:xfrm>
            <a:off x="5073635" y="3192953"/>
            <a:ext cx="12198600" cy="1495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Pour y remédie</a:t>
            </a:r>
            <a:r>
              <a:rPr lang="en-US" sz="2400">
                <a:latin typeface="Philosopher"/>
                <a:ea typeface="Philosopher"/>
                <a:cs typeface="Philosopher"/>
                <a:sym typeface="Philosopher"/>
              </a:rPr>
              <a:t>r, ils ont mis en place une approche de micro-apprentissage dans leur programme de mathématiques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marR="0" rtl="0" algn="l">
              <a:lnSpc>
                <a:spcPct val="119958"/>
              </a:lnSpc>
              <a:spcBef>
                <a:spcPts val="0"/>
              </a:spcBef>
              <a:spcAft>
                <a:spcPts val="0"/>
              </a:spcAft>
              <a:buClr>
                <a:srgbClr val="000000"/>
              </a:buClr>
              <a:buSzPts val="2400"/>
              <a:buFont typeface="Arial"/>
              <a:buNone/>
            </a:pPr>
            <a:r>
              <a:t/>
            </a:r>
            <a:endParaRPr sz="1800">
              <a:solidFill>
                <a:schemeClr val="dk1"/>
              </a:solidFill>
              <a:latin typeface="Calibri"/>
              <a:ea typeface="Calibri"/>
              <a:cs typeface="Calibri"/>
              <a:sym typeface="Calibri"/>
            </a:endParaRPr>
          </a:p>
        </p:txBody>
      </p:sp>
      <p:sp>
        <p:nvSpPr>
          <p:cNvPr id="1776" name="Google Shape;1776;p85"/>
          <p:cNvSpPr txBox="1"/>
          <p:nvPr/>
        </p:nvSpPr>
        <p:spPr>
          <a:xfrm>
            <a:off x="7004303" y="5189730"/>
            <a:ext cx="10075200" cy="39147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Ils ont créé une série de micro-leçons courtes et interactives, chacune se concentrant sur un sujet ou un concept mathématique spécifique</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L'école Z a également introduit des éléments de gamification, tels que des défis mathématiques et des tableaux de classement : les élèves gagnent des points et rivalisent avec leurs pairs, ce qui crée un sentiment d'excitation et de motivation.</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8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08" l="-2943" r="0" t="-10117"/>
            </a:stretch>
          </a:blipFill>
          <a:ln>
            <a:noFill/>
          </a:ln>
        </p:spPr>
      </p:sp>
      <p:grpSp>
        <p:nvGrpSpPr>
          <p:cNvPr id="1786" name="Google Shape;1786;p86"/>
          <p:cNvGrpSpPr/>
          <p:nvPr/>
        </p:nvGrpSpPr>
        <p:grpSpPr>
          <a:xfrm>
            <a:off x="5457197" y="2159645"/>
            <a:ext cx="12830803" cy="6548351"/>
            <a:chOff x="0" y="-9525"/>
            <a:chExt cx="3379306" cy="1724669"/>
          </a:xfrm>
        </p:grpSpPr>
        <p:sp>
          <p:nvSpPr>
            <p:cNvPr id="1787" name="Google Shape;1787;p86"/>
            <p:cNvSpPr/>
            <p:nvPr/>
          </p:nvSpPr>
          <p:spPr>
            <a:xfrm>
              <a:off x="0" y="0"/>
              <a:ext cx="3379306" cy="1715144"/>
            </a:xfrm>
            <a:custGeom>
              <a:rect b="b" l="l" r="r" t="t"/>
              <a:pathLst>
                <a:path extrusionOk="0" h="1715144" w="3379306">
                  <a:moveTo>
                    <a:pt x="0" y="0"/>
                  </a:moveTo>
                  <a:lnTo>
                    <a:pt x="3379306" y="0"/>
                  </a:lnTo>
                  <a:lnTo>
                    <a:pt x="3379306" y="1715144"/>
                  </a:lnTo>
                  <a:lnTo>
                    <a:pt x="0" y="1715144"/>
                  </a:lnTo>
                  <a:close/>
                </a:path>
              </a:pathLst>
            </a:custGeom>
            <a:solidFill>
              <a:srgbClr val="DFAC52"/>
            </a:solidFill>
            <a:ln>
              <a:noFill/>
            </a:ln>
          </p:spPr>
        </p:sp>
        <p:sp>
          <p:nvSpPr>
            <p:cNvPr id="1788" name="Google Shape;1788;p86"/>
            <p:cNvSpPr txBox="1"/>
            <p:nvPr/>
          </p:nvSpPr>
          <p:spPr>
            <a:xfrm>
              <a:off x="0" y="-9525"/>
              <a:ext cx="3379306" cy="1724669"/>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89" name="Google Shape;1789;p86"/>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790" name="Google Shape;1790;p86"/>
          <p:cNvSpPr/>
          <p:nvPr/>
        </p:nvSpPr>
        <p:spPr>
          <a:xfrm>
            <a:off x="147783" y="6597017"/>
            <a:ext cx="4590102" cy="3069630"/>
          </a:xfrm>
          <a:custGeom>
            <a:rect b="b" l="l" r="r" t="t"/>
            <a:pathLst>
              <a:path extrusionOk="0" h="3069630" w="4590102">
                <a:moveTo>
                  <a:pt x="0" y="0"/>
                </a:moveTo>
                <a:lnTo>
                  <a:pt x="4590102" y="0"/>
                </a:lnTo>
                <a:lnTo>
                  <a:pt x="4590102" y="3069631"/>
                </a:lnTo>
                <a:lnTo>
                  <a:pt x="0" y="3069631"/>
                </a:lnTo>
                <a:lnTo>
                  <a:pt x="0" y="0"/>
                </a:lnTo>
                <a:close/>
              </a:path>
            </a:pathLst>
          </a:custGeom>
          <a:blipFill rotWithShape="1">
            <a:blip r:embed="rId5">
              <a:alphaModFix/>
            </a:blip>
            <a:stretch>
              <a:fillRect b="0" l="0" r="0" t="0"/>
            </a:stretch>
          </a:blipFill>
          <a:ln>
            <a:noFill/>
          </a:ln>
        </p:spPr>
      </p:sp>
      <p:sp>
        <p:nvSpPr>
          <p:cNvPr id="1791" name="Google Shape;1791;p86"/>
          <p:cNvSpPr txBox="1"/>
          <p:nvPr/>
        </p:nvSpPr>
        <p:spPr>
          <a:xfrm>
            <a:off x="6992745" y="2614484"/>
            <a:ext cx="10918500" cy="4357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L'engagement des élèves envers les mathématiques a augmenté de manière significative</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Les étudiants ont montré une amélioration notable de leurs compétences en mathématiques : la nature ciblée et répétitive du micro-apprentissage a contribué à renforcer leur compréhension des sujets mathématiques fondamentaux.</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Les éléments de gamification ont ajouté un élément d'amusement et de compétition amicale : les étudiants n'apprenaient pas seulement les mathématiques de manière plus efficace, mais ils appréciaient également le processus.</a:t>
            </a:r>
            <a:endParaRPr sz="2400">
              <a:latin typeface="Philosopher"/>
              <a:ea typeface="Philosopher"/>
              <a:cs typeface="Philosopher"/>
              <a:sym typeface="Philosopher"/>
            </a:endParaRPr>
          </a:p>
        </p:txBody>
      </p:sp>
      <p:sp>
        <p:nvSpPr>
          <p:cNvPr id="1792" name="Google Shape;1792;p86"/>
          <p:cNvSpPr/>
          <p:nvPr/>
        </p:nvSpPr>
        <p:spPr>
          <a:xfrm>
            <a:off x="5849825" y="2518338"/>
            <a:ext cx="764432" cy="764432"/>
          </a:xfrm>
          <a:custGeom>
            <a:rect b="b" l="l" r="r" t="t"/>
            <a:pathLst>
              <a:path extrusionOk="0" h="764432" w="764432">
                <a:moveTo>
                  <a:pt x="0" y="0"/>
                </a:moveTo>
                <a:lnTo>
                  <a:pt x="764433" y="0"/>
                </a:lnTo>
                <a:lnTo>
                  <a:pt x="764433" y="764432"/>
                </a:lnTo>
                <a:lnTo>
                  <a:pt x="0" y="764432"/>
                </a:lnTo>
                <a:lnTo>
                  <a:pt x="0" y="0"/>
                </a:lnTo>
                <a:close/>
              </a:path>
            </a:pathLst>
          </a:custGeom>
          <a:blipFill rotWithShape="1">
            <a:blip r:embed="rId6">
              <a:alphaModFix/>
            </a:blip>
            <a:stretch>
              <a:fillRect b="0" l="0" r="0" t="0"/>
            </a:stretch>
          </a:blipFill>
          <a:ln>
            <a:noFill/>
          </a:ln>
        </p:spPr>
      </p:sp>
      <p:sp>
        <p:nvSpPr>
          <p:cNvPr id="1793" name="Google Shape;1793;p86"/>
          <p:cNvSpPr/>
          <p:nvPr/>
        </p:nvSpPr>
        <p:spPr>
          <a:xfrm>
            <a:off x="5675912" y="3852508"/>
            <a:ext cx="1112260" cy="1023279"/>
          </a:xfrm>
          <a:custGeom>
            <a:rect b="b" l="l" r="r" t="t"/>
            <a:pathLst>
              <a:path extrusionOk="0" h="1023279" w="1112260">
                <a:moveTo>
                  <a:pt x="0" y="0"/>
                </a:moveTo>
                <a:lnTo>
                  <a:pt x="1112259" y="0"/>
                </a:lnTo>
                <a:lnTo>
                  <a:pt x="1112259" y="1023279"/>
                </a:lnTo>
                <a:lnTo>
                  <a:pt x="0" y="1023279"/>
                </a:lnTo>
                <a:lnTo>
                  <a:pt x="0" y="0"/>
                </a:lnTo>
                <a:close/>
              </a:path>
            </a:pathLst>
          </a:custGeom>
          <a:blipFill rotWithShape="1">
            <a:blip r:embed="rId7">
              <a:alphaModFix/>
            </a:blip>
            <a:stretch>
              <a:fillRect b="0" l="0" r="0" t="0"/>
            </a:stretch>
          </a:blipFill>
          <a:ln>
            <a:noFill/>
          </a:ln>
        </p:spPr>
      </p:sp>
      <p:sp>
        <p:nvSpPr>
          <p:cNvPr id="1794" name="Google Shape;1794;p86"/>
          <p:cNvSpPr/>
          <p:nvPr/>
        </p:nvSpPr>
        <p:spPr>
          <a:xfrm>
            <a:off x="5754498" y="5634596"/>
            <a:ext cx="955087" cy="970863"/>
          </a:xfrm>
          <a:custGeom>
            <a:rect b="b" l="l" r="r" t="t"/>
            <a:pathLst>
              <a:path extrusionOk="0" h="970863" w="955087">
                <a:moveTo>
                  <a:pt x="0" y="0"/>
                </a:moveTo>
                <a:lnTo>
                  <a:pt x="955087" y="0"/>
                </a:lnTo>
                <a:lnTo>
                  <a:pt x="955087" y="970863"/>
                </a:lnTo>
                <a:lnTo>
                  <a:pt x="0" y="970863"/>
                </a:lnTo>
                <a:lnTo>
                  <a:pt x="0" y="0"/>
                </a:lnTo>
                <a:close/>
              </a:path>
            </a:pathLst>
          </a:custGeom>
          <a:blipFill rotWithShape="1">
            <a:blip r:embed="rId8">
              <a:alphaModFix/>
            </a:blip>
            <a:stretch>
              <a:fillRect b="0" l="0" r="0" t="0"/>
            </a:stretch>
          </a:blipFill>
          <a:ln>
            <a:noFill/>
          </a:ln>
        </p:spPr>
      </p:sp>
      <p:sp>
        <p:nvSpPr>
          <p:cNvPr id="1795" name="Google Shape;1795;p86"/>
          <p:cNvSpPr/>
          <p:nvPr/>
        </p:nvSpPr>
        <p:spPr>
          <a:xfrm>
            <a:off x="5793778" y="7124788"/>
            <a:ext cx="876528" cy="1111287"/>
          </a:xfrm>
          <a:custGeom>
            <a:rect b="b" l="l" r="r" t="t"/>
            <a:pathLst>
              <a:path extrusionOk="0" h="1111287" w="876528">
                <a:moveTo>
                  <a:pt x="0" y="0"/>
                </a:moveTo>
                <a:lnTo>
                  <a:pt x="876527" y="0"/>
                </a:lnTo>
                <a:lnTo>
                  <a:pt x="876527" y="1111287"/>
                </a:lnTo>
                <a:lnTo>
                  <a:pt x="0" y="1111287"/>
                </a:lnTo>
                <a:lnTo>
                  <a:pt x="0" y="0"/>
                </a:lnTo>
                <a:close/>
              </a:path>
            </a:pathLst>
          </a:custGeom>
          <a:blipFill rotWithShape="1">
            <a:blip r:embed="rId9">
              <a:alphaModFix/>
            </a:blip>
            <a:stretch>
              <a:fillRect b="0" l="0" r="0" t="0"/>
            </a:stretch>
          </a:blipFill>
          <a:ln>
            <a:noFill/>
          </a:ln>
        </p:spPr>
      </p:sp>
      <p:sp>
        <p:nvSpPr>
          <p:cNvPr id="1796" name="Google Shape;1796;p86"/>
          <p:cNvSpPr txBox="1"/>
          <p:nvPr/>
        </p:nvSpPr>
        <p:spPr>
          <a:xfrm>
            <a:off x="3700246" y="7133198"/>
            <a:ext cx="197793"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BF9FF"/>
                </a:solidFill>
                <a:latin typeface="Arimo"/>
                <a:ea typeface="Arimo"/>
                <a:cs typeface="Arimo"/>
                <a:sym typeface="Arimo"/>
              </a:rPr>
              <a:t>2</a:t>
            </a:r>
            <a:endParaRPr b="0" i="0" sz="1400" u="none" cap="none" strike="noStrike">
              <a:solidFill>
                <a:srgbClr val="000000"/>
              </a:solidFill>
              <a:latin typeface="Arial"/>
              <a:ea typeface="Arial"/>
              <a:cs typeface="Arial"/>
              <a:sym typeface="Arial"/>
            </a:endParaRPr>
          </a:p>
        </p:txBody>
      </p:sp>
      <p:sp>
        <p:nvSpPr>
          <p:cNvPr id="1797" name="Google Shape;1797;p86"/>
          <p:cNvSpPr txBox="1"/>
          <p:nvPr/>
        </p:nvSpPr>
        <p:spPr>
          <a:xfrm>
            <a:off x="5457201" y="1205650"/>
            <a:ext cx="27711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Resultats</a:t>
            </a:r>
            <a:endParaRPr b="0" i="0" sz="1400" u="none" cap="none" strike="noStrike">
              <a:solidFill>
                <a:srgbClr val="000000"/>
              </a:solidFill>
              <a:latin typeface="Arial"/>
              <a:ea typeface="Arial"/>
              <a:cs typeface="Arial"/>
              <a:sym typeface="Arial"/>
            </a:endParaRPr>
          </a:p>
        </p:txBody>
      </p:sp>
      <p:sp>
        <p:nvSpPr>
          <p:cNvPr id="1798" name="Google Shape;1798;p86"/>
          <p:cNvSpPr txBox="1"/>
          <p:nvPr/>
        </p:nvSpPr>
        <p:spPr>
          <a:xfrm>
            <a:off x="871510" y="8319094"/>
            <a:ext cx="3437700" cy="772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5018"/>
              <a:buFont typeface="Arial"/>
              <a:buNone/>
            </a:pPr>
            <a:r>
              <a:rPr b="1" lang="en-US" sz="5018">
                <a:solidFill>
                  <a:srgbClr val="DFAC52"/>
                </a:solidFill>
                <a:latin typeface="Philosopher"/>
                <a:ea typeface="Philosopher"/>
                <a:cs typeface="Philosopher"/>
                <a:sym typeface="Philosopher"/>
              </a:rPr>
              <a:t>L'école</a:t>
            </a:r>
            <a:r>
              <a:rPr b="1" i="0" lang="en-US" sz="5018"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799" name="Google Shape;1799;p86"/>
          <p:cNvSpPr txBox="1"/>
          <p:nvPr/>
        </p:nvSpPr>
        <p:spPr>
          <a:xfrm>
            <a:off x="6992745" y="7241944"/>
            <a:ext cx="10918500" cy="21420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L'approche innovante de l'école Z pour intégrer le micro-apprentissage dans son programme de mathématiques montre comment cette méthode peut avoir un impact positif sur les résultats scolaires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87"/>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sp>
      <p:sp>
        <p:nvSpPr>
          <p:cNvPr id="1809" name="Google Shape;1809;p87"/>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810" name="Google Shape;1810;p87"/>
          <p:cNvGrpSpPr/>
          <p:nvPr/>
        </p:nvGrpSpPr>
        <p:grpSpPr>
          <a:xfrm>
            <a:off x="533930" y="5107335"/>
            <a:ext cx="11932595" cy="2647740"/>
            <a:chOff x="0" y="-9525"/>
            <a:chExt cx="3142741" cy="697347"/>
          </a:xfrm>
        </p:grpSpPr>
        <p:sp>
          <p:nvSpPr>
            <p:cNvPr id="1811" name="Google Shape;1811;p87"/>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812" name="Google Shape;1812;p87"/>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3" name="Google Shape;1813;p87"/>
          <p:cNvSpPr txBox="1"/>
          <p:nvPr/>
        </p:nvSpPr>
        <p:spPr>
          <a:xfrm>
            <a:off x="533930" y="3454506"/>
            <a:ext cx="1729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Études de cas</a:t>
            </a:r>
            <a:endParaRPr b="0" i="0" sz="1400" u="none" cap="none" strike="noStrike">
              <a:solidFill>
                <a:srgbClr val="000000"/>
              </a:solidFill>
              <a:latin typeface="Arial"/>
              <a:ea typeface="Arial"/>
              <a:cs typeface="Arial"/>
              <a:sym typeface="Arial"/>
            </a:endParaRPr>
          </a:p>
        </p:txBody>
      </p:sp>
      <p:sp>
        <p:nvSpPr>
          <p:cNvPr id="1814" name="Google Shape;1814;p87"/>
          <p:cNvSpPr txBox="1"/>
          <p:nvPr/>
        </p:nvSpPr>
        <p:spPr>
          <a:xfrm>
            <a:off x="533930" y="4217463"/>
            <a:ext cx="2500200" cy="1659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Le besoin</a:t>
            </a:r>
            <a:endParaRPr b="0" i="0" sz="1400" u="none" cap="none" strike="noStrike">
              <a:solidFill>
                <a:srgbClr val="000000"/>
              </a:solidFill>
              <a:latin typeface="Arial"/>
              <a:ea typeface="Arial"/>
              <a:cs typeface="Arial"/>
              <a:sym typeface="Arial"/>
            </a:endParaRPr>
          </a:p>
        </p:txBody>
      </p:sp>
      <p:sp>
        <p:nvSpPr>
          <p:cNvPr id="1815" name="Google Shape;1815;p87"/>
          <p:cNvSpPr txBox="1"/>
          <p:nvPr/>
        </p:nvSpPr>
        <p:spPr>
          <a:xfrm>
            <a:off x="533930" y="5896838"/>
            <a:ext cx="119325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L'organisation à but non lucratif MAAM a identifié un besoin important dans sa communauté - des apprenants adultes cherchant à acquérir des compétences et des connaissances liées à l'emploi. </a:t>
            </a:r>
            <a:endParaRPr b="0" i="0" sz="1400" u="none" cap="none" strike="noStrike">
              <a:solidFill>
                <a:srgbClr val="000000"/>
              </a:solidFill>
              <a:latin typeface="Arial"/>
              <a:ea typeface="Arial"/>
              <a:cs typeface="Arial"/>
              <a:sym typeface="Arial"/>
            </a:endParaRPr>
          </a:p>
        </p:txBody>
      </p:sp>
      <p:sp>
        <p:nvSpPr>
          <p:cNvPr id="1816" name="Google Shape;1816;p87"/>
          <p:cNvSpPr txBox="1"/>
          <p:nvPr/>
        </p:nvSpPr>
        <p:spPr>
          <a:xfrm>
            <a:off x="4987625" y="1019175"/>
            <a:ext cx="12266100" cy="22233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lang="en-US" sz="6566">
                <a:solidFill>
                  <a:srgbClr val="DFAC52"/>
                </a:solidFill>
                <a:latin typeface="Philosopher"/>
                <a:ea typeface="Philosopher"/>
                <a:cs typeface="Philosopher"/>
                <a:sym typeface="Philosopher"/>
              </a:rPr>
              <a:t>3</a:t>
            </a:r>
            <a:r>
              <a:rPr b="1" i="0" lang="en-US" sz="6566" u="none" cap="none" strike="noStrike">
                <a:solidFill>
                  <a:srgbClr val="DFAC52"/>
                </a:solidFill>
                <a:latin typeface="Philosopher"/>
                <a:ea typeface="Philosopher"/>
                <a:cs typeface="Philosopher"/>
                <a:sym typeface="Philosopher"/>
              </a:rPr>
              <a:t>. </a:t>
            </a:r>
            <a:r>
              <a:rPr b="1" lang="en-US" sz="6566">
                <a:solidFill>
                  <a:srgbClr val="DFAC52"/>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88"/>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sp>
      <p:grpSp>
        <p:nvGrpSpPr>
          <p:cNvPr id="1826" name="Google Shape;1826;p88"/>
          <p:cNvGrpSpPr/>
          <p:nvPr/>
        </p:nvGrpSpPr>
        <p:grpSpPr>
          <a:xfrm>
            <a:off x="360325" y="3535525"/>
            <a:ext cx="12830887" cy="6609906"/>
            <a:chOff x="0" y="-9525"/>
            <a:chExt cx="3379306" cy="1648520"/>
          </a:xfrm>
        </p:grpSpPr>
        <p:sp>
          <p:nvSpPr>
            <p:cNvPr id="1827" name="Google Shape;1827;p88"/>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828" name="Google Shape;1828;p88"/>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29" name="Google Shape;1829;p88"/>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830" name="Google Shape;1830;p88"/>
          <p:cNvSpPr/>
          <p:nvPr/>
        </p:nvSpPr>
        <p:spPr>
          <a:xfrm>
            <a:off x="1028700" y="5393516"/>
            <a:ext cx="1128101" cy="1151123"/>
          </a:xfrm>
          <a:custGeom>
            <a:rect b="b" l="l" r="r" t="t"/>
            <a:pathLst>
              <a:path extrusionOk="0" h="1151123" w="1128101">
                <a:moveTo>
                  <a:pt x="0" y="0"/>
                </a:moveTo>
                <a:lnTo>
                  <a:pt x="1128101" y="0"/>
                </a:lnTo>
                <a:lnTo>
                  <a:pt x="1128101" y="1151123"/>
                </a:lnTo>
                <a:lnTo>
                  <a:pt x="0" y="1151123"/>
                </a:lnTo>
                <a:lnTo>
                  <a:pt x="0" y="0"/>
                </a:lnTo>
                <a:close/>
              </a:path>
            </a:pathLst>
          </a:custGeom>
          <a:blipFill rotWithShape="1">
            <a:blip r:embed="rId5">
              <a:alphaModFix/>
            </a:blip>
            <a:stretch>
              <a:fillRect b="0" l="0" r="0" t="0"/>
            </a:stretch>
          </a:blipFill>
          <a:ln>
            <a:noFill/>
          </a:ln>
        </p:spPr>
      </p:sp>
      <p:sp>
        <p:nvSpPr>
          <p:cNvPr id="1831" name="Google Shape;1831;p88"/>
          <p:cNvSpPr/>
          <p:nvPr/>
        </p:nvSpPr>
        <p:spPr>
          <a:xfrm>
            <a:off x="1064990" y="7381324"/>
            <a:ext cx="1055520" cy="1063496"/>
          </a:xfrm>
          <a:custGeom>
            <a:rect b="b" l="l" r="r" t="t"/>
            <a:pathLst>
              <a:path extrusionOk="0" h="1063496" w="1055520">
                <a:moveTo>
                  <a:pt x="0" y="0"/>
                </a:moveTo>
                <a:lnTo>
                  <a:pt x="1055520" y="0"/>
                </a:lnTo>
                <a:lnTo>
                  <a:pt x="1055520" y="1063496"/>
                </a:lnTo>
                <a:lnTo>
                  <a:pt x="0" y="1063496"/>
                </a:lnTo>
                <a:lnTo>
                  <a:pt x="0" y="0"/>
                </a:lnTo>
                <a:close/>
              </a:path>
            </a:pathLst>
          </a:custGeom>
          <a:blipFill rotWithShape="1">
            <a:blip r:embed="rId6">
              <a:alphaModFix/>
            </a:blip>
            <a:stretch>
              <a:fillRect b="0" l="0" r="0" t="0"/>
            </a:stretch>
          </a:blipFill>
          <a:ln>
            <a:noFill/>
          </a:ln>
        </p:spPr>
      </p:sp>
      <p:sp>
        <p:nvSpPr>
          <p:cNvPr id="1832" name="Google Shape;1832;p88"/>
          <p:cNvSpPr txBox="1"/>
          <p:nvPr/>
        </p:nvSpPr>
        <p:spPr>
          <a:xfrm>
            <a:off x="421414" y="2648675"/>
            <a:ext cx="77976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Méthode d'approche</a:t>
            </a:r>
            <a:endParaRPr b="0" i="0" sz="1400" u="none" cap="none" strike="noStrike">
              <a:solidFill>
                <a:srgbClr val="000000"/>
              </a:solidFill>
              <a:latin typeface="Arial"/>
              <a:ea typeface="Arial"/>
              <a:cs typeface="Arial"/>
              <a:sym typeface="Arial"/>
            </a:endParaRPr>
          </a:p>
        </p:txBody>
      </p:sp>
      <p:sp>
        <p:nvSpPr>
          <p:cNvPr id="1833" name="Google Shape;1833;p88"/>
          <p:cNvSpPr txBox="1"/>
          <p:nvPr/>
        </p:nvSpPr>
        <p:spPr>
          <a:xfrm>
            <a:off x="2514754" y="5539695"/>
            <a:ext cx="9797700" cy="48009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Ils ont conçu une bibliothèque de modules de micro-apprentissage, chacun adapté à une compétence professionnelle spécifique. Ces modules étaient facilement accessibles via la plateforme en ligne de MAAM</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MAAM a mis l'accent sur l'importance de l'application pratique : chaque module comprenait des exercices pratiques et des scénarios du monde réel, garantissant que les apprenants pouvaient immédiatement appliquer ce qu'ils avaient appris.</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834" name="Google Shape;1834;p88"/>
          <p:cNvSpPr txBox="1"/>
          <p:nvPr/>
        </p:nvSpPr>
        <p:spPr>
          <a:xfrm>
            <a:off x="9903439" y="1519639"/>
            <a:ext cx="7797600" cy="1286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799"/>
              <a:buFont typeface="Arial"/>
              <a:buNone/>
            </a:pPr>
            <a:r>
              <a:rPr b="1" i="0" lang="en-US" sz="3799" u="none" cap="none" strike="noStrike">
                <a:solidFill>
                  <a:srgbClr val="DFAC52"/>
                </a:solidFill>
                <a:latin typeface="Philosopher"/>
                <a:ea typeface="Philosopher"/>
                <a:cs typeface="Philosopher"/>
                <a:sym typeface="Philosopher"/>
              </a:rPr>
              <a:t>3. </a:t>
            </a:r>
            <a:r>
              <a:rPr b="1" lang="en-US" sz="3799">
                <a:solidFill>
                  <a:srgbClr val="DFAC52"/>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sp>
        <p:nvSpPr>
          <p:cNvPr id="1835" name="Google Shape;1835;p88"/>
          <p:cNvSpPr txBox="1"/>
          <p:nvPr/>
        </p:nvSpPr>
        <p:spPr>
          <a:xfrm>
            <a:off x="819948" y="3944087"/>
            <a:ext cx="73299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Pour y remédier, ils ont introduit le micro-apprentissage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89"/>
          <p:cNvSpPr/>
          <p:nvPr/>
        </p:nvSpPr>
        <p:spPr>
          <a:xfrm>
            <a:off x="-479942" y="0"/>
            <a:ext cx="8914013" cy="10287000"/>
          </a:xfrm>
          <a:custGeom>
            <a:rect b="b" l="l" r="r" t="t"/>
            <a:pathLst>
              <a:path extrusionOk="0" h="10287000" w="8914013">
                <a:moveTo>
                  <a:pt x="0" y="0"/>
                </a:moveTo>
                <a:lnTo>
                  <a:pt x="8914012" y="0"/>
                </a:lnTo>
                <a:lnTo>
                  <a:pt x="8914012" y="10287000"/>
                </a:lnTo>
                <a:lnTo>
                  <a:pt x="0" y="10287000"/>
                </a:lnTo>
                <a:lnTo>
                  <a:pt x="0" y="0"/>
                </a:lnTo>
                <a:close/>
              </a:path>
            </a:pathLst>
          </a:custGeom>
          <a:blipFill rotWithShape="1">
            <a:blip r:embed="rId3">
              <a:alphaModFix/>
            </a:blip>
            <a:stretch>
              <a:fillRect b="-6413" l="-78329" r="-25382" t="-11197"/>
            </a:stretch>
          </a:blipFill>
          <a:ln>
            <a:noFill/>
          </a:ln>
        </p:spPr>
      </p:sp>
      <p:sp>
        <p:nvSpPr>
          <p:cNvPr id="1845" name="Google Shape;1845;p89"/>
          <p:cNvSpPr/>
          <p:nvPr/>
        </p:nvSpPr>
        <p:spPr>
          <a:xfrm>
            <a:off x="837488" y="4194051"/>
            <a:ext cx="2830146" cy="1892660"/>
          </a:xfrm>
          <a:custGeom>
            <a:rect b="b" l="l" r="r" t="t"/>
            <a:pathLst>
              <a:path extrusionOk="0" h="1892660" w="2830146">
                <a:moveTo>
                  <a:pt x="0" y="0"/>
                </a:moveTo>
                <a:lnTo>
                  <a:pt x="2830146" y="0"/>
                </a:lnTo>
                <a:lnTo>
                  <a:pt x="2830146" y="1892660"/>
                </a:lnTo>
                <a:lnTo>
                  <a:pt x="0" y="1892660"/>
                </a:lnTo>
                <a:lnTo>
                  <a:pt x="0" y="0"/>
                </a:lnTo>
                <a:close/>
              </a:path>
            </a:pathLst>
          </a:custGeom>
          <a:blipFill rotWithShape="1">
            <a:blip r:embed="rId4">
              <a:alphaModFix/>
            </a:blip>
            <a:stretch>
              <a:fillRect b="0" l="0" r="0" t="0"/>
            </a:stretch>
          </a:blipFill>
          <a:ln>
            <a:noFill/>
          </a:ln>
        </p:spPr>
      </p:sp>
      <p:grpSp>
        <p:nvGrpSpPr>
          <p:cNvPr id="1846" name="Google Shape;1846;p89"/>
          <p:cNvGrpSpPr/>
          <p:nvPr/>
        </p:nvGrpSpPr>
        <p:grpSpPr>
          <a:xfrm>
            <a:off x="8434070" y="-39284"/>
            <a:ext cx="9853930" cy="10323165"/>
            <a:chOff x="0" y="-9525"/>
            <a:chExt cx="2595274" cy="2718858"/>
          </a:xfrm>
        </p:grpSpPr>
        <p:sp>
          <p:nvSpPr>
            <p:cNvPr id="1847" name="Google Shape;1847;p89"/>
            <p:cNvSpPr/>
            <p:nvPr/>
          </p:nvSpPr>
          <p:spPr>
            <a:xfrm>
              <a:off x="0" y="0"/>
              <a:ext cx="2595274" cy="2709333"/>
            </a:xfrm>
            <a:custGeom>
              <a:rect b="b" l="l" r="r" t="t"/>
              <a:pathLst>
                <a:path extrusionOk="0" h="2709333" w="2595274">
                  <a:moveTo>
                    <a:pt x="0" y="0"/>
                  </a:moveTo>
                  <a:lnTo>
                    <a:pt x="2595274" y="0"/>
                  </a:lnTo>
                  <a:lnTo>
                    <a:pt x="2595274" y="2709333"/>
                  </a:lnTo>
                  <a:lnTo>
                    <a:pt x="0" y="2709333"/>
                  </a:lnTo>
                  <a:close/>
                </a:path>
              </a:pathLst>
            </a:custGeom>
            <a:solidFill>
              <a:srgbClr val="DFAC52"/>
            </a:solidFill>
            <a:ln>
              <a:noFill/>
            </a:ln>
          </p:spPr>
        </p:sp>
        <p:sp>
          <p:nvSpPr>
            <p:cNvPr id="1848" name="Google Shape;1848;p89"/>
            <p:cNvSpPr txBox="1"/>
            <p:nvPr/>
          </p:nvSpPr>
          <p:spPr>
            <a:xfrm>
              <a:off x="0" y="-9525"/>
              <a:ext cx="2595274" cy="271885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49" name="Google Shape;1849;p89"/>
          <p:cNvSpPr/>
          <p:nvPr/>
        </p:nvSpPr>
        <p:spPr>
          <a:xfrm>
            <a:off x="527004" y="631999"/>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6" l="-14762" r="-20794" t="0"/>
            </a:stretch>
          </a:blipFill>
          <a:ln>
            <a:noFill/>
          </a:ln>
        </p:spPr>
      </p:sp>
      <p:sp>
        <p:nvSpPr>
          <p:cNvPr id="1850" name="Google Shape;1850;p89"/>
          <p:cNvSpPr/>
          <p:nvPr/>
        </p:nvSpPr>
        <p:spPr>
          <a:xfrm>
            <a:off x="8727496" y="3532677"/>
            <a:ext cx="956992" cy="1107951"/>
          </a:xfrm>
          <a:custGeom>
            <a:rect b="b" l="l" r="r" t="t"/>
            <a:pathLst>
              <a:path extrusionOk="0" h="1107951" w="956992">
                <a:moveTo>
                  <a:pt x="0" y="0"/>
                </a:moveTo>
                <a:lnTo>
                  <a:pt x="956993" y="0"/>
                </a:lnTo>
                <a:lnTo>
                  <a:pt x="956993" y="1107951"/>
                </a:lnTo>
                <a:lnTo>
                  <a:pt x="0" y="1107951"/>
                </a:lnTo>
                <a:lnTo>
                  <a:pt x="0" y="0"/>
                </a:lnTo>
                <a:close/>
              </a:path>
            </a:pathLst>
          </a:custGeom>
          <a:blipFill rotWithShape="1">
            <a:blip r:embed="rId6">
              <a:alphaModFix/>
            </a:blip>
            <a:stretch>
              <a:fillRect b="0" l="0" r="0" t="0"/>
            </a:stretch>
          </a:blipFill>
          <a:ln>
            <a:noFill/>
          </a:ln>
        </p:spPr>
      </p:sp>
      <p:sp>
        <p:nvSpPr>
          <p:cNvPr id="1851" name="Google Shape;1851;p89"/>
          <p:cNvSpPr/>
          <p:nvPr/>
        </p:nvSpPr>
        <p:spPr>
          <a:xfrm>
            <a:off x="8713954" y="5612178"/>
            <a:ext cx="860091" cy="949066"/>
          </a:xfrm>
          <a:custGeom>
            <a:rect b="b" l="l" r="r" t="t"/>
            <a:pathLst>
              <a:path extrusionOk="0" h="949066" w="860091">
                <a:moveTo>
                  <a:pt x="0" y="0"/>
                </a:moveTo>
                <a:lnTo>
                  <a:pt x="860092" y="0"/>
                </a:lnTo>
                <a:lnTo>
                  <a:pt x="860092" y="949066"/>
                </a:lnTo>
                <a:lnTo>
                  <a:pt x="0" y="949066"/>
                </a:lnTo>
                <a:lnTo>
                  <a:pt x="0" y="0"/>
                </a:lnTo>
                <a:close/>
              </a:path>
            </a:pathLst>
          </a:custGeom>
          <a:blipFill rotWithShape="1">
            <a:blip r:embed="rId7">
              <a:alphaModFix/>
            </a:blip>
            <a:stretch>
              <a:fillRect b="0" l="0" r="0" t="0"/>
            </a:stretch>
          </a:blipFill>
          <a:ln>
            <a:noFill/>
          </a:ln>
        </p:spPr>
      </p:sp>
      <p:sp>
        <p:nvSpPr>
          <p:cNvPr id="1852" name="Google Shape;1852;p89"/>
          <p:cNvSpPr/>
          <p:nvPr/>
        </p:nvSpPr>
        <p:spPr>
          <a:xfrm>
            <a:off x="8603511" y="7536003"/>
            <a:ext cx="1080977" cy="1080977"/>
          </a:xfrm>
          <a:custGeom>
            <a:rect b="b" l="l" r="r" t="t"/>
            <a:pathLst>
              <a:path extrusionOk="0" h="1080977" w="1080977">
                <a:moveTo>
                  <a:pt x="0" y="0"/>
                </a:moveTo>
                <a:lnTo>
                  <a:pt x="1080978" y="0"/>
                </a:lnTo>
                <a:lnTo>
                  <a:pt x="1080978" y="1080978"/>
                </a:lnTo>
                <a:lnTo>
                  <a:pt x="0" y="1080978"/>
                </a:lnTo>
                <a:lnTo>
                  <a:pt x="0" y="0"/>
                </a:lnTo>
                <a:close/>
              </a:path>
            </a:pathLst>
          </a:custGeom>
          <a:blipFill rotWithShape="1">
            <a:blip r:embed="rId8">
              <a:alphaModFix/>
            </a:blip>
            <a:stretch>
              <a:fillRect b="0" l="0" r="0" t="0"/>
            </a:stretch>
          </a:blipFill>
          <a:ln>
            <a:noFill/>
          </a:ln>
        </p:spPr>
      </p:sp>
      <p:sp>
        <p:nvSpPr>
          <p:cNvPr id="1853" name="Google Shape;1853;p89"/>
          <p:cNvSpPr txBox="1"/>
          <p:nvPr/>
        </p:nvSpPr>
        <p:spPr>
          <a:xfrm>
            <a:off x="2402474" y="4890394"/>
            <a:ext cx="84008" cy="17378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140"/>
              <a:buFont typeface="Arial"/>
              <a:buNone/>
            </a:pPr>
            <a:r>
              <a:rPr b="0" i="0" lang="en-US" sz="1140" u="none" cap="none" strike="noStrike">
                <a:solidFill>
                  <a:srgbClr val="FBF9FF"/>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1854" name="Google Shape;1854;p89"/>
          <p:cNvSpPr txBox="1"/>
          <p:nvPr/>
        </p:nvSpPr>
        <p:spPr>
          <a:xfrm>
            <a:off x="837488" y="5434717"/>
            <a:ext cx="2725200" cy="5280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559"/>
              <a:buFont typeface="Arial"/>
              <a:buNone/>
            </a:pPr>
            <a:r>
              <a:rPr b="1" lang="en-US" sz="1559">
                <a:solidFill>
                  <a:srgbClr val="ECEFF1"/>
                </a:solidFill>
                <a:latin typeface="Philosopher"/>
                <a:ea typeface="Philosopher"/>
                <a:cs typeface="Philosopher"/>
                <a:sym typeface="Philosopher"/>
              </a:rPr>
              <a:t>Organisation à but non lucratif MAAM</a:t>
            </a:r>
            <a:endParaRPr b="0" i="0" sz="1400" u="none" cap="none" strike="noStrike">
              <a:solidFill>
                <a:srgbClr val="000000"/>
              </a:solidFill>
              <a:latin typeface="Arial"/>
              <a:ea typeface="Arial"/>
              <a:cs typeface="Arial"/>
              <a:sym typeface="Arial"/>
            </a:endParaRPr>
          </a:p>
        </p:txBody>
      </p:sp>
      <p:sp>
        <p:nvSpPr>
          <p:cNvPr id="1855" name="Google Shape;1855;p89"/>
          <p:cNvSpPr txBox="1"/>
          <p:nvPr/>
        </p:nvSpPr>
        <p:spPr>
          <a:xfrm>
            <a:off x="13861002" y="515750"/>
            <a:ext cx="3910200" cy="1022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640"/>
              <a:buFont typeface="Arial"/>
              <a:buNone/>
            </a:pPr>
            <a:r>
              <a:rPr b="1" i="0" lang="en-US" sz="6640" u="none" cap="none" strike="noStrike">
                <a:solidFill>
                  <a:srgbClr val="000000"/>
                </a:solidFill>
                <a:latin typeface="Philosopher"/>
                <a:ea typeface="Philosopher"/>
                <a:cs typeface="Philosopher"/>
                <a:sym typeface="Philosopher"/>
              </a:rPr>
              <a:t>Resultats</a:t>
            </a:r>
            <a:endParaRPr b="0" i="0" sz="1400" u="none" cap="none" strike="noStrike">
              <a:solidFill>
                <a:srgbClr val="000000"/>
              </a:solidFill>
              <a:latin typeface="Arial"/>
              <a:ea typeface="Arial"/>
              <a:cs typeface="Arial"/>
              <a:sym typeface="Arial"/>
            </a:endParaRPr>
          </a:p>
        </p:txBody>
      </p:sp>
      <p:sp>
        <p:nvSpPr>
          <p:cNvPr id="1856" name="Google Shape;1856;p89"/>
          <p:cNvSpPr txBox="1"/>
          <p:nvPr/>
        </p:nvSpPr>
        <p:spPr>
          <a:xfrm>
            <a:off x="8770119" y="2027727"/>
            <a:ext cx="9181800" cy="8127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Les apprenants adultes ont adopté l'approche du microapprentissage, appréciant sa flexibilité et son accessibilité.</a:t>
            </a:r>
            <a:endParaRPr b="1" sz="2400">
              <a:latin typeface="Philosopher"/>
              <a:ea typeface="Philosopher"/>
              <a:cs typeface="Philosopher"/>
              <a:sym typeface="Philosopher"/>
            </a:endParaRPr>
          </a:p>
        </p:txBody>
      </p:sp>
      <p:sp>
        <p:nvSpPr>
          <p:cNvPr id="1857" name="Google Shape;1857;p89"/>
          <p:cNvSpPr txBox="1"/>
          <p:nvPr/>
        </p:nvSpPr>
        <p:spPr>
          <a:xfrm>
            <a:off x="9977914" y="3428998"/>
            <a:ext cx="7953600" cy="74598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De nombreux apprenants ont fait état d'améliorations significatives de leurs compétences professionnelles : ils ont exprimé une plus grande confiance en eux et une meilleure compréhension de leurs domaines de prédilection</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L'accent mis par MAAM sur l'application dans le monde réel a permis de s'assurer que les apprenants étaient prêts à travailler à la fin des modules de micro-apprentissage. </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L'engagement de l'organisation à but non lucratif MAAM envers le micro-apprentissage en tant qu'outil d'autonomisation démontre comment un micro-apprentissage pratique et adapté peut avoir un impact profond sur les apprenants adultes, en particulier lorsqu'il s'agit de compétences liées à l'emploi.</a:t>
            </a:r>
            <a:endParaRPr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9"/>
          <p:cNvSpPr/>
          <p:nvPr/>
        </p:nvSpPr>
        <p:spPr>
          <a:xfrm>
            <a:off x="0" y="1839732"/>
            <a:ext cx="18287999" cy="6115526"/>
          </a:xfrm>
          <a:custGeom>
            <a:rect b="b" l="l" r="r" t="t"/>
            <a:pathLst>
              <a:path extrusionOk="0" h="8154035" w="24384000">
                <a:moveTo>
                  <a:pt x="0" y="0"/>
                </a:moveTo>
                <a:lnTo>
                  <a:pt x="24384000" y="0"/>
                </a:lnTo>
                <a:lnTo>
                  <a:pt x="24384000" y="8154035"/>
                </a:lnTo>
                <a:lnTo>
                  <a:pt x="0" y="8154035"/>
                </a:lnTo>
                <a:close/>
              </a:path>
            </a:pathLst>
          </a:custGeom>
          <a:solidFill>
            <a:srgbClr val="FFCA08"/>
          </a:solidFill>
          <a:ln>
            <a:noFill/>
          </a:ln>
        </p:spPr>
      </p:sp>
      <p:sp>
        <p:nvSpPr>
          <p:cNvPr id="212" name="Google Shape;212;p9"/>
          <p:cNvSpPr txBox="1"/>
          <p:nvPr/>
        </p:nvSpPr>
        <p:spPr>
          <a:xfrm>
            <a:off x="10741523" y="697300"/>
            <a:ext cx="7140900" cy="4617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Le micro-apprentissage au quotidien</a:t>
            </a:r>
            <a:endParaRPr b="0" i="0" sz="1400" u="none" cap="none" strike="noStrike">
              <a:solidFill>
                <a:srgbClr val="000000"/>
              </a:solidFill>
              <a:latin typeface="Arial"/>
              <a:ea typeface="Arial"/>
              <a:cs typeface="Arial"/>
              <a:sym typeface="Arial"/>
            </a:endParaRPr>
          </a:p>
        </p:txBody>
      </p:sp>
      <p:sp>
        <p:nvSpPr>
          <p:cNvPr id="213" name="Google Shape;213;p9">
            <a:hlinkClick r:id="rId3"/>
          </p:cNvPr>
          <p:cNvSpPr/>
          <p:nvPr/>
        </p:nvSpPr>
        <p:spPr>
          <a:xfrm>
            <a:off x="3908085" y="3425327"/>
            <a:ext cx="5864944" cy="4056676"/>
          </a:xfrm>
          <a:custGeom>
            <a:rect b="b" l="l" r="r" t="t"/>
            <a:pathLst>
              <a:path extrusionOk="0" h="4056676" w="5864944">
                <a:moveTo>
                  <a:pt x="0" y="0"/>
                </a:moveTo>
                <a:lnTo>
                  <a:pt x="5864945" y="0"/>
                </a:lnTo>
                <a:lnTo>
                  <a:pt x="5864945" y="4056676"/>
                </a:lnTo>
                <a:lnTo>
                  <a:pt x="0" y="4056676"/>
                </a:lnTo>
                <a:lnTo>
                  <a:pt x="0" y="0"/>
                </a:lnTo>
                <a:close/>
              </a:path>
            </a:pathLst>
          </a:custGeom>
          <a:blipFill rotWithShape="1">
            <a:blip r:embed="rId4">
              <a:alphaModFix/>
            </a:blip>
            <a:stretch>
              <a:fillRect b="0" l="-668" r="-1045" t="0"/>
            </a:stretch>
          </a:blipFill>
          <a:ln>
            <a:noFill/>
          </a:ln>
        </p:spPr>
      </p:sp>
      <p:sp>
        <p:nvSpPr>
          <p:cNvPr id="214" name="Google Shape;214;p9"/>
          <p:cNvSpPr txBox="1"/>
          <p:nvPr/>
        </p:nvSpPr>
        <p:spPr>
          <a:xfrm>
            <a:off x="336375" y="2367925"/>
            <a:ext cx="61302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solidFill>
                  <a:srgbClr val="FFFFFF"/>
                </a:solidFill>
                <a:latin typeface="Philosopher"/>
                <a:ea typeface="Philosopher"/>
                <a:cs typeface="Philosopher"/>
                <a:sym typeface="Philosopher"/>
              </a:rPr>
              <a:t>Vidéo de recettes ou livre de cuisine ?</a:t>
            </a:r>
            <a:endParaRPr b="0" i="0" sz="1400" u="none" cap="none" strike="noStrike">
              <a:solidFill>
                <a:srgbClr val="000000"/>
              </a:solidFill>
              <a:latin typeface="Arial"/>
              <a:ea typeface="Arial"/>
              <a:cs typeface="Arial"/>
              <a:sym typeface="Arial"/>
            </a:endParaRPr>
          </a:p>
        </p:txBody>
      </p:sp>
      <p:sp>
        <p:nvSpPr>
          <p:cNvPr id="215" name="Google Shape;215;p9"/>
          <p:cNvSpPr/>
          <p:nvPr/>
        </p:nvSpPr>
        <p:spPr>
          <a:xfrm>
            <a:off x="10741533" y="3470923"/>
            <a:ext cx="3164586" cy="4059822"/>
          </a:xfrm>
          <a:custGeom>
            <a:rect b="b" l="l" r="r" t="t"/>
            <a:pathLst>
              <a:path extrusionOk="0" h="4059822" w="3164586">
                <a:moveTo>
                  <a:pt x="0" y="0"/>
                </a:moveTo>
                <a:lnTo>
                  <a:pt x="3164586" y="0"/>
                </a:lnTo>
                <a:lnTo>
                  <a:pt x="3164586" y="4059822"/>
                </a:lnTo>
                <a:lnTo>
                  <a:pt x="0" y="4059822"/>
                </a:lnTo>
                <a:lnTo>
                  <a:pt x="0" y="0"/>
                </a:lnTo>
                <a:close/>
              </a:path>
            </a:pathLst>
          </a:custGeom>
          <a:blipFill rotWithShape="1">
            <a:blip r:embed="rId5">
              <a:alphaModFix/>
            </a:blip>
            <a:stretch>
              <a:fillRect b="-482" l="0" r="0" t="-483"/>
            </a:stretch>
          </a:blipFill>
          <a:ln>
            <a:noFill/>
          </a:ln>
        </p:spPr>
      </p:sp>
      <p:sp>
        <p:nvSpPr>
          <p:cNvPr id="216" name="Google Shape;216;p9"/>
          <p:cNvSpPr/>
          <p:nvPr/>
        </p:nvSpPr>
        <p:spPr>
          <a:xfrm>
            <a:off x="-139052" y="33120"/>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6">
              <a:alphaModFix/>
            </a:blip>
            <a:stretch>
              <a:fillRect b="-30" l="0" r="0" t="0"/>
            </a:stretch>
          </a:blipFill>
          <a:ln>
            <a:noFill/>
          </a:ln>
        </p:spPr>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9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sp>
        <p:nvSpPr>
          <p:cNvPr id="1867" name="Google Shape;1867;p90"/>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868" name="Google Shape;1868;p90"/>
          <p:cNvGrpSpPr/>
          <p:nvPr/>
        </p:nvGrpSpPr>
        <p:grpSpPr>
          <a:xfrm>
            <a:off x="2760759" y="2840333"/>
            <a:ext cx="12766481" cy="3395250"/>
            <a:chOff x="0" y="-9525"/>
            <a:chExt cx="3362365" cy="894222"/>
          </a:xfrm>
        </p:grpSpPr>
        <p:sp>
          <p:nvSpPr>
            <p:cNvPr id="1869" name="Google Shape;1869;p90"/>
            <p:cNvSpPr/>
            <p:nvPr/>
          </p:nvSpPr>
          <p:spPr>
            <a:xfrm>
              <a:off x="0" y="0"/>
              <a:ext cx="3362365" cy="884697"/>
            </a:xfrm>
            <a:custGeom>
              <a:rect b="b" l="l" r="r" t="t"/>
              <a:pathLst>
                <a:path extrusionOk="0" h="884697" w="3362365">
                  <a:moveTo>
                    <a:pt x="0" y="0"/>
                  </a:moveTo>
                  <a:lnTo>
                    <a:pt x="3362365" y="0"/>
                  </a:lnTo>
                  <a:lnTo>
                    <a:pt x="3362365" y="884697"/>
                  </a:lnTo>
                  <a:lnTo>
                    <a:pt x="0" y="884697"/>
                  </a:lnTo>
                  <a:close/>
                </a:path>
              </a:pathLst>
            </a:custGeom>
            <a:solidFill>
              <a:srgbClr val="DFAC52"/>
            </a:solidFill>
            <a:ln>
              <a:noFill/>
            </a:ln>
          </p:spPr>
        </p:sp>
        <p:sp>
          <p:nvSpPr>
            <p:cNvPr id="1870" name="Google Shape;1870;p90"/>
            <p:cNvSpPr txBox="1"/>
            <p:nvPr/>
          </p:nvSpPr>
          <p:spPr>
            <a:xfrm>
              <a:off x="0" y="-9525"/>
              <a:ext cx="3362365"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71" name="Google Shape;1871;p90"/>
          <p:cNvSpPr/>
          <p:nvPr/>
        </p:nvSpPr>
        <p:spPr>
          <a:xfrm>
            <a:off x="11843990" y="3299633"/>
            <a:ext cx="2776593" cy="2512816"/>
          </a:xfrm>
          <a:custGeom>
            <a:rect b="b" l="l" r="r" t="t"/>
            <a:pathLst>
              <a:path extrusionOk="0" h="2512816" w="2776593">
                <a:moveTo>
                  <a:pt x="0" y="0"/>
                </a:moveTo>
                <a:lnTo>
                  <a:pt x="2776593" y="0"/>
                </a:lnTo>
                <a:lnTo>
                  <a:pt x="2776593" y="2512816"/>
                </a:lnTo>
                <a:lnTo>
                  <a:pt x="0" y="2512816"/>
                </a:lnTo>
                <a:lnTo>
                  <a:pt x="0" y="0"/>
                </a:lnTo>
                <a:close/>
              </a:path>
            </a:pathLst>
          </a:custGeom>
          <a:blipFill rotWithShape="1">
            <a:blip r:embed="rId5">
              <a:alphaModFix/>
            </a:blip>
            <a:stretch>
              <a:fillRect b="0" l="0" r="0" t="0"/>
            </a:stretch>
          </a:blipFill>
          <a:ln>
            <a:noFill/>
          </a:ln>
        </p:spPr>
      </p:sp>
      <p:sp>
        <p:nvSpPr>
          <p:cNvPr id="1872" name="Google Shape;1872;p90"/>
          <p:cNvSpPr txBox="1"/>
          <p:nvPr/>
        </p:nvSpPr>
        <p:spPr>
          <a:xfrm>
            <a:off x="3303717" y="3846428"/>
            <a:ext cx="7835100" cy="2748300"/>
          </a:xfrm>
          <a:prstGeom prst="rect">
            <a:avLst/>
          </a:prstGeom>
          <a:noFill/>
          <a:ln>
            <a:noFill/>
          </a:ln>
        </p:spPr>
        <p:txBody>
          <a:bodyPr anchorCtr="0" anchor="t" bIns="0" lIns="0" spcFirstLastPara="1" rIns="0" wrap="square" tIns="0">
            <a:spAutoFit/>
          </a:bodyPr>
          <a:lstStyle/>
          <a:p>
            <a:pPr indent="0" lvl="0" marL="0" rtl="0" algn="ctr">
              <a:lnSpc>
                <a:spcPct val="120013"/>
              </a:lnSpc>
              <a:spcBef>
                <a:spcPts val="0"/>
              </a:spcBef>
              <a:spcAft>
                <a:spcPts val="0"/>
              </a:spcAft>
              <a:buClr>
                <a:schemeClr val="dk1"/>
              </a:buClr>
              <a:buSzPts val="1100"/>
              <a:buFont typeface="Arial"/>
              <a:buNone/>
            </a:pPr>
            <a:r>
              <a:rPr lang="en-US" sz="3078">
                <a:latin typeface="Philosopher"/>
                <a:ea typeface="Philosopher"/>
                <a:cs typeface="Philosopher"/>
                <a:sym typeface="Philosopher"/>
              </a:rPr>
              <a:t>Répartissez-vous en petits groupes et discutez de vos réflexions et de vos idées sur les études de cas que nous venons d'explorer.</a:t>
            </a:r>
            <a:endParaRPr sz="3078">
              <a:latin typeface="Philosopher"/>
              <a:ea typeface="Philosopher"/>
              <a:cs typeface="Philosopher"/>
              <a:sym typeface="Philosopher"/>
            </a:endParaRPr>
          </a:p>
          <a:p>
            <a:pPr indent="0" lvl="0" marL="0" rtl="0" algn="ctr">
              <a:lnSpc>
                <a:spcPct val="120013"/>
              </a:lnSpc>
              <a:spcBef>
                <a:spcPts val="0"/>
              </a:spcBef>
              <a:spcAft>
                <a:spcPts val="0"/>
              </a:spcAft>
              <a:buClr>
                <a:schemeClr val="dk1"/>
              </a:buClr>
              <a:buSzPts val="1100"/>
              <a:buFont typeface="Arial"/>
              <a:buNone/>
            </a:pPr>
            <a:r>
              <a:t/>
            </a:r>
            <a:endParaRPr sz="3078">
              <a:latin typeface="Philosopher"/>
              <a:ea typeface="Philosopher"/>
              <a:cs typeface="Philosopher"/>
              <a:sym typeface="Philosopher"/>
            </a:endParaRPr>
          </a:p>
          <a:p>
            <a:pPr indent="0" lvl="0" marL="0" marR="0" rtl="0" algn="ctr">
              <a:lnSpc>
                <a:spcPct val="120013"/>
              </a:lnSpc>
              <a:spcBef>
                <a:spcPts val="0"/>
              </a:spcBef>
              <a:spcAft>
                <a:spcPts val="0"/>
              </a:spcAft>
              <a:buClr>
                <a:srgbClr val="000000"/>
              </a:buClr>
              <a:buSzPts val="3078"/>
              <a:buFont typeface="Arial"/>
              <a:buNone/>
            </a:pPr>
            <a:r>
              <a:t/>
            </a:r>
            <a:endParaRPr sz="3078">
              <a:latin typeface="Philosopher"/>
              <a:ea typeface="Philosopher"/>
              <a:cs typeface="Philosopher"/>
              <a:sym typeface="Philosopher"/>
            </a:endParaRPr>
          </a:p>
        </p:txBody>
      </p:sp>
      <p:sp>
        <p:nvSpPr>
          <p:cNvPr id="1873" name="Google Shape;1873;p90"/>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9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grpSp>
        <p:nvGrpSpPr>
          <p:cNvPr id="1883" name="Google Shape;1883;p91"/>
          <p:cNvGrpSpPr/>
          <p:nvPr/>
        </p:nvGrpSpPr>
        <p:grpSpPr>
          <a:xfrm>
            <a:off x="2432326" y="3301343"/>
            <a:ext cx="15855674" cy="3395250"/>
            <a:chOff x="0" y="-9525"/>
            <a:chExt cx="4175980" cy="894222"/>
          </a:xfrm>
        </p:grpSpPr>
        <p:sp>
          <p:nvSpPr>
            <p:cNvPr id="1884" name="Google Shape;1884;p91"/>
            <p:cNvSpPr/>
            <p:nvPr/>
          </p:nvSpPr>
          <p:spPr>
            <a:xfrm>
              <a:off x="0" y="0"/>
              <a:ext cx="4175980" cy="884697"/>
            </a:xfrm>
            <a:custGeom>
              <a:rect b="b" l="l" r="r" t="t"/>
              <a:pathLst>
                <a:path extrusionOk="0" h="884697" w="4175980">
                  <a:moveTo>
                    <a:pt x="0" y="0"/>
                  </a:moveTo>
                  <a:lnTo>
                    <a:pt x="4175980" y="0"/>
                  </a:lnTo>
                  <a:lnTo>
                    <a:pt x="4175980" y="884697"/>
                  </a:lnTo>
                  <a:lnTo>
                    <a:pt x="0" y="884697"/>
                  </a:lnTo>
                  <a:close/>
                </a:path>
              </a:pathLst>
            </a:custGeom>
            <a:solidFill>
              <a:srgbClr val="DFAC52"/>
            </a:solidFill>
            <a:ln>
              <a:noFill/>
            </a:ln>
          </p:spPr>
        </p:sp>
        <p:sp>
          <p:nvSpPr>
            <p:cNvPr id="1885" name="Google Shape;1885;p91"/>
            <p:cNvSpPr txBox="1"/>
            <p:nvPr/>
          </p:nvSpPr>
          <p:spPr>
            <a:xfrm>
              <a:off x="0" y="-9525"/>
              <a:ext cx="4175980"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86" name="Google Shape;1886;p91"/>
          <p:cNvSpPr txBox="1"/>
          <p:nvPr/>
        </p:nvSpPr>
        <p:spPr>
          <a:xfrm>
            <a:off x="3021942" y="4175551"/>
            <a:ext cx="14786700" cy="19359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699"/>
              <a:buFont typeface="Arial"/>
              <a:buNone/>
            </a:pPr>
            <a:r>
              <a:rPr b="1" lang="en-US" sz="3699">
                <a:solidFill>
                  <a:srgbClr val="FFFFFF"/>
                </a:solidFill>
                <a:latin typeface="Philosopher"/>
                <a:ea typeface="Philosopher"/>
                <a:cs typeface="Philosopher"/>
                <a:sym typeface="Philosopher"/>
              </a:rPr>
              <a:t>Quels défis prévoyez-vous pour la mise en œuvre du micro-apprentissage dans votre propre contexte éducatif ou organisation ? </a:t>
            </a:r>
            <a:endParaRPr b="0" i="0" sz="1400" u="none" cap="none" strike="noStrike">
              <a:solidFill>
                <a:srgbClr val="000000"/>
              </a:solidFill>
              <a:latin typeface="Arial"/>
              <a:ea typeface="Arial"/>
              <a:cs typeface="Arial"/>
              <a:sym typeface="Arial"/>
            </a:endParaRPr>
          </a:p>
        </p:txBody>
      </p:sp>
      <p:sp>
        <p:nvSpPr>
          <p:cNvPr id="1887" name="Google Shape;1887;p91"/>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888" name="Google Shape;1888;p91"/>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9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grpSp>
        <p:nvGrpSpPr>
          <p:cNvPr id="1898" name="Google Shape;1898;p92"/>
          <p:cNvGrpSpPr/>
          <p:nvPr/>
        </p:nvGrpSpPr>
        <p:grpSpPr>
          <a:xfrm>
            <a:off x="3944762" y="3427793"/>
            <a:ext cx="14343238" cy="3395250"/>
            <a:chOff x="0" y="-9525"/>
            <a:chExt cx="3777643" cy="894222"/>
          </a:xfrm>
        </p:grpSpPr>
        <p:sp>
          <p:nvSpPr>
            <p:cNvPr id="1899" name="Google Shape;1899;p92"/>
            <p:cNvSpPr/>
            <p:nvPr/>
          </p:nvSpPr>
          <p:spPr>
            <a:xfrm>
              <a:off x="0" y="0"/>
              <a:ext cx="3777643" cy="884697"/>
            </a:xfrm>
            <a:custGeom>
              <a:rect b="b" l="l" r="r" t="t"/>
              <a:pathLst>
                <a:path extrusionOk="0" h="884697" w="3777643">
                  <a:moveTo>
                    <a:pt x="0" y="0"/>
                  </a:moveTo>
                  <a:lnTo>
                    <a:pt x="3777643" y="0"/>
                  </a:lnTo>
                  <a:lnTo>
                    <a:pt x="3777643" y="884697"/>
                  </a:lnTo>
                  <a:lnTo>
                    <a:pt x="0" y="884697"/>
                  </a:lnTo>
                  <a:close/>
                </a:path>
              </a:pathLst>
            </a:custGeom>
            <a:solidFill>
              <a:srgbClr val="DFAC52"/>
            </a:solidFill>
            <a:ln>
              <a:noFill/>
            </a:ln>
          </p:spPr>
        </p:sp>
        <p:sp>
          <p:nvSpPr>
            <p:cNvPr id="1900" name="Google Shape;1900;p92"/>
            <p:cNvSpPr txBox="1"/>
            <p:nvPr/>
          </p:nvSpPr>
          <p:spPr>
            <a:xfrm>
              <a:off x="0" y="-9525"/>
              <a:ext cx="3777643"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01" name="Google Shape;1901;p92"/>
          <p:cNvSpPr/>
          <p:nvPr/>
        </p:nvSpPr>
        <p:spPr>
          <a:xfrm>
            <a:off x="439151" y="335715"/>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902" name="Google Shape;1902;p92"/>
          <p:cNvSpPr txBox="1"/>
          <p:nvPr/>
        </p:nvSpPr>
        <p:spPr>
          <a:xfrm>
            <a:off x="4501940" y="4493176"/>
            <a:ext cx="13451400" cy="569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699"/>
              <a:buFont typeface="Arial"/>
              <a:buNone/>
            </a:pPr>
            <a:r>
              <a:rPr b="1" lang="en-US" sz="3699">
                <a:solidFill>
                  <a:srgbClr val="FFFFFF"/>
                </a:solidFill>
                <a:latin typeface="Philosopher"/>
                <a:ea typeface="Philosopher"/>
                <a:cs typeface="Philosopher"/>
                <a:sym typeface="Philosopher"/>
              </a:rPr>
              <a:t> Quelles stratégies peuvent aider à surmonter ces obstacles ?</a:t>
            </a:r>
            <a:endParaRPr b="1" sz="3699">
              <a:solidFill>
                <a:srgbClr val="FFFFFF"/>
              </a:solidFill>
              <a:latin typeface="Philosopher"/>
              <a:ea typeface="Philosopher"/>
              <a:cs typeface="Philosopher"/>
              <a:sym typeface="Philosopher"/>
            </a:endParaRPr>
          </a:p>
        </p:txBody>
      </p:sp>
      <p:sp>
        <p:nvSpPr>
          <p:cNvPr id="1903" name="Google Shape;1903;p92"/>
          <p:cNvSpPr txBox="1"/>
          <p:nvPr/>
        </p:nvSpPr>
        <p:spPr>
          <a:xfrm>
            <a:off x="10672858" y="2262136"/>
            <a:ext cx="7280400" cy="798300"/>
          </a:xfrm>
          <a:prstGeom prst="rect">
            <a:avLst/>
          </a:prstGeom>
          <a:noFill/>
          <a:ln>
            <a:noFill/>
          </a:ln>
        </p:spPr>
        <p:txBody>
          <a:bodyPr anchorCtr="0" anchor="t" bIns="0" lIns="0" spcFirstLastPara="1" rIns="0" wrap="square" tIns="0">
            <a:spAutoFit/>
          </a:bodyPr>
          <a:lstStyle/>
          <a:p>
            <a:pPr indent="0" lvl="0" marL="0" marR="0" rtl="0" algn="r">
              <a:lnSpc>
                <a:spcPct val="140027"/>
              </a:lnSpc>
              <a:spcBef>
                <a:spcPts val="0"/>
              </a:spcBef>
              <a:spcAft>
                <a:spcPts val="0"/>
              </a:spcAft>
              <a:buClr>
                <a:srgbClr val="000000"/>
              </a:buClr>
              <a:buSzPts val="2161"/>
              <a:buFont typeface="Arial"/>
              <a:buNone/>
            </a:pPr>
            <a:r>
              <a:rPr b="1" lang="en-US" sz="2161">
                <a:solidFill>
                  <a:srgbClr val="EEAE34"/>
                </a:solidFill>
                <a:latin typeface="Philosopher"/>
                <a:ea typeface="Philosopher"/>
                <a:cs typeface="Philosopher"/>
                <a:sym typeface="Philosopher"/>
              </a:rPr>
              <a:t>"Les défis sont des opportunités déguisées. Envisageons également des solutions potentielles à ces défis"</a:t>
            </a:r>
            <a:endParaRPr b="0" i="0" sz="1400" u="none" cap="none" strike="noStrike">
              <a:solidFill>
                <a:srgbClr val="000000"/>
              </a:solidFill>
              <a:latin typeface="Arial"/>
              <a:ea typeface="Arial"/>
              <a:cs typeface="Arial"/>
              <a:sym typeface="Arial"/>
            </a:endParaRPr>
          </a:p>
        </p:txBody>
      </p:sp>
      <p:sp>
        <p:nvSpPr>
          <p:cNvPr id="1904" name="Google Shape;1904;p92"/>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Discussion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93"/>
          <p:cNvSpPr/>
          <p:nvPr/>
        </p:nvSpPr>
        <p:spPr>
          <a:xfrm>
            <a:off x="4688589" y="165464"/>
            <a:ext cx="9628111" cy="10121536"/>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1914" name="Google Shape;1914;p93"/>
          <p:cNvSpPr/>
          <p:nvPr/>
        </p:nvSpPr>
        <p:spPr>
          <a:xfrm>
            <a:off x="7712981" y="6686028"/>
            <a:ext cx="10575046" cy="1368713"/>
          </a:xfrm>
          <a:custGeom>
            <a:rect b="b" l="l" r="r" t="t"/>
            <a:pathLst>
              <a:path extrusionOk="0" h="1790929" w="13837203">
                <a:moveTo>
                  <a:pt x="0" y="0"/>
                </a:moveTo>
                <a:lnTo>
                  <a:pt x="13837203" y="0"/>
                </a:lnTo>
                <a:lnTo>
                  <a:pt x="13837203" y="1790929"/>
                </a:lnTo>
                <a:lnTo>
                  <a:pt x="0" y="1790929"/>
                </a:lnTo>
                <a:close/>
              </a:path>
            </a:pathLst>
          </a:custGeom>
          <a:solidFill>
            <a:srgbClr val="FFCA08">
              <a:alpha val="68627"/>
            </a:srgbClr>
          </a:solidFill>
          <a:ln>
            <a:noFill/>
          </a:ln>
        </p:spPr>
      </p:sp>
      <p:sp>
        <p:nvSpPr>
          <p:cNvPr id="1915" name="Google Shape;1915;p93"/>
          <p:cNvSpPr/>
          <p:nvPr/>
        </p:nvSpPr>
        <p:spPr>
          <a:xfrm>
            <a:off x="0" y="6686028"/>
            <a:ext cx="6546704" cy="1368690"/>
          </a:xfrm>
          <a:custGeom>
            <a:rect b="b" l="l" r="r" t="t"/>
            <a:pathLst>
              <a:path extrusionOk="0" h="2765100" w="13226002">
                <a:moveTo>
                  <a:pt x="0" y="0"/>
                </a:moveTo>
                <a:lnTo>
                  <a:pt x="13226002" y="0"/>
                </a:lnTo>
                <a:lnTo>
                  <a:pt x="13226002" y="2765100"/>
                </a:lnTo>
                <a:lnTo>
                  <a:pt x="0" y="2765100"/>
                </a:lnTo>
                <a:close/>
              </a:path>
            </a:pathLst>
          </a:custGeom>
          <a:solidFill>
            <a:srgbClr val="FFCA08">
              <a:alpha val="68627"/>
            </a:srgbClr>
          </a:solidFill>
          <a:ln>
            <a:noFill/>
          </a:ln>
        </p:spPr>
      </p:sp>
      <p:sp>
        <p:nvSpPr>
          <p:cNvPr id="1916" name="Google Shape;1916;p93"/>
          <p:cNvSpPr txBox="1"/>
          <p:nvPr/>
        </p:nvSpPr>
        <p:spPr>
          <a:xfrm>
            <a:off x="1327178" y="3425627"/>
            <a:ext cx="16350900" cy="10830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7036"/>
              <a:buFont typeface="Arial"/>
              <a:buNone/>
            </a:pPr>
            <a:r>
              <a:rPr b="1" lang="en-US" sz="7036">
                <a:solidFill>
                  <a:srgbClr val="EEAE34"/>
                </a:solidFill>
                <a:latin typeface="Philosopher"/>
                <a:ea typeface="Philosopher"/>
                <a:cs typeface="Philosopher"/>
                <a:sym typeface="Philosopher"/>
              </a:rPr>
              <a:t>Merci pour votre participation active !</a:t>
            </a:r>
            <a:endParaRPr b="0" i="0" sz="1400" u="none" cap="none" strike="noStrike">
              <a:solidFill>
                <a:srgbClr val="000000"/>
              </a:solidFill>
              <a:latin typeface="Arial"/>
              <a:ea typeface="Arial"/>
              <a:cs typeface="Arial"/>
              <a:sym typeface="Arial"/>
            </a:endParaRPr>
          </a:p>
        </p:txBody>
      </p:sp>
      <p:sp>
        <p:nvSpPr>
          <p:cNvPr id="1917" name="Google Shape;1917;p93"/>
          <p:cNvSpPr txBox="1"/>
          <p:nvPr/>
        </p:nvSpPr>
        <p:spPr>
          <a:xfrm>
            <a:off x="3034897" y="4849991"/>
            <a:ext cx="12218100" cy="23685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b="1" lang="en-US" sz="3345">
                <a:latin typeface="Philosopher"/>
                <a:ea typeface="Philosopher"/>
                <a:cs typeface="Philosopher"/>
                <a:sym typeface="Philosopher"/>
              </a:rPr>
              <a:t> Gardez à l'esprit ces bonnes pratiques et ces idées pour continuer à améliorer votre parcours de micro-apprentissage.</a:t>
            </a:r>
            <a:endParaRPr b="1" sz="3345">
              <a:latin typeface="Philosopher"/>
              <a:ea typeface="Philosopher"/>
              <a:cs typeface="Philosopher"/>
              <a:sym typeface="Philosopher"/>
            </a:endParaRPr>
          </a:p>
          <a:p>
            <a:pPr indent="0" lvl="0" marL="0" rtl="0" algn="ctr">
              <a:lnSpc>
                <a:spcPct val="120000"/>
              </a:lnSpc>
              <a:spcBef>
                <a:spcPts val="0"/>
              </a:spcBef>
              <a:spcAft>
                <a:spcPts val="0"/>
              </a:spcAft>
              <a:buClr>
                <a:schemeClr val="dk1"/>
              </a:buClr>
              <a:buSzPts val="1100"/>
              <a:buFont typeface="Arial"/>
              <a:buNone/>
            </a:pPr>
            <a:r>
              <a:t/>
            </a:r>
            <a:endParaRPr b="1" sz="3345">
              <a:latin typeface="Philosopher"/>
              <a:ea typeface="Philosopher"/>
              <a:cs typeface="Philosopher"/>
              <a:sym typeface="Philosopher"/>
            </a:endParaRPr>
          </a:p>
          <a:p>
            <a:pPr indent="0" lvl="0" marL="0" marR="0" rtl="0" algn="ctr">
              <a:lnSpc>
                <a:spcPct val="120000"/>
              </a:lnSpc>
              <a:spcBef>
                <a:spcPts val="0"/>
              </a:spcBef>
              <a:spcAft>
                <a:spcPts val="0"/>
              </a:spcAft>
              <a:buClr>
                <a:srgbClr val="000000"/>
              </a:buClr>
              <a:buSzPts val="3345"/>
              <a:buFont typeface="Arial"/>
              <a:buNone/>
            </a:pPr>
            <a:r>
              <a:t/>
            </a:r>
            <a:endParaRPr b="1" sz="3345">
              <a:latin typeface="Philosopher"/>
              <a:ea typeface="Philosopher"/>
              <a:cs typeface="Philosopher"/>
              <a:sym typeface="Philosopher"/>
            </a:endParaRPr>
          </a:p>
        </p:txBody>
      </p:sp>
      <p:sp>
        <p:nvSpPr>
          <p:cNvPr id="1918" name="Google Shape;1918;p93"/>
          <p:cNvSpPr txBox="1"/>
          <p:nvPr/>
        </p:nvSpPr>
        <p:spPr>
          <a:xfrm>
            <a:off x="8317938" y="6964040"/>
            <a:ext cx="9365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Formation de développement professionnel pour les formateurs d'adultes de première ligne</a:t>
            </a:r>
            <a:endParaRPr b="0" i="0" sz="1400" u="none" cap="none" strike="noStrike">
              <a:solidFill>
                <a:srgbClr val="000000"/>
              </a:solidFill>
              <a:latin typeface="Arial"/>
              <a:ea typeface="Arial"/>
              <a:cs typeface="Arial"/>
              <a:sym typeface="Arial"/>
            </a:endParaRPr>
          </a:p>
        </p:txBody>
      </p:sp>
      <p:sp>
        <p:nvSpPr>
          <p:cNvPr id="1919" name="Google Shape;1919;p93"/>
          <p:cNvSpPr txBox="1"/>
          <p:nvPr/>
        </p:nvSpPr>
        <p:spPr>
          <a:xfrm>
            <a:off x="312000" y="6817927"/>
            <a:ext cx="59226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Module 1:</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Introduction à la technologie du micro-apprentissage</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1920" name="Google Shape;1920;p93"/>
          <p:cNvSpPr/>
          <p:nvPr/>
        </p:nvSpPr>
        <p:spPr>
          <a:xfrm>
            <a:off x="15110894" y="-44396"/>
            <a:ext cx="3049094" cy="2155574"/>
          </a:xfrm>
          <a:custGeom>
            <a:rect b="b" l="l" r="r" t="t"/>
            <a:pathLst>
              <a:path extrusionOk="0" h="2155574" w="3049094">
                <a:moveTo>
                  <a:pt x="0" y="0"/>
                </a:moveTo>
                <a:lnTo>
                  <a:pt x="3049094" y="0"/>
                </a:lnTo>
                <a:lnTo>
                  <a:pt x="3049094" y="2155573"/>
                </a:lnTo>
                <a:lnTo>
                  <a:pt x="0" y="2155573"/>
                </a:lnTo>
                <a:lnTo>
                  <a:pt x="0" y="0"/>
                </a:lnTo>
                <a:close/>
              </a:path>
            </a:pathLst>
          </a:custGeom>
          <a:blipFill rotWithShape="1">
            <a:blip r:embed="rId4">
              <a:alphaModFix/>
            </a:blip>
            <a:stretch>
              <a:fillRect b="-30" l="0" r="0" t="0"/>
            </a:stretch>
          </a:blipFill>
          <a:ln>
            <a:noFill/>
          </a:ln>
        </p:spPr>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94"/>
          <p:cNvSpPr/>
          <p:nvPr/>
        </p:nvSpPr>
        <p:spPr>
          <a:xfrm>
            <a:off x="0" y="9472052"/>
            <a:ext cx="18288000" cy="814960"/>
          </a:xfrm>
          <a:custGeom>
            <a:rect b="b" l="l" r="r" t="t"/>
            <a:pathLst>
              <a:path extrusionOk="0" h="1086612" w="24384000">
                <a:moveTo>
                  <a:pt x="0" y="0"/>
                </a:moveTo>
                <a:lnTo>
                  <a:pt x="24384000" y="0"/>
                </a:lnTo>
                <a:lnTo>
                  <a:pt x="24384000" y="1086612"/>
                </a:lnTo>
                <a:lnTo>
                  <a:pt x="0" y="1086612"/>
                </a:lnTo>
                <a:close/>
              </a:path>
            </a:pathLst>
          </a:custGeom>
          <a:solidFill>
            <a:srgbClr val="FFCA08"/>
          </a:solidFill>
          <a:ln>
            <a:noFill/>
          </a:ln>
        </p:spPr>
      </p:sp>
      <p:sp>
        <p:nvSpPr>
          <p:cNvPr id="1926" name="Google Shape;1926;p94"/>
          <p:cNvSpPr/>
          <p:nvPr/>
        </p:nvSpPr>
        <p:spPr>
          <a:xfrm>
            <a:off x="4420251" y="-524636"/>
            <a:ext cx="9858672" cy="6969642"/>
          </a:xfrm>
          <a:custGeom>
            <a:rect b="b" l="l" r="r" t="t"/>
            <a:pathLst>
              <a:path extrusionOk="0" h="6969642" w="9858672">
                <a:moveTo>
                  <a:pt x="0" y="0"/>
                </a:moveTo>
                <a:lnTo>
                  <a:pt x="9858672" y="0"/>
                </a:lnTo>
                <a:lnTo>
                  <a:pt x="9858672" y="6969642"/>
                </a:lnTo>
                <a:lnTo>
                  <a:pt x="0" y="6969642"/>
                </a:lnTo>
                <a:lnTo>
                  <a:pt x="0" y="0"/>
                </a:lnTo>
                <a:close/>
              </a:path>
            </a:pathLst>
          </a:custGeom>
          <a:blipFill rotWithShape="1">
            <a:blip r:embed="rId3">
              <a:alphaModFix/>
            </a:blip>
            <a:stretch>
              <a:fillRect b="-30" l="0" r="0" t="0"/>
            </a:stretch>
          </a:blipFill>
          <a:ln>
            <a:noFill/>
          </a:ln>
        </p:spPr>
      </p:sp>
      <p:sp>
        <p:nvSpPr>
          <p:cNvPr id="1927" name="Google Shape;1927;p94"/>
          <p:cNvSpPr/>
          <p:nvPr/>
        </p:nvSpPr>
        <p:spPr>
          <a:xfrm>
            <a:off x="10062652" y="5489168"/>
            <a:ext cx="2336642" cy="1636242"/>
          </a:xfrm>
          <a:custGeom>
            <a:rect b="b" l="l" r="r" t="t"/>
            <a:pathLst>
              <a:path extrusionOk="0" h="1636242" w="2336642">
                <a:moveTo>
                  <a:pt x="0" y="0"/>
                </a:moveTo>
                <a:lnTo>
                  <a:pt x="2336642" y="0"/>
                </a:lnTo>
                <a:lnTo>
                  <a:pt x="2336642" y="1636242"/>
                </a:lnTo>
                <a:lnTo>
                  <a:pt x="0" y="1636242"/>
                </a:lnTo>
                <a:lnTo>
                  <a:pt x="0" y="0"/>
                </a:lnTo>
                <a:close/>
              </a:path>
            </a:pathLst>
          </a:custGeom>
          <a:blipFill rotWithShape="1">
            <a:blip r:embed="rId4">
              <a:alphaModFix/>
            </a:blip>
            <a:stretch>
              <a:fillRect b="0" l="0" r="0" t="0"/>
            </a:stretch>
          </a:blipFill>
          <a:ln>
            <a:noFill/>
          </a:ln>
        </p:spPr>
      </p:sp>
      <p:sp>
        <p:nvSpPr>
          <p:cNvPr id="1928" name="Google Shape;1928;p94"/>
          <p:cNvSpPr/>
          <p:nvPr/>
        </p:nvSpPr>
        <p:spPr>
          <a:xfrm>
            <a:off x="2270450" y="4911210"/>
            <a:ext cx="3015293" cy="3015293"/>
          </a:xfrm>
          <a:custGeom>
            <a:rect b="b" l="l" r="r" t="t"/>
            <a:pathLst>
              <a:path extrusionOk="0" h="3015293" w="3015293">
                <a:moveTo>
                  <a:pt x="0" y="0"/>
                </a:moveTo>
                <a:lnTo>
                  <a:pt x="3015292" y="0"/>
                </a:lnTo>
                <a:lnTo>
                  <a:pt x="3015292" y="3015293"/>
                </a:lnTo>
                <a:lnTo>
                  <a:pt x="0" y="3015293"/>
                </a:lnTo>
                <a:lnTo>
                  <a:pt x="0" y="0"/>
                </a:lnTo>
                <a:close/>
              </a:path>
            </a:pathLst>
          </a:custGeom>
          <a:blipFill rotWithShape="1">
            <a:blip r:embed="rId5">
              <a:alphaModFix/>
            </a:blip>
            <a:stretch>
              <a:fillRect b="0" l="0" r="0" t="0"/>
            </a:stretch>
          </a:blipFill>
          <a:ln>
            <a:noFill/>
          </a:ln>
        </p:spPr>
      </p:sp>
      <p:sp>
        <p:nvSpPr>
          <p:cNvPr id="1929" name="Google Shape;1929;p94"/>
          <p:cNvSpPr/>
          <p:nvPr/>
        </p:nvSpPr>
        <p:spPr>
          <a:xfrm>
            <a:off x="2417864" y="7844439"/>
            <a:ext cx="2407799" cy="1200090"/>
          </a:xfrm>
          <a:custGeom>
            <a:rect b="b" l="l" r="r" t="t"/>
            <a:pathLst>
              <a:path extrusionOk="0" h="1200090" w="2407799">
                <a:moveTo>
                  <a:pt x="0" y="0"/>
                </a:moveTo>
                <a:lnTo>
                  <a:pt x="2407798" y="0"/>
                </a:lnTo>
                <a:lnTo>
                  <a:pt x="2407798" y="1200090"/>
                </a:lnTo>
                <a:lnTo>
                  <a:pt x="0" y="1200090"/>
                </a:lnTo>
                <a:lnTo>
                  <a:pt x="0" y="0"/>
                </a:lnTo>
                <a:close/>
              </a:path>
            </a:pathLst>
          </a:custGeom>
          <a:blipFill rotWithShape="1">
            <a:blip r:embed="rId6">
              <a:alphaModFix/>
            </a:blip>
            <a:stretch>
              <a:fillRect b="0" l="0" r="0" t="0"/>
            </a:stretch>
          </a:blipFill>
          <a:ln>
            <a:noFill/>
          </a:ln>
        </p:spPr>
      </p:sp>
      <p:sp>
        <p:nvSpPr>
          <p:cNvPr id="1930" name="Google Shape;1930;p94"/>
          <p:cNvSpPr/>
          <p:nvPr/>
        </p:nvSpPr>
        <p:spPr>
          <a:xfrm>
            <a:off x="14278923" y="5631624"/>
            <a:ext cx="1333036" cy="1445292"/>
          </a:xfrm>
          <a:custGeom>
            <a:rect b="b" l="l" r="r" t="t"/>
            <a:pathLst>
              <a:path extrusionOk="0" h="1445292" w="1333036">
                <a:moveTo>
                  <a:pt x="0" y="0"/>
                </a:moveTo>
                <a:lnTo>
                  <a:pt x="1333037" y="0"/>
                </a:lnTo>
                <a:lnTo>
                  <a:pt x="1333037" y="1445292"/>
                </a:lnTo>
                <a:lnTo>
                  <a:pt x="0" y="1445292"/>
                </a:lnTo>
                <a:lnTo>
                  <a:pt x="0" y="0"/>
                </a:lnTo>
                <a:close/>
              </a:path>
            </a:pathLst>
          </a:custGeom>
          <a:blipFill rotWithShape="1">
            <a:blip r:embed="rId7">
              <a:alphaModFix/>
            </a:blip>
            <a:stretch>
              <a:fillRect b="0" l="0" r="0" t="0"/>
            </a:stretch>
          </a:blipFill>
          <a:ln>
            <a:noFill/>
          </a:ln>
        </p:spPr>
      </p:sp>
      <p:sp>
        <p:nvSpPr>
          <p:cNvPr id="1931" name="Google Shape;1931;p94"/>
          <p:cNvSpPr/>
          <p:nvPr/>
        </p:nvSpPr>
        <p:spPr>
          <a:xfrm>
            <a:off x="6073466" y="7636521"/>
            <a:ext cx="2443402" cy="1714028"/>
          </a:xfrm>
          <a:custGeom>
            <a:rect b="b" l="l" r="r" t="t"/>
            <a:pathLst>
              <a:path extrusionOk="0" h="1714028" w="2443402">
                <a:moveTo>
                  <a:pt x="0" y="0"/>
                </a:moveTo>
                <a:lnTo>
                  <a:pt x="2443402" y="0"/>
                </a:lnTo>
                <a:lnTo>
                  <a:pt x="2443402" y="1714027"/>
                </a:lnTo>
                <a:lnTo>
                  <a:pt x="0" y="1714027"/>
                </a:lnTo>
                <a:lnTo>
                  <a:pt x="0" y="0"/>
                </a:lnTo>
                <a:close/>
              </a:path>
            </a:pathLst>
          </a:custGeom>
          <a:blipFill rotWithShape="1">
            <a:blip r:embed="rId8">
              <a:alphaModFix/>
            </a:blip>
            <a:stretch>
              <a:fillRect b="0" l="0" r="0" t="0"/>
            </a:stretch>
          </a:blipFill>
          <a:ln>
            <a:noFill/>
          </a:ln>
        </p:spPr>
      </p:sp>
      <p:sp>
        <p:nvSpPr>
          <p:cNvPr id="1932" name="Google Shape;1932;p94"/>
          <p:cNvSpPr/>
          <p:nvPr/>
        </p:nvSpPr>
        <p:spPr>
          <a:xfrm>
            <a:off x="6355918" y="6081246"/>
            <a:ext cx="2160949" cy="727519"/>
          </a:xfrm>
          <a:custGeom>
            <a:rect b="b" l="l" r="r" t="t"/>
            <a:pathLst>
              <a:path extrusionOk="0" h="727519" w="2160949">
                <a:moveTo>
                  <a:pt x="0" y="0"/>
                </a:moveTo>
                <a:lnTo>
                  <a:pt x="2160950" y="0"/>
                </a:lnTo>
                <a:lnTo>
                  <a:pt x="2160950" y="727520"/>
                </a:lnTo>
                <a:lnTo>
                  <a:pt x="0" y="727520"/>
                </a:lnTo>
                <a:lnTo>
                  <a:pt x="0" y="0"/>
                </a:lnTo>
                <a:close/>
              </a:path>
            </a:pathLst>
          </a:custGeom>
          <a:blipFill rotWithShape="1">
            <a:blip r:embed="rId9">
              <a:alphaModFix/>
            </a:blip>
            <a:stretch>
              <a:fillRect b="0" l="0" r="0" t="0"/>
            </a:stretch>
          </a:blipFill>
          <a:ln>
            <a:noFill/>
          </a:ln>
        </p:spPr>
      </p:sp>
      <p:sp>
        <p:nvSpPr>
          <p:cNvPr id="1933" name="Google Shape;1933;p94"/>
          <p:cNvSpPr/>
          <p:nvPr/>
        </p:nvSpPr>
        <p:spPr>
          <a:xfrm>
            <a:off x="14220406" y="8117974"/>
            <a:ext cx="2446412" cy="907411"/>
          </a:xfrm>
          <a:custGeom>
            <a:rect b="b" l="l" r="r" t="t"/>
            <a:pathLst>
              <a:path extrusionOk="0" h="907411" w="2446412">
                <a:moveTo>
                  <a:pt x="0" y="0"/>
                </a:moveTo>
                <a:lnTo>
                  <a:pt x="2446412" y="0"/>
                </a:lnTo>
                <a:lnTo>
                  <a:pt x="2446412" y="907412"/>
                </a:lnTo>
                <a:lnTo>
                  <a:pt x="0" y="907412"/>
                </a:lnTo>
                <a:lnTo>
                  <a:pt x="0" y="0"/>
                </a:lnTo>
                <a:close/>
              </a:path>
            </a:pathLst>
          </a:custGeom>
          <a:blipFill rotWithShape="1">
            <a:blip r:embed="rId10">
              <a:alphaModFix/>
            </a:blip>
            <a:stretch>
              <a:fillRect b="0" l="0" r="-28" t="0"/>
            </a:stretch>
          </a:blipFill>
          <a:ln>
            <a:noFill/>
          </a:ln>
        </p:spPr>
      </p:sp>
      <p:sp>
        <p:nvSpPr>
          <p:cNvPr id="1934" name="Google Shape;1934;p94"/>
          <p:cNvSpPr txBox="1"/>
          <p:nvPr/>
        </p:nvSpPr>
        <p:spPr>
          <a:xfrm>
            <a:off x="8824216" y="9525673"/>
            <a:ext cx="7842600" cy="892200"/>
          </a:xfrm>
          <a:prstGeom prst="rect">
            <a:avLst/>
          </a:prstGeom>
          <a:noFill/>
          <a:ln>
            <a:noFill/>
          </a:ln>
        </p:spPr>
        <p:txBody>
          <a:bodyPr anchorCtr="0" anchor="t" bIns="0" lIns="0" spcFirstLastPara="1" rIns="0" wrap="square" tIns="0">
            <a:spAutoFit/>
          </a:bodyPr>
          <a:lstStyle/>
          <a:p>
            <a:pPr indent="0" lvl="0" marL="0" rtl="0" algn="ctr">
              <a:lnSpc>
                <a:spcPct val="119916"/>
              </a:lnSpc>
              <a:spcBef>
                <a:spcPts val="0"/>
              </a:spcBef>
              <a:spcAft>
                <a:spcPts val="0"/>
              </a:spcAft>
              <a:buClr>
                <a:schemeClr val="dk1"/>
              </a:buClr>
              <a:buSzPts val="1200"/>
              <a:buFont typeface="Arial"/>
              <a:buNone/>
            </a:pPr>
            <a:r>
              <a:rPr lang="en-US" sz="1000">
                <a:solidFill>
                  <a:schemeClr val="dk1"/>
                </a:solidFill>
                <a:latin typeface="Noto Sans"/>
                <a:ea typeface="Noto Sans"/>
                <a:cs typeface="Noto Sans"/>
                <a:sym typeface="Noto Sans"/>
              </a:rPr>
              <a:t>“Financé par l’Union européenne. Les points de vue et avis exprimés n’engagent toutefois que leur(s) auteur(s) et ne reflètent pas nécessairement ceux de l’Union européenne ou de l’Agence exécutive européenne pour l’éducation et la culture (EACEA). Ni l’Union européenne ni l’EACEA ne sauraient en être tenues pour responsables.</a:t>
            </a:r>
            <a:endParaRPr sz="1200">
              <a:solidFill>
                <a:schemeClr val="dk1"/>
              </a:solidFill>
            </a:endParaRPr>
          </a:p>
          <a:p>
            <a:pPr indent="0" lvl="0" marL="0" rtl="0" algn="ctr">
              <a:lnSpc>
                <a:spcPct val="119916"/>
              </a:lnSpc>
              <a:spcBef>
                <a:spcPts val="0"/>
              </a:spcBef>
              <a:spcAft>
                <a:spcPts val="0"/>
              </a:spcAft>
              <a:buClr>
                <a:schemeClr val="dk1"/>
              </a:buClr>
              <a:buSzPts val="1200"/>
              <a:buFont typeface="Arial"/>
              <a:buNone/>
            </a:pPr>
            <a:r>
              <a:rPr lang="en-US" sz="1000">
                <a:solidFill>
                  <a:schemeClr val="dk1"/>
                </a:solidFill>
                <a:latin typeface="Noto Sans"/>
                <a:ea typeface="Noto Sans"/>
                <a:cs typeface="Noto Sans"/>
                <a:sym typeface="Noto Sans"/>
              </a:rPr>
              <a:t>Numéro de projet :2022-1-LT01-KA220-ADU-000085898</a:t>
            </a:r>
            <a:endParaRPr sz="1200">
              <a:solidFill>
                <a:schemeClr val="dk1"/>
              </a:solidFill>
            </a:endParaRPr>
          </a:p>
          <a:p>
            <a:pPr indent="0" lvl="0" marL="0" marR="0" rtl="0" algn="ctr">
              <a:lnSpc>
                <a:spcPct val="119916"/>
              </a:lnSpc>
              <a:spcBef>
                <a:spcPts val="0"/>
              </a:spcBef>
              <a:spcAft>
                <a:spcPts val="0"/>
              </a:spcAft>
              <a:buClr>
                <a:srgbClr val="000000"/>
              </a:buClr>
              <a:buSzPts val="1200"/>
              <a:buFont typeface="Arial"/>
              <a:buNone/>
            </a:pPr>
            <a:r>
              <a:t/>
            </a:r>
            <a:endParaRPr sz="1000">
              <a:latin typeface="Noto Sans"/>
              <a:ea typeface="Noto Sans"/>
              <a:cs typeface="Noto Sans"/>
              <a:sym typeface="Noto Sans"/>
            </a:endParaRPr>
          </a:p>
        </p:txBody>
      </p:sp>
      <p:sp>
        <p:nvSpPr>
          <p:cNvPr id="1935" name="Google Shape;1935;p94"/>
          <p:cNvSpPr/>
          <p:nvPr/>
        </p:nvSpPr>
        <p:spPr>
          <a:xfrm>
            <a:off x="10529201" y="7682826"/>
            <a:ext cx="1847895" cy="1234308"/>
          </a:xfrm>
          <a:custGeom>
            <a:rect b="b" l="l" r="r" t="t"/>
            <a:pathLst>
              <a:path extrusionOk="0" h="1234308" w="1847895">
                <a:moveTo>
                  <a:pt x="0" y="0"/>
                </a:moveTo>
                <a:lnTo>
                  <a:pt x="1847895" y="0"/>
                </a:lnTo>
                <a:lnTo>
                  <a:pt x="1847895" y="1234308"/>
                </a:lnTo>
                <a:lnTo>
                  <a:pt x="0" y="1234308"/>
                </a:lnTo>
                <a:lnTo>
                  <a:pt x="0" y="0"/>
                </a:lnTo>
                <a:close/>
              </a:path>
            </a:pathLst>
          </a:custGeom>
          <a:blipFill rotWithShape="1">
            <a:blip r:embed="rId11">
              <a:alphaModFix/>
            </a:blip>
            <a:stretch>
              <a:fillRect b="0" l="0" r="-143" t="0"/>
            </a:stretch>
          </a:blipFill>
          <a:ln>
            <a:noFill/>
          </a:ln>
        </p:spPr>
      </p:sp>
      <p:pic>
        <p:nvPicPr>
          <p:cNvPr id="1936" name="Google Shape;1936;p94"/>
          <p:cNvPicPr preferRelativeResize="0"/>
          <p:nvPr/>
        </p:nvPicPr>
        <p:blipFill>
          <a:blip r:embed="rId12">
            <a:alphaModFix/>
          </a:blip>
          <a:stretch>
            <a:fillRect/>
          </a:stretch>
        </p:blipFill>
        <p:spPr>
          <a:xfrm>
            <a:off x="576750" y="9562981"/>
            <a:ext cx="3015301" cy="63309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