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Philosopher" panose="020B060402020202020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sUbeAAyBZYRTNwBd4QDh5jZnE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9eac917d1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Discover best practices in Microlearning design and delivery, ensuring an effective learning experience for learners.</a:t>
            </a:r>
            <a:endParaRPr/>
          </a:p>
        </p:txBody>
      </p:sp>
      <p:sp>
        <p:nvSpPr>
          <p:cNvPr id="147" name="Google Shape;147;g29eac917d1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principles and characteristics of Adult Learning Theory through this video. Explore how adults learn best and the implications for instructional design.</a:t>
            </a:r>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practical applications of Adult Learning Theory in educational settings. Understand how educators can leverage these principles for effective teaching.</a:t>
            </a:r>
            <a:endParaRPr/>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eac917d12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real-life examples and case studies illustrating the application of Adult Learning Theory in various learning environments. Understand its impact on learning outcomes.</a:t>
            </a:r>
            <a:endParaRPr/>
          </a:p>
        </p:txBody>
      </p:sp>
      <p:sp>
        <p:nvSpPr>
          <p:cNvPr id="186" name="Google Shape;186;g29eac917d1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essential strategies and techniques for designing effective Microlearning modules in this insightful video.</a:t>
            </a:r>
            <a:endParaRPr/>
          </a:p>
        </p:txBody>
      </p:sp>
      <p:sp>
        <p:nvSpPr>
          <p:cNvPr id="199" name="Google Shape;1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visual design principles tailored for Microlearning content creation, enhancing learner engagement and comprehension.</a:t>
            </a: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creation of interactive Microlearning modules, discovering effective methods to engage learners dynamically.</a:t>
            </a:r>
            <a:endParaRP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eac917d1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content chunking strategies specifically tailored for Microlearning, enabling effective knowledge absorption in bite-sized formats.</a:t>
            </a:r>
            <a:endParaRPr/>
          </a:p>
        </p:txBody>
      </p:sp>
      <p:sp>
        <p:nvSpPr>
          <p:cNvPr id="238" name="Google Shape;238;g29eac917d1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Understand effective assessment methods and strategies suitable for evaluating learning outcomes in Microlearning modules.</a:t>
            </a:r>
            <a:endParaRP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effective delivery methods tailored for Microlearning, understanding how different approaches enhance learning engagement and retention.</a:t>
            </a: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 academic hour = 45 minutes</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deeper into specific delivery strategies used in Microlearning, discovering methods to optimize content delivery for diverse learner needs.</a:t>
            </a:r>
            <a:endParaRPr/>
          </a:p>
        </p:txBody>
      </p:sp>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f4926f02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insights into Microlearning methodologies and their effectiveness in enhancing learning outcomes.</a:t>
            </a:r>
            <a:endParaRPr/>
          </a:p>
        </p:txBody>
      </p:sp>
      <p:sp>
        <p:nvSpPr>
          <p:cNvPr id="291" name="Google Shape;291;g29f4926f0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f4926f0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Delve into the application of Microlearning in the context of skill development, understanding its impact on skill acquisition.</a:t>
            </a:r>
            <a:endParaRPr/>
          </a:p>
        </p:txBody>
      </p:sp>
      <p:sp>
        <p:nvSpPr>
          <p:cNvPr id="306" name="Google Shape;306;g29f4926f02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f4926f02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role of technology in facilitating effective Microlearning experiences, highlighting its influence on engagement and retention.</a:t>
            </a:r>
            <a:endParaRPr/>
          </a:p>
        </p:txBody>
      </p:sp>
      <p:sp>
        <p:nvSpPr>
          <p:cNvPr id="321" name="Google Shape;321;g29f4926f02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f4926f02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Investigate the multimedia aspects and their impact on the design and delivery of Microlearning content.</a:t>
            </a:r>
            <a:endParaRPr/>
          </a:p>
        </p:txBody>
      </p:sp>
      <p:sp>
        <p:nvSpPr>
          <p:cNvPr id="336" name="Google Shape;336;g29f4926f0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4926f02b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Examine the effectiveness of Microlearning in healthcare education, emphasizing its role in improving learning efficiency in the medical field.</a:t>
            </a:r>
            <a:endParaRPr/>
          </a:p>
        </p:txBody>
      </p:sp>
      <p:sp>
        <p:nvSpPr>
          <p:cNvPr id="351" name="Google Shape;351;g29f4926f02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This approach allows learners to engage with multiple perspectives and examples related to the overview and definition of Microlearning, offering a comprehensive understanding of the concept. </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core concepts of Microlearning with this video. It explores the definition, significance, and key characteristics of Microlearning in a concise format.</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f4926f02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real-world examples and applications of Microlearning through this video. Witness how various industries utilize Microlearning to enhance learning outcomes.</a:t>
            </a:r>
            <a:endParaRPr/>
          </a:p>
        </p:txBody>
      </p:sp>
      <p:sp>
        <p:nvSpPr>
          <p:cNvPr id="82" name="Google Shape;82;g29f4926f02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Gain deeper insights into Microlearning's significance and impact on learning efficiency and effectiveness through this engaging video.</a:t>
            </a: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eac917d1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techniques and methods employed in Microlearning to facilitate effective and engaging learning experiences.</a:t>
            </a:r>
            <a:endParaRPr/>
          </a:p>
        </p:txBody>
      </p:sp>
      <p:sp>
        <p:nvSpPr>
          <p:cNvPr id="108" name="Google Shape;108;g29eac917d1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9eac917d12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Delve deeper into Microlearning strategies and discover how they contribute to efficient learning processes, enhancing retention and engagement.</a:t>
            </a:r>
            <a:endParaRPr/>
          </a:p>
        </p:txBody>
      </p:sp>
      <p:sp>
        <p:nvSpPr>
          <p:cNvPr id="121" name="Google Shape;121;g29eac917d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practical aspects of implementing Microlearning in training contexts and its impact on learner engagement and knowledge retention</a:t>
            </a: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3"/>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24"/>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25"/>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7"/>
        <p:cNvGrpSpPr/>
        <p:nvPr/>
      </p:nvGrpSpPr>
      <p:grpSpPr>
        <a:xfrm>
          <a:off x="0" y="0"/>
          <a:ext cx="0" cy="0"/>
          <a:chOff x="0" y="0"/>
          <a:chExt cx="0" cy="0"/>
        </a:xfrm>
      </p:grpSpPr>
      <p:sp>
        <p:nvSpPr>
          <p:cNvPr id="18" name="Google Shape;18;p26"/>
          <p:cNvSpPr>
            <a:spLocks noGrp="1"/>
          </p:cNvSpPr>
          <p:nvPr>
            <p:ph type="pic" idx="2"/>
          </p:nvPr>
        </p:nvSpPr>
        <p:spPr>
          <a:xfrm>
            <a:off x="1319669" y="2525150"/>
            <a:ext cx="2116082" cy="2117188"/>
          </a:xfrm>
          <a:prstGeom prst="rect">
            <a:avLst/>
          </a:prstGeom>
          <a:noFill/>
          <a:ln>
            <a:noFill/>
          </a:ln>
        </p:spPr>
      </p:sp>
      <p:sp>
        <p:nvSpPr>
          <p:cNvPr id="19" name="Google Shape;19;p26"/>
          <p:cNvSpPr>
            <a:spLocks noGrp="1"/>
          </p:cNvSpPr>
          <p:nvPr>
            <p:ph type="pic" idx="3"/>
          </p:nvPr>
        </p:nvSpPr>
        <p:spPr>
          <a:xfrm>
            <a:off x="3788433" y="2525150"/>
            <a:ext cx="2116082" cy="2117188"/>
          </a:xfrm>
          <a:prstGeom prst="rect">
            <a:avLst/>
          </a:prstGeom>
          <a:noFill/>
          <a:ln>
            <a:noFill/>
          </a:ln>
        </p:spPr>
      </p:sp>
      <p:sp>
        <p:nvSpPr>
          <p:cNvPr id="20" name="Google Shape;20;p26"/>
          <p:cNvSpPr>
            <a:spLocks noGrp="1"/>
          </p:cNvSpPr>
          <p:nvPr>
            <p:ph type="pic" idx="4"/>
          </p:nvPr>
        </p:nvSpPr>
        <p:spPr>
          <a:xfrm>
            <a:off x="6257197" y="2525150"/>
            <a:ext cx="2116082" cy="2117188"/>
          </a:xfrm>
          <a:prstGeom prst="rect">
            <a:avLst/>
          </a:prstGeom>
          <a:noFill/>
          <a:ln>
            <a:noFill/>
          </a:ln>
        </p:spPr>
      </p:sp>
      <p:sp>
        <p:nvSpPr>
          <p:cNvPr id="21" name="Google Shape;21;p2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
        <p:cNvGrpSpPr/>
        <p:nvPr/>
      </p:nvGrpSpPr>
      <p:grpSpPr>
        <a:xfrm>
          <a:off x="0" y="0"/>
          <a:ext cx="0" cy="0"/>
          <a:chOff x="0" y="0"/>
          <a:chExt cx="0" cy="0"/>
        </a:xfrm>
      </p:grpSpPr>
      <p:sp>
        <p:nvSpPr>
          <p:cNvPr id="24" name="Google Shape;24;p28"/>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http://www.youtube.com/watch?v=PjcrH2X5oC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hyperlink" Target="http://www.youtube.com/watch?v=XigkVs_sEP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hyperlink" Target="http://www.youtube.com/watch?v=AejpN9dcbz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hyperlink" Target="http://www.youtube.com/watch?v=MDfce4FsiT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hyperlink" Target="http://www.youtube.com/watch?v=g8IOjgXlbY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hyperlink" Target="http://www.youtube.com/watch?v=X_Ta0bTvbi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hyperlink" Target="http://www.youtube.com/watch?v=i492b7QGlq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hyperlink" Target="http://www.youtube.com/watch?v=yAjrNPk-JN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hyperlink" Target="http://www.youtube.com/watch?v=erPwABFbdz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hyperlink" Target="http://www.youtube.com/watch?v=X0_R7slB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hyperlink" Target="http://www.youtube.com/watch?v=w4MQFBEXEM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hyperlink" Target="https://www.emerald.com/insight/content/doi/10.1108/JWAM-10-2020-0044/ful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hyperlink" Target="https://intapi.sciendo.com/pdf/10.1515/bsaft-2017-00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link.springer.com/content/pdf/10.1007/s11423-022-10084-1.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hyperlink" Target="https://link.springer.com/content/pdf/10.1007/s11042-020-09523-z.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hyperlink" Target="https://journals.plos.org/plosone/article/file?id=10.1371/journal.pone.0213178&amp;type=printab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http://www.youtube.com/watch?v=jg8sYvUMoh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hyperlink" Target="http://www.youtube.com/watch?v=QIneSsndae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hyperlink" Target="http://www.youtube.com/watch?v=nX7Mt6rcc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hyperlink" Target="http://www.youtube.com/watch?v=amLh5uGfi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hyperlink" Target="http://www.youtube.com/watch?v=c-n_Tc_n-t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hyperlink" Target="http://www.youtube.com/watch?v=atnrcuAAz8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1" descr="A picture containing logo&#10;&#10;Description automatically generated"/>
          <p:cNvPicPr preferRelativeResize="0">
            <a:picLocks noGrp="1"/>
          </p:cNvPicPr>
          <p:nvPr>
            <p:ph type="pic" idx="2"/>
          </p:nvPr>
        </p:nvPicPr>
        <p:blipFill rotWithShape="1">
          <a:blip r:embed="rId3">
            <a:alphaModFix/>
          </a:blip>
          <a:srcRect t="10216" b="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Professional Development Training for Front-line Adult Educators</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2" name="Google Shape;32;p1"/>
          <p:cNvSpPr/>
          <p:nvPr/>
        </p:nvSpPr>
        <p:spPr>
          <a:xfrm>
            <a:off x="1" y="2484337"/>
            <a:ext cx="4332514" cy="1889327"/>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1" i="0" u="none" strike="noStrike" cap="none">
                <a:solidFill>
                  <a:schemeClr val="dk1"/>
                </a:solidFill>
                <a:latin typeface="Philosopher"/>
                <a:ea typeface="Philosopher"/>
                <a:cs typeface="Philosopher"/>
                <a:sym typeface="Philosopher"/>
              </a:rPr>
              <a:t>Module </a:t>
            </a:r>
            <a:r>
              <a:rPr lang="en-GB" sz="2400" b="1">
                <a:solidFill>
                  <a:schemeClr val="dk1"/>
                </a:solidFill>
                <a:latin typeface="Philosopher"/>
                <a:ea typeface="Philosopher"/>
                <a:cs typeface="Philosopher"/>
                <a:sym typeface="Philosopher"/>
              </a:rPr>
              <a:t>1</a:t>
            </a:r>
            <a:r>
              <a:rPr lang="en-GB" sz="2400" b="1" i="0" u="none" strike="noStrike" cap="none">
                <a:solidFill>
                  <a:schemeClr val="dk1"/>
                </a:solidFill>
                <a:latin typeface="Philosopher"/>
                <a:ea typeface="Philosopher"/>
                <a:cs typeface="Philosopher"/>
                <a:sym typeface="Philosopher"/>
              </a:rPr>
              <a:t>:</a:t>
            </a:r>
            <a:br>
              <a:rPr lang="en-GB" sz="2400" b="1" i="0" u="none" strike="noStrike" cap="none">
                <a:solidFill>
                  <a:schemeClr val="dk1"/>
                </a:solidFill>
                <a:latin typeface="Philosopher"/>
                <a:ea typeface="Philosopher"/>
                <a:cs typeface="Philosopher"/>
                <a:sym typeface="Philosopher"/>
              </a:rPr>
            </a:br>
            <a:r>
              <a:rPr lang="en-GB" sz="2400" b="0" i="0" u="none" strike="noStrike" cap="none">
                <a:solidFill>
                  <a:schemeClr val="dk1"/>
                </a:solidFill>
                <a:latin typeface="Philosopher"/>
                <a:ea typeface="Philosopher"/>
                <a:cs typeface="Philosopher"/>
                <a:sym typeface="Philosopher"/>
              </a:rPr>
              <a:t>Introduction to Micro-Learning theory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1"/>
          <p:cNvSpPr/>
          <p:nvPr/>
        </p:nvSpPr>
        <p:spPr>
          <a:xfrm>
            <a:off x="7680960" y="5657712"/>
            <a:ext cx="4511040" cy="1301989"/>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Self-directed learning resources</a:t>
            </a:r>
            <a:endParaRPr sz="2400" b="1" i="0" u="none" strike="noStrike" cap="none">
              <a:solidFill>
                <a:schemeClr val="dk1"/>
              </a:solidFill>
              <a:latin typeface="Philosopher"/>
              <a:ea typeface="Philosopher"/>
              <a:cs typeface="Philosopher"/>
              <a:sym typeface="Philosopher"/>
            </a:endParaRPr>
          </a:p>
        </p:txBody>
      </p:sp>
      <p:pic>
        <p:nvPicPr>
          <p:cNvPr id="36" name="Google Shape;36;p1"/>
          <p:cNvPicPr preferRelativeResize="0"/>
          <p:nvPr/>
        </p:nvPicPr>
        <p:blipFill>
          <a:blip r:embed="rId4">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a:solidFill>
                  <a:schemeClr val="dk1"/>
                </a:solidFill>
                <a:latin typeface="Philosopher"/>
                <a:ea typeface="Philosopher"/>
                <a:cs typeface="Philosopher"/>
                <a:sym typeface="Philosopher"/>
              </a:rPr>
              <a:t>4</a:t>
            </a:r>
            <a:r>
              <a:rPr lang="en-GB" sz="2400" b="1" i="0" u="none" strike="noStrike" cap="none">
                <a:solidFill>
                  <a:schemeClr val="dk1"/>
                </a:solidFill>
                <a:latin typeface="Philosopher"/>
                <a:ea typeface="Philosopher"/>
                <a:cs typeface="Philosopher"/>
                <a:sym typeface="Philosopher"/>
              </a:rPr>
              <a:t>. </a:t>
            </a:r>
            <a:r>
              <a:rPr lang="en-GB" sz="2400" b="1">
                <a:solidFill>
                  <a:schemeClr val="dk1"/>
                </a:solidFill>
                <a:latin typeface="Philosopher"/>
                <a:ea typeface="Philosopher"/>
                <a:cs typeface="Philosopher"/>
                <a:sym typeface="Philosopher"/>
              </a:rPr>
              <a:t> </a:t>
            </a:r>
            <a:r>
              <a:rPr lang="en-GB" sz="2400" b="1" i="0" u="none" strike="noStrike" cap="none">
                <a:solidFill>
                  <a:schemeClr val="dk1"/>
                </a:solidFill>
                <a:latin typeface="Philosopher"/>
                <a:ea typeface="Philosopher"/>
                <a:cs typeface="Philosopher"/>
                <a:sym typeface="Philosopher"/>
              </a:rPr>
              <a:t>Microlearning </a:t>
            </a:r>
            <a:r>
              <a:rPr lang="en-GB" sz="2400" b="1">
                <a:solidFill>
                  <a:schemeClr val="dk1"/>
                </a:solidFill>
                <a:latin typeface="Philosopher"/>
                <a:ea typeface="Philosopher"/>
                <a:cs typeface="Philosopher"/>
                <a:sym typeface="Philosopher"/>
              </a:rPr>
              <a:t>B</a:t>
            </a:r>
            <a:r>
              <a:rPr lang="en-GB" sz="2400" b="1" i="0" u="none" strike="noStrike" cap="none">
                <a:solidFill>
                  <a:schemeClr val="dk1"/>
                </a:solidFill>
                <a:latin typeface="Philosopher"/>
                <a:ea typeface="Philosopher"/>
                <a:cs typeface="Philosopher"/>
                <a:sym typeface="Philosopher"/>
              </a:rPr>
              <a:t>est </a:t>
            </a:r>
            <a:r>
              <a:rPr lang="en-GB" sz="2400" b="1">
                <a:solidFill>
                  <a:schemeClr val="dk1"/>
                </a:solidFill>
                <a:latin typeface="Philosopher"/>
                <a:ea typeface="Philosopher"/>
                <a:cs typeface="Philosopher"/>
                <a:sym typeface="Philosopher"/>
              </a:rPr>
              <a:t>Practices</a:t>
            </a:r>
            <a:endParaRPr sz="2400" b="1" i="0" u="none" strike="noStrike" cap="non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4" name="Google Shape;154;g29eac917d12_0_67"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55" name="Google Shape;155;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156" name="Google Shape;156;g29eac917d12_0_67"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title="Webinar: Microlearning best practices">
            <a:hlinkClick r:id="rId4"/>
          </p:cNvPr>
          <p:cNvPicPr preferRelativeResize="0"/>
          <p:nvPr/>
        </p:nvPicPr>
        <p:blipFill>
          <a:blip r:embed="rId5">
            <a:alphaModFix/>
          </a:blip>
          <a:stretch>
            <a:fillRect/>
          </a:stretch>
        </p:blipFill>
        <p:spPr>
          <a:xfrm>
            <a:off x="2714100" y="2340825"/>
            <a:ext cx="6763800" cy="3804625"/>
          </a:xfrm>
          <a:prstGeom prst="rect">
            <a:avLst/>
          </a:prstGeom>
          <a:noFill/>
          <a:ln>
            <a:noFill/>
          </a:ln>
        </p:spPr>
      </p:pic>
      <p:pic>
        <p:nvPicPr>
          <p:cNvPr id="157" name="Google Shape;157;g29eac917d12_0_67"/>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1800" b="1" i="0" u="none" strike="noStrike" cap="none">
                <a:solidFill>
                  <a:schemeClr val="dk1"/>
                </a:solidFill>
                <a:latin typeface="Philosopher"/>
                <a:ea typeface="Philosopher"/>
                <a:cs typeface="Philosopher"/>
                <a:sym typeface="Philosopher"/>
              </a:rPr>
              <a:t>1. </a:t>
            </a:r>
            <a:r>
              <a:rPr lang="en-GB" sz="2400" b="1" i="0" u="none" strike="noStrike" cap="none">
                <a:solidFill>
                  <a:srgbClr val="000000"/>
                </a:solidFill>
                <a:latin typeface="Philosopher"/>
                <a:ea typeface="Philosopher"/>
                <a:cs typeface="Philosopher"/>
                <a:sym typeface="Philosopher"/>
              </a:rPr>
              <a:t>Andragogy vs. Pedagogy</a:t>
            </a:r>
            <a:endParaRPr sz="1800" b="1" i="0" u="none" strike="noStrike" cap="non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7" name="Google Shape;167;p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8" name="Google Shape;168;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Adult Learning Theory</a:t>
            </a:r>
            <a:endParaRPr sz="1400" b="0" i="0" u="none" strike="noStrike" cap="none">
              <a:solidFill>
                <a:srgbClr val="000000"/>
              </a:solidFill>
              <a:latin typeface="Arial"/>
              <a:ea typeface="Arial"/>
              <a:cs typeface="Arial"/>
              <a:sym typeface="Arial"/>
            </a:endParaRPr>
          </a:p>
        </p:txBody>
      </p:sp>
      <p:pic>
        <p:nvPicPr>
          <p:cNvPr id="169" name="Google Shape;169;p7" descr="Andragogy vs Pedagogy - A brief explanation of the practice of adult and child learning approach." title="Pedagogy VS Andragogy (with simple examples)">
            <a:hlinkClick r:id="rId4"/>
          </p:cNvPr>
          <p:cNvPicPr preferRelativeResize="0"/>
          <p:nvPr/>
        </p:nvPicPr>
        <p:blipFill>
          <a:blip r:embed="rId5">
            <a:alphaModFix/>
          </a:blip>
          <a:stretch>
            <a:fillRect/>
          </a:stretch>
        </p:blipFill>
        <p:spPr>
          <a:xfrm>
            <a:off x="2789300" y="2382050"/>
            <a:ext cx="6613404" cy="3720050"/>
          </a:xfrm>
          <a:prstGeom prst="rect">
            <a:avLst/>
          </a:prstGeom>
          <a:noFill/>
          <a:ln>
            <a:noFill/>
          </a:ln>
        </p:spPr>
      </p:pic>
      <p:pic>
        <p:nvPicPr>
          <p:cNvPr id="170" name="Google Shape;170;p7"/>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Applying Adult Learning Principles to Microlearning</a:t>
            </a:r>
            <a:endParaRPr sz="2000" b="1" i="0" u="none" strike="noStrike" cap="non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1" name="Google Shape;181;p8"/>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Adult Learning Theory</a:t>
            </a:r>
            <a:endParaRPr sz="1400" b="0" i="0" u="none" strike="noStrike" cap="none">
              <a:solidFill>
                <a:srgbClr val="000000"/>
              </a:solidFill>
              <a:latin typeface="Arial"/>
              <a:ea typeface="Arial"/>
              <a:cs typeface="Arial"/>
              <a:sym typeface="Arial"/>
            </a:endParaRPr>
          </a:p>
        </p:txBody>
      </p:sp>
      <p:pic>
        <p:nvPicPr>
          <p:cNvPr id="182" name="Google Shape;182;p8" descr="Animated in After Effects" title="Adult Learning Microlearning Animation">
            <a:hlinkClick r:id="rId4"/>
          </p:cNvPr>
          <p:cNvPicPr preferRelativeResize="0"/>
          <p:nvPr/>
        </p:nvPicPr>
        <p:blipFill>
          <a:blip r:embed="rId5">
            <a:alphaModFix/>
          </a:blip>
          <a:stretch>
            <a:fillRect/>
          </a:stretch>
        </p:blipFill>
        <p:spPr>
          <a:xfrm>
            <a:off x="2610188" y="2502350"/>
            <a:ext cx="6721575" cy="3780875"/>
          </a:xfrm>
          <a:prstGeom prst="rect">
            <a:avLst/>
          </a:prstGeom>
          <a:noFill/>
          <a:ln>
            <a:noFill/>
          </a:ln>
        </p:spPr>
      </p:pic>
      <p:pic>
        <p:nvPicPr>
          <p:cNvPr id="183" name="Google Shape;183;p8"/>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a:t>
            </a:r>
            <a:r>
              <a:rPr lang="en-GB" sz="2300" b="1">
                <a:solidFill>
                  <a:srgbClr val="0F0F0F"/>
                </a:solidFill>
                <a:highlight>
                  <a:srgbClr val="FFFFFF"/>
                </a:highlight>
                <a:latin typeface="Philosopher"/>
                <a:ea typeface="Philosopher"/>
                <a:cs typeface="Philosopher"/>
                <a:sym typeface="Philosopher"/>
              </a:rPr>
              <a:t>Using Adult Learning Principles to Create Effective Training</a:t>
            </a:r>
            <a:endParaRPr sz="2000" b="1">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3" name="Google Shape;193;g29eac917d12_0_4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94" name="Google Shape;194;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Adult Learning Theory</a:t>
            </a:r>
            <a:endParaRPr sz="1400" b="0" i="0" u="none" strike="noStrike" cap="none">
              <a:solidFill>
                <a:srgbClr val="000000"/>
              </a:solidFill>
              <a:latin typeface="Arial"/>
              <a:ea typeface="Arial"/>
              <a:cs typeface="Arial"/>
              <a:sym typeface="Arial"/>
            </a:endParaRPr>
          </a:p>
        </p:txBody>
      </p:sp>
      <p:pic>
        <p:nvPicPr>
          <p:cNvPr id="195" name="Google Shape;195;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4"/>
          </p:cNvPr>
          <p:cNvPicPr preferRelativeResize="0"/>
          <p:nvPr/>
        </p:nvPicPr>
        <p:blipFill>
          <a:blip r:embed="rId5">
            <a:alphaModFix/>
          </a:blip>
          <a:stretch>
            <a:fillRect/>
          </a:stretch>
        </p:blipFill>
        <p:spPr>
          <a:xfrm>
            <a:off x="3008700" y="2433849"/>
            <a:ext cx="6174600" cy="3473201"/>
          </a:xfrm>
          <a:prstGeom prst="rect">
            <a:avLst/>
          </a:prstGeom>
          <a:noFill/>
          <a:ln>
            <a:noFill/>
          </a:ln>
        </p:spPr>
      </p:pic>
      <p:pic>
        <p:nvPicPr>
          <p:cNvPr id="196" name="Google Shape;196;g29eac917d12_0_40"/>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Storytelling in Microlearning</a:t>
            </a:r>
            <a:endParaRPr sz="2000" b="1" i="0" u="none" strike="noStrike" cap="non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7" name="Google Shape;207;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Designing Effective Microlearning Modules</a:t>
            </a:r>
            <a:endParaRPr sz="1400" b="0" i="0" u="none" strike="noStrike" cap="none">
              <a:solidFill>
                <a:srgbClr val="000000"/>
              </a:solidFill>
              <a:latin typeface="Arial"/>
              <a:ea typeface="Arial"/>
              <a:cs typeface="Arial"/>
              <a:sym typeface="Arial"/>
            </a:endParaRPr>
          </a:p>
        </p:txBody>
      </p:sp>
      <p:pic>
        <p:nvPicPr>
          <p:cNvPr id="208" name="Google Shape;208;p9" descr="1080 HD" title="Microlearning - Storytelling - Innovations">
            <a:hlinkClick r:id="rId4"/>
          </p:cNvPr>
          <p:cNvPicPr preferRelativeResize="0"/>
          <p:nvPr/>
        </p:nvPicPr>
        <p:blipFill>
          <a:blip r:embed="rId5">
            <a:alphaModFix/>
          </a:blip>
          <a:stretch>
            <a:fillRect/>
          </a:stretch>
        </p:blipFill>
        <p:spPr>
          <a:xfrm>
            <a:off x="2849050" y="2393609"/>
            <a:ext cx="6493900" cy="3652819"/>
          </a:xfrm>
          <a:prstGeom prst="rect">
            <a:avLst/>
          </a:prstGeom>
          <a:noFill/>
          <a:ln>
            <a:noFill/>
          </a:ln>
        </p:spPr>
      </p:pic>
      <p:pic>
        <p:nvPicPr>
          <p:cNvPr id="209" name="Google Shape;209;p9"/>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Gamification in Microlearning</a:t>
            </a:r>
            <a:endParaRPr sz="2000" b="1" i="0" u="none" strike="noStrike" cap="non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9" name="Google Shape;219;p1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20" name="Google Shape;220;p10"/>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Designing Effective Microlearning Modules</a:t>
            </a:r>
            <a:endParaRPr sz="1400" b="0" i="0" u="none" strike="noStrike" cap="none">
              <a:solidFill>
                <a:srgbClr val="000000"/>
              </a:solidFill>
              <a:latin typeface="Arial"/>
              <a:ea typeface="Arial"/>
              <a:cs typeface="Arial"/>
              <a:sym typeface="Arial"/>
            </a:endParaRPr>
          </a:p>
        </p:txBody>
      </p:sp>
      <p:pic>
        <p:nvPicPr>
          <p:cNvPr id="221" name="Google Shape;221;p10"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title="Principles of Gamified Learning">
            <a:hlinkClick r:id="rId4"/>
          </p:cNvPr>
          <p:cNvPicPr preferRelativeResize="0"/>
          <p:nvPr/>
        </p:nvPicPr>
        <p:blipFill>
          <a:blip r:embed="rId5">
            <a:alphaModFix/>
          </a:blip>
          <a:stretch>
            <a:fillRect/>
          </a:stretch>
        </p:blipFill>
        <p:spPr>
          <a:xfrm>
            <a:off x="2545875" y="2429998"/>
            <a:ext cx="6850178" cy="3853225"/>
          </a:xfrm>
          <a:prstGeom prst="rect">
            <a:avLst/>
          </a:prstGeom>
          <a:noFill/>
          <a:ln>
            <a:noFill/>
          </a:ln>
        </p:spPr>
      </p:pic>
      <p:pic>
        <p:nvPicPr>
          <p:cNvPr id="222" name="Google Shape;222;p10"/>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How to create Engaging Compliance courses using Gamification and Microlearning</a:t>
            </a:r>
            <a:endParaRPr sz="2000" b="1" i="0" u="none" strike="noStrike" cap="non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33" name="Google Shape;233;p11"/>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Designing Effective Microlearning Modules</a:t>
            </a:r>
            <a:endParaRPr sz="1400" b="0" i="0" u="none" strike="noStrike" cap="none">
              <a:solidFill>
                <a:srgbClr val="000000"/>
              </a:solidFill>
              <a:latin typeface="Arial"/>
              <a:ea typeface="Arial"/>
              <a:cs typeface="Arial"/>
              <a:sym typeface="Arial"/>
            </a:endParaRPr>
          </a:p>
        </p:txBody>
      </p:sp>
      <p:pic>
        <p:nvPicPr>
          <p:cNvPr id="234" name="Google Shape;234;p11"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title="3 Examples - How to create Engaging Compliance courses using Gamification and Microlearning">
            <a:hlinkClick r:id="rId4"/>
          </p:cNvPr>
          <p:cNvPicPr preferRelativeResize="0"/>
          <p:nvPr/>
        </p:nvPicPr>
        <p:blipFill>
          <a:blip r:embed="rId5">
            <a:alphaModFix/>
          </a:blip>
          <a:stretch>
            <a:fillRect/>
          </a:stretch>
        </p:blipFill>
        <p:spPr>
          <a:xfrm>
            <a:off x="3234875" y="2663725"/>
            <a:ext cx="5722250" cy="3218750"/>
          </a:xfrm>
          <a:prstGeom prst="rect">
            <a:avLst/>
          </a:prstGeom>
          <a:noFill/>
          <a:ln>
            <a:noFill/>
          </a:ln>
        </p:spPr>
      </p:pic>
      <p:pic>
        <p:nvPicPr>
          <p:cNvPr id="235" name="Google Shape;235;p11"/>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How to create Engaging Online Compliance</a:t>
            </a:r>
            <a:endParaRPr sz="2000" b="1" i="0" u="none" strike="noStrike" cap="non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5" name="Google Shape;245;g29eac917d12_0_19"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246" name="Google Shape;246;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Designing Effective Microlearning Modules</a:t>
            </a:r>
            <a:endParaRPr sz="1400" b="0" i="0" u="none" strike="noStrike" cap="none">
              <a:solidFill>
                <a:srgbClr val="000000"/>
              </a:solidFill>
              <a:latin typeface="Arial"/>
              <a:ea typeface="Arial"/>
              <a:cs typeface="Arial"/>
              <a:sym typeface="Arial"/>
            </a:endParaRPr>
          </a:p>
        </p:txBody>
      </p:sp>
      <p:pic>
        <p:nvPicPr>
          <p:cNvPr id="247" name="Google Shape;247;g29eac917d12_0_19"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title="How to create an engaging online compliance training program | FREE WEBINAR">
            <a:hlinkClick r:id="rId4"/>
          </p:cNvPr>
          <p:cNvPicPr preferRelativeResize="0"/>
          <p:nvPr/>
        </p:nvPicPr>
        <p:blipFill>
          <a:blip r:embed="rId5">
            <a:alphaModFix/>
          </a:blip>
          <a:stretch>
            <a:fillRect/>
          </a:stretch>
        </p:blipFill>
        <p:spPr>
          <a:xfrm>
            <a:off x="3185063" y="2414001"/>
            <a:ext cx="5821875" cy="3274800"/>
          </a:xfrm>
          <a:prstGeom prst="rect">
            <a:avLst/>
          </a:prstGeom>
          <a:noFill/>
          <a:ln>
            <a:noFill/>
          </a:ln>
        </p:spPr>
      </p:pic>
      <p:pic>
        <p:nvPicPr>
          <p:cNvPr id="248" name="Google Shape;248;g29eac917d12_0_19"/>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4. Micro-Learning: An important tool in your learning content strategy</a:t>
            </a:r>
            <a:endParaRPr sz="2000" b="1" i="0" u="none" strike="noStrike" cap="non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8" name="Google Shape;258;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59" name="Google Shape;259;p12"/>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Designing Effective Microlearning Modules</a:t>
            </a:r>
            <a:endParaRPr sz="1400" b="0" i="0" u="none" strike="noStrike" cap="none">
              <a:solidFill>
                <a:srgbClr val="000000"/>
              </a:solidFill>
              <a:latin typeface="Arial"/>
              <a:ea typeface="Arial"/>
              <a:cs typeface="Arial"/>
              <a:sym typeface="Arial"/>
            </a:endParaRPr>
          </a:p>
        </p:txBody>
      </p:sp>
      <p:pic>
        <p:nvPicPr>
          <p:cNvPr id="260" name="Google Shape;260;p12"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title="Why microlearning is the most important tool in your learning content strategy">
            <a:hlinkClick r:id="rId4"/>
          </p:cNvPr>
          <p:cNvPicPr preferRelativeResize="0"/>
          <p:nvPr/>
        </p:nvPicPr>
        <p:blipFill>
          <a:blip r:embed="rId5">
            <a:alphaModFix/>
          </a:blip>
          <a:stretch>
            <a:fillRect/>
          </a:stretch>
        </p:blipFill>
        <p:spPr>
          <a:xfrm>
            <a:off x="2554443" y="2185550"/>
            <a:ext cx="7083107" cy="3984225"/>
          </a:xfrm>
          <a:prstGeom prst="rect">
            <a:avLst/>
          </a:prstGeom>
          <a:noFill/>
          <a:ln>
            <a:noFill/>
          </a:ln>
        </p:spPr>
      </p:pic>
      <p:pic>
        <p:nvPicPr>
          <p:cNvPr id="261" name="Google Shape;261;p12"/>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Technology and Platforms</a:t>
            </a:r>
            <a:endParaRPr sz="2000" b="1" i="0" u="none" strike="noStrike" cap="non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1" name="Google Shape;271;p1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72" name="Google Shape;272;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IV. Delivery Methods</a:t>
            </a:r>
            <a:endParaRPr sz="1400" b="0" i="0" u="none" strike="noStrike" cap="none">
              <a:solidFill>
                <a:srgbClr val="000000"/>
              </a:solidFill>
              <a:latin typeface="Arial"/>
              <a:ea typeface="Arial"/>
              <a:cs typeface="Arial"/>
              <a:sym typeface="Arial"/>
            </a:endParaRPr>
          </a:p>
        </p:txBody>
      </p:sp>
      <p:pic>
        <p:nvPicPr>
          <p:cNvPr id="273" name="Google Shape;273;p13"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title="The 5 Best Microlearning Platforms You Should be Using (Quick 2-min Guide)">
            <a:hlinkClick r:id="rId4"/>
          </p:cNvPr>
          <p:cNvPicPr preferRelativeResize="0"/>
          <p:nvPr/>
        </p:nvPicPr>
        <p:blipFill>
          <a:blip r:embed="rId5">
            <a:alphaModFix/>
          </a:blip>
          <a:stretch>
            <a:fillRect/>
          </a:stretch>
        </p:blipFill>
        <p:spPr>
          <a:xfrm>
            <a:off x="2796900" y="2343150"/>
            <a:ext cx="6598178" cy="3711475"/>
          </a:xfrm>
          <a:prstGeom prst="rect">
            <a:avLst/>
          </a:prstGeom>
          <a:noFill/>
          <a:ln>
            <a:noFill/>
          </a:ln>
        </p:spPr>
      </p:pic>
      <p:pic>
        <p:nvPicPr>
          <p:cNvPr id="274" name="Google Shape;274;p13"/>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2" descr="Close-up of hands holding coins&#10;&#10;Description automatically generated with medium confidence"/>
          <p:cNvPicPr preferRelativeResize="0">
            <a:picLocks noGrp="1"/>
          </p:cNvPicPr>
          <p:nvPr>
            <p:ph type="pic" idx="2"/>
          </p:nvPr>
        </p:nvPicPr>
        <p:blipFill rotWithShape="1">
          <a:blip r:embed="rId3">
            <a:alphaModFix/>
          </a:blip>
          <a:srcRect l="25403" r="25403"/>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1800" b="1" i="0" u="none" strike="noStrike" cap="none">
                <a:solidFill>
                  <a:schemeClr val="dk1"/>
                </a:solidFill>
                <a:latin typeface="Philosopher"/>
                <a:ea typeface="Philosopher"/>
                <a:cs typeface="Philosopher"/>
                <a:sym typeface="Philosopher"/>
              </a:rPr>
              <a:t>MODULE 1</a:t>
            </a:r>
            <a:endParaRPr sz="1800" b="1" i="0" u="none" strike="noStrike" cap="non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GB" sz="2000" b="0" i="0" u="none" strike="noStrike" cap="none">
                <a:solidFill>
                  <a:schemeClr val="dk1"/>
                </a:solidFill>
                <a:latin typeface="Roboto"/>
                <a:ea typeface="Roboto"/>
                <a:cs typeface="Roboto"/>
                <a:sym typeface="Roboto"/>
              </a:rPr>
              <a:t>This module includes 14 hours of learning content.</a:t>
            </a:r>
            <a:endParaRPr sz="2000" b="0" i="0" u="none" strike="noStrike" cap="non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2"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0" name="Google Shape;50;p2"/>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en-GB" sz="3200" b="1" i="0" u="none" strike="noStrike" cap="none">
                <a:solidFill>
                  <a:srgbClr val="000000"/>
                </a:solidFill>
                <a:latin typeface="Philosopher"/>
                <a:ea typeface="Philosopher"/>
                <a:cs typeface="Philosopher"/>
                <a:sym typeface="Philosopher"/>
              </a:rPr>
              <a:t>6 hours of F2F learning</a:t>
            </a:r>
            <a:endParaRPr sz="3200" b="1" i="0" u="none" strike="noStrike" cap="none">
              <a:solidFill>
                <a:srgbClr val="000000"/>
              </a:solidFill>
              <a:latin typeface="Philosopher"/>
              <a:ea typeface="Philosopher"/>
              <a:cs typeface="Philosopher"/>
              <a:sym typeface="Philosopher"/>
            </a:endParaRPr>
          </a:p>
        </p:txBody>
      </p:sp>
      <p:sp>
        <p:nvSpPr>
          <p:cNvPr id="51" name="Google Shape;51;p2"/>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en-GB" sz="3200" b="1" i="0" u="none" strike="noStrike" cap="none">
                <a:solidFill>
                  <a:srgbClr val="000000"/>
                </a:solidFill>
                <a:latin typeface="Philosopher"/>
                <a:ea typeface="Philosopher"/>
                <a:cs typeface="Philosopher"/>
                <a:sym typeface="Philosopher"/>
              </a:rPr>
              <a:t>8 hours of self-directed learning</a:t>
            </a:r>
            <a:endParaRPr sz="1400" b="0" i="0" u="none" strike="noStrike" cap="none">
              <a:solidFill>
                <a:srgbClr val="000000"/>
              </a:solidFill>
              <a:latin typeface="Arial"/>
              <a:ea typeface="Arial"/>
              <a:cs typeface="Arial"/>
              <a:sym typeface="Arial"/>
            </a:endParaRPr>
          </a:p>
        </p:txBody>
      </p:sp>
      <p:sp>
        <p:nvSpPr>
          <p:cNvPr id="52" name="Google Shape;52;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This presentation covers the 6 hours of F2F learning.</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It is accompanied by a Lesson Plan for the facilitator.</a:t>
            </a:r>
            <a:endParaRPr sz="1600" b="0" i="0" u="none" strike="noStrike" cap="none">
              <a:solidFill>
                <a:srgbClr val="000000"/>
              </a:solidFill>
              <a:latin typeface="Roboto"/>
              <a:ea typeface="Roboto"/>
              <a:cs typeface="Roboto"/>
              <a:sym typeface="Roboto"/>
            </a:endParaRPr>
          </a:p>
        </p:txBody>
      </p:sp>
      <p:sp>
        <p:nvSpPr>
          <p:cNvPr id="53" name="Google Shape;53;p2"/>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Go through the presentation with self-directed learning resources at your own pace!</a:t>
            </a:r>
            <a:endParaRPr sz="1600" b="0" i="0" u="none" strike="noStrike" cap="none">
              <a:solidFill>
                <a:srgbClr val="000000"/>
              </a:solidFill>
              <a:latin typeface="Roboto"/>
              <a:ea typeface="Roboto"/>
              <a:cs typeface="Roboto"/>
              <a:sym typeface="Roboto"/>
            </a:endParaRPr>
          </a:p>
        </p:txBody>
      </p:sp>
      <p:pic>
        <p:nvPicPr>
          <p:cNvPr id="54" name="Google Shape;54;p2"/>
          <p:cNvPicPr preferRelativeResize="0"/>
          <p:nvPr/>
        </p:nvPicPr>
        <p:blipFill>
          <a:blip r:embed="rId5">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Methods for measuring the effectiveness of microlearning</a:t>
            </a:r>
            <a:endParaRPr sz="2000" b="1" i="0" u="none" strike="noStrike" cap="non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4" name="Google Shape;284;p1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85" name="Google Shape;285;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V. Assessment and Evaluation</a:t>
            </a:r>
            <a:endParaRPr sz="1400" b="0" i="0" u="none" strike="noStrike" cap="none">
              <a:solidFill>
                <a:srgbClr val="000000"/>
              </a:solidFill>
              <a:latin typeface="Arial"/>
              <a:ea typeface="Arial"/>
              <a:cs typeface="Arial"/>
              <a:sym typeface="Arial"/>
            </a:endParaRPr>
          </a:p>
        </p:txBody>
      </p:sp>
      <p:sp>
        <p:nvSpPr>
          <p:cNvPr id="286" name="Google Shape;286;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7" name="Google Shape;287;p14"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title="Discover How To Easily Use Micro Learning for Effective Training">
            <a:hlinkClick r:id="rId4"/>
          </p:cNvPr>
          <p:cNvPicPr preferRelativeResize="0"/>
          <p:nvPr/>
        </p:nvPicPr>
        <p:blipFill>
          <a:blip r:embed="rId5">
            <a:alphaModFix/>
          </a:blip>
          <a:stretch>
            <a:fillRect/>
          </a:stretch>
        </p:blipFill>
        <p:spPr>
          <a:xfrm>
            <a:off x="2544713" y="2231991"/>
            <a:ext cx="7102550" cy="3995185"/>
          </a:xfrm>
          <a:prstGeom prst="rect">
            <a:avLst/>
          </a:prstGeom>
          <a:noFill/>
          <a:ln>
            <a:noFill/>
          </a:ln>
        </p:spPr>
      </p:pic>
      <p:pic>
        <p:nvPicPr>
          <p:cNvPr id="288" name="Google Shape;288;p1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8" name="Google Shape;298;g29f4926f02b_0_4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299" name="Google Shape;299;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0" name="Google Shape;300;g29f4926f02b_0_42"/>
          <p:cNvSpPr txBox="1"/>
          <p:nvPr/>
        </p:nvSpPr>
        <p:spPr>
          <a:xfrm>
            <a:off x="5470000" y="3244350"/>
            <a:ext cx="54036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GB" sz="1800" b="1">
                <a:latin typeface="Philosopher"/>
                <a:ea typeface="Philosopher"/>
                <a:cs typeface="Philosopher"/>
                <a:sym typeface="Philosopher"/>
              </a:rPr>
              <a:t>1. A review of the trend of microlearn</a:t>
            </a:r>
            <a:r>
              <a:rPr lang="en-GB" sz="1600" b="1">
                <a:latin typeface="Philosopher"/>
                <a:ea typeface="Philosopher"/>
                <a:cs typeface="Philosopher"/>
                <a:sym typeface="Philosopher"/>
              </a:rPr>
              <a:t>ing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pic>
        <p:nvPicPr>
          <p:cNvPr id="301" name="Google Shape;301;g29f4926f02b_0_42"/>
          <p:cNvPicPr preferRelativeResize="0"/>
          <p:nvPr/>
        </p:nvPicPr>
        <p:blipFill>
          <a:blip r:embed="rId5">
            <a:alphaModFix/>
          </a:blip>
          <a:stretch>
            <a:fillRect/>
          </a:stretch>
        </p:blipFill>
        <p:spPr>
          <a:xfrm>
            <a:off x="872950" y="1133650"/>
            <a:ext cx="3666325" cy="5037325"/>
          </a:xfrm>
          <a:prstGeom prst="rect">
            <a:avLst/>
          </a:prstGeom>
          <a:noFill/>
          <a:ln>
            <a:noFill/>
          </a:ln>
        </p:spPr>
      </p:pic>
      <p:sp>
        <p:nvSpPr>
          <p:cNvPr id="302" name="Google Shape;302;g29f4926f02b_0_42"/>
          <p:cNvSpPr txBox="1"/>
          <p:nvPr/>
        </p:nvSpPr>
        <p:spPr>
          <a:xfrm>
            <a:off x="7233612" y="39520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(approx. 45 min reading)</a:t>
            </a:r>
            <a:endParaRPr sz="1300" i="1" u="none" strike="noStrike" cap="none">
              <a:solidFill>
                <a:schemeClr val="dk1"/>
              </a:solidFill>
              <a:latin typeface="Philosopher"/>
              <a:ea typeface="Philosopher"/>
              <a:cs typeface="Philosopher"/>
              <a:sym typeface="Philosopher"/>
            </a:endParaRPr>
          </a:p>
        </p:txBody>
      </p:sp>
      <p:pic>
        <p:nvPicPr>
          <p:cNvPr id="303" name="Google Shape;303;g29f4926f02b_0_42"/>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9f4926f02b_0_6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2. MICROLEARNING: AN EVOLVING ELEARNING TREND</a:t>
            </a:r>
            <a:r>
              <a:rPr lang="en-GB" sz="1600" b="1">
                <a:latin typeface="Philosopher"/>
                <a:ea typeface="Philosopher"/>
                <a:cs typeface="Philosopher"/>
                <a:sym typeface="Philosopher"/>
              </a:rPr>
              <a:t>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(approx. 30  min reading)</a:t>
            </a:r>
            <a:endParaRPr sz="1300" i="1" u="none" strike="noStrike" cap="non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a:blip r:embed="rId5">
            <a:alphaModFix/>
          </a:blip>
          <a:stretch>
            <a:fillRect/>
          </a:stretch>
        </p:blipFill>
        <p:spPr>
          <a:xfrm>
            <a:off x="643450" y="1034349"/>
            <a:ext cx="3699425" cy="5221250"/>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348450" y="6349673"/>
            <a:ext cx="1885125" cy="394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id="324" name="Google Shape;324;g29f4926f02b_0_104" descr="A picture containing icon&#10;&#10;Description automatically generated"/>
          <p:cNvPicPr preferRelativeResize="0"/>
          <p:nvPr/>
        </p:nvPicPr>
        <p:blipFill rotWithShape="1">
          <a:blip r:embed="rId4">
            <a:alphaModFix/>
          </a:blip>
          <a:srcRect/>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3. The Effects of Microlearning</a:t>
            </a:r>
            <a:r>
              <a:rPr lang="en-GB" sz="1600" b="1">
                <a:latin typeface="Philosopher"/>
                <a:ea typeface="Philosopher"/>
                <a:cs typeface="Philosopher"/>
                <a:sym typeface="Philosopher"/>
              </a:rPr>
              <a:t>: A Scoping Review -  </a:t>
            </a:r>
            <a:r>
              <a:rPr lang="en-GB" sz="1600" u="sng">
                <a:solidFill>
                  <a:schemeClr val="hlink"/>
                </a:solidFill>
                <a:latin typeface="Philosopher"/>
                <a:ea typeface="Philosopher"/>
                <a:cs typeface="Philosopher"/>
                <a:sym typeface="Philosopher"/>
                <a:hlinkClick r:id="rId5"/>
              </a:rPr>
              <a:t>link</a:t>
            </a:r>
            <a:endParaRPr sz="1600" b="1">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(approx. 1 hour reading)</a:t>
            </a:r>
            <a:endParaRPr sz="1300" i="1" u="none" strike="noStrike" cap="non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9f4926f02b_0_118"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a:latin typeface="Philosopher"/>
                <a:ea typeface="Philosopher"/>
                <a:cs typeface="Philosopher"/>
                <a:sym typeface="Philosopher"/>
              </a:rPr>
              <a:t>4. Integrating micro-learning content in traditional e-learning platforms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(approx. 1 hour reading)</a:t>
            </a:r>
            <a:endParaRPr sz="1300" i="1" u="none" strike="noStrike" cap="non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63825" y="1218650"/>
            <a:ext cx="3245975" cy="4906874"/>
          </a:xfrm>
          <a:prstGeom prst="rect">
            <a:avLst/>
          </a:prstGeom>
          <a:noFill/>
          <a:ln>
            <a:noFill/>
          </a:ln>
        </p:spPr>
      </p:pic>
      <p:pic>
        <p:nvPicPr>
          <p:cNvPr id="348" name="Google Shape;348;g29f4926f02b_0_118"/>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9f4926f02b_0_13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can you provide me some simple self reflection questions after this self directed learning module?</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spcFirstLastPara="1" wrap="square" lIns="91425" tIns="45700" rIns="91425" bIns="45700" anchor="t" anchorCtr="0">
            <a:spAutoFit/>
          </a:bodyPr>
          <a:lstStyle/>
          <a:p>
            <a:pPr marL="0" lvl="0" indent="0" algn="ctr" rtl="0">
              <a:lnSpc>
                <a:spcPct val="88043"/>
              </a:lnSpc>
              <a:spcBef>
                <a:spcPts val="0"/>
              </a:spcBef>
              <a:spcAft>
                <a:spcPts val="700"/>
              </a:spcAft>
              <a:buNone/>
            </a:pPr>
            <a:r>
              <a:rPr lang="en-GB" sz="1850" b="1">
                <a:solidFill>
                  <a:srgbClr val="202020"/>
                </a:solidFill>
                <a:highlight>
                  <a:srgbClr val="FFFFFF"/>
                </a:highlight>
                <a:latin typeface="Philosopher"/>
                <a:ea typeface="Philosopher"/>
                <a:cs typeface="Philosopher"/>
                <a:sym typeface="Philosopher"/>
              </a:rPr>
              <a:t>5. Microlearning for patient safety: Crew resource management training in 15-minutes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r="4162"/>
          <a:stretch/>
        </p:blipFill>
        <p:spPr>
          <a:xfrm>
            <a:off x="702350" y="1218650"/>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(approx. 45  min reading)</a:t>
            </a:r>
            <a:endParaRPr sz="1300" i="1" u="none" strike="noStrike" cap="non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1.</a:t>
            </a:r>
            <a:r>
              <a:rPr lang="en-GB" sz="1800" b="0" i="0" u="none" strike="noStrike" cap="none">
                <a:solidFill>
                  <a:srgbClr val="000000"/>
                </a:solidFill>
                <a:latin typeface="Philosopher"/>
                <a:ea typeface="Philosopher"/>
                <a:cs typeface="Philosopher"/>
                <a:sym typeface="Philosopher"/>
              </a:rPr>
              <a:t> What key concepts and principles of microlearning have I learned during this module?</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2.</a:t>
            </a:r>
            <a:r>
              <a:rPr lang="en-GB" sz="1800" b="0" i="0" u="none" strike="noStrike" cap="none">
                <a:solidFill>
                  <a:srgbClr val="000000"/>
                </a:solidFill>
                <a:latin typeface="Philosopher"/>
                <a:ea typeface="Philosopher"/>
                <a:cs typeface="Philosopher"/>
                <a:sym typeface="Philosopher"/>
              </a:rPr>
              <a:t> How do these concepts align with my previous understanding of adult education and learning theories?</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3.</a:t>
            </a:r>
            <a:r>
              <a:rPr lang="en-GB" sz="1800" b="0" i="0" u="none" strike="noStrike" cap="none">
                <a:solidFill>
                  <a:srgbClr val="000000"/>
                </a:solidFill>
                <a:latin typeface="Philosopher"/>
                <a:ea typeface="Philosopher"/>
                <a:cs typeface="Philosopher"/>
                <a:sym typeface="Philosopher"/>
              </a:rPr>
              <a:t> What specific benefits of microlearning in adult education did I find most compelling, and why?</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4.</a:t>
            </a:r>
            <a:r>
              <a:rPr lang="en-GB" sz="1800" b="0" i="0" u="none" strike="noStrike" cap="none">
                <a:solidFill>
                  <a:srgbClr val="000000"/>
                </a:solidFill>
                <a:latin typeface="Philosopher"/>
                <a:ea typeface="Philosopher"/>
                <a:cs typeface="Philosopher"/>
                <a:sym typeface="Philosopher"/>
              </a:rPr>
              <a:t> Have I been able to apply any of the microlearning techniques I learned to my own educational context or work? If so, what were the results?</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600" b="1" i="0" u="none" strike="noStrike" cap="none">
                <a:solidFill>
                  <a:schemeClr val="dk1"/>
                </a:solidFill>
                <a:latin typeface="Philosopher"/>
                <a:ea typeface="Philosopher"/>
                <a:cs typeface="Philosopher"/>
                <a:sym typeface="Philosopher"/>
              </a:rPr>
              <a:t>These reflection questions can assist you in summarizing your knowledge, pinpointing areas where you can enhance your skills, and strategizing how to employ microlearning techniques more proficiently in the realm of adult education</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Self-reflection questions</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377" name="Google Shape;377;p17"/>
          <p:cNvPicPr preferRelativeResize="0"/>
          <p:nvPr/>
        </p:nvPicPr>
        <p:blipFill>
          <a:blip r:embed="rId5">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8"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5</a:t>
            </a:r>
            <a:r>
              <a:rPr lang="en-GB" sz="1800" b="1" i="0" u="none" strike="noStrike" cap="none">
                <a:solidFill>
                  <a:srgbClr val="000000"/>
                </a:solidFill>
                <a:latin typeface="Philosopher"/>
                <a:ea typeface="Philosopher"/>
                <a:cs typeface="Philosopher"/>
                <a:sym typeface="Philosopher"/>
              </a:rPr>
              <a:t>. </a:t>
            </a:r>
            <a:r>
              <a:rPr lang="en-GB" sz="1800" b="0" i="0" u="none" strike="noStrike" cap="none">
                <a:solidFill>
                  <a:srgbClr val="000000"/>
                </a:solidFill>
                <a:latin typeface="Philosopher"/>
                <a:ea typeface="Philosopher"/>
                <a:cs typeface="Philosopher"/>
                <a:sym typeface="Philosopher"/>
              </a:rPr>
              <a:t>Have I been able to apply any of the microlearning techniques I learned to my own educational context or work? If so, what were the results?</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6</a:t>
            </a:r>
            <a:r>
              <a:rPr lang="en-GB" sz="1800" b="1" i="0" u="none" strike="noStrike" cap="none">
                <a:solidFill>
                  <a:srgbClr val="000000"/>
                </a:solidFill>
                <a:latin typeface="Philosopher"/>
                <a:ea typeface="Philosopher"/>
                <a:cs typeface="Philosopher"/>
                <a:sym typeface="Philosopher"/>
              </a:rPr>
              <a:t>.</a:t>
            </a:r>
            <a:r>
              <a:rPr lang="en-GB" sz="1800" b="0" i="0" u="none" strike="noStrike" cap="none">
                <a:solidFill>
                  <a:srgbClr val="000000"/>
                </a:solidFill>
                <a:latin typeface="Philosopher"/>
                <a:ea typeface="Philosopher"/>
                <a:cs typeface="Philosopher"/>
                <a:sym typeface="Philosopher"/>
              </a:rPr>
              <a:t> What are some examples from the module that stood out to me, and how might I adapt or apply similar strategies in my own practice?</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7.</a:t>
            </a:r>
            <a:r>
              <a:rPr lang="en-GB" sz="1800" b="0" i="0" u="none" strike="noStrike" cap="none">
                <a:solidFill>
                  <a:srgbClr val="000000"/>
                </a:solidFill>
                <a:latin typeface="Philosopher"/>
                <a:ea typeface="Philosopher"/>
                <a:cs typeface="Philosopher"/>
                <a:sym typeface="Philosopher"/>
              </a:rPr>
              <a:t> How have my views on adult learning theory evolved or deepened as a result of this learning experience?</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8.</a:t>
            </a:r>
            <a:r>
              <a:rPr lang="en-GB" sz="1800" b="0" i="0" u="none" strike="noStrike" cap="none">
                <a:solidFill>
                  <a:srgbClr val="000000"/>
                </a:solidFill>
                <a:latin typeface="Philosopher"/>
                <a:ea typeface="Philosopher"/>
                <a:cs typeface="Philosopher"/>
                <a:sym typeface="Philosopher"/>
              </a:rPr>
              <a:t> How can I integrate microlearning principles into my ongoing professional development and adult education initiatives?</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pic>
        <p:nvPicPr>
          <p:cNvPr id="384" name="Google Shape;384;p1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5" name="Google Shape;385;p18"/>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Self-reflection questions</a:t>
            </a:r>
            <a:endParaRPr sz="1800" b="0" i="0" u="none" strike="noStrike" cap="none">
              <a:solidFill>
                <a:srgbClr val="000000"/>
              </a:solidFill>
              <a:latin typeface="Arial"/>
              <a:ea typeface="Arial"/>
              <a:cs typeface="Arial"/>
              <a:sym typeface="Arial"/>
            </a:endParaRPr>
          </a:p>
        </p:txBody>
      </p:sp>
      <p:grpSp>
        <p:nvGrpSpPr>
          <p:cNvPr id="386" name="Google Shape;386;p18"/>
          <p:cNvGrpSpPr/>
          <p:nvPr/>
        </p:nvGrpSpPr>
        <p:grpSpPr>
          <a:xfrm>
            <a:off x="6974342" y="891793"/>
            <a:ext cx="1251984" cy="358200"/>
            <a:chOff x="5470062" y="1167647"/>
            <a:chExt cx="1251984" cy="358200"/>
          </a:xfrm>
        </p:grpSpPr>
        <p:sp>
          <p:nvSpPr>
            <p:cNvPr id="387" name="Google Shape;387;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18"/>
          <p:cNvPicPr preferRelativeResize="0"/>
          <p:nvPr/>
        </p:nvPicPr>
        <p:blipFill>
          <a:blip r:embed="rId5">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Conclusion</a:t>
            </a:r>
            <a:endParaRPr sz="4000" b="1" i="0" u="none" strike="noStrike" cap="non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01" name="Google Shape;401;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Thank you for going through these self-directed learning activities.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If you enjoyed this module, we recommend you to explore other ONE STEP UP resources.</a:t>
            </a:r>
            <a:endParaRPr sz="1400" b="0" i="0" u="none" strike="noStrike" cap="none">
              <a:solidFill>
                <a:srgbClr val="000000"/>
              </a:solidFill>
              <a:latin typeface="Arial"/>
              <a:ea typeface="Arial"/>
              <a:cs typeface="Arial"/>
              <a:sym typeface="Arial"/>
            </a:endParaRPr>
          </a:p>
        </p:txBody>
      </p:sp>
      <p:pic>
        <p:nvPicPr>
          <p:cNvPr id="402" name="Google Shape;402;p19"/>
          <p:cNvPicPr preferRelativeResize="0"/>
          <p:nvPr/>
        </p:nvPicPr>
        <p:blipFill>
          <a:blip r:embed="rId4">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dk1"/>
                </a:solidFill>
                <a:latin typeface="Roboto"/>
                <a:ea typeface="Roboto"/>
                <a:cs typeface="Roboto"/>
                <a:sym typeface="Roboto"/>
              </a:rPr>
              <a:t>THANK YOU!</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411" name="Google Shape;411;p20"/>
          <p:cNvPicPr preferRelativeResize="0"/>
          <p:nvPr/>
        </p:nvPicPr>
        <p:blipFill>
          <a:blip r:embed="rId5">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Introduction</a:t>
            </a:r>
            <a:endParaRPr sz="4000" b="1" i="0" u="none" strike="noStrike" cap="non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This presentation includes </a:t>
            </a:r>
            <a:r>
              <a:rPr lang="en-GB" sz="3200" b="1" i="0" u="none" strike="noStrike" cap="none">
                <a:solidFill>
                  <a:schemeClr val="dk1"/>
                </a:solidFill>
                <a:latin typeface="Philosopher"/>
                <a:ea typeface="Philosopher"/>
                <a:cs typeface="Philosopher"/>
                <a:sym typeface="Philosopher"/>
              </a:rPr>
              <a:t>self-directed learning resources and a self-reflection exercise</a:t>
            </a:r>
            <a:r>
              <a:rPr lang="en-GB" sz="3200" b="0" i="0" u="none" strike="noStrike" cap="none">
                <a:solidFill>
                  <a:schemeClr val="dk1"/>
                </a:solidFill>
                <a:latin typeface="Philosopher"/>
                <a:ea typeface="Philosopher"/>
                <a:cs typeface="Philosopher"/>
                <a:sym typeface="Philosopher"/>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Feel free to select the resources that best align with your interests and learning goals.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These resources can be explored </a:t>
            </a:r>
            <a:r>
              <a:rPr lang="en-GB" sz="3200" b="1" i="0" u="none" strike="noStrike" cap="none">
                <a:solidFill>
                  <a:schemeClr val="dk1"/>
                </a:solidFill>
                <a:latin typeface="Philosopher"/>
                <a:ea typeface="Philosopher"/>
                <a:cs typeface="Philosopher"/>
                <a:sym typeface="Philosopher"/>
              </a:rPr>
              <a:t>independently</a:t>
            </a:r>
            <a:r>
              <a:rPr lang="en-GB" sz="3200" b="0" i="0" u="none" strike="noStrike" cap="none">
                <a:solidFill>
                  <a:schemeClr val="dk1"/>
                </a:solidFill>
                <a:latin typeface="Philosopher"/>
                <a:ea typeface="Philosopher"/>
                <a:cs typeface="Philosopher"/>
                <a:sym typeface="Philosopher"/>
              </a:rPr>
              <a:t>, without any prescribed order or requirement to go through all of them.</a:t>
            </a:r>
            <a:endParaRPr sz="3200" b="0" i="0" u="none" strike="noStrike" cap="none">
              <a:solidFill>
                <a:schemeClr val="dk1"/>
              </a:solidFill>
              <a:latin typeface="Philosopher"/>
              <a:ea typeface="Philosopher"/>
              <a:cs typeface="Philosopher"/>
              <a:sym typeface="Philosopher"/>
            </a:endParaRPr>
          </a:p>
        </p:txBody>
      </p:sp>
      <p:pic>
        <p:nvPicPr>
          <p:cNvPr id="66" name="Google Shape;66;p3"/>
          <p:cNvPicPr preferRelativeResize="0"/>
          <p:nvPr/>
        </p:nvPicPr>
        <p:blipFill>
          <a:blip r:embed="rId4">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418" name="Google Shape;418;p21"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419" name="Google Shape;419;p21"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420" name="Google Shape;420;p21"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421" name="Google Shape;421;p21"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422" name="Google Shape;422;p21"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423" name="Google Shape;423;p21"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424" name="Google Shape;424;p21"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425" name="Google Shape;425;p21"/>
          <p:cNvSpPr txBox="1"/>
          <p:nvPr/>
        </p:nvSpPr>
        <p:spPr>
          <a:xfrm>
            <a:off x="5834227" y="6398957"/>
            <a:ext cx="5350500" cy="55395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800"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Project Number: 2022-1-LT01-KA220-ADU-000085898</a:t>
            </a:r>
          </a:p>
          <a:p>
            <a:pPr marL="0" marR="0" lvl="0" indent="0" algn="ctr" rtl="0">
              <a:lnSpc>
                <a:spcPct val="100000"/>
              </a:lnSpc>
              <a:spcBef>
                <a:spcPts val="0"/>
              </a:spcBef>
              <a:spcAft>
                <a:spcPts val="0"/>
              </a:spcAft>
              <a:buClr>
                <a:srgbClr val="000000"/>
              </a:buClr>
              <a:buSzPts val="800"/>
              <a:buFont typeface="Arial"/>
              <a:buNone/>
            </a:pPr>
            <a:endParaRPr sz="600" dirty="0">
              <a:solidFill>
                <a:srgbClr val="404040"/>
              </a:solidFill>
            </a:endParaRPr>
          </a:p>
        </p:txBody>
      </p:sp>
      <p:pic>
        <p:nvPicPr>
          <p:cNvPr id="426" name="Google Shape;426;p21"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427" name="Google Shape;427;p21"/>
          <p:cNvPicPr preferRelativeResize="0"/>
          <p:nvPr/>
        </p:nvPicPr>
        <p:blipFill>
          <a:blip r:embed="rId12">
            <a:alphaModFix/>
          </a:blip>
          <a:stretch>
            <a:fillRect/>
          </a:stretch>
        </p:blipFill>
        <p:spPr>
          <a:xfrm>
            <a:off x="285525" y="6432548"/>
            <a:ext cx="1885125" cy="394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Overview and Definition of Microlearning</a:t>
            </a:r>
            <a:endParaRPr sz="2400" b="1" i="0" u="none" strike="noStrike" cap="non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7" name="Google Shape;77;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78" name="Google Shape;78;p4" title="Video 2  Microlearning Definitions">
            <a:hlinkClick r:id="rId4"/>
          </p:cNvPr>
          <p:cNvPicPr preferRelativeResize="0"/>
          <p:nvPr/>
        </p:nvPicPr>
        <p:blipFill>
          <a:blip r:embed="rId5">
            <a:alphaModFix/>
          </a:blip>
          <a:stretch>
            <a:fillRect/>
          </a:stretch>
        </p:blipFill>
        <p:spPr>
          <a:xfrm>
            <a:off x="3327000" y="2491250"/>
            <a:ext cx="5538100" cy="3115175"/>
          </a:xfrm>
          <a:prstGeom prst="rect">
            <a:avLst/>
          </a:prstGeom>
          <a:noFill/>
          <a:ln>
            <a:noFill/>
          </a:ln>
        </p:spPr>
      </p:pic>
      <p:pic>
        <p:nvPicPr>
          <p:cNvPr id="79" name="Google Shape;79;p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a:t>
            </a:r>
            <a:r>
              <a:rPr lang="en-GB" sz="2400" b="1">
                <a:solidFill>
                  <a:schemeClr val="dk1"/>
                </a:solidFill>
                <a:latin typeface="Philosopher"/>
                <a:ea typeface="Philosopher"/>
                <a:cs typeface="Philosopher"/>
                <a:sym typeface="Philosopher"/>
              </a:rPr>
              <a:t>Microlearning Examples</a:t>
            </a:r>
            <a:endParaRPr sz="2400" b="1" i="0" u="none" strike="noStrike" cap="non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9" name="Google Shape;89;g29f4926f02b_0_4"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90" name="Google Shape;90;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91" name="Google Shape;91;g29f4926f02b_0_4" title="Video 1 Overview of Microlearning">
            <a:hlinkClick r:id="rId4"/>
          </p:cNvPr>
          <p:cNvPicPr preferRelativeResize="0"/>
          <p:nvPr/>
        </p:nvPicPr>
        <p:blipFill>
          <a:blip r:embed="rId5">
            <a:alphaModFix/>
          </a:blip>
          <a:stretch>
            <a:fillRect/>
          </a:stretch>
        </p:blipFill>
        <p:spPr>
          <a:xfrm>
            <a:off x="3008750" y="2313213"/>
            <a:ext cx="6174600" cy="3473213"/>
          </a:xfrm>
          <a:prstGeom prst="rect">
            <a:avLst/>
          </a:prstGeom>
          <a:noFill/>
          <a:ln>
            <a:noFill/>
          </a:ln>
        </p:spPr>
      </p:pic>
      <p:pic>
        <p:nvPicPr>
          <p:cNvPr id="92" name="Google Shape;92;g29f4926f02b_0_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Microlearning</a:t>
            </a:r>
            <a:r>
              <a:rPr lang="en-GB" sz="2400" b="1">
                <a:solidFill>
                  <a:schemeClr val="dk1"/>
                </a:solidFill>
                <a:latin typeface="Philosopher"/>
                <a:ea typeface="Philosopher"/>
                <a:cs typeface="Philosopher"/>
                <a:sym typeface="Philosopher"/>
              </a:rPr>
              <a:t>: Why it matters</a:t>
            </a:r>
            <a:endParaRPr sz="2400" b="1" i="0" u="none" strike="noStrike" cap="non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 name="Google Shape;102;p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03" name="Google Shape;103;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104" name="Google Shape;104;p5" title="Video 3 Microlearning Examples">
            <a:hlinkClick r:id="rId4"/>
          </p:cNvPr>
          <p:cNvPicPr preferRelativeResize="0"/>
          <p:nvPr/>
        </p:nvPicPr>
        <p:blipFill>
          <a:blip r:embed="rId5">
            <a:alphaModFix/>
          </a:blip>
          <a:stretch>
            <a:fillRect/>
          </a:stretch>
        </p:blipFill>
        <p:spPr>
          <a:xfrm>
            <a:off x="2796913" y="2333550"/>
            <a:ext cx="6598178" cy="3711475"/>
          </a:xfrm>
          <a:prstGeom prst="rect">
            <a:avLst/>
          </a:prstGeom>
          <a:noFill/>
          <a:ln>
            <a:noFill/>
          </a:ln>
        </p:spPr>
      </p:pic>
      <p:pic>
        <p:nvPicPr>
          <p:cNvPr id="105" name="Google Shape;105;p5"/>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Microlearning Examples</a:t>
            </a:r>
            <a:endParaRPr sz="2400" b="1" i="0" u="none" strike="noStrike" cap="non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5" name="Google Shape;115;g29eac917d12_0_93"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16" name="Google Shape;116;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117" name="Google Shape;117;g29eac917d12_0_93"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title="Microlearning examples and how to use them right away (iDTX 2022)">
            <a:hlinkClick r:id="rId4"/>
          </p:cNvPr>
          <p:cNvPicPr preferRelativeResize="0"/>
          <p:nvPr/>
        </p:nvPicPr>
        <p:blipFill>
          <a:blip r:embed="rId5">
            <a:alphaModFix/>
          </a:blip>
          <a:stretch>
            <a:fillRect/>
          </a:stretch>
        </p:blipFill>
        <p:spPr>
          <a:xfrm>
            <a:off x="2872174" y="2455275"/>
            <a:ext cx="6447650" cy="3626775"/>
          </a:xfrm>
          <a:prstGeom prst="rect">
            <a:avLst/>
          </a:prstGeom>
          <a:noFill/>
          <a:ln>
            <a:noFill/>
          </a:ln>
        </p:spPr>
      </p:pic>
      <p:pic>
        <p:nvPicPr>
          <p:cNvPr id="118" name="Google Shape;118;g29eac917d12_0_93"/>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Microlearning Examples</a:t>
            </a:r>
            <a:endParaRPr sz="2400" b="1" i="0" u="none" strike="noStrike" cap="non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29" name="Google Shape;129;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130" name="Google Shape;130;g29eac917d12_0_106"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title="Microlearning Examples: When to use it &amp; When NOT to use it!">
            <a:hlinkClick r:id="rId4"/>
          </p:cNvPr>
          <p:cNvPicPr preferRelativeResize="0"/>
          <p:nvPr/>
        </p:nvPicPr>
        <p:blipFill>
          <a:blip r:embed="rId5">
            <a:alphaModFix/>
          </a:blip>
          <a:stretch>
            <a:fillRect/>
          </a:stretch>
        </p:blipFill>
        <p:spPr>
          <a:xfrm>
            <a:off x="2860288" y="2333499"/>
            <a:ext cx="6471425" cy="3640175"/>
          </a:xfrm>
          <a:prstGeom prst="rect">
            <a:avLst/>
          </a:prstGeom>
          <a:noFill/>
          <a:ln>
            <a:noFill/>
          </a:ln>
        </p:spPr>
      </p:pic>
      <p:pic>
        <p:nvPicPr>
          <p:cNvPr id="131" name="Google Shape;131;g29eac917d12_0_106"/>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3. Benefits of Microlearning</a:t>
            </a:r>
            <a:endParaRPr sz="2400" b="1" i="0" u="none" strike="noStrike" cap="non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1" name="Google Shape;141;p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2" name="Google Shape;142;p6"/>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Introduction to Microlearning</a:t>
            </a:r>
            <a:endParaRPr sz="1400" b="0" i="0" u="none" strike="noStrike" cap="none">
              <a:solidFill>
                <a:srgbClr val="000000"/>
              </a:solidFill>
              <a:latin typeface="Arial"/>
              <a:ea typeface="Arial"/>
              <a:cs typeface="Arial"/>
              <a:sym typeface="Arial"/>
            </a:endParaRPr>
          </a:p>
        </p:txBody>
      </p:sp>
      <p:pic>
        <p:nvPicPr>
          <p:cNvPr id="143" name="Google Shape;143;p6"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title="Microlearning | Benefits of Microlearning | SkillUp">
            <a:hlinkClick r:id="rId4"/>
          </p:cNvPr>
          <p:cNvPicPr preferRelativeResize="0"/>
          <p:nvPr/>
        </p:nvPicPr>
        <p:blipFill>
          <a:blip r:embed="rId5">
            <a:alphaModFix/>
          </a:blip>
          <a:stretch>
            <a:fillRect/>
          </a:stretch>
        </p:blipFill>
        <p:spPr>
          <a:xfrm>
            <a:off x="2660575" y="2325025"/>
            <a:ext cx="6870825" cy="3864875"/>
          </a:xfrm>
          <a:prstGeom prst="rect">
            <a:avLst/>
          </a:prstGeom>
          <a:noFill/>
          <a:ln>
            <a:noFill/>
          </a:ln>
        </p:spPr>
      </p:pic>
      <p:pic>
        <p:nvPicPr>
          <p:cNvPr id="144" name="Google Shape;144;p6"/>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1291</Words>
  <Application>Microsoft Office PowerPoint</Application>
  <PresentationFormat>Widescreen</PresentationFormat>
  <Paragraphs>122</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Philosopher</vt:lpstr>
      <vt:lpstr>Roboto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FIPL19</cp:lastModifiedBy>
  <cp:revision>1</cp:revision>
  <dcterms:modified xsi:type="dcterms:W3CDTF">2024-11-25T17:06:05Z</dcterms:modified>
</cp:coreProperties>
</file>