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Roboto"/>
      <p:regular r:id="rId36"/>
      <p:bold r:id="rId37"/>
      <p:italic r:id="rId38"/>
      <p:boldItalic r:id="rId39"/>
    </p:embeddedFont>
    <p:embeddedFont>
      <p:font typeface="Noto Sans"/>
      <p:regular r:id="rId40"/>
      <p:bold r:id="rId41"/>
      <p:italic r:id="rId42"/>
      <p:boldItalic r:id="rId43"/>
    </p:embeddedFont>
    <p:embeddedFont>
      <p:font typeface="Philosop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8" roundtripDataSignature="AMtx7mgNSvge4RcQrFdMRL5Tzjf8W4MW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5.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7.xml"/><Relationship Id="rId44" Type="http://schemas.openxmlformats.org/officeDocument/2006/relationships/font" Target="fonts/Philosopher-regular.fntdata"/><Relationship Id="rId21" Type="http://schemas.openxmlformats.org/officeDocument/2006/relationships/slide" Target="slides/slide16.xml"/><Relationship Id="rId43" Type="http://schemas.openxmlformats.org/officeDocument/2006/relationships/font" Target="fonts/NotoSans-boldItalic.fntdata"/><Relationship Id="rId24" Type="http://schemas.openxmlformats.org/officeDocument/2006/relationships/slide" Target="slides/slide19.xml"/><Relationship Id="rId46" Type="http://schemas.openxmlformats.org/officeDocument/2006/relationships/font" Target="fonts/Philosopher-italic.fntdata"/><Relationship Id="rId23" Type="http://schemas.openxmlformats.org/officeDocument/2006/relationships/slide" Target="slides/slide18.xml"/><Relationship Id="rId45" Type="http://schemas.openxmlformats.org/officeDocument/2006/relationships/font" Target="fonts/Philosop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hilosopher-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9eac917d12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7" name="Google Shape;147;g29eac917d12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0" name="Google Shape;16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3" name="Google Shape;17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eac917d12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a:p>
        </p:txBody>
      </p:sp>
      <p:sp>
        <p:nvSpPr>
          <p:cNvPr id="186" name="Google Shape;186;g29eac917d12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199" name="Google Shape;1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2" name="Google Shape;21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5" name="Google Shape;2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eac917d1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8" name="Google Shape;238;g29eac917d12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1" name="Google Shape;2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4" name="Google Shape;26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7" name="Google Shape;27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f4926f02b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1" name="Google Shape;291;g29f4926f02b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9f4926f02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f4926f02b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a:p>
        </p:txBody>
      </p:sp>
      <p:sp>
        <p:nvSpPr>
          <p:cNvPr id="321" name="Google Shape;321;g29f4926f02b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f4926f02b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f4926f02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f4926f02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82" name="Google Shape;82;g29f4926f02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eac917d12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8" name="Google Shape;108;g29eac917d12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eac917d1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1" name="Google Shape;121;g29eac917d12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4" name="Google Shape;1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3"/>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24"/>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25"/>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7" name="Shape 17"/>
        <p:cNvGrpSpPr/>
        <p:nvPr/>
      </p:nvGrpSpPr>
      <p:grpSpPr>
        <a:xfrm>
          <a:off x="0" y="0"/>
          <a:ext cx="0" cy="0"/>
          <a:chOff x="0" y="0"/>
          <a:chExt cx="0" cy="0"/>
        </a:xfrm>
      </p:grpSpPr>
      <p:sp>
        <p:nvSpPr>
          <p:cNvPr id="18" name="Google Shape;18;p26"/>
          <p:cNvSpPr/>
          <p:nvPr>
            <p:ph idx="2" type="pic"/>
          </p:nvPr>
        </p:nvSpPr>
        <p:spPr>
          <a:xfrm>
            <a:off x="1319669" y="2525150"/>
            <a:ext cx="2116082" cy="2117188"/>
          </a:xfrm>
          <a:prstGeom prst="rect">
            <a:avLst/>
          </a:prstGeom>
          <a:noFill/>
          <a:ln>
            <a:noFill/>
          </a:ln>
        </p:spPr>
      </p:sp>
      <p:sp>
        <p:nvSpPr>
          <p:cNvPr id="19" name="Google Shape;19;p26"/>
          <p:cNvSpPr/>
          <p:nvPr>
            <p:ph idx="3" type="pic"/>
          </p:nvPr>
        </p:nvSpPr>
        <p:spPr>
          <a:xfrm>
            <a:off x="3788433" y="2525150"/>
            <a:ext cx="2116082" cy="2117188"/>
          </a:xfrm>
          <a:prstGeom prst="rect">
            <a:avLst/>
          </a:prstGeom>
          <a:noFill/>
          <a:ln>
            <a:noFill/>
          </a:ln>
        </p:spPr>
      </p:sp>
      <p:sp>
        <p:nvSpPr>
          <p:cNvPr id="20" name="Google Shape;20;p26"/>
          <p:cNvSpPr/>
          <p:nvPr>
            <p:ph idx="4" type="pic"/>
          </p:nvPr>
        </p:nvSpPr>
        <p:spPr>
          <a:xfrm>
            <a:off x="6257197" y="2525150"/>
            <a:ext cx="2116082" cy="2117188"/>
          </a:xfrm>
          <a:prstGeom prst="rect">
            <a:avLst/>
          </a:prstGeom>
          <a:noFill/>
          <a:ln>
            <a:noFill/>
          </a:ln>
        </p:spPr>
      </p:sp>
      <p:sp>
        <p:nvSpPr>
          <p:cNvPr id="21" name="Google Shape;21;p2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 name="Shape 23"/>
        <p:cNvGrpSpPr/>
        <p:nvPr/>
      </p:nvGrpSpPr>
      <p:grpSpPr>
        <a:xfrm>
          <a:off x="0" y="0"/>
          <a:ext cx="0" cy="0"/>
          <a:chOff x="0" y="0"/>
          <a:chExt cx="0" cy="0"/>
        </a:xfrm>
      </p:grpSpPr>
      <p:sp>
        <p:nvSpPr>
          <p:cNvPr id="24" name="Google Shape;24;p28"/>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PjcrH2X5oC4" TargetMode="External"/><Relationship Id="rId6"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igkVs_sEPo" TargetMode="External"/><Relationship Id="rId6"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ejpN9dcbzY" TargetMode="External"/><Relationship Id="rId6"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MDfce4FsiT4" TargetMode="External"/><Relationship Id="rId6"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g8IOjgXlbYI" TargetMode="External"/><Relationship Id="rId6"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_Ta0bTvbi0" TargetMode="External"/><Relationship Id="rId6"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i492b7QGlqU" TargetMode="External"/><Relationship Id="rId6"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yAjrNPk-JNA" TargetMode="External"/><Relationship Id="rId6"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erPwABFbdz8" TargetMode="External"/><Relationship Id="rId6"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0_R7slBiNE" TargetMode="External"/><Relationship Id="rId6"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w4MQFBEXEMc" TargetMode="External"/><Relationship Id="rId6"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s://www.emerald.com/insight/content/doi/10.1108/JWAM-10-2020-0044/full/pdf" TargetMode="External"/><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hyperlink" Target="https://intapi.sciendo.com/pdf/10.1515/bsaft-2017-0003" TargetMode="External"/><Relationship Id="rId5" Type="http://schemas.openxmlformats.org/officeDocument/2006/relationships/image" Target="../media/image4.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hyperlink" Target="https://link.springer.com/content/pdf/10.1007/s11423-022-10084-1.pdf" TargetMode="External"/><Relationship Id="rId6"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https://link.springer.com/content/pdf/10.1007/s11042-020-09523-z.pdf" TargetMode="External"/><Relationship Id="rId5" Type="http://schemas.openxmlformats.org/officeDocument/2006/relationships/image" Target="../media/image38.png"/><Relationship Id="rId6"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s://journals.plos.org/plosone/article/file?id=10.1371/journal.pone.0213178&amp;type=printable" TargetMode="External"/><Relationship Id="rId5" Type="http://schemas.openxmlformats.org/officeDocument/2006/relationships/image" Target="../media/image25.png"/><Relationship Id="rId6"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32.jpg"/><Relationship Id="rId11" Type="http://schemas.openxmlformats.org/officeDocument/2006/relationships/image" Target="../media/image31.png"/><Relationship Id="rId10" Type="http://schemas.openxmlformats.org/officeDocument/2006/relationships/image" Target="../media/image36.jpg"/><Relationship Id="rId12" Type="http://schemas.openxmlformats.org/officeDocument/2006/relationships/image" Target="../media/image4.png"/><Relationship Id="rId9" Type="http://schemas.openxmlformats.org/officeDocument/2006/relationships/image" Target="../media/image30.png"/><Relationship Id="rId5" Type="http://schemas.openxmlformats.org/officeDocument/2006/relationships/image" Target="../media/image34.jpg"/><Relationship Id="rId6" Type="http://schemas.openxmlformats.org/officeDocument/2006/relationships/image" Target="../media/image29.png"/><Relationship Id="rId7" Type="http://schemas.openxmlformats.org/officeDocument/2006/relationships/image" Target="../media/image35.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jg8sYvUMohQ" TargetMode="External"/><Relationship Id="rId6"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QIneSsndae8" TargetMode="External"/><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nX7Mt6rccls" TargetMode="External"/><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mLh5uGfiks" TargetMode="External"/><Relationship Id="rId6"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c-n_Tc_n-tk" TargetMode="External"/><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tnrcuAAz8Q" TargetMode="External"/><Relationship Id="rId6"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1"/>
          <p:cNvPicPr preferRelativeResize="0"/>
          <p:nvPr>
            <p:ph idx="2" type="pic"/>
          </p:nvPr>
        </p:nvPicPr>
        <p:blipFill rotWithShape="1">
          <a:blip r:embed="rId3">
            <a:alphaModFix/>
          </a:blip>
          <a:srcRect b="10216" l="0" r="0" t="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1"/>
          <p:cNvSpPr txBox="1"/>
          <p:nvPr/>
        </p:nvSpPr>
        <p:spPr>
          <a:xfrm>
            <a:off x="745723" y="914717"/>
            <a:ext cx="4038496"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Professional Development Training for Front-line Adult Educators</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pic>
        <p:nvPicPr>
          <p:cNvPr id="32" name="Google Shape;32;p1"/>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33" name="Google Shape;33;p1"/>
          <p:cNvSpPr/>
          <p:nvPr/>
        </p:nvSpPr>
        <p:spPr>
          <a:xfrm>
            <a:off x="1" y="2484337"/>
            <a:ext cx="4332514" cy="1889327"/>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GB" sz="2400" u="none" cap="none" strike="noStrike">
                <a:solidFill>
                  <a:schemeClr val="dk1"/>
                </a:solidFill>
                <a:latin typeface="Philosopher"/>
                <a:ea typeface="Philosopher"/>
                <a:cs typeface="Philosopher"/>
                <a:sym typeface="Philosopher"/>
              </a:rPr>
              <a:t>Module </a:t>
            </a:r>
            <a:r>
              <a:rPr b="1" lang="en-GB" sz="2400">
                <a:solidFill>
                  <a:schemeClr val="dk1"/>
                </a:solidFill>
                <a:latin typeface="Philosopher"/>
                <a:ea typeface="Philosopher"/>
                <a:cs typeface="Philosopher"/>
                <a:sym typeface="Philosopher"/>
              </a:rPr>
              <a:t>1</a:t>
            </a:r>
            <a:r>
              <a:rPr b="1" i="0" lang="en-GB" sz="2400" u="none" cap="none" strike="noStrike">
                <a:solidFill>
                  <a:schemeClr val="dk1"/>
                </a:solidFill>
                <a:latin typeface="Philosopher"/>
                <a:ea typeface="Philosopher"/>
                <a:cs typeface="Philosopher"/>
                <a:sym typeface="Philosopher"/>
              </a:rPr>
              <a:t>:</a:t>
            </a:r>
            <a:br>
              <a:rPr b="1" i="0" lang="en-GB" sz="2400" u="none" cap="none" strike="noStrike">
                <a:solidFill>
                  <a:schemeClr val="dk1"/>
                </a:solidFill>
                <a:latin typeface="Philosopher"/>
                <a:ea typeface="Philosopher"/>
                <a:cs typeface="Philosopher"/>
                <a:sym typeface="Philosopher"/>
              </a:rPr>
            </a:br>
            <a:r>
              <a:rPr b="0" i="0" lang="en-GB" sz="2400" u="none" cap="none" strike="noStrike">
                <a:solidFill>
                  <a:schemeClr val="dk1"/>
                </a:solidFill>
                <a:latin typeface="Philosopher"/>
                <a:ea typeface="Philosopher"/>
                <a:cs typeface="Philosopher"/>
                <a:sym typeface="Philosopher"/>
              </a:rPr>
              <a:t>Introduction to Micro-Learning theory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Self-directed learning resources</a:t>
            </a:r>
            <a:endParaRPr b="1"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lang="en-GB" sz="2400">
                <a:solidFill>
                  <a:schemeClr val="dk1"/>
                </a:solidFill>
                <a:latin typeface="Philosopher"/>
                <a:ea typeface="Philosopher"/>
                <a:cs typeface="Philosopher"/>
                <a:sym typeface="Philosopher"/>
              </a:rPr>
              <a:t>4</a:t>
            </a:r>
            <a:r>
              <a:rPr b="1" i="0" lang="en-GB" sz="2400" u="none" cap="none" strike="noStrike">
                <a:solidFill>
                  <a:schemeClr val="dk1"/>
                </a:solidFill>
                <a:latin typeface="Philosopher"/>
                <a:ea typeface="Philosopher"/>
                <a:cs typeface="Philosopher"/>
                <a:sym typeface="Philosopher"/>
              </a:rPr>
              <a:t>. </a:t>
            </a:r>
            <a:r>
              <a:rPr b="1" lang="en-GB" sz="2400">
                <a:solidFill>
                  <a:schemeClr val="dk1"/>
                </a:solidFill>
                <a:latin typeface="Philosopher"/>
                <a:ea typeface="Philosopher"/>
                <a:cs typeface="Philosopher"/>
                <a:sym typeface="Philosopher"/>
              </a:rPr>
              <a:t> </a:t>
            </a:r>
            <a:r>
              <a:rPr b="1" i="0" lang="en-GB" sz="2400" u="none" cap="none" strike="noStrike">
                <a:solidFill>
                  <a:schemeClr val="dk1"/>
                </a:solidFill>
                <a:latin typeface="Philosopher"/>
                <a:ea typeface="Philosopher"/>
                <a:cs typeface="Philosopher"/>
                <a:sym typeface="Philosopher"/>
              </a:rPr>
              <a:t>Microlearning </a:t>
            </a:r>
            <a:r>
              <a:rPr b="1" lang="en-GB" sz="2400">
                <a:solidFill>
                  <a:schemeClr val="dk1"/>
                </a:solidFill>
                <a:latin typeface="Philosopher"/>
                <a:ea typeface="Philosopher"/>
                <a:cs typeface="Philosopher"/>
                <a:sym typeface="Philosopher"/>
              </a:rPr>
              <a:t>B</a:t>
            </a:r>
            <a:r>
              <a:rPr b="1" i="0" lang="en-GB" sz="2400" u="none" cap="none" strike="noStrike">
                <a:solidFill>
                  <a:schemeClr val="dk1"/>
                </a:solidFill>
                <a:latin typeface="Philosopher"/>
                <a:ea typeface="Philosopher"/>
                <a:cs typeface="Philosopher"/>
                <a:sym typeface="Philosopher"/>
              </a:rPr>
              <a:t>est </a:t>
            </a:r>
            <a:r>
              <a:rPr b="1" lang="en-GB" sz="2400">
                <a:solidFill>
                  <a:schemeClr val="dk1"/>
                </a:solidFill>
                <a:latin typeface="Philosopher"/>
                <a:ea typeface="Philosopher"/>
                <a:cs typeface="Philosopher"/>
                <a:sym typeface="Philosopher"/>
              </a:rPr>
              <a:t>Practices</a:t>
            </a:r>
            <a:endParaRPr b="1" i="0" sz="2400" u="none" cap="none" strike="noStrik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4" name="Google Shape;154;g29eac917d12_0_67"/>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155" name="Google Shape;155;g29eac917d12_0_67"/>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56" name="Google Shape;156;g29eac917d12_0_67"/>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id="157" name="Google Shape;157;g29eac917d12_0_67" title="Webinar: Microlearning best practices">
            <a:hlinkClick r:id="rId5"/>
          </p:cNvPr>
          <p:cNvPicPr preferRelativeResize="0"/>
          <p:nvPr/>
        </p:nvPicPr>
        <p:blipFill>
          <a:blip r:embed="rId6">
            <a:alphaModFix/>
          </a:blip>
          <a:stretch>
            <a:fillRect/>
          </a:stretch>
        </p:blipFill>
        <p:spPr>
          <a:xfrm>
            <a:off x="2714100" y="2340825"/>
            <a:ext cx="6763800" cy="3804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1800" u="none" cap="none" strike="noStrike">
                <a:solidFill>
                  <a:schemeClr val="dk1"/>
                </a:solidFill>
                <a:latin typeface="Philosopher"/>
                <a:ea typeface="Philosopher"/>
                <a:cs typeface="Philosopher"/>
                <a:sym typeface="Philosopher"/>
              </a:rPr>
              <a:t>1. </a:t>
            </a:r>
            <a:r>
              <a:rPr b="1" i="0" lang="en-GB" sz="2400" u="none" cap="none" strike="noStrike">
                <a:solidFill>
                  <a:srgbClr val="000000"/>
                </a:solidFill>
                <a:latin typeface="Philosopher"/>
                <a:ea typeface="Philosopher"/>
                <a:cs typeface="Philosopher"/>
                <a:sym typeface="Philosopher"/>
              </a:rPr>
              <a:t>Andragogy vs. Pedagogy</a:t>
            </a:r>
            <a:endParaRPr b="1" i="0" sz="1800" u="none" cap="none" strike="noStrik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7" name="Google Shape;167;p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68" name="Google Shape;168;p7"/>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 Adult Learning Theory</a:t>
            </a:r>
            <a:endParaRPr b="0" i="0" sz="1400" u="none" cap="none" strike="noStrike">
              <a:solidFill>
                <a:srgbClr val="000000"/>
              </a:solidFill>
              <a:latin typeface="Arial"/>
              <a:ea typeface="Arial"/>
              <a:cs typeface="Arial"/>
              <a:sym typeface="Arial"/>
            </a:endParaRPr>
          </a:p>
        </p:txBody>
      </p:sp>
      <p:pic>
        <p:nvPicPr>
          <p:cNvPr descr="Andragogy vs Pedagogy - A brief explanation of the practice of adult and child learning approach." id="170" name="Google Shape;170;p7" title="Pedagogy VS Andragogy (with simple examples)">
            <a:hlinkClick r:id="rId5"/>
          </p:cNvPr>
          <p:cNvPicPr preferRelativeResize="0"/>
          <p:nvPr/>
        </p:nvPicPr>
        <p:blipFill>
          <a:blip r:embed="rId6">
            <a:alphaModFix/>
          </a:blip>
          <a:stretch>
            <a:fillRect/>
          </a:stretch>
        </p:blipFill>
        <p:spPr>
          <a:xfrm>
            <a:off x="2789300" y="2382050"/>
            <a:ext cx="6613404" cy="372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2. Applying Adult Learning Principles to Microlearning</a:t>
            </a:r>
            <a:endParaRPr b="1" i="0" sz="2000" u="none" cap="none" strike="noStrik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0" name="Google Shape;180;p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81" name="Google Shape;181;p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82" name="Google Shape;182;p8"/>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 Adult Learning Theory</a:t>
            </a:r>
            <a:endParaRPr b="0" i="0" sz="1400" u="none" cap="none" strike="noStrike">
              <a:solidFill>
                <a:srgbClr val="000000"/>
              </a:solidFill>
              <a:latin typeface="Arial"/>
              <a:ea typeface="Arial"/>
              <a:cs typeface="Arial"/>
              <a:sym typeface="Arial"/>
            </a:endParaRPr>
          </a:p>
        </p:txBody>
      </p:sp>
      <p:pic>
        <p:nvPicPr>
          <p:cNvPr descr="Animated in After Effects" id="183" name="Google Shape;183;p8" title="Adult Learning Microlearning Animation">
            <a:hlinkClick r:id="rId5"/>
          </p:cNvPr>
          <p:cNvPicPr preferRelativeResize="0"/>
          <p:nvPr/>
        </p:nvPicPr>
        <p:blipFill>
          <a:blip r:embed="rId6">
            <a:alphaModFix/>
          </a:blip>
          <a:stretch>
            <a:fillRect/>
          </a:stretch>
        </p:blipFill>
        <p:spPr>
          <a:xfrm>
            <a:off x="2610188" y="2502350"/>
            <a:ext cx="6721575" cy="3780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2. </a:t>
            </a:r>
            <a:r>
              <a:rPr b="1" lang="en-GB" sz="2300">
                <a:solidFill>
                  <a:srgbClr val="0F0F0F"/>
                </a:solidFill>
                <a:highlight>
                  <a:srgbClr val="FFFFFF"/>
                </a:highlight>
                <a:latin typeface="Philosopher"/>
                <a:ea typeface="Philosopher"/>
                <a:cs typeface="Philosopher"/>
                <a:sym typeface="Philosopher"/>
              </a:rPr>
              <a:t>Using Adult Learning Principles to Create Effective Training</a:t>
            </a:r>
            <a:endParaRPr b="1" sz="2000">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3" name="Google Shape;193;g29eac917d12_0_4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194" name="Google Shape;194;g29eac917d12_0_4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95" name="Google Shape;195;g29eac917d12_0_40"/>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 Adult Learning Theory</a:t>
            </a:r>
            <a:endParaRPr b="0" i="0" sz="1400" u="none" cap="none" strike="noStrike">
              <a:solidFill>
                <a:srgbClr val="000000"/>
              </a:solidFill>
              <a:latin typeface="Arial"/>
              <a:ea typeface="Arial"/>
              <a:cs typeface="Arial"/>
              <a:sym typeface="Arial"/>
            </a:endParaRPr>
          </a:p>
        </p:txBody>
      </p:sp>
      <p:pic>
        <p:nvPicPr>
          <p:cNvPr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id="196" name="Google Shape;196;g29eac917d12_0_40" title="Using Adult Learning Principles to Create Effective Training">
            <a:hlinkClick r:id="rId5"/>
          </p:cNvPr>
          <p:cNvPicPr preferRelativeResize="0"/>
          <p:nvPr/>
        </p:nvPicPr>
        <p:blipFill>
          <a:blip r:embed="rId6">
            <a:alphaModFix/>
          </a:blip>
          <a:stretch>
            <a:fillRect/>
          </a:stretch>
        </p:blipFill>
        <p:spPr>
          <a:xfrm>
            <a:off x="3008700" y="2433849"/>
            <a:ext cx="6174600" cy="3473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1. Storytelling in Microlearning</a:t>
            </a:r>
            <a:endParaRPr b="1" i="0" sz="2000" u="none" cap="none" strike="noStrik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6" name="Google Shape;206;p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07" name="Google Shape;207;p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III. Designing Effective Microlearning Modules</a:t>
            </a:r>
            <a:endParaRPr b="0" i="0" sz="1400" u="none" cap="none" strike="noStrike">
              <a:solidFill>
                <a:srgbClr val="000000"/>
              </a:solidFill>
              <a:latin typeface="Arial"/>
              <a:ea typeface="Arial"/>
              <a:cs typeface="Arial"/>
              <a:sym typeface="Arial"/>
            </a:endParaRPr>
          </a:p>
        </p:txBody>
      </p:sp>
      <p:pic>
        <p:nvPicPr>
          <p:cNvPr descr="1080 HD" id="209" name="Google Shape;209;p9" title="Microlearning - Storytelling - Innovations">
            <a:hlinkClick r:id="rId5"/>
          </p:cNvPr>
          <p:cNvPicPr preferRelativeResize="0"/>
          <p:nvPr/>
        </p:nvPicPr>
        <p:blipFill>
          <a:blip r:embed="rId6">
            <a:alphaModFix/>
          </a:blip>
          <a:stretch>
            <a:fillRect/>
          </a:stretch>
        </p:blipFill>
        <p:spPr>
          <a:xfrm>
            <a:off x="2849050" y="2393609"/>
            <a:ext cx="6493900" cy="36528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2. Gamification in Microlearning</a:t>
            </a:r>
            <a:endParaRPr b="1" i="0" sz="2000" u="none" cap="none" strike="noStrik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9" name="Google Shape;219;p1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20" name="Google Shape;220;p1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21" name="Google Shape;221;p10"/>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III. Designing Effective Microlearning Modules</a:t>
            </a:r>
            <a:endParaRPr b="0" i="0" sz="1400" u="none" cap="none" strike="noStrike">
              <a:solidFill>
                <a:srgbClr val="000000"/>
              </a:solidFill>
              <a:latin typeface="Arial"/>
              <a:ea typeface="Arial"/>
              <a:cs typeface="Arial"/>
              <a:sym typeface="Arial"/>
            </a:endParaRPr>
          </a:p>
        </p:txBody>
      </p:sp>
      <p:pic>
        <p:nvPicPr>
          <p:cNvPr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id="222" name="Google Shape;222;p10" title="Principles of Gamified Learning">
            <a:hlinkClick r:id="rId5"/>
          </p:cNvPr>
          <p:cNvPicPr preferRelativeResize="0"/>
          <p:nvPr/>
        </p:nvPicPr>
        <p:blipFill>
          <a:blip r:embed="rId6">
            <a:alphaModFix/>
          </a:blip>
          <a:stretch>
            <a:fillRect/>
          </a:stretch>
        </p:blipFill>
        <p:spPr>
          <a:xfrm>
            <a:off x="2545875" y="2429998"/>
            <a:ext cx="6850178" cy="3853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3. How to create Engaging Compliance courses using Gamification and Microlearning</a:t>
            </a:r>
            <a:endParaRPr b="1" i="0" sz="2000" u="none" cap="none" strike="noStrik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2" name="Google Shape;232;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33" name="Google Shape;233;p11"/>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34" name="Google Shape;234;p11"/>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III. Designing Effective Microlearning Modules</a:t>
            </a:r>
            <a:endParaRPr b="0" i="0" sz="1400" u="none" cap="none" strike="noStrike">
              <a:solidFill>
                <a:srgbClr val="000000"/>
              </a:solidFill>
              <a:latin typeface="Arial"/>
              <a:ea typeface="Arial"/>
              <a:cs typeface="Arial"/>
              <a:sym typeface="Arial"/>
            </a:endParaRPr>
          </a:p>
        </p:txBody>
      </p:sp>
      <p:pic>
        <p:nvPicPr>
          <p:cNvPr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id="235" name="Google Shape;235;p11" title="3 Examples - How to create Engaging Compliance courses using Gamification and Microlearning">
            <a:hlinkClick r:id="rId5"/>
          </p:cNvPr>
          <p:cNvPicPr preferRelativeResize="0"/>
          <p:nvPr/>
        </p:nvPicPr>
        <p:blipFill>
          <a:blip r:embed="rId6">
            <a:alphaModFix/>
          </a:blip>
          <a:stretch>
            <a:fillRect/>
          </a:stretch>
        </p:blipFill>
        <p:spPr>
          <a:xfrm>
            <a:off x="3234875" y="2663725"/>
            <a:ext cx="5722250" cy="321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3. How to create Engaging Online Compliance</a:t>
            </a:r>
            <a:endParaRPr b="1" i="0" sz="2000" u="none" cap="none" strike="noStrik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5" name="Google Shape;245;g29eac917d12_0_19"/>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246" name="Google Shape;246;g29eac917d12_0_1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47" name="Google Shape;247;g29eac917d12_0_19"/>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III. Designing Effective Microlearning Modules</a:t>
            </a:r>
            <a:endParaRPr b="0" i="0" sz="1400" u="none" cap="none" strike="noStrike">
              <a:solidFill>
                <a:srgbClr val="000000"/>
              </a:solidFill>
              <a:latin typeface="Arial"/>
              <a:ea typeface="Arial"/>
              <a:cs typeface="Arial"/>
              <a:sym typeface="Arial"/>
            </a:endParaRPr>
          </a:p>
        </p:txBody>
      </p:sp>
      <p:pic>
        <p:nvPicPr>
          <p:cNvPr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id="248" name="Google Shape;248;g29eac917d12_0_19" title="How to create an engaging online compliance training program | FREE WEBINAR">
            <a:hlinkClick r:id="rId5"/>
          </p:cNvPr>
          <p:cNvPicPr preferRelativeResize="0"/>
          <p:nvPr/>
        </p:nvPicPr>
        <p:blipFill>
          <a:blip r:embed="rId6">
            <a:alphaModFix/>
          </a:blip>
          <a:stretch>
            <a:fillRect/>
          </a:stretch>
        </p:blipFill>
        <p:spPr>
          <a:xfrm>
            <a:off x="3185063" y="2414001"/>
            <a:ext cx="5821875" cy="327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4. Micro-Learning: An important tool in your learning content strategy</a:t>
            </a:r>
            <a:endParaRPr b="1" i="0" sz="2000" u="none" cap="none" strike="noStrik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58" name="Google Shape;258;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59" name="Google Shape;259;p1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60" name="Google Shape;260;p12"/>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III. Designing Effective Microlearning Modules</a:t>
            </a:r>
            <a:endParaRPr b="0" i="0" sz="1400" u="none" cap="none" strike="noStrike">
              <a:solidFill>
                <a:srgbClr val="000000"/>
              </a:solidFill>
              <a:latin typeface="Arial"/>
              <a:ea typeface="Arial"/>
              <a:cs typeface="Arial"/>
              <a:sym typeface="Arial"/>
            </a:endParaRPr>
          </a:p>
        </p:txBody>
      </p:sp>
      <p:pic>
        <p:nvPicPr>
          <p:cNvPr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id="261" name="Google Shape;261;p12" title="Why microlearning is the most important tool in your learning content strategy">
            <a:hlinkClick r:id="rId5"/>
          </p:cNvPr>
          <p:cNvPicPr preferRelativeResize="0"/>
          <p:nvPr/>
        </p:nvPicPr>
        <p:blipFill>
          <a:blip r:embed="rId6">
            <a:alphaModFix/>
          </a:blip>
          <a:stretch>
            <a:fillRect/>
          </a:stretch>
        </p:blipFill>
        <p:spPr>
          <a:xfrm>
            <a:off x="2554443" y="2185550"/>
            <a:ext cx="7083107" cy="3984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1. Technology and Platforms</a:t>
            </a:r>
            <a:endParaRPr b="1" i="0" sz="2000" u="none" cap="none" strike="noStrik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1" name="Google Shape;271;p1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72" name="Google Shape;272;p13"/>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IV. Delivery Methods</a:t>
            </a:r>
            <a:endParaRPr b="0" i="0" sz="1400" u="none" cap="none" strike="noStrike">
              <a:solidFill>
                <a:srgbClr val="000000"/>
              </a:solidFill>
              <a:latin typeface="Arial"/>
              <a:ea typeface="Arial"/>
              <a:cs typeface="Arial"/>
              <a:sym typeface="Arial"/>
            </a:endParaRPr>
          </a:p>
        </p:txBody>
      </p:sp>
      <p:pic>
        <p:nvPicPr>
          <p:cNvPr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id="274" name="Google Shape;274;p13" title="The 5 Best Microlearning Platforms You Should be Using (Quick 2-min Guide)">
            <a:hlinkClick r:id="rId5"/>
          </p:cNvPr>
          <p:cNvPicPr preferRelativeResize="0"/>
          <p:nvPr/>
        </p:nvPicPr>
        <p:blipFill>
          <a:blip r:embed="rId6">
            <a:alphaModFix/>
          </a:blip>
          <a:stretch>
            <a:fillRect/>
          </a:stretch>
        </p:blipFill>
        <p:spPr>
          <a:xfrm>
            <a:off x="2796900" y="2343150"/>
            <a:ext cx="6598178" cy="371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2"/>
          <p:cNvPicPr preferRelativeResize="0"/>
          <p:nvPr>
            <p:ph idx="2" type="pic"/>
          </p:nvPr>
        </p:nvPicPr>
        <p:blipFill rotWithShape="1">
          <a:blip r:embed="rId3">
            <a:alphaModFix/>
          </a:blip>
          <a:srcRect b="0" l="25403" r="25403" t="0"/>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1800" u="none" cap="none" strike="noStrike">
                <a:solidFill>
                  <a:schemeClr val="dk1"/>
                </a:solidFill>
                <a:latin typeface="Philosopher"/>
                <a:ea typeface="Philosopher"/>
                <a:cs typeface="Philosopher"/>
                <a:sym typeface="Philosopher"/>
              </a:rPr>
              <a:t>MODULE 1</a:t>
            </a:r>
            <a:endParaRPr b="1" i="0" sz="1800" u="none" cap="none" strike="noStrik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en-GB" sz="2000" u="none" cap="none" strike="noStrike">
                <a:solidFill>
                  <a:schemeClr val="dk1"/>
                </a:solidFill>
                <a:latin typeface="Roboto"/>
                <a:ea typeface="Roboto"/>
                <a:cs typeface="Roboto"/>
                <a:sym typeface="Roboto"/>
              </a:rPr>
              <a:t>This module includes 14 hours of learning content.</a:t>
            </a:r>
            <a:endParaRPr b="0" i="0" sz="2000" u="none" cap="none" strike="noStrik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9" name="Google Shape;49;p2"/>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50" name="Google Shape;50;p2"/>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51" name="Google Shape;51;p2"/>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i="0" lang="en-GB" sz="3200" u="none" cap="none" strike="noStrike">
                <a:solidFill>
                  <a:srgbClr val="000000"/>
                </a:solidFill>
                <a:latin typeface="Philosopher"/>
                <a:ea typeface="Philosopher"/>
                <a:cs typeface="Philosopher"/>
                <a:sym typeface="Philosopher"/>
              </a:rPr>
              <a:t>6 hours of F2F learning</a:t>
            </a:r>
            <a:endParaRPr b="1" i="0" sz="3200" u="none" cap="none" strike="noStrike">
              <a:solidFill>
                <a:srgbClr val="000000"/>
              </a:solidFill>
              <a:latin typeface="Philosopher"/>
              <a:ea typeface="Philosopher"/>
              <a:cs typeface="Philosopher"/>
              <a:sym typeface="Philosopher"/>
            </a:endParaRPr>
          </a:p>
        </p:txBody>
      </p:sp>
      <p:sp>
        <p:nvSpPr>
          <p:cNvPr id="52" name="Google Shape;52;p2"/>
          <p:cNvSpPr txBox="1"/>
          <p:nvPr/>
        </p:nvSpPr>
        <p:spPr>
          <a:xfrm>
            <a:off x="8936406" y="3722421"/>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i="0" lang="en-GB" sz="3200" u="none" cap="none" strike="noStrike">
                <a:solidFill>
                  <a:srgbClr val="000000"/>
                </a:solidFill>
                <a:latin typeface="Philosopher"/>
                <a:ea typeface="Philosopher"/>
                <a:cs typeface="Philosopher"/>
                <a:sym typeface="Philosopher"/>
              </a:rPr>
              <a:t>8 hours of self-directed learning</a:t>
            </a:r>
            <a:endParaRPr b="0" i="0" sz="1400" u="none" cap="none" strike="noStrike">
              <a:solidFill>
                <a:srgbClr val="000000"/>
              </a:solidFill>
              <a:latin typeface="Arial"/>
              <a:ea typeface="Arial"/>
              <a:cs typeface="Arial"/>
              <a:sym typeface="Arial"/>
            </a:endParaRPr>
          </a:p>
        </p:txBody>
      </p:sp>
      <p:sp>
        <p:nvSpPr>
          <p:cNvPr id="53" name="Google Shape;53;p2"/>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en-GB" sz="1600" u="none" cap="none" strike="noStrike">
                <a:solidFill>
                  <a:srgbClr val="000000"/>
                </a:solidFill>
                <a:latin typeface="Roboto"/>
                <a:ea typeface="Roboto"/>
                <a:cs typeface="Roboto"/>
                <a:sym typeface="Roboto"/>
              </a:rPr>
              <a:t>This presentation covers the 6 hours of F2F learning.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GB" sz="1600" u="none" cap="none" strike="noStrike">
                <a:solidFill>
                  <a:srgbClr val="000000"/>
                </a:solidFill>
                <a:latin typeface="Roboto"/>
                <a:ea typeface="Roboto"/>
                <a:cs typeface="Roboto"/>
                <a:sym typeface="Roboto"/>
              </a:rPr>
              <a:t>It is accompanied by a Lesson Plan for the facilitator.</a:t>
            </a:r>
            <a:endParaRPr b="0" i="0" sz="1600" u="none" cap="none" strike="noStrike">
              <a:solidFill>
                <a:srgbClr val="000000"/>
              </a:solidFill>
              <a:latin typeface="Roboto"/>
              <a:ea typeface="Roboto"/>
              <a:cs typeface="Roboto"/>
              <a:sym typeface="Roboto"/>
            </a:endParaRPr>
          </a:p>
        </p:txBody>
      </p:sp>
      <p:sp>
        <p:nvSpPr>
          <p:cNvPr id="54" name="Google Shape;54;p2"/>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en-GB" sz="1600" u="none" cap="none" strike="noStrike">
                <a:solidFill>
                  <a:srgbClr val="000000"/>
                </a:solidFill>
                <a:latin typeface="Roboto"/>
                <a:ea typeface="Roboto"/>
                <a:cs typeface="Roboto"/>
                <a:sym typeface="Roboto"/>
              </a:rPr>
              <a:t>Go through the presentation with self-directed learning resources at your own pace!</a:t>
            </a:r>
            <a:endParaRPr b="0" i="0" sz="1600" u="none" cap="none" strike="noStrik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1. Methods for measuring the effectiveness of microlearning</a:t>
            </a:r>
            <a:endParaRPr b="1" i="0" sz="2000" u="none" cap="none" strike="noStrik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84" name="Google Shape;284;p1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85" name="Google Shape;285;p14"/>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V. Assessment and Evaluation</a:t>
            </a:r>
            <a:endParaRPr b="0" i="0" sz="1400" u="none" cap="none" strike="noStrik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id="288" name="Google Shape;288;p14" title="Discover How To Easily Use Micro Learning for Effective Training">
            <a:hlinkClick r:id="rId5"/>
          </p:cNvPr>
          <p:cNvPicPr preferRelativeResize="0"/>
          <p:nvPr/>
        </p:nvPicPr>
        <p:blipFill>
          <a:blip r:embed="rId6">
            <a:alphaModFix/>
          </a:blip>
          <a:stretch>
            <a:fillRect/>
          </a:stretch>
        </p:blipFill>
        <p:spPr>
          <a:xfrm>
            <a:off x="2544713" y="2231991"/>
            <a:ext cx="7102550" cy="39951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ARCTICLES</a:t>
            </a:r>
            <a:endParaRPr b="1" i="0" sz="2000" u="none" cap="none" strike="noStrik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8" name="Google Shape;298;g29f4926f02b_0_4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299" name="Google Shape;299;g29f4926f02b_0_42"/>
          <p:cNvPicPr preferRelativeResize="0"/>
          <p:nvPr/>
        </p:nvPicPr>
        <p:blipFill rotWithShape="1">
          <a:blip r:embed="rId4">
            <a:alphaModFix/>
          </a:blip>
          <a:srcRect b="0" l="0" r="0" t="0"/>
          <a:stretch/>
        </p:blipFill>
        <p:spPr>
          <a:xfrm>
            <a:off x="10208078" y="6255599"/>
            <a:ext cx="1723773" cy="353455"/>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01" name="Google Shape;301;g29f4926f02b_0_42"/>
          <p:cNvSpPr txBox="1"/>
          <p:nvPr/>
        </p:nvSpPr>
        <p:spPr>
          <a:xfrm>
            <a:off x="5470000" y="3244350"/>
            <a:ext cx="5403600" cy="3693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rPr b="1" lang="en-GB" sz="1800">
                <a:latin typeface="Philosopher"/>
                <a:ea typeface="Philosopher"/>
                <a:cs typeface="Philosopher"/>
                <a:sym typeface="Philosopher"/>
              </a:rPr>
              <a:t>1. </a:t>
            </a:r>
            <a:r>
              <a:rPr b="1" lang="en-GB" sz="1800">
                <a:latin typeface="Philosopher"/>
                <a:ea typeface="Philosopher"/>
                <a:cs typeface="Philosopher"/>
                <a:sym typeface="Philosopher"/>
              </a:rPr>
              <a:t>A review of the trend of microlearn</a:t>
            </a:r>
            <a:r>
              <a:rPr b="1" lang="en-GB" sz="1600">
                <a:latin typeface="Philosopher"/>
                <a:ea typeface="Philosopher"/>
                <a:cs typeface="Philosopher"/>
                <a:sym typeface="Philosopher"/>
              </a:rPr>
              <a:t>ing - </a:t>
            </a:r>
            <a:r>
              <a:rPr lang="en-GB" sz="1600" u="sng">
                <a:solidFill>
                  <a:schemeClr val="hlink"/>
                </a:solidFill>
                <a:latin typeface="Philosopher"/>
                <a:ea typeface="Philosopher"/>
                <a:cs typeface="Philosopher"/>
                <a:sym typeface="Philosopher"/>
                <a:hlinkClick r:id="rId5"/>
              </a:rPr>
              <a:t>link</a:t>
            </a:r>
            <a:endParaRPr b="1" sz="1600">
              <a:latin typeface="Philosopher"/>
              <a:ea typeface="Philosopher"/>
              <a:cs typeface="Philosopher"/>
              <a:sym typeface="Philosopher"/>
            </a:endParaRPr>
          </a:p>
        </p:txBody>
      </p:sp>
      <p:pic>
        <p:nvPicPr>
          <p:cNvPr id="302" name="Google Shape;302;g29f4926f02b_0_42"/>
          <p:cNvPicPr preferRelativeResize="0"/>
          <p:nvPr/>
        </p:nvPicPr>
        <p:blipFill>
          <a:blip r:embed="rId6">
            <a:alphaModFix/>
          </a:blip>
          <a:stretch>
            <a:fillRect/>
          </a:stretch>
        </p:blipFill>
        <p:spPr>
          <a:xfrm>
            <a:off x="872950" y="1133650"/>
            <a:ext cx="3666325" cy="5037325"/>
          </a:xfrm>
          <a:prstGeom prst="rect">
            <a:avLst/>
          </a:prstGeom>
          <a:noFill/>
          <a:ln>
            <a:noFill/>
          </a:ln>
        </p:spPr>
      </p:pic>
      <p:sp>
        <p:nvSpPr>
          <p:cNvPr id="303" name="Google Shape;303;g29f4926f02b_0_42"/>
          <p:cNvSpPr txBox="1"/>
          <p:nvPr/>
        </p:nvSpPr>
        <p:spPr>
          <a:xfrm>
            <a:off x="7233612" y="39520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en-GB" sz="1300">
                <a:solidFill>
                  <a:schemeClr val="dk1"/>
                </a:solidFill>
                <a:latin typeface="Philosopher"/>
                <a:ea typeface="Philosopher"/>
                <a:cs typeface="Philosopher"/>
                <a:sym typeface="Philosopher"/>
              </a:rPr>
              <a:t>(approx. 45 min reading)</a:t>
            </a:r>
            <a:endParaRPr i="1" sz="13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icon&#10;&#10;Description automatically generated" id="308" name="Google Shape;308;g29f4926f02b_0_6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GB" sz="1800">
                <a:latin typeface="Philosopher"/>
                <a:ea typeface="Philosopher"/>
                <a:cs typeface="Philosopher"/>
                <a:sym typeface="Philosopher"/>
              </a:rPr>
              <a:t>2. MICROLEARNING: AN EVOLVING ELEARNING TREND</a:t>
            </a:r>
            <a:r>
              <a:rPr b="1" lang="en-GB" sz="1600">
                <a:latin typeface="Philosopher"/>
                <a:ea typeface="Philosopher"/>
                <a:cs typeface="Philosopher"/>
                <a:sym typeface="Philosopher"/>
              </a:rPr>
              <a:t> - </a:t>
            </a:r>
            <a:r>
              <a:rPr lang="en-GB" sz="1600" u="sng">
                <a:solidFill>
                  <a:schemeClr val="hlink"/>
                </a:solidFill>
                <a:latin typeface="Philosopher"/>
                <a:ea typeface="Philosopher"/>
                <a:cs typeface="Philosopher"/>
                <a:sym typeface="Philosopher"/>
                <a:hlinkClick r:id="rId4"/>
              </a:rPr>
              <a:t>link</a:t>
            </a:r>
            <a:endParaRPr b="1" sz="1600">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en-GB" sz="1300">
                <a:solidFill>
                  <a:schemeClr val="dk1"/>
                </a:solidFill>
                <a:latin typeface="Philosopher"/>
                <a:ea typeface="Philosopher"/>
                <a:cs typeface="Philosopher"/>
                <a:sym typeface="Philosopher"/>
              </a:rPr>
              <a:t>(approx. 30  min reading)</a:t>
            </a:r>
            <a:endParaRPr i="1" sz="1300" u="none" cap="none" strike="noStrik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ARCTICLES</a:t>
            </a:r>
            <a:endParaRPr b="1" i="0" sz="2000" u="none" cap="none" strike="noStrik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rotWithShape="1">
          <a:blip r:embed="rId5">
            <a:alphaModFix/>
          </a:blip>
          <a:srcRect b="0" l="0" r="0" t="0"/>
          <a:stretch/>
        </p:blipFill>
        <p:spPr>
          <a:xfrm>
            <a:off x="10208078" y="6255599"/>
            <a:ext cx="1723773" cy="353455"/>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643450" y="1034349"/>
            <a:ext cx="3699425" cy="5221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descr="A picture containing icon&#10;&#10;Description automatically generated" id="324" name="Google Shape;324;g29f4926f02b_0_104"/>
          <p:cNvPicPr preferRelativeResize="0"/>
          <p:nvPr/>
        </p:nvPicPr>
        <p:blipFill rotWithShape="1">
          <a:blip r:embed="rId4">
            <a:alphaModFix/>
          </a:blip>
          <a:srcRect b="0" l="0" r="0" t="0"/>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GB" sz="1800">
                <a:latin typeface="Philosopher"/>
                <a:ea typeface="Philosopher"/>
                <a:cs typeface="Philosopher"/>
                <a:sym typeface="Philosopher"/>
              </a:rPr>
              <a:t>3. The Effects of Microlearning</a:t>
            </a:r>
            <a:r>
              <a:rPr b="1" lang="en-GB" sz="1600">
                <a:latin typeface="Philosopher"/>
                <a:ea typeface="Philosopher"/>
                <a:cs typeface="Philosopher"/>
                <a:sym typeface="Philosopher"/>
              </a:rPr>
              <a:t>: A Scoping Review -  </a:t>
            </a:r>
            <a:r>
              <a:rPr lang="en-GB" sz="1600" u="sng">
                <a:solidFill>
                  <a:schemeClr val="hlink"/>
                </a:solidFill>
                <a:latin typeface="Philosopher"/>
                <a:ea typeface="Philosopher"/>
                <a:cs typeface="Philosopher"/>
                <a:sym typeface="Philosopher"/>
                <a:hlinkClick r:id="rId5"/>
              </a:rPr>
              <a:t>link</a:t>
            </a:r>
            <a:endParaRPr b="1" sz="1600">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en-GB" sz="1300">
                <a:solidFill>
                  <a:schemeClr val="dk1"/>
                </a:solidFill>
                <a:latin typeface="Philosopher"/>
                <a:ea typeface="Philosopher"/>
                <a:cs typeface="Philosopher"/>
                <a:sym typeface="Philosopher"/>
              </a:rPr>
              <a:t>(approx. 1 hour reading)</a:t>
            </a:r>
            <a:endParaRPr i="1" sz="1300" u="none" cap="none" strike="noStrik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ARCTICLES</a:t>
            </a:r>
            <a:endParaRPr b="1" i="0" sz="2000" u="none" cap="none" strike="noStrik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rotWithShape="1">
          <a:blip r:embed="rId6">
            <a:alphaModFix/>
          </a:blip>
          <a:srcRect b="0" l="0" r="0" t="0"/>
          <a:stretch/>
        </p:blipFill>
        <p:spPr>
          <a:xfrm>
            <a:off x="10208078" y="6255599"/>
            <a:ext cx="1723773" cy="3534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icon&#10;&#10;Description automatically generated" id="338" name="Google Shape;338;g29f4926f02b_0_118"/>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GB" sz="1800">
                <a:latin typeface="Philosopher"/>
                <a:ea typeface="Philosopher"/>
                <a:cs typeface="Philosopher"/>
                <a:sym typeface="Philosopher"/>
              </a:rPr>
              <a:t>4</a:t>
            </a:r>
            <a:r>
              <a:rPr b="1" lang="en-GB" sz="1800">
                <a:latin typeface="Philosopher"/>
                <a:ea typeface="Philosopher"/>
                <a:cs typeface="Philosopher"/>
                <a:sym typeface="Philosopher"/>
              </a:rPr>
              <a:t>. Integrating micro-learning content in traditional e-learning platforms - </a:t>
            </a:r>
            <a:r>
              <a:rPr lang="en-GB" sz="1600" u="sng">
                <a:solidFill>
                  <a:schemeClr val="hlink"/>
                </a:solidFill>
                <a:latin typeface="Philosopher"/>
                <a:ea typeface="Philosopher"/>
                <a:cs typeface="Philosopher"/>
                <a:sym typeface="Philosopher"/>
                <a:hlinkClick r:id="rId4"/>
              </a:rPr>
              <a:t>link</a:t>
            </a:r>
            <a:endParaRPr b="1" sz="1600">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en-GB" sz="1300">
                <a:solidFill>
                  <a:schemeClr val="dk1"/>
                </a:solidFill>
                <a:latin typeface="Philosopher"/>
                <a:ea typeface="Philosopher"/>
                <a:cs typeface="Philosopher"/>
                <a:sym typeface="Philosopher"/>
              </a:rPr>
              <a:t>(approx. 1 hour reading)</a:t>
            </a:r>
            <a:endParaRPr i="1" sz="1300" u="none" cap="none" strike="noStrik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ARCTICLES</a:t>
            </a:r>
            <a:endParaRPr b="1" i="0" sz="2000" u="none" cap="none" strike="noStrik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348" name="Google Shape;348;g29f4926f02b_0_118"/>
          <p:cNvPicPr preferRelativeResize="0"/>
          <p:nvPr/>
        </p:nvPicPr>
        <p:blipFill rotWithShape="1">
          <a:blip r:embed="rId6">
            <a:alphaModFix/>
          </a:blip>
          <a:srcRect b="0" l="0" r="0" t="0"/>
          <a:stretch/>
        </p:blipFill>
        <p:spPr>
          <a:xfrm>
            <a:off x="10208078" y="6255599"/>
            <a:ext cx="1723773" cy="353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picture containing icon&#10;&#10;Description automatically generated" id="353" name="Google Shape;353;g29f4926f02b_0_13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anchorCtr="0" anchor="t" bIns="45700" lIns="91425" spcFirstLastPara="1" rIns="91425" wrap="square" tIns="45700">
            <a:spAutoFit/>
          </a:bodyPr>
          <a:lstStyle/>
          <a:p>
            <a:pPr indent="0" lvl="0" marL="0" rtl="0" algn="ctr">
              <a:lnSpc>
                <a:spcPct val="88043"/>
              </a:lnSpc>
              <a:spcBef>
                <a:spcPts val="0"/>
              </a:spcBef>
              <a:spcAft>
                <a:spcPts val="700"/>
              </a:spcAft>
              <a:buNone/>
            </a:pPr>
            <a:r>
              <a:rPr b="1" lang="en-GB" sz="1850">
                <a:solidFill>
                  <a:srgbClr val="202020"/>
                </a:solidFill>
                <a:highlight>
                  <a:srgbClr val="FFFFFF"/>
                </a:highlight>
                <a:latin typeface="Philosopher"/>
                <a:ea typeface="Philosopher"/>
                <a:cs typeface="Philosopher"/>
                <a:sym typeface="Philosopher"/>
              </a:rPr>
              <a:t>5. Microlearning for patient safety: Crew resource management training in 15-minutes - </a:t>
            </a:r>
            <a:r>
              <a:rPr lang="en-GB" sz="1600" u="sng">
                <a:solidFill>
                  <a:schemeClr val="hlink"/>
                </a:solidFill>
                <a:latin typeface="Philosopher"/>
                <a:ea typeface="Philosopher"/>
                <a:cs typeface="Philosopher"/>
                <a:sym typeface="Philosopher"/>
                <a:hlinkClick r:id="rId4"/>
              </a:rPr>
              <a:t>link</a:t>
            </a:r>
            <a:endParaRPr b="1" sz="1600">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b="0" l="4153" r="4162" t="0"/>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en-GB" sz="1300">
                <a:solidFill>
                  <a:schemeClr val="dk1"/>
                </a:solidFill>
                <a:latin typeface="Philosopher"/>
                <a:ea typeface="Philosopher"/>
                <a:cs typeface="Philosopher"/>
                <a:sym typeface="Philosopher"/>
              </a:rPr>
              <a:t>(approx. 45  min reading)</a:t>
            </a:r>
            <a:endParaRPr i="1" sz="1300" u="none" cap="none" strike="noStrik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000" u="none" cap="none" strike="noStrike">
                <a:solidFill>
                  <a:schemeClr val="dk1"/>
                </a:solidFill>
                <a:latin typeface="Philosopher"/>
                <a:ea typeface="Philosopher"/>
                <a:cs typeface="Philosopher"/>
                <a:sym typeface="Philosopher"/>
              </a:rPr>
              <a:t>ARCTICLES</a:t>
            </a:r>
            <a:endParaRPr b="1" i="0" sz="2000" u="none" cap="none" strike="noStrik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rotWithShape="1">
          <a:blip r:embed="rId6">
            <a:alphaModFix/>
          </a:blip>
          <a:srcRect b="0" l="0" r="0" t="0"/>
          <a:stretch/>
        </p:blipFill>
        <p:spPr>
          <a:xfrm>
            <a:off x="10208078" y="6255599"/>
            <a:ext cx="1723773" cy="35345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yellow&#10;&#10;Description automatically generated" id="368" name="Google Shape;368;p17"/>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1.</a:t>
            </a:r>
            <a:r>
              <a:rPr b="0" i="0" lang="en-GB" sz="1800" u="none" cap="none" strike="noStrike">
                <a:solidFill>
                  <a:srgbClr val="000000"/>
                </a:solidFill>
                <a:latin typeface="Philosopher"/>
                <a:ea typeface="Philosopher"/>
                <a:cs typeface="Philosopher"/>
                <a:sym typeface="Philosopher"/>
              </a:rPr>
              <a:t> What key concepts and principles of microlearning have I learned during this module?</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2.</a:t>
            </a:r>
            <a:r>
              <a:rPr b="0" i="0" lang="en-GB" sz="1800" u="none" cap="none" strike="noStrike">
                <a:solidFill>
                  <a:srgbClr val="000000"/>
                </a:solidFill>
                <a:latin typeface="Philosopher"/>
                <a:ea typeface="Philosopher"/>
                <a:cs typeface="Philosopher"/>
                <a:sym typeface="Philosopher"/>
              </a:rPr>
              <a:t> How do these concepts align with my previous understanding of adult education and learning theories?</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3.</a:t>
            </a:r>
            <a:r>
              <a:rPr b="0" i="0" lang="en-GB" sz="1800" u="none" cap="none" strike="noStrike">
                <a:solidFill>
                  <a:srgbClr val="000000"/>
                </a:solidFill>
                <a:latin typeface="Philosopher"/>
                <a:ea typeface="Philosopher"/>
                <a:cs typeface="Philosopher"/>
                <a:sym typeface="Philosopher"/>
              </a:rPr>
              <a:t> What specific benefits of microlearning in adult education did I find most compelling, and why?</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4.</a:t>
            </a:r>
            <a:r>
              <a:rPr b="0" i="0" lang="en-GB" sz="1800" u="none" cap="none" strike="noStrike">
                <a:solidFill>
                  <a:srgbClr val="000000"/>
                </a:solidFill>
                <a:latin typeface="Philosopher"/>
                <a:ea typeface="Philosopher"/>
                <a:cs typeface="Philosopher"/>
                <a:sym typeface="Philosopher"/>
              </a:rPr>
              <a:t> Have I been able to apply any of the microlearning techniques I learned to my own educational context or work? If so, what were the results?</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600" u="none" cap="none" strike="noStrike">
                <a:solidFill>
                  <a:schemeClr val="dk1"/>
                </a:solidFill>
                <a:latin typeface="Philosopher"/>
                <a:ea typeface="Philosopher"/>
                <a:cs typeface="Philosopher"/>
                <a:sym typeface="Philosopher"/>
              </a:rPr>
              <a:t>These reflection questions can assist you in summarizing your knowledge, pinpointing areas where you can enhance your skills, and strategizing how to employ microlearning techniques more proficiently in the realm of adult education</a:t>
            </a:r>
            <a:endParaRPr b="1" i="0" sz="1600" u="none" cap="none" strike="noStrik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Self-reflection questions</a:t>
            </a:r>
            <a:endParaRPr b="0" i="0" sz="1800" u="none" cap="none" strike="noStrik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76" name="Google Shape;376;p1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377" name="Google Shape;377;p17"/>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yellow&#10;&#10;Description automatically generated" id="382" name="Google Shape;382;p18"/>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None/>
            </a:pPr>
            <a:r>
              <a:rPr b="1" lang="en-GB" sz="1800">
                <a:latin typeface="Philosopher"/>
                <a:ea typeface="Philosopher"/>
                <a:cs typeface="Philosopher"/>
                <a:sym typeface="Philosopher"/>
              </a:rPr>
              <a:t>5</a:t>
            </a:r>
            <a:r>
              <a:rPr b="1" i="0" lang="en-GB" sz="1800" u="none" cap="none" strike="noStrike">
                <a:solidFill>
                  <a:srgbClr val="000000"/>
                </a:solidFill>
                <a:latin typeface="Philosopher"/>
                <a:ea typeface="Philosopher"/>
                <a:cs typeface="Philosopher"/>
                <a:sym typeface="Philosopher"/>
              </a:rPr>
              <a:t>. </a:t>
            </a:r>
            <a:r>
              <a:rPr b="0" i="0" lang="en-GB" sz="1800" u="none" cap="none" strike="noStrike">
                <a:solidFill>
                  <a:srgbClr val="000000"/>
                </a:solidFill>
                <a:latin typeface="Philosopher"/>
                <a:ea typeface="Philosopher"/>
                <a:cs typeface="Philosopher"/>
                <a:sym typeface="Philosopher"/>
              </a:rPr>
              <a:t>Have I been able to apply any of the microlearning techniques I learned to my own educational context or work? If so, what were the results?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None/>
            </a:pPr>
            <a:r>
              <a:rPr b="1" lang="en-GB" sz="1800">
                <a:latin typeface="Philosopher"/>
                <a:ea typeface="Philosopher"/>
                <a:cs typeface="Philosopher"/>
                <a:sym typeface="Philosopher"/>
              </a:rPr>
              <a:t>6</a:t>
            </a:r>
            <a:r>
              <a:rPr b="1" i="0" lang="en-GB" sz="1800" u="none" cap="none" strike="noStrike">
                <a:solidFill>
                  <a:srgbClr val="000000"/>
                </a:solidFill>
                <a:latin typeface="Philosopher"/>
                <a:ea typeface="Philosopher"/>
                <a:cs typeface="Philosopher"/>
                <a:sym typeface="Philosopher"/>
              </a:rPr>
              <a:t>.</a:t>
            </a:r>
            <a:r>
              <a:rPr b="0" i="0" lang="en-GB" sz="1800" u="none" cap="none" strike="noStrike">
                <a:solidFill>
                  <a:srgbClr val="000000"/>
                </a:solidFill>
                <a:latin typeface="Philosopher"/>
                <a:ea typeface="Philosopher"/>
                <a:cs typeface="Philosopher"/>
                <a:sym typeface="Philosopher"/>
              </a:rPr>
              <a:t> What are some examples from the module that stood out to me, and how might I adapt or apply similar strategies in my own practice?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7.</a:t>
            </a:r>
            <a:r>
              <a:rPr b="0" i="0" lang="en-GB" sz="1800" u="none" cap="none" strike="noStrike">
                <a:solidFill>
                  <a:srgbClr val="000000"/>
                </a:solidFill>
                <a:latin typeface="Philosopher"/>
                <a:ea typeface="Philosopher"/>
                <a:cs typeface="Philosopher"/>
                <a:sym typeface="Philosopher"/>
              </a:rPr>
              <a:t> How have my views on adult learning theory evolved or deepened as a result of this learning experience?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8.</a:t>
            </a:r>
            <a:r>
              <a:rPr b="0" i="0" lang="en-GB" sz="1800" u="none" cap="none" strike="noStrike">
                <a:solidFill>
                  <a:srgbClr val="000000"/>
                </a:solidFill>
                <a:latin typeface="Philosopher"/>
                <a:ea typeface="Philosopher"/>
                <a:cs typeface="Philosopher"/>
                <a:sym typeface="Philosopher"/>
              </a:rPr>
              <a:t> How can I integrate microlearning principles into my ongoing professional development and adult education initiatives?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Philosopher"/>
              <a:ea typeface="Philosopher"/>
              <a:cs typeface="Philosopher"/>
              <a:sym typeface="Philosopher"/>
            </a:endParaRPr>
          </a:p>
        </p:txBody>
      </p:sp>
      <p:pic>
        <p:nvPicPr>
          <p:cNvPr descr="A picture containing icon&#10;&#10;Description automatically generated" id="384" name="Google Shape;384;p1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385" name="Google Shape;385;p18"/>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86" name="Google Shape;386;p18"/>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Philosopher"/>
                <a:ea typeface="Philosopher"/>
                <a:cs typeface="Philosopher"/>
                <a:sym typeface="Philosopher"/>
              </a:rPr>
              <a:t>Self-reflection questions</a:t>
            </a:r>
            <a:endParaRPr b="0" i="0" sz="1800" u="none" cap="none" strike="noStrike">
              <a:solidFill>
                <a:srgbClr val="000000"/>
              </a:solidFill>
              <a:latin typeface="Arial"/>
              <a:ea typeface="Arial"/>
              <a:cs typeface="Arial"/>
              <a:sym typeface="Arial"/>
            </a:endParaRPr>
          </a:p>
        </p:txBody>
      </p:sp>
      <p:grpSp>
        <p:nvGrpSpPr>
          <p:cNvPr id="387" name="Google Shape;387;p18"/>
          <p:cNvGrpSpPr/>
          <p:nvPr/>
        </p:nvGrpSpPr>
        <p:grpSpPr>
          <a:xfrm>
            <a:off x="6974342" y="891793"/>
            <a:ext cx="1251984" cy="358200"/>
            <a:chOff x="5470062" y="1167647"/>
            <a:chExt cx="1251984" cy="358200"/>
          </a:xfrm>
        </p:grpSpPr>
        <p:sp>
          <p:nvSpPr>
            <p:cNvPr id="388" name="Google Shape;388;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0" name="Google Shape;400;p1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401" name="Google Shape;401;p1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02" name="Google Shape;402;p19"/>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en-GB" sz="3200" u="none" cap="none" strike="noStrike">
                <a:solidFill>
                  <a:schemeClr val="dk1"/>
                </a:solidFill>
                <a:latin typeface="Philosopher"/>
                <a:ea typeface="Philosopher"/>
                <a:cs typeface="Philosopher"/>
                <a:sym typeface="Philosopher"/>
              </a:rPr>
              <a:t>Thank you for going through these self-directed learning activities.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Philosopher"/>
              <a:buNone/>
            </a:pPr>
            <a:r>
              <a:rPr b="0" i="0" lang="en-GB" sz="3200" u="none" cap="none" strike="noStrike">
                <a:solidFill>
                  <a:schemeClr val="dk1"/>
                </a:solidFill>
                <a:latin typeface="Philosopher"/>
                <a:ea typeface="Philosopher"/>
                <a:cs typeface="Philosopher"/>
                <a:sym typeface="Philosopher"/>
              </a:rPr>
              <a:t>If you enjoyed this module, we recommend you to explore other ONE STEP UP resources.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erson sitting at a desk with a computer and papers on it&#10;&#10;Description automatically generated with low confidence" id="407" name="Google Shape;407;p2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GB" sz="6600" u="none" cap="none" strike="noStrike">
                <a:solidFill>
                  <a:schemeClr val="dk1"/>
                </a:solidFill>
                <a:latin typeface="Roboto"/>
                <a:ea typeface="Roboto"/>
                <a:cs typeface="Roboto"/>
                <a:sym typeface="Roboto"/>
              </a:rPr>
              <a:t>THANK YOU!</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10" name="Google Shape;410;p2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11" name="Google Shape;411;p20"/>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65" name="Google Shape;65;p3"/>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en-GB" sz="3200" u="none" cap="none" strike="noStrike">
                <a:solidFill>
                  <a:schemeClr val="dk1"/>
                </a:solidFill>
                <a:latin typeface="Philosopher"/>
                <a:ea typeface="Philosopher"/>
                <a:cs typeface="Philosopher"/>
                <a:sym typeface="Philosopher"/>
              </a:rPr>
              <a:t>This presentation includes </a:t>
            </a:r>
            <a:r>
              <a:rPr b="1" i="0" lang="en-GB" sz="3200" u="none" cap="none" strike="noStrike">
                <a:solidFill>
                  <a:schemeClr val="dk1"/>
                </a:solidFill>
                <a:latin typeface="Philosopher"/>
                <a:ea typeface="Philosopher"/>
                <a:cs typeface="Philosopher"/>
                <a:sym typeface="Philosopher"/>
              </a:rPr>
              <a:t>self-directed learning resources and a self-reflection exercise</a:t>
            </a:r>
            <a:r>
              <a:rPr b="0" i="0" lang="en-GB" sz="3200" u="none" cap="none" strike="noStrike">
                <a:solidFill>
                  <a:schemeClr val="dk1"/>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Philosopher"/>
              <a:buNone/>
            </a:pPr>
            <a:r>
              <a:rPr b="0" i="0" lang="en-GB" sz="3200" u="none" cap="none" strike="noStrike">
                <a:solidFill>
                  <a:schemeClr val="dk1"/>
                </a:solidFill>
                <a:latin typeface="Philosopher"/>
                <a:ea typeface="Philosopher"/>
                <a:cs typeface="Philosopher"/>
                <a:sym typeface="Philosopher"/>
              </a:rPr>
              <a:t>Feel free to select the resources that best align with your interests and learning goals.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en-GB" sz="3200" u="none" cap="none" strike="noStrike">
                <a:solidFill>
                  <a:schemeClr val="dk1"/>
                </a:solidFill>
                <a:latin typeface="Philosopher"/>
                <a:ea typeface="Philosopher"/>
                <a:cs typeface="Philosopher"/>
                <a:sym typeface="Philosopher"/>
              </a:rPr>
              <a:t>These resources can be explored </a:t>
            </a:r>
            <a:r>
              <a:rPr b="1" i="0" lang="en-GB" sz="3200" u="none" cap="none" strike="noStrike">
                <a:solidFill>
                  <a:schemeClr val="dk1"/>
                </a:solidFill>
                <a:latin typeface="Philosopher"/>
                <a:ea typeface="Philosopher"/>
                <a:cs typeface="Philosopher"/>
                <a:sym typeface="Philosopher"/>
              </a:rPr>
              <a:t>independently</a:t>
            </a:r>
            <a:r>
              <a:rPr b="0" i="0" lang="en-GB" sz="3200" u="none" cap="none" strike="noStrike">
                <a:solidFill>
                  <a:schemeClr val="dk1"/>
                </a:solidFill>
                <a:latin typeface="Philosopher"/>
                <a:ea typeface="Philosopher"/>
                <a:cs typeface="Philosopher"/>
                <a:sym typeface="Philosopher"/>
              </a:rPr>
              <a:t>, without any prescribed order or requirement to go through all of them.</a:t>
            </a:r>
            <a:endParaRPr b="0" i="0" sz="32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417" name="Google Shape;417;p21"/>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418" name="Google Shape;418;p21"/>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419" name="Google Shape;419;p21"/>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420" name="Google Shape;420;p21"/>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421" name="Google Shape;421;p21"/>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422" name="Google Shape;422;p21"/>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423" name="Google Shape;423;p21"/>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424" name="Google Shape;424;p21"/>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425" name="Google Shape;425;p21"/>
          <p:cNvSpPr txBox="1"/>
          <p:nvPr/>
        </p:nvSpPr>
        <p:spPr>
          <a:xfrm>
            <a:off x="5760827" y="6460532"/>
            <a:ext cx="535038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baseline="30000" i="0" lang="en-GB"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baseline="30000" i="0" lang="en-GB" sz="800" u="none" cap="none" strike="noStrike">
                <a:solidFill>
                  <a:srgbClr val="000000"/>
                </a:solidFill>
                <a:latin typeface="Noto Sans"/>
                <a:ea typeface="Noto Sans"/>
                <a:cs typeface="Noto Sans"/>
                <a:sym typeface="Noto Sans"/>
              </a:rPr>
              <a:t>Project Number: 2022-1-LT01-KA220-ADU-000085898</a:t>
            </a:r>
            <a:endParaRPr b="1" baseline="30000" i="0" sz="800" u="none" cap="none" strike="noStrike">
              <a:solidFill>
                <a:srgbClr val="000000"/>
              </a:solidFill>
              <a:latin typeface="Noto Sans"/>
              <a:ea typeface="Noto Sans"/>
              <a:cs typeface="Noto Sans"/>
              <a:sym typeface="Noto Sans"/>
            </a:endParaRPr>
          </a:p>
        </p:txBody>
      </p:sp>
      <p:pic>
        <p:nvPicPr>
          <p:cNvPr descr="Logo&#10;&#10;Description automatically generated" id="426" name="Google Shape;426;p21"/>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427" name="Google Shape;427;p21"/>
          <p:cNvPicPr preferRelativeResize="0"/>
          <p:nvPr/>
        </p:nvPicPr>
        <p:blipFill rotWithShape="1">
          <a:blip r:embed="rId12">
            <a:alphaModFix/>
          </a:blip>
          <a:srcRect b="0" l="0" r="0" t="0"/>
          <a:stretch/>
        </p:blipFill>
        <p:spPr>
          <a:xfrm>
            <a:off x="166608" y="6355889"/>
            <a:ext cx="2247900" cy="460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anchorCtr="0" anchor="ctr" bIns="91425" lIns="91425" spcFirstLastPara="1" rIns="91425" wrap="square" tIns="91425">
            <a:noAutofit/>
          </a:bodyPr>
          <a:lstStyle/>
          <a:p>
            <a:pPr indent="0" lvl="0" marL="76200" marR="0" rtl="0" algn="l">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1. Overview and Definition of Microlearning</a:t>
            </a:r>
            <a:endParaRPr b="1" i="0" sz="2400" u="none" cap="none" strike="noStrik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6" name="Google Shape;76;p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77" name="Google Shape;77;p4"/>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78" name="Google Shape;78;p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id="79" name="Google Shape;79;p4" title="Video 2  Microlearning Definitions">
            <a:hlinkClick r:id="rId5"/>
          </p:cNvPr>
          <p:cNvPicPr preferRelativeResize="0"/>
          <p:nvPr/>
        </p:nvPicPr>
        <p:blipFill>
          <a:blip r:embed="rId6">
            <a:alphaModFix/>
          </a:blip>
          <a:stretch>
            <a:fillRect/>
          </a:stretch>
        </p:blipFill>
        <p:spPr>
          <a:xfrm>
            <a:off x="3327000" y="2491250"/>
            <a:ext cx="5538100" cy="3115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Microlearning Examples</a:t>
            </a:r>
            <a:endParaRPr b="1" i="0" sz="2400" u="none" cap="none" strike="noStrik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9" name="Google Shape;89;g29f4926f02b_0_4"/>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90" name="Google Shape;90;g29f4926f02b_0_4"/>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91" name="Google Shape;91;g29f4926f02b_0_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id="92" name="Google Shape;92;g29f4926f02b_0_4" title="Video 1 Overview of Microlearning">
            <a:hlinkClick r:id="rId5"/>
          </p:cNvPr>
          <p:cNvPicPr preferRelativeResize="0"/>
          <p:nvPr/>
        </p:nvPicPr>
        <p:blipFill>
          <a:blip r:embed="rId6">
            <a:alphaModFix/>
          </a:blip>
          <a:stretch>
            <a:fillRect/>
          </a:stretch>
        </p:blipFill>
        <p:spPr>
          <a:xfrm>
            <a:off x="3008750" y="2313213"/>
            <a:ext cx="6174600" cy="3473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2. Microlearning</a:t>
            </a:r>
            <a:r>
              <a:rPr b="1" lang="en-GB" sz="2400">
                <a:solidFill>
                  <a:schemeClr val="dk1"/>
                </a:solidFill>
                <a:latin typeface="Philosopher"/>
                <a:ea typeface="Philosopher"/>
                <a:cs typeface="Philosopher"/>
                <a:sym typeface="Philosopher"/>
              </a:rPr>
              <a:t>: Why it matters</a:t>
            </a:r>
            <a:endParaRPr b="1" i="0" sz="2400" u="none" cap="none" strike="noStrik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2" name="Google Shape;102;p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03" name="Google Shape;103;p5"/>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id="105" name="Google Shape;105;p5" title="Video 3 Microlearning Examples">
            <a:hlinkClick r:id="rId5"/>
          </p:cNvPr>
          <p:cNvPicPr preferRelativeResize="0"/>
          <p:nvPr/>
        </p:nvPicPr>
        <p:blipFill>
          <a:blip r:embed="rId6">
            <a:alphaModFix/>
          </a:blip>
          <a:stretch>
            <a:fillRect/>
          </a:stretch>
        </p:blipFill>
        <p:spPr>
          <a:xfrm>
            <a:off x="2796913" y="2333550"/>
            <a:ext cx="6598178" cy="371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2. Microlearning Examples</a:t>
            </a:r>
            <a:endParaRPr b="1" i="0" sz="2400" u="none" cap="none" strike="noStrik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5" name="Google Shape;115;g29eac917d12_0_93"/>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116" name="Google Shape;116;g29eac917d12_0_93"/>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17" name="Google Shape;117;g29eac917d12_0_93"/>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id="118" name="Google Shape;118;g29eac917d12_0_93" title="Microlearning examples and how to use them right away (iDTX 2022)">
            <a:hlinkClick r:id="rId5"/>
          </p:cNvPr>
          <p:cNvPicPr preferRelativeResize="0"/>
          <p:nvPr/>
        </p:nvPicPr>
        <p:blipFill>
          <a:blip r:embed="rId6">
            <a:alphaModFix/>
          </a:blip>
          <a:stretch>
            <a:fillRect/>
          </a:stretch>
        </p:blipFill>
        <p:spPr>
          <a:xfrm>
            <a:off x="2872174" y="2455275"/>
            <a:ext cx="6447650" cy="3626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2. Microlearning Examples</a:t>
            </a:r>
            <a:endParaRPr b="1" i="0" sz="2400" u="none" cap="none" strike="noStrik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8" name="Google Shape;128;g29eac917d12_0_106"/>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id="129" name="Google Shape;129;g29eac917d12_0_106"/>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30" name="Google Shape;130;g29eac917d12_0_106"/>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id="131" name="Google Shape;131;g29eac917d12_0_106" title="Microlearning Examples: When to use it &amp; When NOT to use it!">
            <a:hlinkClick r:id="rId5"/>
          </p:cNvPr>
          <p:cNvPicPr preferRelativeResize="0"/>
          <p:nvPr/>
        </p:nvPicPr>
        <p:blipFill>
          <a:blip r:embed="rId6">
            <a:alphaModFix/>
          </a:blip>
          <a:stretch>
            <a:fillRect/>
          </a:stretch>
        </p:blipFill>
        <p:spPr>
          <a:xfrm>
            <a:off x="2860288" y="2333499"/>
            <a:ext cx="6471425" cy="3640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None/>
            </a:pPr>
            <a:r>
              <a:rPr b="1" i="0" lang="en-GB" sz="2400" u="none" cap="none" strike="noStrike">
                <a:solidFill>
                  <a:schemeClr val="dk1"/>
                </a:solidFill>
                <a:latin typeface="Philosopher"/>
                <a:ea typeface="Philosopher"/>
                <a:cs typeface="Philosopher"/>
                <a:sym typeface="Philosopher"/>
              </a:rPr>
              <a:t>3. Benefits of Microlearning</a:t>
            </a:r>
            <a:endParaRPr b="1" i="0" sz="2400" u="none" cap="none" strike="noStrik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1" name="Google Shape;141;p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42" name="Google Shape;142;p6"/>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43" name="Google Shape;143;p6"/>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I. Introduction to Microlearning</a:t>
            </a:r>
            <a:endParaRPr b="0" i="0" sz="1400" u="none" cap="none" strike="noStrike">
              <a:solidFill>
                <a:srgbClr val="000000"/>
              </a:solidFill>
              <a:latin typeface="Arial"/>
              <a:ea typeface="Arial"/>
              <a:cs typeface="Arial"/>
              <a:sym typeface="Arial"/>
            </a:endParaRPr>
          </a:p>
        </p:txBody>
      </p:sp>
      <p:pic>
        <p:nvPicPr>
          <p:cNvPr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id="144" name="Google Shape;144;p6" title="Microlearning | Benefits of Microlearning | SkillUp">
            <a:hlinkClick r:id="rId5"/>
          </p:cNvPr>
          <p:cNvPicPr preferRelativeResize="0"/>
          <p:nvPr/>
        </p:nvPicPr>
        <p:blipFill>
          <a:blip r:embed="rId6">
            <a:alphaModFix/>
          </a:blip>
          <a:stretch>
            <a:fillRect/>
          </a:stretch>
        </p:blipFill>
        <p:spPr>
          <a:xfrm>
            <a:off x="2660575" y="2325025"/>
            <a:ext cx="6870825" cy="3864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