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Lst>
  <p:sldSz cy="10287000" cx="18288000"/>
  <p:notesSz cx="6858000" cy="9144000"/>
  <p:embeddedFontLst>
    <p:embeddedFont>
      <p:font typeface="Roboto"/>
      <p:regular r:id="rId100"/>
      <p:bold r:id="rId101"/>
      <p:italic r:id="rId102"/>
      <p:boldItalic r:id="rId103"/>
    </p:embeddedFont>
    <p:embeddedFont>
      <p:font typeface="Arimo"/>
      <p:bold r:id="rId104"/>
      <p:boldItalic r:id="rId105"/>
    </p:embeddedFont>
    <p:embeddedFont>
      <p:font typeface="Lato"/>
      <p:regular r:id="rId106"/>
      <p:bold r:id="rId107"/>
      <p:italic r:id="rId108"/>
      <p:boldItalic r:id="rId109"/>
    </p:embeddedFont>
    <p:embeddedFont>
      <p:font typeface="Noto Sans"/>
      <p:regular r:id="rId110"/>
      <p:bold r:id="rId111"/>
      <p:italic r:id="rId112"/>
      <p:boldItalic r:id="rId113"/>
    </p:embeddedFont>
    <p:embeddedFont>
      <p:font typeface="Philosopher"/>
      <p:bold r:id="rId114"/>
      <p:boldItalic r:id="rId1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116" roundtripDataSignature="AMtx7mg9LQTOLvWHflMeON4MKqUxyzcL6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Lato-bold.fntdata"/><Relationship Id="rId106" Type="http://schemas.openxmlformats.org/officeDocument/2006/relationships/font" Target="fonts/Lato-regular.fntdata"/><Relationship Id="rId105" Type="http://schemas.openxmlformats.org/officeDocument/2006/relationships/font" Target="fonts/Arimo-boldItalic.fntdata"/><Relationship Id="rId104" Type="http://schemas.openxmlformats.org/officeDocument/2006/relationships/font" Target="fonts/Arimo-bold.fntdata"/><Relationship Id="rId109" Type="http://schemas.openxmlformats.org/officeDocument/2006/relationships/font" Target="fonts/Lato-boldItalic.fntdata"/><Relationship Id="rId108" Type="http://schemas.openxmlformats.org/officeDocument/2006/relationships/font" Target="fonts/Lato-italic.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Roboto-boldItalic.fntdata"/><Relationship Id="rId102" Type="http://schemas.openxmlformats.org/officeDocument/2006/relationships/font" Target="fonts/Roboto-italic.fntdata"/><Relationship Id="rId101" Type="http://schemas.openxmlformats.org/officeDocument/2006/relationships/font" Target="fonts/Roboto-bold.fntdata"/><Relationship Id="rId100" Type="http://schemas.openxmlformats.org/officeDocument/2006/relationships/font" Target="fonts/Roboto-regular.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6" Type="http://customschemas.google.com/relationships/presentationmetadata" Target="metadata"/><Relationship Id="rId115" Type="http://schemas.openxmlformats.org/officeDocument/2006/relationships/font" Target="fonts/Philosopher-boldItalic.fntdata"/><Relationship Id="rId15" Type="http://schemas.openxmlformats.org/officeDocument/2006/relationships/slide" Target="slides/slide10.xml"/><Relationship Id="rId110" Type="http://schemas.openxmlformats.org/officeDocument/2006/relationships/font" Target="fonts/NotoSans-regular.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font" Target="fonts/Philosopher-bold.fntdata"/><Relationship Id="rId18" Type="http://schemas.openxmlformats.org/officeDocument/2006/relationships/slide" Target="slides/slide13.xml"/><Relationship Id="rId113" Type="http://schemas.openxmlformats.org/officeDocument/2006/relationships/font" Target="fonts/NotoSans-boldItalic.fntdata"/><Relationship Id="rId112" Type="http://schemas.openxmlformats.org/officeDocument/2006/relationships/font" Target="fonts/NotoSans-italic.fntdata"/><Relationship Id="rId111" Type="http://schemas.openxmlformats.org/officeDocument/2006/relationships/font" Target="fonts/NotoSans-bold.fntdata"/><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27" name="Google Shape;227;p1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28" name="Google Shape;228;p1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Short videos are micro-learning gems.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Like a DIY tutorial for a small home project.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Get the info you need without investing hours.</a:t>
            </a:r>
            <a:endParaRPr/>
          </a:p>
        </p:txBody>
      </p:sp>
      <p:sp>
        <p:nvSpPr>
          <p:cNvPr id="230" name="Google Shape;230;p1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31" name="Google Shape;231;p1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45" name="Google Shape;245;p1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46" name="Google Shape;246;p1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Quick Quizzes for Reinforcement</a:t>
            </a:r>
            <a:endParaRPr/>
          </a:p>
          <a:p>
            <a:pPr indent="0" lvl="0" marL="0" rtl="0" algn="l">
              <a:spcBef>
                <a:spcPts val="0"/>
              </a:spcBef>
              <a:spcAft>
                <a:spcPts val="0"/>
              </a:spcAft>
              <a:buNone/>
            </a:pPr>
            <a:r>
              <a:rPr lang="en-US"/>
              <a:t>Quick quizzes also fit the bill.</a:t>
            </a:r>
            <a:endParaRPr/>
          </a:p>
          <a:p>
            <a:pPr indent="0" lvl="0" marL="0" rtl="0" algn="l">
              <a:spcBef>
                <a:spcPts val="0"/>
              </a:spcBef>
              <a:spcAft>
                <a:spcPts val="0"/>
              </a:spcAft>
              <a:buNone/>
            </a:pPr>
            <a:r>
              <a:rPr lang="en-US"/>
              <a:t>Think of it as a pop quiz after a mini-lesson.</a:t>
            </a:r>
            <a:endParaRPr/>
          </a:p>
        </p:txBody>
      </p:sp>
      <p:sp>
        <p:nvSpPr>
          <p:cNvPr id="248" name="Google Shape;248;p1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49" name="Google Shape;249;p1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63" name="Google Shape;263;p1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64" name="Google Shape;264;p1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Practical Tasks for Immediate Use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Micro-learning includes practical tasks too.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Imagine learning new software via an interactive tutorial.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 learn by doing and applying right away.</a:t>
            </a:r>
            <a:endParaRPr/>
          </a:p>
        </p:txBody>
      </p:sp>
      <p:sp>
        <p:nvSpPr>
          <p:cNvPr id="266" name="Google Shape;266;p1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67" name="Google Shape;267;p1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98" name="Google Shape;298;p1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99" name="Google Shape;299;p1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1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Why Micro-Learning Matters</a:t>
            </a:r>
            <a:endParaRPr/>
          </a:p>
          <a:p>
            <a:pPr indent="0" lvl="0" marL="0" rtl="0" algn="l">
              <a:spcBef>
                <a:spcPts val="0"/>
              </a:spcBef>
              <a:spcAft>
                <a:spcPts val="0"/>
              </a:spcAft>
              <a:buNone/>
            </a:pPr>
            <a:r>
              <a:rPr lang="en-US"/>
              <a:t>Micro-Learning = Big Advantages!</a:t>
            </a:r>
            <a:endParaRPr/>
          </a:p>
          <a:p>
            <a:pPr indent="0" lvl="0" marL="0" rtl="0" algn="l">
              <a:spcBef>
                <a:spcPts val="0"/>
              </a:spcBef>
              <a:spcAft>
                <a:spcPts val="0"/>
              </a:spcAft>
              <a:buNone/>
            </a:pPr>
            <a:r>
              <a:rPr lang="en-US"/>
              <a:t>Let's explore how it can transform your learning experience.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Reduced Time Learn in short bursts,</a:t>
            </a:r>
            <a:endParaRPr/>
          </a:p>
          <a:p>
            <a:pPr indent="0" lvl="0" marL="0" rtl="0" algn="l">
              <a:spcBef>
                <a:spcPts val="0"/>
              </a:spcBef>
              <a:spcAft>
                <a:spcPts val="0"/>
              </a:spcAft>
              <a:buNone/>
            </a:pPr>
            <a:r>
              <a:rPr lang="en-US"/>
              <a:t>ideal for busy lives.</a:t>
            </a:r>
            <a:endParaRPr/>
          </a:p>
        </p:txBody>
      </p:sp>
      <p:sp>
        <p:nvSpPr>
          <p:cNvPr id="301" name="Google Shape;301;p1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02" name="Google Shape;302;p1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50" name="Google Shape;350;p1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351" name="Google Shape;351;p1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1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Quick videos for specific work skills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Visual infographics for fundamental skills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Interactive flashcards for tech confidence</a:t>
            </a:r>
            <a:endParaRPr/>
          </a:p>
        </p:txBody>
      </p:sp>
      <p:sp>
        <p:nvSpPr>
          <p:cNvPr id="353" name="Google Shape;353;p1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54" name="Google Shape;354;p1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73" name="Google Shape;373;p1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374" name="Google Shape;374;p1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Quick videos for specific work skills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Visual infographics for fundamental skills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Interactive flashcards for tech confidence</a:t>
            </a:r>
            <a:endParaRPr/>
          </a:p>
        </p:txBody>
      </p:sp>
      <p:sp>
        <p:nvSpPr>
          <p:cNvPr id="376" name="Google Shape;376;p1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77" name="Google Shape;377;p1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93" name="Google Shape;393;p1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394" name="Google Shape;394;p1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After the activity thank all participants for their insights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Highlight the power of collaborative brainstorming and diverse perspectives.</a:t>
            </a:r>
            <a:endParaRPr/>
          </a:p>
          <a:p>
            <a:pPr indent="0" lvl="0" marL="0" rtl="0" algn="l">
              <a:spcBef>
                <a:spcPts val="0"/>
              </a:spcBef>
              <a:spcAft>
                <a:spcPts val="0"/>
              </a:spcAft>
              <a:buNone/>
            </a:pPr>
            <a:r>
              <a:rPr lang="en-US"/>
              <a:t>This activity encourages active engagement, promotes collaborative learning, and allows participants to apply the concepts discussed earlier in the session. </a:t>
            </a:r>
            <a:endParaRPr/>
          </a:p>
        </p:txBody>
      </p:sp>
      <p:sp>
        <p:nvSpPr>
          <p:cNvPr id="396" name="Google Shape;396;p1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97" name="Google Shape;397;p1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1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2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2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35" name="Google Shape;435;p2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436" name="Google Shape;436;p2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2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Session 1 introduced micro-learning, emphasizing its benefits and relevance for adult learners.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discussed how micro-learning offers flexible, bite-sized learning experiences that align with busy lifestyles. Participants explored real-world scenarios where micro-learning can provide solutions to common learning challenges.</a:t>
            </a:r>
            <a:endParaRPr/>
          </a:p>
        </p:txBody>
      </p:sp>
      <p:sp>
        <p:nvSpPr>
          <p:cNvPr id="438" name="Google Shape;438;p2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39" name="Google Shape;439;p2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2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51" name="Google Shape;451;p2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452" name="Google Shape;452;p2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2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That's where micro-learning comes in.  It's like learning in bite-sized pieces, each designed to fit into the pockets of your busy lives. </a:t>
            </a:r>
            <a:endParaRPr/>
          </a:p>
          <a:p>
            <a:pPr indent="0" lvl="0" marL="0" rtl="0" algn="l">
              <a:spcBef>
                <a:spcPts val="0"/>
              </a:spcBef>
              <a:spcAft>
                <a:spcPts val="0"/>
              </a:spcAft>
              <a:buNone/>
            </a:pPr>
            <a:r>
              <a:rPr lang="en-US"/>
              <a:t>Think of it as learning that respects your time, your needs, and your goals.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We're here to explore how micro-learning can provide solutions to some of the challenges that low-skilled adults might face in more traditional learning setups.</a:t>
            </a:r>
            <a:endParaRPr/>
          </a:p>
        </p:txBody>
      </p:sp>
      <p:sp>
        <p:nvSpPr>
          <p:cNvPr id="454" name="Google Shape;454;p2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55" name="Google Shape;455;p2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81" name="Google Shape;481;p2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482" name="Google Shape;482;p2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p2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One of the core principles of micro-learning is "Bite-Sized Content."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principle involves breaking down learning material into small, manageable pieces.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Imagine it as dividing a large meal into bite-sized portions. </a:t>
            </a:r>
            <a:endParaRPr/>
          </a:p>
          <a:p>
            <a:pPr indent="0" lvl="0" marL="0" rtl="0" algn="l">
              <a:spcBef>
                <a:spcPts val="0"/>
              </a:spcBef>
              <a:spcAft>
                <a:spcPts val="0"/>
              </a:spcAft>
              <a:buNone/>
            </a:pPr>
            <a:r>
              <a:rPr lang="en-US"/>
              <a:t>Each portion is easy to consume and digest.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the same way, breaking down content into smaller units aids in better comprehension.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instance, instead of a lengthy lecture, consider offering short video segments, infographics, or concise articles.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These bite-sized pieces are easier for learners to grasp and retain.</a:t>
            </a:r>
            <a:endParaRPr/>
          </a:p>
        </p:txBody>
      </p:sp>
      <p:sp>
        <p:nvSpPr>
          <p:cNvPr id="484" name="Google Shape;484;p2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85" name="Google Shape;485;p2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2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503" name="Google Shape;503;p2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504" name="Google Shape;504;p2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p2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"Focused Objectives" is another vital principle.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It highlights the importance of clear and specific learning goals.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micro-learning, objectives are like destination points on a map. They guide learners toward a precise learning outcome.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instance, if the goal is to improve digital literacy, the objective could be "Learning to create and manage an email account."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clarity helps learners stay on track and motivates them to achieve the goal.</a:t>
            </a:r>
            <a:endParaRPr/>
          </a:p>
        </p:txBody>
      </p:sp>
      <p:sp>
        <p:nvSpPr>
          <p:cNvPr id="506" name="Google Shape;506;p2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507" name="Google Shape;507;p2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2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528" name="Google Shape;528;p2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529" name="Google Shape;529;p2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2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"Just-in-Time Learning" emphasizes the delivery of timely information when learners need it the most.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Think of it as providing the right tool exactly when it's needed to solve a problem. This approach ensures that learning is relevant and immediately applicable.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example, if a low-skilled adult learner is struggling with a specific task at work, such as using a spreadsheet, a short tutorial on spreadsheet basics can be delivered just when they require it.</a:t>
            </a:r>
            <a:endParaRPr/>
          </a:p>
        </p:txBody>
      </p:sp>
      <p:sp>
        <p:nvSpPr>
          <p:cNvPr id="531" name="Google Shape;531;p2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532" name="Google Shape;532;p2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2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548" name="Google Shape;548;p2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549" name="Google Shape;549;p2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p2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last core principle, "Personalization," focuses on tailoring content to individual needs and preferences.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Recognize that each learner is unique and may have varying levels of prior knowledge and learning styles. Personalization ensures that the learning experience is relevant and engaging for each learner.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instance, a micro-learning platform can adapt content based on the learner's progress and offer choices for exploring related topics of interest.</a:t>
            </a:r>
            <a:endParaRPr/>
          </a:p>
        </p:txBody>
      </p:sp>
      <p:sp>
        <p:nvSpPr>
          <p:cNvPr id="551" name="Google Shape;551;p2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552" name="Google Shape;552;p2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2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567" name="Google Shape;567;p2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568" name="Google Shape;568;p2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p2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2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571" name="Google Shape;571;p2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583" name="Google Shape;583;p2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584" name="Google Shape;584;p2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p2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Assign each group a specific low-skilled adult learning scenario.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example, one group might focus on "Basic Digital Literacy," while another group might tackle "Effective Email Communication."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Explain the task to the educators.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Their goal is to brainstorm and outline a micro-learning activity that incorporates the four principles we discussed: Bite-Sized Content, Focused Objectives, Just-in-Time Learning, and Personalization.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Ensure the content is concise and easily digestible.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Define clear learning objectives for their micro-learning activity.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Consider the timing of when the learning material should be delivered (just-in-time).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Think about how they can personalize the content to meet the unique needs and preferences of their target audience.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1. Brainstorming and Outline Give educators time to brainstorm within their groups. Encourage them to jot down ideas, outline the content, and discuss how they can apply the principles to their scenario.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Sharing: After brainstorming, invite each group to share a brief overview of their micro-learning activity. Encourage them to highlight how they've incorporated the principles and why their approach is suitable for low-skilled adult learners.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Discussion: Facilitate a short discussion after each group presentation. Encourage educators to provide constructive feedback and ask questions to deepen their understanding.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Wrap-Up: Summarize the activity by emphasizing the importance of aligning micro-learning design with the principles discussed. Emphasize that these activities should be learner-centered and address the unique needs of low-skilled adult learners.</a:t>
            </a:r>
            <a:endParaRPr/>
          </a:p>
        </p:txBody>
      </p:sp>
      <p:sp>
        <p:nvSpPr>
          <p:cNvPr id="586" name="Google Shape;586;p2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587" name="Google Shape;587;p2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2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6" name="Google Shape;606;p2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3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3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4" name="Google Shape;624;p3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3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639" name="Google Shape;639;p3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640" name="Google Shape;640;p3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p3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Welcome back, everyone! Let's dive into designing engaging micro-learning activities.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 kick things off, let's quickly recap the key points from our previous session, especially the principles of micro-learning.</a:t>
            </a:r>
            <a:endParaRPr/>
          </a:p>
          <a:p>
            <a:pPr indent="0" lvl="0" marL="0" rtl="0" algn="l">
              <a:spcBef>
                <a:spcPts val="0"/>
              </a:spcBef>
              <a:spcAft>
                <a:spcPts val="0"/>
              </a:spcAft>
              <a:buNone/>
            </a:pPr>
            <a:r>
              <a:rPr lang="en-US"/>
              <a:t>Remember, building on these principles is key as we design our activities.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These principles are the foundation of effective micro-learning. They help us create content that's engaging, focused, and immediately applicable.</a:t>
            </a:r>
            <a:endParaRPr/>
          </a:p>
        </p:txBody>
      </p:sp>
      <p:sp>
        <p:nvSpPr>
          <p:cNvPr id="642" name="Google Shape;642;p3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643" name="Google Shape;643;p3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3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670" name="Google Shape;670;p3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671" name="Google Shape;671;p3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p3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Now that we've refreshed our understanding of micro-learning principles, let's explore techniques to make micro-learning truly engaging. These techniques will help you apply those principles effectively.</a:t>
            </a:r>
            <a:endParaRPr/>
          </a:p>
        </p:txBody>
      </p:sp>
      <p:sp>
        <p:nvSpPr>
          <p:cNvPr id="673" name="Google Shape;673;p3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674" name="Google Shape;674;p3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3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700" name="Google Shape;700;p3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701" name="Google Shape;701;p3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p3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Storytelling is a powerful way to engage learners. Imagine using a real-life story of someone overcoming digital literacy challenges to teach essential skills. Such narratives can resonate deeply with low-skilled adult learners and make the learning experience more relatable.</a:t>
            </a:r>
            <a:endParaRPr/>
          </a:p>
        </p:txBody>
      </p:sp>
      <p:sp>
        <p:nvSpPr>
          <p:cNvPr id="703" name="Google Shape;703;p3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704" name="Google Shape;704;p3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3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717" name="Google Shape;717;p3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718" name="Google Shape;718;p3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p3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Incorporating visuals, such as infographics, diagrams, or simple animations, can significantly enhance the learning experience. Visuals can simplify complex concepts and provide a quick visual reference, which is especially valuable for learners with limited prior knowledge.</a:t>
            </a:r>
            <a:endParaRPr/>
          </a:p>
        </p:txBody>
      </p:sp>
      <p:sp>
        <p:nvSpPr>
          <p:cNvPr id="720" name="Google Shape;720;p3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721" name="Google Shape;721;p3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3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734" name="Google Shape;734;p3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735" name="Google Shape;735;p3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6" name="Google Shape;736;p3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Creating micro-learning scenarios based on real-life situations is an effective way to help learners apply what they've learned to practical situations. For example, a scenario involving everyday budgeting or solving common workplace challenges can empower low-skilled adult learners with practical skills.</a:t>
            </a:r>
            <a:endParaRPr/>
          </a:p>
        </p:txBody>
      </p:sp>
      <p:sp>
        <p:nvSpPr>
          <p:cNvPr id="737" name="Google Shape;737;p3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738" name="Google Shape;738;p3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3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751" name="Google Shape;751;p3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752" name="Google Shape;752;p3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p3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Quick Examples - Let me share a few quick examples with you:</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Example 1: Imagine a micro-learning module on email communication. Use a short, relatable story to illustrate the dos and don'ts of professional email writing.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Example 2: In a digital literacy module, include visual step-by-step guides for common tasks like setting up an email account.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Example 3: For a workplace skills module, present a real-life scenario where learners must apply problem-solving skills to overcome a common workplace challenge.</a:t>
            </a:r>
            <a:endParaRPr/>
          </a:p>
        </p:txBody>
      </p:sp>
      <p:sp>
        <p:nvSpPr>
          <p:cNvPr id="754" name="Google Shape;754;p3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755" name="Google Shape;755;p3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3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4" name="Google Shape;774;p3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3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866" name="Google Shape;866;p3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867" name="Google Shape;867;p3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8" name="Google Shape;868;p3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hands-on activity will give you a practical understanding of how to design engaging micro-learning content.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Remember to focus on the key principles and make the most of your limited time.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Let's begin, and I'll give you a heads-up when it's time to wrap up and share your creations.</a:t>
            </a:r>
            <a:endParaRPr/>
          </a:p>
        </p:txBody>
      </p:sp>
      <p:sp>
        <p:nvSpPr>
          <p:cNvPr id="869" name="Google Shape;869;p3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870" name="Google Shape;870;p3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4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897" name="Google Shape;897;p4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898" name="Google Shape;898;p4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9" name="Google Shape;899;p4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hands-on activity will give you a practical understanding of how to design engaging micro-learning content. Remember to focus on the key principles and make the most of your limited time. Let's begin, and I'll give you a heads-up when it's time to wrap up and share your creations.</a:t>
            </a:r>
            <a:endParaRPr/>
          </a:p>
        </p:txBody>
      </p:sp>
      <p:sp>
        <p:nvSpPr>
          <p:cNvPr id="900" name="Google Shape;900;p4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901" name="Google Shape;901;p4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4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923" name="Google Shape;923;p4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924" name="Google Shape;924;p4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5" name="Google Shape;925;p4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Assessments are a vital component of micro-learning. Let's take a moment to understand their significance and explore the different types of micro-assessments.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Reinforce Learning: Assessments help reinforce what learners have just studied. They provide an opportunity for learners to recall and apply what they've learned in a controlled setting.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Measure Progress: Assessments also measure learners' progress. They allow you to gauge how well learners are absorbing the content and making progress toward their learning objectives.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Identify Gaps: By analyzing assessment results, you can identify areas where learners may be struggling, enabling you to provide additional support or adjust your micro-learning content.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Enhance Retention: Well-designed assessments contribute to better information retention. They encourage active engagement with the material.</a:t>
            </a:r>
            <a:endParaRPr/>
          </a:p>
        </p:txBody>
      </p:sp>
      <p:sp>
        <p:nvSpPr>
          <p:cNvPr id="926" name="Google Shape;926;p4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927" name="Google Shape;927;p4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4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950" name="Google Shape;950;p4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951" name="Google Shape;951;p4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2" name="Google Shape;952;p4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Now, let's consider the various types of micro-assessments you can use in your micro-learning activities. These assessments should align closely with your learning objectives: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Short quizzes with multiple-choice or true/false questions are effective for assessing knowledge retention. They can be integrated into micro-learning modules to check understanding.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Short Assignments: Assignments that require learners to apply what they've learned to real-world scenarios can be highly effective. For example, you might ask learners to draft a sample email based on an email-writing micro-lesson.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Reflective Questions: Asking open-ended reflective questions can encourage critical thinking and self-assessment. For example, you might prompt learners to reflect on how they can apply a newly acquired skill in their daily life.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Remember that the type of assessment you choose should align with your learning objectives and the nature of the micro-learning activity. Assessments should not only evaluate but also enhance the learning experience.</a:t>
            </a:r>
            <a:endParaRPr/>
          </a:p>
        </p:txBody>
      </p:sp>
      <p:sp>
        <p:nvSpPr>
          <p:cNvPr id="953" name="Google Shape;953;p4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954" name="Google Shape;954;p4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4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974" name="Google Shape;974;p4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975" name="Google Shape;975;p4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6" name="Google Shape;976;p4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covered a lot in this  session.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Remember, micro-learning is about delivering content effectively and efficiently. Keep practicing these principles as you design engaging micro-learning experiences for low-skilled adult learners.</a:t>
            </a:r>
            <a:endParaRPr/>
          </a:p>
        </p:txBody>
      </p:sp>
      <p:sp>
        <p:nvSpPr>
          <p:cNvPr id="977" name="Google Shape;977;p4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978" name="Google Shape;978;p4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4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9" name="Google Shape;989;p4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4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8" name="Google Shape;998;p4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4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013" name="Google Shape;1013;p4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014" name="Google Shape;1014;p4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5" name="Google Shape;1015;p4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Welcome back, everyone! Let's dive into designing engaging micro-learning activities.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 kick things off, let's quickly recap the key points from our previous session, especially the principles of micro-learning. Remember, building on these principles is key as we design our activities.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These principles are the foundation of effective micro-learning. They help us create content that's engaging, focused, and immediately applicable.</a:t>
            </a:r>
            <a:endParaRPr/>
          </a:p>
        </p:txBody>
      </p:sp>
      <p:sp>
        <p:nvSpPr>
          <p:cNvPr id="1016" name="Google Shape;1016;p4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017" name="Google Shape;1017;p4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p4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046" name="Google Shape;1046;p4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047" name="Google Shape;1047;p4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8" name="Google Shape;1048;p4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 b) Bite-sized, accessible content</a:t>
            </a:r>
            <a:endParaRPr/>
          </a:p>
          <a:p>
            <a:pPr indent="0" lvl="0" marL="0" rtl="0" algn="l">
              <a:spcBef>
                <a:spcPts val="0"/>
              </a:spcBef>
              <a:spcAft>
                <a:spcPts val="0"/>
              </a:spcAft>
              <a:buNone/>
            </a:pPr>
            <a:r>
              <a:rPr lang="en-US"/>
              <a:t>2. b) Via various formats, including video, quizzes, and infographics</a:t>
            </a:r>
            <a:endParaRPr/>
          </a:p>
        </p:txBody>
      </p:sp>
      <p:sp>
        <p:nvSpPr>
          <p:cNvPr id="1049" name="Google Shape;1049;p4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050" name="Google Shape;1050;p4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p4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066" name="Google Shape;1066;p4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067" name="Google Shape;1067;p4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8" name="Google Shape;1068;p4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 Align micro-learning with curriculum goals and learning objectives</a:t>
            </a:r>
            <a:endParaRPr/>
          </a:p>
          <a:p>
            <a:pPr indent="0" lvl="0" marL="0" rtl="0" algn="l">
              <a:spcBef>
                <a:spcPts val="0"/>
              </a:spcBef>
              <a:spcAft>
                <a:spcPts val="0"/>
              </a:spcAft>
              <a:buNone/>
            </a:pPr>
            <a:r>
              <a:rPr lang="en-US"/>
              <a:t>c) Gamification and social learning</a:t>
            </a:r>
            <a:endParaRPr/>
          </a:p>
          <a:p>
            <a:pPr indent="0" lvl="0" marL="0" rtl="0" algn="l">
              <a:spcBef>
                <a:spcPts val="0"/>
              </a:spcBef>
              <a:spcAft>
                <a:spcPts val="0"/>
              </a:spcAft>
              <a:buNone/>
            </a:pPr>
            <a:r>
              <a:rPr lang="en-US"/>
              <a:t>b) Set goals and maintain a consistent schedule</a:t>
            </a:r>
            <a:endParaRPr/>
          </a:p>
        </p:txBody>
      </p:sp>
      <p:sp>
        <p:nvSpPr>
          <p:cNvPr id="1069" name="Google Shape;1069;p4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070" name="Google Shape;1070;p4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p4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084" name="Google Shape;1084;p4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085" name="Google Shape;1085;p4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6" name="Google Shape;1086;p4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Motivation is essential, especially when working with low-skilled adult learners. Let's discuss the unique challenges of motivating this audience and explore concepts like intrinsic and extrinsic motivation and how they apply to micro-learning.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Now, let's delve into the critical topic of motivation, which is especially vital when working with low-skilled adult learners. We'll discuss the unique challenges of motivating this audience and explore concepts like intrinsic and extrinsic motivation and how they apply to micro-learning.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Motivating low-skilled adult learners in micro-learning can be challenging due to:</a:t>
            </a:r>
            <a:endParaRPr/>
          </a:p>
        </p:txBody>
      </p:sp>
      <p:sp>
        <p:nvSpPr>
          <p:cNvPr id="1087" name="Google Shape;1087;p4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088" name="Google Shape;1088;p4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p5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107" name="Google Shape;1107;p5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108" name="Google Shape;1108;p5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9" name="Google Shape;1109;p5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Motivating low-skilled adult learners in micro-learning can be challenging due to:</a:t>
            </a:r>
            <a:endParaRPr/>
          </a:p>
        </p:txBody>
      </p:sp>
      <p:sp>
        <p:nvSpPr>
          <p:cNvPr id="1110" name="Google Shape;1110;p5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111" name="Google Shape;1111;p5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p5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134" name="Google Shape;1134;p5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135" name="Google Shape;1135;p5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6" name="Google Shape;1136;p5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Intrinsic motivation comes from within, driven by personal interest or satisfaction, while extrinsic motivation comes from external rewards or pressures.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How do these concepts apply to micro-learning? Share your thoughts.</a:t>
            </a:r>
            <a:endParaRPr/>
          </a:p>
          <a:p>
            <a:pPr indent="0" lvl="0" marL="0" rtl="0" algn="l">
              <a:spcBef>
                <a:spcPts val="0"/>
              </a:spcBef>
              <a:spcAft>
                <a:spcPts val="0"/>
              </a:spcAft>
              <a:buNone/>
            </a:pPr>
            <a:r>
              <a:rPr lang="en-US"/>
              <a:t> (Participants discuss how intrinsic and extrinsic motivation can be used effectively in micro-learning, sharing examples.)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 we wrap up, can anyone share strategies or techniques that can be employed to enhance motivation in micro-learning?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(Participants Offer suggestions for motivating low-skilled adult learners effectively in a micro-learning environment)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Motivation is a key driver of success in micro-learning, especially when working with specific audiences</a:t>
            </a:r>
            <a:endParaRPr/>
          </a:p>
        </p:txBody>
      </p:sp>
      <p:sp>
        <p:nvSpPr>
          <p:cNvPr id="1137" name="Google Shape;1137;p5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138" name="Google Shape;1138;p5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5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154" name="Google Shape;1154;p5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155" name="Google Shape;1155;p5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6" name="Google Shape;1156;p5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Now, let's dive into gamification and social learning. Gamification elements such as badges and points can significantly enhance engagement. We'll also discuss the value of social learning, which can include group challenges, discussion boards, and peer feedback.</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First, let's focus on gamification. Elements like badges and points can make learning more fun and engaging. How have you seen gamification applied in micro-learning, and what are the benefits you've observed?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(Participants engage in a discussion, sharing examples and insights related to gamification in micro-learning)</a:t>
            </a:r>
            <a:endParaRPr/>
          </a:p>
        </p:txBody>
      </p:sp>
      <p:sp>
        <p:nvSpPr>
          <p:cNvPr id="1157" name="Google Shape;1157;p5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158" name="Google Shape;1158;p5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p5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177" name="Google Shape;1177;p5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178" name="Google Shape;1178;p5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9" name="Google Shape;1179;p5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Moving on, let's discuss social learning. This involves group challenges, discussion boards, and peer feedback. How do you think social learning can enhance the micro-learning experience, and what are some potential challenges?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(after reading the PPT) -  Social learning leverages social interactions to enhance the understanding and retention of information, often occurring in settings like classrooms, online communities, or workplace teams.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(Participants discuss the value and potential challenges of incorporating social learning elements in micro-learning)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Effective Implementation:</a:t>
            </a:r>
            <a:endParaRPr/>
          </a:p>
          <a:p>
            <a:pPr indent="0" lvl="0" marL="0" rtl="0" algn="l">
              <a:spcBef>
                <a:spcPts val="0"/>
              </a:spcBef>
              <a:spcAft>
                <a:spcPts val="0"/>
              </a:spcAft>
              <a:buNone/>
            </a:pPr>
            <a:r>
              <a:rPr lang="en-US"/>
              <a:t>Before we move on, can you share any tips or best practices for effectively implementing gamification and social learning in micro-learning scenarios?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These are powerful tools for enhancing engagement and interaction in micro-learning. Keep these concepts in mind as we explore further in the gamification brainstorm activity.</a:t>
            </a:r>
            <a:endParaRPr/>
          </a:p>
        </p:txBody>
      </p:sp>
      <p:sp>
        <p:nvSpPr>
          <p:cNvPr id="1180" name="Google Shape;1180;p5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181" name="Google Shape;1181;p5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p5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213" name="Google Shape;1213;p5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214" name="Google Shape;1214;p5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5" name="Google Shape;1215;p5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It's time for an interactive activity. In small groups, I want each of you to brainstorm gamification ideas for a micro-learning scenario. Think creatively and imagine how you can make learning fun and engaging. Afterward, each group will share their ideas with the class.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(Participants engage in group brainstorming sessions and then share their gamification ideas with the class)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Now, it's time for an exciting and interactive activity. We'll dive into a gamification brainstorm session.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Group 1: (Shares their gamification ideas)</a:t>
            </a:r>
            <a:endParaRPr/>
          </a:p>
          <a:p>
            <a:pPr indent="0" lvl="0" marL="0" rtl="0" algn="l">
              <a:spcBef>
                <a:spcPts val="0"/>
              </a:spcBef>
              <a:spcAft>
                <a:spcPts val="0"/>
              </a:spcAft>
              <a:buNone/>
            </a:pPr>
            <a:r>
              <a:rPr lang="en-US"/>
              <a:t>Group 2: (Shares their gamification ideas)</a:t>
            </a:r>
            <a:endParaRPr/>
          </a:p>
          <a:p>
            <a:pPr indent="0" lvl="0" marL="0" rtl="0" algn="l">
              <a:spcBef>
                <a:spcPts val="0"/>
              </a:spcBef>
              <a:spcAft>
                <a:spcPts val="0"/>
              </a:spcAft>
              <a:buNone/>
            </a:pPr>
            <a:r>
              <a:rPr lang="en-US"/>
              <a:t>Group 3: (Shares their gamification ideas)</a:t>
            </a:r>
            <a:endParaRPr/>
          </a:p>
        </p:txBody>
      </p:sp>
      <p:sp>
        <p:nvSpPr>
          <p:cNvPr id="1216" name="Google Shape;1216;p5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217" name="Google Shape;1217;p5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p5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246" name="Google Shape;1246;p5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247" name="Google Shape;1247;p5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8" name="Google Shape;1248;p5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Discussion</a:t>
            </a:r>
            <a:endParaRPr/>
          </a:p>
          <a:p>
            <a:pPr indent="0" lvl="0" marL="0" rtl="0" algn="l">
              <a:spcBef>
                <a:spcPts val="0"/>
              </a:spcBef>
              <a:spcAft>
                <a:spcPts val="0"/>
              </a:spcAft>
              <a:buNone/>
            </a:pPr>
            <a:r>
              <a:rPr lang="en-US"/>
              <a:t>Let's open up  for a short discussion.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What did you learn from this activity? How can these gamification ideas be applied to enhance micro-learning?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(Participants engage in a brief discussion, sharing insights and lessons learned from the activity)</a:t>
            </a:r>
            <a:endParaRPr/>
          </a:p>
        </p:txBody>
      </p:sp>
      <p:sp>
        <p:nvSpPr>
          <p:cNvPr id="1249" name="Google Shape;1249;p5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250" name="Google Shape;1250;p5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p5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261" name="Google Shape;1261;p5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262" name="Google Shape;1262;p5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3" name="Google Shape;1263;p5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we wrap up, let's discuss the concept of habit formation in learning. How can we build a habit of micro-learning? We'll share tips such as setting goals and maintaining a consistent schedule.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(Participants engage in a discussion, sharing their insights and tips on building a habit of micro-learning)</a:t>
            </a:r>
            <a:endParaRPr/>
          </a:p>
        </p:txBody>
      </p:sp>
      <p:sp>
        <p:nvSpPr>
          <p:cNvPr id="1264" name="Google Shape;1264;p5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265" name="Google Shape;1265;p5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p5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278" name="Google Shape;1278;p5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279" name="Google Shape;1279;p5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0" name="Google Shape;1280;p5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Great job, everyone!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Here are some specific and valuable tips: (PPT)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Learning is a journey, and building habits is a key part of it. Remember, motivation and engagement are key factors in the success of micro-learning. Keep up the excellent work, and let's continue making learning exciting and effective.</a:t>
            </a:r>
            <a:endParaRPr/>
          </a:p>
          <a:p>
            <a:pPr indent="0" lvl="0" marL="0" rtl="0" algn="l">
              <a:spcBef>
                <a:spcPts val="0"/>
              </a:spcBef>
              <a:spcAft>
                <a:spcPts val="0"/>
              </a:spcAft>
              <a:buNone/>
            </a:pPr>
            <a:r>
              <a:rPr lang="en-US"/>
              <a:t>Keep in mind the tips and strategies we've discussed today.</a:t>
            </a:r>
            <a:endParaRPr/>
          </a:p>
        </p:txBody>
      </p:sp>
      <p:sp>
        <p:nvSpPr>
          <p:cNvPr id="1281" name="Google Shape;1281;p5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282" name="Google Shape;1282;p5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p5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6" name="Google Shape;1306;p5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p5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5" name="Google Shape;1315;p5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51" name="Google Shape;151;p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52" name="Google Shape;152;p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Before we dive in, let's take a moment to think about traditional learning settings. We've all been there, right? Long hours in classrooms, massive textbooks, and lessons that seem to stretch forever. Now, imagine if you're an adult who's juggling work, family, and other responsibilities. It's a challenge, isn't it?</a:t>
            </a:r>
            <a:endParaRPr/>
          </a:p>
        </p:txBody>
      </p:sp>
      <p:sp>
        <p:nvSpPr>
          <p:cNvPr id="154" name="Google Shape;154;p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55" name="Google Shape;155;p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p6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330" name="Google Shape;1330;p6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331" name="Google Shape;1331;p6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2" name="Google Shape;1332;p6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 b) Bite-sized, accessible content</a:t>
            </a:r>
            <a:endParaRPr/>
          </a:p>
          <a:p>
            <a:pPr indent="0" lvl="0" marL="0" rtl="0" algn="l">
              <a:spcBef>
                <a:spcPts val="0"/>
              </a:spcBef>
              <a:spcAft>
                <a:spcPts val="0"/>
              </a:spcAft>
              <a:buNone/>
            </a:pPr>
            <a:r>
              <a:rPr lang="en-US"/>
              <a:t>2. b) Via various formats, including video, quizzes, and infographics</a:t>
            </a:r>
            <a:endParaRPr/>
          </a:p>
        </p:txBody>
      </p:sp>
      <p:sp>
        <p:nvSpPr>
          <p:cNvPr id="1333" name="Google Shape;1333;p6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334" name="Google Shape;1334;p6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p6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350" name="Google Shape;1350;p6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351" name="Google Shape;1351;p6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2" name="Google Shape;1352;p6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 Making learning more fun and engaging</a:t>
            </a:r>
            <a:endParaRPr/>
          </a:p>
          <a:p>
            <a:pPr indent="0" lvl="0" marL="0" rtl="0" algn="l">
              <a:spcBef>
                <a:spcPts val="0"/>
              </a:spcBef>
              <a:spcAft>
                <a:spcPts val="0"/>
              </a:spcAft>
              <a:buNone/>
            </a:pPr>
            <a:r>
              <a:rPr lang="en-US"/>
              <a:t>b) Set goals and maintain a consistent schedule</a:t>
            </a:r>
            <a:endParaRPr/>
          </a:p>
          <a:p>
            <a:pPr indent="0" lvl="0" marL="0" rtl="0" algn="l">
              <a:spcBef>
                <a:spcPts val="0"/>
              </a:spcBef>
              <a:spcAft>
                <a:spcPts val="0"/>
              </a:spcAft>
              <a:buNone/>
            </a:pPr>
            <a:r>
              <a:rPr lang="en-US"/>
              <a:t>b) New habits they've attempted to establish since the last session</a:t>
            </a:r>
            <a:endParaRPr/>
          </a:p>
        </p:txBody>
      </p:sp>
      <p:sp>
        <p:nvSpPr>
          <p:cNvPr id="1353" name="Google Shape;1353;p6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354" name="Google Shape;1354;p6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0" name="Shape 1370"/>
        <p:cNvGrpSpPr/>
        <p:nvPr/>
      </p:nvGrpSpPr>
      <p:grpSpPr>
        <a:xfrm>
          <a:off x="0" y="0"/>
          <a:ext cx="0" cy="0"/>
          <a:chOff x="0" y="0"/>
          <a:chExt cx="0" cy="0"/>
        </a:xfrm>
      </p:grpSpPr>
      <p:sp>
        <p:nvSpPr>
          <p:cNvPr id="1371" name="Google Shape;1371;p6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372" name="Google Shape;1372;p6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373" name="Google Shape;1373;p6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4" name="Google Shape;1374;p6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Welcome to our session on "Integrating Micro-Learning." We'll explore the significance of seamlessly weaving micro-learning into your existing teaching practices. This integration isn't just a trend; it's a crucial component of modern education. It's about enhancing the learning experiences of your students. Let's take a minute to focus on the benefits of micro-learning. This approach offers remarkable advantages, making it a game-changer in education.</a:t>
            </a:r>
            <a:endParaRPr/>
          </a:p>
        </p:txBody>
      </p:sp>
      <p:sp>
        <p:nvSpPr>
          <p:cNvPr id="1375" name="Google Shape;1375;p6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376" name="Google Shape;1376;p6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p6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392" name="Google Shape;1392;p6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393" name="Google Shape;1393;p6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4" name="Google Shape;1394;p6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Welcome to our session on "Integrating Micro-Learning."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We'll explore the significance of seamlessly weaving micro-learning into your existing teaching practices.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This integration isn't just a trend; it's a crucial component of modern education. It's about enhancing the learning experiences of your students. Let's take a minute to focus on the benefits of micro-learning. This approach offers remarkable advantages, making it a game-changer in education.</a:t>
            </a:r>
            <a:endParaRPr/>
          </a:p>
        </p:txBody>
      </p:sp>
      <p:sp>
        <p:nvSpPr>
          <p:cNvPr id="1395" name="Google Shape;1395;p6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396" name="Google Shape;1396;p6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p6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409" name="Google Shape;1409;p6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410" name="Google Shape;1410;p6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1" name="Google Shape;1411;p6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Now, let's delve into the strategies for effectively incorporating micro-learning into your existing curricula.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By applying these strategies, you can seamlessly integrate micro-learning into your existing curricula and enhance the learning experience for your students.</a:t>
            </a:r>
            <a:endParaRPr/>
          </a:p>
        </p:txBody>
      </p:sp>
      <p:sp>
        <p:nvSpPr>
          <p:cNvPr id="1412" name="Google Shape;1412;p6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413" name="Google Shape;1413;p6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p6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441" name="Google Shape;1441;p6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442" name="Google Shape;1442;p6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3" name="Google Shape;1443;p6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One effective approach is to break your curriculum into smaller modules. Each module can be accompanied by micro-learning resources that reinforce the key concepts. This modular integration allows students to engage with the content in smaller, more digestible parts, making complex subjects more manageable.</a:t>
            </a:r>
            <a:endParaRPr/>
          </a:p>
        </p:txBody>
      </p:sp>
      <p:sp>
        <p:nvSpPr>
          <p:cNvPr id="1444" name="Google Shape;1444;p6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445" name="Google Shape;1445;p6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p6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463" name="Google Shape;1463;p6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464" name="Google Shape;1464;p6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5" name="Google Shape;1465;p6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Consider aligning micro-learning resources with the immediate needs of your curriculum. When students encounter specific challenges or questions, they can access micro-learning materials that provide instant answers. This just-in-time learning approach ensures that students get the support they need when it's most relevant.</a:t>
            </a:r>
            <a:endParaRPr/>
          </a:p>
        </p:txBody>
      </p:sp>
      <p:sp>
        <p:nvSpPr>
          <p:cNvPr id="1466" name="Google Shape;1466;p6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467" name="Google Shape;1467;p6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p6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485" name="Google Shape;1485;p6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486" name="Google Shape;1486;p6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7" name="Google Shape;1487;p6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Leverage micro-learning for formative assessments. Embed quick quizzes or interactive exercises within your curriculum to gauge student understanding. Prompt feedback from these assessments allows you to adapt your teaching approach, ensuring that the curriculum remains engaging and effective.</a:t>
            </a:r>
            <a:endParaRPr/>
          </a:p>
        </p:txBody>
      </p:sp>
      <p:sp>
        <p:nvSpPr>
          <p:cNvPr id="1488" name="Google Shape;1488;p6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489" name="Google Shape;1489;p6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p6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507" name="Google Shape;1507;p6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508" name="Google Shape;1508;p6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9" name="Google Shape;1509;p6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Aligning micro-learning with curriculum goals ensures that every piece of content serves a specific educational purpose. It keeps your teaching focused and relevant, making the learning experience more meaningful for your students.</a:t>
            </a:r>
            <a:endParaRPr/>
          </a:p>
        </p:txBody>
      </p:sp>
      <p:sp>
        <p:nvSpPr>
          <p:cNvPr id="1510" name="Google Shape;1510;p6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511" name="Google Shape;1511;p6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3" name="Shape 1523"/>
        <p:cNvGrpSpPr/>
        <p:nvPr/>
      </p:nvGrpSpPr>
      <p:grpSpPr>
        <a:xfrm>
          <a:off x="0" y="0"/>
          <a:ext cx="0" cy="0"/>
          <a:chOff x="0" y="0"/>
          <a:chExt cx="0" cy="0"/>
        </a:xfrm>
      </p:grpSpPr>
      <p:sp>
        <p:nvSpPr>
          <p:cNvPr id="1524" name="Google Shape;1524;p6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525" name="Google Shape;1525;p6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526" name="Google Shape;1526;p6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7" name="Google Shape;1527;p6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When micro-learning materials align with curriculum objectives, you create a clear path for your students to achieve effective learning outcomes. This alignment helps students understand how each micro-lesson contributes to their overall understanding of a subject, making the learning journey more coherent and purposeful.</a:t>
            </a:r>
            <a:endParaRPr/>
          </a:p>
        </p:txBody>
      </p:sp>
      <p:sp>
        <p:nvSpPr>
          <p:cNvPr id="1528" name="Google Shape;1528;p6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529" name="Google Shape;1529;p6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77" name="Google Shape;177;p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78" name="Google Shape;178;p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That's where micro-learning comes in. It's like learning in bite-sized pieces, each designed to fit into the pockets of your busy lives. Think of it as learning that respects your time, your needs, and your goals. We're here to explore how micro-learning can provide solutions to some of the challenges that low-skilled adults might face in more traditional learning setups.</a:t>
            </a:r>
            <a:endParaRPr/>
          </a:p>
        </p:txBody>
      </p:sp>
      <p:sp>
        <p:nvSpPr>
          <p:cNvPr id="180" name="Google Shape;180;p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81" name="Google Shape;181;p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p7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543" name="Google Shape;1543;p7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544" name="Google Shape;1544;p7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5" name="Google Shape;1545;p7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Micro-learning can be seamlessly integrated with traditional teaching methods, fostering a dynamic and engaging learning environment. Let's explore this synergy, especially in the context of the "flipped classroom."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One powerful way to blend micro-learning with traditional teaching is through the "flipped classroom" approach. In a flipped classroom, students access micro-learning materials before in-person class sessions. This approach allows face-to-face time to focus on interactive discussions, problem-solving, and deeper understanding, as students come prepared with foundational knowledge.</a:t>
            </a:r>
            <a:endParaRPr/>
          </a:p>
        </p:txBody>
      </p:sp>
      <p:sp>
        <p:nvSpPr>
          <p:cNvPr id="1546" name="Google Shape;1546;p7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547" name="Google Shape;1547;p7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p7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561" name="Google Shape;1561;p7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562" name="Google Shape;1562;p7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3" name="Google Shape;1563;p7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Micro-learning can enhance student engagement by providing access to resources that cater to individual learning styles.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Some students might prefer reading materials, while others benefit more from videos or interactive exercises. The flexibility of micro-learning ensures that every student has the resources they need to excel.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combination of micro-learning and traditional teaching methods creates a balanced and engaging learning experience, catering to a diverse range of learners.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Now, let's explore the technology tools that can make this integration seamless.</a:t>
            </a:r>
            <a:endParaRPr/>
          </a:p>
        </p:txBody>
      </p:sp>
      <p:sp>
        <p:nvSpPr>
          <p:cNvPr id="1564" name="Google Shape;1564;p7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565" name="Google Shape;1565;p7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p7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580" name="Google Shape;1580;p7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581" name="Google Shape;1581;p7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2" name="Google Shape;1582;p7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Let's now dive into the world of technology tools that make creating micro-learning content both accessible and efficient.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is a wide array of user-friendly tools available for creating micro-learning content. Tools like Canva offer intuitive design capabilities, allowing you to create visually engaging materials. Canva provides a wealth of templates, graphics, and customization options that cater to various learning styles.</a:t>
            </a:r>
            <a:endParaRPr/>
          </a:p>
        </p:txBody>
      </p:sp>
      <p:sp>
        <p:nvSpPr>
          <p:cNvPr id="1583" name="Google Shape;1583;p7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584" name="Google Shape;1584;p7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p7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602" name="Google Shape;1602;p7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603" name="Google Shape;1603;p7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4" name="Google Shape;1604;p7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(After the PPT)</a:t>
            </a:r>
            <a:endParaRPr/>
          </a:p>
          <a:p>
            <a:pPr indent="0" lvl="0" marL="0" rtl="0" algn="l">
              <a:spcBef>
                <a:spcPts val="0"/>
              </a:spcBef>
              <a:spcAft>
                <a:spcPts val="0"/>
              </a:spcAft>
              <a:buNone/>
            </a:pPr>
            <a:r>
              <a:rPr lang="en-US"/>
              <a:t>These user-friendly tools make it easy for educators to design and deliver micro-learning content effectively. Now, let's briefly touch on the importance of accessibility for all learners.</a:t>
            </a:r>
            <a:endParaRPr/>
          </a:p>
        </p:txBody>
      </p:sp>
      <p:sp>
        <p:nvSpPr>
          <p:cNvPr id="1605" name="Google Shape;1605;p7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606" name="Google Shape;1606;p7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2" name="Shape 1622"/>
        <p:cNvGrpSpPr/>
        <p:nvPr/>
      </p:nvGrpSpPr>
      <p:grpSpPr>
        <a:xfrm>
          <a:off x="0" y="0"/>
          <a:ext cx="0" cy="0"/>
          <a:chOff x="0" y="0"/>
          <a:chExt cx="0" cy="0"/>
        </a:xfrm>
      </p:grpSpPr>
      <p:sp>
        <p:nvSpPr>
          <p:cNvPr id="1623" name="Google Shape;1623;p7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624" name="Google Shape;1624;p7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625" name="Google Shape;1625;p7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6" name="Google Shape;1626;p7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Before we conclude, it's crucial to emphasize the importance of accessibility in micro-learning.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Accessibility ensures that all learners, regardless of their unique needs and circumstances, have equitable access to educational content. Micro-learning materials should be designed with accessibility in mind, making sure that they can be easily navigated by everyone.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Consider factors like providing alternative text for images, closed captions for videos, and content that is screen reader-friendly. </a:t>
            </a:r>
            <a:endParaRPr/>
          </a:p>
          <a:p>
            <a:pPr indent="0" lvl="0" marL="0" rtl="0" algn="l">
              <a:spcBef>
                <a:spcPts val="0"/>
              </a:spcBef>
              <a:spcAft>
                <a:spcPts val="0"/>
              </a:spcAft>
              <a:buNone/>
            </a:pPr>
            <a:r>
              <a:rPr lang="en-US"/>
              <a:t>By prioritizing accessibility, you create an inclusive learning environment where every student can thrive.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With this in mind, we've covered the core aspects of integrating micro-learning into your teaching practices. Thank you for joining us today, and let's continue making learning exciting and effective.</a:t>
            </a:r>
            <a:endParaRPr/>
          </a:p>
        </p:txBody>
      </p:sp>
      <p:sp>
        <p:nvSpPr>
          <p:cNvPr id="1627" name="Google Shape;1627;p7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628" name="Google Shape;1628;p7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1" name="Shape 1641"/>
        <p:cNvGrpSpPr/>
        <p:nvPr/>
      </p:nvGrpSpPr>
      <p:grpSpPr>
        <a:xfrm>
          <a:off x="0" y="0"/>
          <a:ext cx="0" cy="0"/>
          <a:chOff x="0" y="0"/>
          <a:chExt cx="0" cy="0"/>
        </a:xfrm>
      </p:grpSpPr>
      <p:sp>
        <p:nvSpPr>
          <p:cNvPr id="1642" name="Google Shape;1642;p7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3" name="Google Shape;1643;p7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0" name="Shape 1650"/>
        <p:cNvGrpSpPr/>
        <p:nvPr/>
      </p:nvGrpSpPr>
      <p:grpSpPr>
        <a:xfrm>
          <a:off x="0" y="0"/>
          <a:ext cx="0" cy="0"/>
          <a:chOff x="0" y="0"/>
          <a:chExt cx="0" cy="0"/>
        </a:xfrm>
      </p:grpSpPr>
      <p:sp>
        <p:nvSpPr>
          <p:cNvPr id="1651" name="Google Shape;1651;p7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2" name="Google Shape;1652;p7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5" name="Shape 1665"/>
        <p:cNvGrpSpPr/>
        <p:nvPr/>
      </p:nvGrpSpPr>
      <p:grpSpPr>
        <a:xfrm>
          <a:off x="0" y="0"/>
          <a:ext cx="0" cy="0"/>
          <a:chOff x="0" y="0"/>
          <a:chExt cx="0" cy="0"/>
        </a:xfrm>
      </p:grpSpPr>
      <p:sp>
        <p:nvSpPr>
          <p:cNvPr id="1666" name="Google Shape;1666;p7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667" name="Google Shape;1667;p7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668" name="Google Shape;1668;p7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9" name="Google Shape;1669;p7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 b) Bite-sized, accessible content</a:t>
            </a:r>
            <a:endParaRPr/>
          </a:p>
          <a:p>
            <a:pPr indent="0" lvl="0" marL="0" rtl="0" algn="l">
              <a:spcBef>
                <a:spcPts val="0"/>
              </a:spcBef>
              <a:spcAft>
                <a:spcPts val="0"/>
              </a:spcAft>
              <a:buNone/>
            </a:pPr>
            <a:r>
              <a:rPr lang="en-US"/>
              <a:t>2. b) Via various formats, including video, quizzes, and infographics</a:t>
            </a:r>
            <a:endParaRPr/>
          </a:p>
        </p:txBody>
      </p:sp>
      <p:sp>
        <p:nvSpPr>
          <p:cNvPr id="1670" name="Google Shape;1670;p7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671" name="Google Shape;1671;p7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5" name="Shape 1685"/>
        <p:cNvGrpSpPr/>
        <p:nvPr/>
      </p:nvGrpSpPr>
      <p:grpSpPr>
        <a:xfrm>
          <a:off x="0" y="0"/>
          <a:ext cx="0" cy="0"/>
          <a:chOff x="0" y="0"/>
          <a:chExt cx="0" cy="0"/>
        </a:xfrm>
      </p:grpSpPr>
      <p:sp>
        <p:nvSpPr>
          <p:cNvPr id="1686" name="Google Shape;1686;p7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687" name="Google Shape;1687;p7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688" name="Google Shape;1688;p7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9" name="Google Shape;1689;p7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 Align micro-learning with curriculum goals and learning objectives</a:t>
            </a:r>
            <a:endParaRPr/>
          </a:p>
          <a:p>
            <a:pPr indent="0" lvl="0" marL="0" rtl="0" algn="l">
              <a:spcBef>
                <a:spcPts val="0"/>
              </a:spcBef>
              <a:spcAft>
                <a:spcPts val="0"/>
              </a:spcAft>
              <a:buNone/>
            </a:pPr>
            <a:r>
              <a:rPr lang="en-US"/>
              <a:t>c) Gamification and social learning</a:t>
            </a:r>
            <a:endParaRPr/>
          </a:p>
          <a:p>
            <a:pPr indent="0" lvl="0" marL="0" rtl="0" algn="l">
              <a:spcBef>
                <a:spcPts val="0"/>
              </a:spcBef>
              <a:spcAft>
                <a:spcPts val="0"/>
              </a:spcAft>
              <a:buNone/>
            </a:pPr>
            <a:r>
              <a:rPr lang="en-US"/>
              <a:t>b) Set goals and maintain a consistent schedule</a:t>
            </a:r>
            <a:endParaRPr/>
          </a:p>
        </p:txBody>
      </p:sp>
      <p:sp>
        <p:nvSpPr>
          <p:cNvPr id="1690" name="Google Shape;1690;p7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691" name="Google Shape;1691;p7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7" name="Shape 1707"/>
        <p:cNvGrpSpPr/>
        <p:nvPr/>
      </p:nvGrpSpPr>
      <p:grpSpPr>
        <a:xfrm>
          <a:off x="0" y="0"/>
          <a:ext cx="0" cy="0"/>
          <a:chOff x="0" y="0"/>
          <a:chExt cx="0" cy="0"/>
        </a:xfrm>
      </p:grpSpPr>
      <p:sp>
        <p:nvSpPr>
          <p:cNvPr id="1708" name="Google Shape;1708;p7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709" name="Google Shape;1709;p7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710" name="Google Shape;1710;p7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1" name="Google Shape;1711;p7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Now, we'll explore some of the tools that can enhance your micro-learning efforts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Canva is an incredibly user-friendly graphic design tool that can help you create visually appealing micro-learning materials. Have any of you used Canva before?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Edpuzzle is fantastic for creating interactive video lessons. You can embed quizzes and questions directly into your videos. Who has experience with Edpuzzle?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Kahoot! is an interactive and engaging platform that allows educators to create quizzes, surveys, and games for their learners. It's a versatile tool that can turn learning into a fun and competitive experience.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Kahoot! makes learning a game. Educators can create quizzes with multiple-choice questions, polls, and challenges. Learners can join in real-time from their devices, answer questions, and earn points. It's an excellent way to reinforce key concepts in a competitive and enjoyable manner. It provides immediate feedback to both educators and learners.</a:t>
            </a:r>
            <a:endParaRPr/>
          </a:p>
          <a:p>
            <a:pPr indent="0" lvl="0" marL="0" rtl="0" algn="l">
              <a:spcBef>
                <a:spcPts val="0"/>
              </a:spcBef>
              <a:spcAft>
                <a:spcPts val="0"/>
              </a:spcAft>
              <a:buNone/>
            </a:pPr>
            <a:r>
              <a:rPr lang="en-US"/>
              <a:t> With Kahoot!, you can create engaging micro-learning activities that are not only educational but also entertaining. This tool is particularly effective for reinforcing knowledge and checking comprehension in a playful way.</a:t>
            </a:r>
            <a:endParaRPr/>
          </a:p>
        </p:txBody>
      </p:sp>
      <p:sp>
        <p:nvSpPr>
          <p:cNvPr id="1712" name="Google Shape;1712;p7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713" name="Google Shape;1713;p7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96" name="Google Shape;196;p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97" name="Google Shape;197;p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icebreaker will not only help participants to get familiar with digital tools that they can use for creating micro-learning resources, but also to encourage team building and communication skills.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Use this list of digital tools, platforms, or apps. Each team should receive at least 3 items.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Articulate 360</a:t>
            </a:r>
            <a:endParaRPr/>
          </a:p>
          <a:p>
            <a:pPr indent="0" lvl="0" marL="0" rtl="0" algn="l">
              <a:spcBef>
                <a:spcPts val="0"/>
              </a:spcBef>
              <a:spcAft>
                <a:spcPts val="0"/>
              </a:spcAft>
              <a:buNone/>
            </a:pPr>
            <a:r>
              <a:rPr lang="en-US"/>
              <a:t>Adobe Captivate</a:t>
            </a:r>
            <a:endParaRPr/>
          </a:p>
          <a:p>
            <a:pPr indent="0" lvl="0" marL="0" rtl="0" algn="l">
              <a:spcBef>
                <a:spcPts val="0"/>
              </a:spcBef>
              <a:spcAft>
                <a:spcPts val="0"/>
              </a:spcAft>
              <a:buNone/>
            </a:pPr>
            <a:r>
              <a:rPr lang="en-US"/>
              <a:t>Camtasia</a:t>
            </a:r>
            <a:endParaRPr/>
          </a:p>
          <a:p>
            <a:pPr indent="0" lvl="0" marL="0" rtl="0" algn="l">
              <a:spcBef>
                <a:spcPts val="0"/>
              </a:spcBef>
              <a:spcAft>
                <a:spcPts val="0"/>
              </a:spcAft>
              <a:buNone/>
            </a:pPr>
            <a:r>
              <a:rPr lang="en-US"/>
              <a:t>H5P</a:t>
            </a:r>
            <a:endParaRPr/>
          </a:p>
          <a:p>
            <a:pPr indent="0" lvl="0" marL="0" rtl="0" algn="l">
              <a:spcBef>
                <a:spcPts val="0"/>
              </a:spcBef>
              <a:spcAft>
                <a:spcPts val="0"/>
              </a:spcAft>
              <a:buNone/>
            </a:pPr>
            <a:r>
              <a:rPr lang="en-US"/>
              <a:t>iSpring Suite</a:t>
            </a:r>
            <a:endParaRPr/>
          </a:p>
          <a:p>
            <a:pPr indent="0" lvl="0" marL="0" rtl="0" algn="l">
              <a:spcBef>
                <a:spcPts val="0"/>
              </a:spcBef>
              <a:spcAft>
                <a:spcPts val="0"/>
              </a:spcAft>
              <a:buNone/>
            </a:pPr>
            <a:r>
              <a:rPr lang="en-US"/>
              <a:t>Canva</a:t>
            </a:r>
            <a:endParaRPr/>
          </a:p>
          <a:p>
            <a:pPr indent="0" lvl="0" marL="0" rtl="0" algn="l">
              <a:spcBef>
                <a:spcPts val="0"/>
              </a:spcBef>
              <a:spcAft>
                <a:spcPts val="0"/>
              </a:spcAft>
              <a:buNone/>
            </a:pPr>
            <a:r>
              <a:rPr lang="en-US"/>
              <a:t>Kahoot</a:t>
            </a:r>
            <a:endParaRPr/>
          </a:p>
          <a:p>
            <a:pPr indent="0" lvl="0" marL="0" rtl="0" algn="l">
              <a:spcBef>
                <a:spcPts val="0"/>
              </a:spcBef>
              <a:spcAft>
                <a:spcPts val="0"/>
              </a:spcAft>
              <a:buNone/>
            </a:pPr>
            <a:r>
              <a:rPr lang="en-US"/>
              <a:t>Quizlet</a:t>
            </a:r>
            <a:endParaRPr/>
          </a:p>
          <a:p>
            <a:pPr indent="0" lvl="0" marL="0" rtl="0" algn="l">
              <a:spcBef>
                <a:spcPts val="0"/>
              </a:spcBef>
              <a:spcAft>
                <a:spcPts val="0"/>
              </a:spcAft>
              <a:buNone/>
            </a:pPr>
            <a:r>
              <a:rPr lang="en-US"/>
              <a:t>Genially</a:t>
            </a:r>
            <a:endParaRPr/>
          </a:p>
          <a:p>
            <a:pPr indent="0" lvl="0" marL="0" rtl="0" algn="l">
              <a:spcBef>
                <a:spcPts val="0"/>
              </a:spcBef>
              <a:spcAft>
                <a:spcPts val="0"/>
              </a:spcAft>
              <a:buNone/>
            </a:pPr>
            <a:r>
              <a:rPr lang="en-US"/>
              <a:t>Mentimeter</a:t>
            </a:r>
            <a:endParaRPr/>
          </a:p>
          <a:p>
            <a:pPr indent="0" lvl="0" marL="0" rtl="0" algn="l">
              <a:spcBef>
                <a:spcPts val="0"/>
              </a:spcBef>
              <a:spcAft>
                <a:spcPts val="0"/>
              </a:spcAft>
              <a:buNone/>
            </a:pPr>
            <a:r>
              <a:rPr lang="en-US"/>
              <a:t>Elucidat</a:t>
            </a:r>
            <a:endParaRPr/>
          </a:p>
          <a:p>
            <a:pPr indent="0" lvl="0" marL="0" rtl="0" algn="l">
              <a:spcBef>
                <a:spcPts val="0"/>
              </a:spcBef>
              <a:spcAft>
                <a:spcPts val="0"/>
              </a:spcAft>
              <a:buNone/>
            </a:pPr>
            <a:r>
              <a:rPr lang="en-US"/>
              <a:t>Easygenerator</a:t>
            </a:r>
            <a:endParaRPr/>
          </a:p>
          <a:p>
            <a:pPr indent="0" lvl="0" marL="0" rtl="0" algn="l">
              <a:spcBef>
                <a:spcPts val="0"/>
              </a:spcBef>
              <a:spcAft>
                <a:spcPts val="0"/>
              </a:spcAft>
              <a:buNone/>
            </a:pPr>
            <a:r>
              <a:rPr lang="en-US"/>
              <a:t>Lectora Inspire</a:t>
            </a:r>
            <a:endParaRPr/>
          </a:p>
          <a:p>
            <a:pPr indent="0" lvl="0" marL="0" rtl="0" algn="l">
              <a:spcBef>
                <a:spcPts val="0"/>
              </a:spcBef>
              <a:spcAft>
                <a:spcPts val="0"/>
              </a:spcAft>
              <a:buNone/>
            </a:pPr>
            <a:r>
              <a:rPr lang="en-US"/>
              <a:t>EdApp</a:t>
            </a:r>
            <a:endParaRPr/>
          </a:p>
          <a:p>
            <a:pPr indent="0" lvl="0" marL="0" rtl="0" algn="l">
              <a:spcBef>
                <a:spcPts val="0"/>
              </a:spcBef>
              <a:spcAft>
                <a:spcPts val="0"/>
              </a:spcAft>
              <a:buNone/>
            </a:pPr>
            <a:r>
              <a:rPr lang="en-US"/>
              <a:t>Docebo Content Creator</a:t>
            </a:r>
            <a:endParaRPr/>
          </a:p>
          <a:p>
            <a:pPr indent="0" lvl="0" marL="0" rtl="0" algn="l">
              <a:spcBef>
                <a:spcPts val="0"/>
              </a:spcBef>
              <a:spcAft>
                <a:spcPts val="0"/>
              </a:spcAft>
              <a:buNone/>
            </a:pPr>
            <a:r>
              <a:rPr lang="en-US"/>
              <a:t>WizIQ</a:t>
            </a:r>
            <a:endParaRPr/>
          </a:p>
          <a:p>
            <a:pPr indent="0" lvl="0" marL="0" rtl="0" algn="l">
              <a:spcBef>
                <a:spcPts val="0"/>
              </a:spcBef>
              <a:spcAft>
                <a:spcPts val="0"/>
              </a:spcAft>
              <a:buNone/>
            </a:pPr>
            <a:r>
              <a:rPr lang="en-US"/>
              <a:t>Powtoon</a:t>
            </a:r>
            <a:endParaRPr/>
          </a:p>
          <a:p>
            <a:pPr indent="0" lvl="0" marL="0" rtl="0" algn="l">
              <a:spcBef>
                <a:spcPts val="0"/>
              </a:spcBef>
              <a:spcAft>
                <a:spcPts val="0"/>
              </a:spcAft>
              <a:buNone/>
            </a:pPr>
            <a:r>
              <a:rPr lang="en-US"/>
              <a:t>Vyond</a:t>
            </a:r>
            <a:endParaRPr/>
          </a:p>
          <a:p>
            <a:pPr indent="0" lvl="0" marL="0" rtl="0" algn="l">
              <a:spcBef>
                <a:spcPts val="0"/>
              </a:spcBef>
              <a:spcAft>
                <a:spcPts val="0"/>
              </a:spcAft>
              <a:buNone/>
            </a:pPr>
            <a:r>
              <a:rPr lang="en-US"/>
              <a:t>Prezi</a:t>
            </a:r>
            <a:endParaRPr/>
          </a:p>
          <a:p>
            <a:pPr indent="0" lvl="0" marL="0" rtl="0" algn="l">
              <a:spcBef>
                <a:spcPts val="0"/>
              </a:spcBef>
              <a:spcAft>
                <a:spcPts val="0"/>
              </a:spcAft>
              <a:buNone/>
            </a:pPr>
            <a:r>
              <a:rPr lang="en-US"/>
              <a:t>Animaker</a:t>
            </a:r>
            <a:endParaRPr/>
          </a:p>
        </p:txBody>
      </p:sp>
      <p:sp>
        <p:nvSpPr>
          <p:cNvPr id="199" name="Google Shape;199;p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00" name="Google Shape;200;p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9" name="Shape 1729"/>
        <p:cNvGrpSpPr/>
        <p:nvPr/>
      </p:nvGrpSpPr>
      <p:grpSpPr>
        <a:xfrm>
          <a:off x="0" y="0"/>
          <a:ext cx="0" cy="0"/>
          <a:chOff x="0" y="0"/>
          <a:chExt cx="0" cy="0"/>
        </a:xfrm>
      </p:grpSpPr>
      <p:sp>
        <p:nvSpPr>
          <p:cNvPr id="1730" name="Google Shape;1730;p8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731" name="Google Shape;1731;p8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732" name="Google Shape;1732;p8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3" name="Google Shape;1733;p8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Case Study 1: Company ABC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Our first case study features "Company ABC," a tech-focused company that successfully implemented micro-learning to train its remote employees. Let's dive into their approach and results.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Company ABC recognized the need to provide remote employees with ongoing training to keep up with evolving technologies. They adopted a micro-learning approach, breaking down complex tech topics into bite-sized modules. These modules were easily accessible through their learning management system.</a:t>
            </a:r>
            <a:endParaRPr/>
          </a:p>
          <a:p>
            <a:pPr indent="0" lvl="0" marL="0" rtl="0" algn="l">
              <a:spcBef>
                <a:spcPts val="0"/>
              </a:spcBef>
              <a:spcAft>
                <a:spcPts val="0"/>
              </a:spcAft>
              <a:buNone/>
            </a:pPr>
            <a:r>
              <a:rPr lang="en-US"/>
              <a:t>Each module was designed to be short and engaging, focusing on one specific skill or concept. They incorporated multimedia elements like videos, interactive quizzes, and infographics to cater to various learning styles.</a:t>
            </a:r>
            <a:endParaRPr/>
          </a:p>
          <a:p>
            <a:pPr indent="0" lvl="0" marL="0" rtl="0" algn="l">
              <a:spcBef>
                <a:spcPts val="0"/>
              </a:spcBef>
              <a:spcAft>
                <a:spcPts val="0"/>
              </a:spcAft>
              <a:buNone/>
            </a:pPr>
            <a:r>
              <a:rPr lang="en-US"/>
              <a:t>To ensure accountability, they implemented a gamified system where employees earned points and badges for completing modules. This created healthy competition and recognition among employees.</a:t>
            </a:r>
            <a:endParaRPr/>
          </a:p>
        </p:txBody>
      </p:sp>
      <p:sp>
        <p:nvSpPr>
          <p:cNvPr id="1734" name="Google Shape;1734;p8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735" name="Google Shape;1735;p8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8" name="Shape 1758"/>
        <p:cNvGrpSpPr/>
        <p:nvPr/>
      </p:nvGrpSpPr>
      <p:grpSpPr>
        <a:xfrm>
          <a:off x="0" y="0"/>
          <a:ext cx="0" cy="0"/>
          <a:chOff x="0" y="0"/>
          <a:chExt cx="0" cy="0"/>
        </a:xfrm>
      </p:grpSpPr>
      <p:sp>
        <p:nvSpPr>
          <p:cNvPr id="1759" name="Google Shape;1759;p8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760" name="Google Shape;1760;p8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761" name="Google Shape;1761;p8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2" name="Google Shape;1762;p8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Case Study 1: Company ABC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Our first case study features "Company ABC," a tech-focused company that successfully implemented micro-learning to train its remote employees. Let's dive into their approach and results.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Company ABC recognized the need to provide remote employees with ongoing training to keep up with evolving technologies. They adopted a micro-learning approach, breaking down complex tech topics into bite-sized modules. These modules were easily accessible through their learning management system.</a:t>
            </a:r>
            <a:endParaRPr/>
          </a:p>
          <a:p>
            <a:pPr indent="0" lvl="0" marL="0" rtl="0" algn="l">
              <a:spcBef>
                <a:spcPts val="0"/>
              </a:spcBef>
              <a:spcAft>
                <a:spcPts val="0"/>
              </a:spcAft>
              <a:buNone/>
            </a:pPr>
            <a:r>
              <a:rPr lang="en-US"/>
              <a:t>Each module was designed to be short and engaging, focusing on one specific skill or concept. They incorporated multimedia elements like videos, interactive quizzes, and infographics to cater to various learning styles.</a:t>
            </a:r>
            <a:endParaRPr/>
          </a:p>
          <a:p>
            <a:pPr indent="0" lvl="0" marL="0" rtl="0" algn="l">
              <a:spcBef>
                <a:spcPts val="0"/>
              </a:spcBef>
              <a:spcAft>
                <a:spcPts val="0"/>
              </a:spcAft>
              <a:buNone/>
            </a:pPr>
            <a:r>
              <a:rPr lang="en-US"/>
              <a:t>To ensure accountability, they implemented a gamified system where employees earned points and badges for completing modules. This created healthy competition and recognition among employees.</a:t>
            </a:r>
            <a:endParaRPr/>
          </a:p>
        </p:txBody>
      </p:sp>
      <p:sp>
        <p:nvSpPr>
          <p:cNvPr id="1763" name="Google Shape;1763;p8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764" name="Google Shape;1764;p8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p8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779" name="Google Shape;1779;p8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780" name="Google Shape;1780;p8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1" name="Google Shape;1781;p8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Company ABC recognized the need to provide remote employees with ongoing training to keep up with evolving technologies.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They adopted a micro-learning approach, breaking down complex tech topics into bite-sized modules. These modules were easily accessible through their learning management system.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Facilitator: Each module was designed to be short and engaging, focusing on one specific skill or concept. They incorporated multimedia elements like videos, interactive quizzes, and infographics to cater to various learning styles.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Facilitator: To ensure accountability, they implemented a gamified system where employees earned points and badges for completing modules. This created healthy competition and recognition among employees.</a:t>
            </a:r>
            <a:endParaRPr/>
          </a:p>
        </p:txBody>
      </p:sp>
      <p:sp>
        <p:nvSpPr>
          <p:cNvPr id="1782" name="Google Shape;1782;p8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783" name="Google Shape;1783;p8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9" name="Shape 1799"/>
        <p:cNvGrpSpPr/>
        <p:nvPr/>
      </p:nvGrpSpPr>
      <p:grpSpPr>
        <a:xfrm>
          <a:off x="0" y="0"/>
          <a:ext cx="0" cy="0"/>
          <a:chOff x="0" y="0"/>
          <a:chExt cx="0" cy="0"/>
        </a:xfrm>
      </p:grpSpPr>
      <p:sp>
        <p:nvSpPr>
          <p:cNvPr id="1800" name="Google Shape;1800;p8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801" name="Google Shape;1801;p8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802" name="Google Shape;1802;p8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3" name="Google Shape;1803;p8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Employees eagerly participated, earning badges and achieving recognition.</a:t>
            </a:r>
            <a:endParaRPr/>
          </a:p>
          <a:p>
            <a:pPr indent="0" lvl="0" marL="0" rtl="0" algn="l">
              <a:spcBef>
                <a:spcPts val="0"/>
              </a:spcBef>
              <a:spcAft>
                <a:spcPts val="0"/>
              </a:spcAft>
              <a:buNone/>
            </a:pPr>
            <a:r>
              <a:rPr lang="en-US"/>
              <a:t>Facilitator: Company ABC's micro-learning approach not only enhanced employee training but also contributed to a more skilled and engaged remote workforce. This case study illustrates how micro-learning can be a game-changer for employee training, even in remote work settings.</a:t>
            </a:r>
            <a:endParaRPr/>
          </a:p>
        </p:txBody>
      </p:sp>
      <p:sp>
        <p:nvSpPr>
          <p:cNvPr id="1804" name="Google Shape;1804;p8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805" name="Google Shape;1805;p8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2" name="Shape 1822"/>
        <p:cNvGrpSpPr/>
        <p:nvPr/>
      </p:nvGrpSpPr>
      <p:grpSpPr>
        <a:xfrm>
          <a:off x="0" y="0"/>
          <a:ext cx="0" cy="0"/>
          <a:chOff x="0" y="0"/>
          <a:chExt cx="0" cy="0"/>
        </a:xfrm>
      </p:grpSpPr>
      <p:sp>
        <p:nvSpPr>
          <p:cNvPr id="1823" name="Google Shape;1823;p8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824" name="Google Shape;1824;p8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825" name="Google Shape;1825;p8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6" name="Google Shape;1826;p8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7" name="Google Shape;1827;p8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828" name="Google Shape;1828;p8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0" name="Shape 1840"/>
        <p:cNvGrpSpPr/>
        <p:nvPr/>
      </p:nvGrpSpPr>
      <p:grpSpPr>
        <a:xfrm>
          <a:off x="0" y="0"/>
          <a:ext cx="0" cy="0"/>
          <a:chOff x="0" y="0"/>
          <a:chExt cx="0" cy="0"/>
        </a:xfrm>
      </p:grpSpPr>
      <p:sp>
        <p:nvSpPr>
          <p:cNvPr id="1841" name="Google Shape;1841;p8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842" name="Google Shape;1842;p8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843" name="Google Shape;1843;p8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4" name="Google Shape;1844;p8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School Z identified a common challenge in math education — Students struggling with foundational concepts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 address this, they implemented a micro-learning approach in their math curriculum:</a:t>
            </a:r>
            <a:endParaRPr/>
          </a:p>
          <a:p>
            <a:pPr indent="0" lvl="0" marL="0" rtl="0" algn="l">
              <a:spcBef>
                <a:spcPts val="0"/>
              </a:spcBef>
              <a:spcAft>
                <a:spcPts val="0"/>
              </a:spcAft>
              <a:buNone/>
            </a:pPr>
            <a:r>
              <a:rPr lang="en-US"/>
              <a:t>They created a series of short, interactive micro-lessons, each focusing on a specific math topic or concept. These micro-lessons were easily accessible through the school's online platform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School Z also introduced gamification elements, such as math challenges and leaderboards. Students earned points and competed with their peers, creating a sense of excitement and motivation</a:t>
            </a:r>
            <a:endParaRPr/>
          </a:p>
        </p:txBody>
      </p:sp>
      <p:sp>
        <p:nvSpPr>
          <p:cNvPr id="1845" name="Google Shape;1845;p8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846" name="Google Shape;1846;p8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1" name="Shape 1861"/>
        <p:cNvGrpSpPr/>
        <p:nvPr/>
      </p:nvGrpSpPr>
      <p:grpSpPr>
        <a:xfrm>
          <a:off x="0" y="0"/>
          <a:ext cx="0" cy="0"/>
          <a:chOff x="0" y="0"/>
          <a:chExt cx="0" cy="0"/>
        </a:xfrm>
      </p:grpSpPr>
      <p:sp>
        <p:nvSpPr>
          <p:cNvPr id="1862" name="Google Shape;1862;p8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863" name="Google Shape;1863;p8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864" name="Google Shape;1864;p8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5" name="Google Shape;1865;p8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Students' engagement with math significantly increased: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short, targeted micro-lessons made it easier for them to grasp complex concepts.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terms of outcomes, students showed notable improvement in math proficiency. The focused, repetitive nature of micro-learning helped reinforce their understanding of foundational math topics.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gamification elements added an element of fun and friendly competition. Students were not only learning math more effectively but also enjoying the process.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School Z's innovative approach to integrating micro-learning into their math curriculum demonstrates how this method can have a positive impact on educational outcomes, particularly in challenging subjects like math.</a:t>
            </a:r>
            <a:endParaRPr/>
          </a:p>
        </p:txBody>
      </p:sp>
      <p:sp>
        <p:nvSpPr>
          <p:cNvPr id="1866" name="Google Shape;1866;p8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867" name="Google Shape;1867;p8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5" name="Shape 1885"/>
        <p:cNvGrpSpPr/>
        <p:nvPr/>
      </p:nvGrpSpPr>
      <p:grpSpPr>
        <a:xfrm>
          <a:off x="0" y="0"/>
          <a:ext cx="0" cy="0"/>
          <a:chOff x="0" y="0"/>
          <a:chExt cx="0" cy="0"/>
        </a:xfrm>
      </p:grpSpPr>
      <p:sp>
        <p:nvSpPr>
          <p:cNvPr id="1886" name="Google Shape;1886;p8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887" name="Google Shape;1887;p8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888" name="Google Shape;1888;p8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9" name="Google Shape;1889;p8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0" name="Google Shape;1890;p8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891" name="Google Shape;1891;p8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2" name="Shape 1902"/>
        <p:cNvGrpSpPr/>
        <p:nvPr/>
      </p:nvGrpSpPr>
      <p:grpSpPr>
        <a:xfrm>
          <a:off x="0" y="0"/>
          <a:ext cx="0" cy="0"/>
          <a:chOff x="0" y="0"/>
          <a:chExt cx="0" cy="0"/>
        </a:xfrm>
      </p:grpSpPr>
      <p:sp>
        <p:nvSpPr>
          <p:cNvPr id="1903" name="Google Shape;1903;p8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904" name="Google Shape;1904;p8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905" name="Google Shape;1905;p8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6" name="Google Shape;1906;p8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7" name="Google Shape;1907;p8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908" name="Google Shape;1908;p8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2" name="Shape 1922"/>
        <p:cNvGrpSpPr/>
        <p:nvPr/>
      </p:nvGrpSpPr>
      <p:grpSpPr>
        <a:xfrm>
          <a:off x="0" y="0"/>
          <a:ext cx="0" cy="0"/>
          <a:chOff x="0" y="0"/>
          <a:chExt cx="0" cy="0"/>
        </a:xfrm>
      </p:grpSpPr>
      <p:sp>
        <p:nvSpPr>
          <p:cNvPr id="1923" name="Google Shape;1923;p8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924" name="Google Shape;1924;p8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925" name="Google Shape;1925;p8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6" name="Google Shape;1926;p8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Adult learners embraced the micro-learning approach, appreciating its flexibility and accessibility. They could learn at  Most notably, many learners reported significant improvements in job-related skills. They expressed increased confidence and a better understanding of their chosen fields.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MAAM’s focus on real-world application ensured that learners were job-ready upon completing the micro-learning modules. Many found new employment opportunities or excelled in their current roles.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Nonprofit Organization MAAM’s  commitment to micro-learning as a tool for empowerment demonstrates how tailored, practical micro-learning can profoundly impact adult learners, especially when job-related skills are concerned.</a:t>
            </a:r>
            <a:endParaRPr/>
          </a:p>
        </p:txBody>
      </p:sp>
      <p:sp>
        <p:nvSpPr>
          <p:cNvPr id="1927" name="Google Shape;1927;p8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928" name="Google Shape;1928;p8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12" name="Google Shape;212;p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13" name="Google Shape;213;p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Let's connect micro-learning to our daily routines. Ever watched a quick recipe video instead of reading a lengthy cookbook?</a:t>
            </a:r>
            <a:endParaRPr/>
          </a:p>
          <a:p>
            <a:pPr indent="0" lvl="0" marL="0" rtl="0" algn="l">
              <a:spcBef>
                <a:spcPts val="0"/>
              </a:spcBef>
              <a:spcAft>
                <a:spcPts val="0"/>
              </a:spcAft>
              <a:buNone/>
            </a:pPr>
            <a:r>
              <a:rPr lang="en-US"/>
              <a:t>That's micro-learning in action!</a:t>
            </a:r>
            <a:endParaRPr/>
          </a:p>
        </p:txBody>
      </p:sp>
      <p:sp>
        <p:nvSpPr>
          <p:cNvPr id="215" name="Google Shape;215;p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16" name="Google Shape;216;p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5" name="Shape 1945"/>
        <p:cNvGrpSpPr/>
        <p:nvPr/>
      </p:nvGrpSpPr>
      <p:grpSpPr>
        <a:xfrm>
          <a:off x="0" y="0"/>
          <a:ext cx="0" cy="0"/>
          <a:chOff x="0" y="0"/>
          <a:chExt cx="0" cy="0"/>
        </a:xfrm>
      </p:grpSpPr>
      <p:sp>
        <p:nvSpPr>
          <p:cNvPr id="1946" name="Google Shape;1946;p9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947" name="Google Shape;1947;p9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948" name="Google Shape;1948;p9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9" name="Google Shape;1949;p9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0" name="Google Shape;1950;p9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951" name="Google Shape;1951;p9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2" name="Shape 1962"/>
        <p:cNvGrpSpPr/>
        <p:nvPr/>
      </p:nvGrpSpPr>
      <p:grpSpPr>
        <a:xfrm>
          <a:off x="0" y="0"/>
          <a:ext cx="0" cy="0"/>
          <a:chOff x="0" y="0"/>
          <a:chExt cx="0" cy="0"/>
        </a:xfrm>
      </p:grpSpPr>
      <p:sp>
        <p:nvSpPr>
          <p:cNvPr id="1963" name="Google Shape;1963;p9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964" name="Google Shape;1964;p9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965" name="Google Shape;1965;p9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6" name="Google Shape;1966;p9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7" name="Google Shape;1967;p9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968" name="Google Shape;1968;p9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8" name="Shape 1978"/>
        <p:cNvGrpSpPr/>
        <p:nvPr/>
      </p:nvGrpSpPr>
      <p:grpSpPr>
        <a:xfrm>
          <a:off x="0" y="0"/>
          <a:ext cx="0" cy="0"/>
          <a:chOff x="0" y="0"/>
          <a:chExt cx="0" cy="0"/>
        </a:xfrm>
      </p:grpSpPr>
      <p:sp>
        <p:nvSpPr>
          <p:cNvPr id="1979" name="Google Shape;1979;p9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980" name="Google Shape;1980;p9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981" name="Google Shape;1981;p9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2" name="Google Shape;1982;p9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3" name="Google Shape;1983;p9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984" name="Google Shape;1984;p9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5" name="Shape 1995"/>
        <p:cNvGrpSpPr/>
        <p:nvPr/>
      </p:nvGrpSpPr>
      <p:grpSpPr>
        <a:xfrm>
          <a:off x="0" y="0"/>
          <a:ext cx="0" cy="0"/>
          <a:chOff x="0" y="0"/>
          <a:chExt cx="0" cy="0"/>
        </a:xfrm>
      </p:grpSpPr>
      <p:sp>
        <p:nvSpPr>
          <p:cNvPr id="1996" name="Google Shape;1996;p9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997" name="Google Shape;1997;p9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998" name="Google Shape;1998;p9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9" name="Google Shape;1999;p9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0" name="Google Shape;2000;p9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001" name="Google Shape;2001;p9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2" name="Shape 2012"/>
        <p:cNvGrpSpPr/>
        <p:nvPr/>
      </p:nvGrpSpPr>
      <p:grpSpPr>
        <a:xfrm>
          <a:off x="0" y="0"/>
          <a:ext cx="0" cy="0"/>
          <a:chOff x="0" y="0"/>
          <a:chExt cx="0" cy="0"/>
        </a:xfrm>
      </p:grpSpPr>
      <p:sp>
        <p:nvSpPr>
          <p:cNvPr id="2013" name="Google Shape;2013;p9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4" name="Google Shape;2014;p9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9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9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0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0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0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0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0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0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0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0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0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0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9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9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9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9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9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9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9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9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9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9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0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0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10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10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0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0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0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0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10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10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10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10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0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0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0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0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0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0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0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10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10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0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0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4"/>
          <p:cNvSpPr/>
          <p:nvPr>
            <p:ph idx="2" type="pic"/>
          </p:nvPr>
        </p:nvSpPr>
        <p:spPr>
          <a:xfrm>
            <a:off x="1792288" y="612775"/>
            <a:ext cx="5486400" cy="4114800"/>
          </a:xfrm>
          <a:prstGeom prst="rect">
            <a:avLst/>
          </a:prstGeom>
          <a:noFill/>
          <a:ln>
            <a:noFill/>
          </a:ln>
        </p:spPr>
      </p:sp>
      <p:sp>
        <p:nvSpPr>
          <p:cNvPr id="68" name="Google Shape;68;p10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9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9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9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hyperlink" Target="https://www.youtube.com/watch?v=0sl3eMAXspE" TargetMode="External"/><Relationship Id="rId13" Type="http://schemas.openxmlformats.org/officeDocument/2006/relationships/image" Target="../media/image4.png"/><Relationship Id="rId12"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21.png"/><Relationship Id="rId9" Type="http://schemas.openxmlformats.org/officeDocument/2006/relationships/image" Target="../media/image25.png"/><Relationship Id="rId5" Type="http://schemas.openxmlformats.org/officeDocument/2006/relationships/image" Target="../media/image17.png"/><Relationship Id="rId6" Type="http://schemas.openxmlformats.org/officeDocument/2006/relationships/image" Target="../media/image16.png"/><Relationship Id="rId7" Type="http://schemas.openxmlformats.org/officeDocument/2006/relationships/image" Target="../media/image45.png"/><Relationship Id="rId8" Type="http://schemas.openxmlformats.org/officeDocument/2006/relationships/hyperlink" Target="https://www.youtube.com/shorts/NCLLKaHgD4c"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jpg"/><Relationship Id="rId4" Type="http://schemas.openxmlformats.org/officeDocument/2006/relationships/image" Target="../media/image35.jpg"/><Relationship Id="rId5" Type="http://schemas.openxmlformats.org/officeDocument/2006/relationships/image" Target="../media/image24.png"/><Relationship Id="rId6" Type="http://schemas.openxmlformats.org/officeDocument/2006/relationships/image" Target="../media/image9.png"/><Relationship Id="rId7" Type="http://schemas.openxmlformats.org/officeDocument/2006/relationships/image" Target="../media/image23.png"/><Relationship Id="rId8"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9.png"/><Relationship Id="rId6"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36.png"/><Relationship Id="rId9"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27.png"/><Relationship Id="rId7" Type="http://schemas.openxmlformats.org/officeDocument/2006/relationships/image" Target="../media/image33.png"/><Relationship Id="rId8" Type="http://schemas.openxmlformats.org/officeDocument/2006/relationships/image" Target="../media/image28.png"/></Relationships>
</file>

<file path=ppt/slides/_rels/slide14.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46.png"/><Relationship Id="rId13" Type="http://schemas.openxmlformats.org/officeDocument/2006/relationships/image" Target="../media/image4.png"/><Relationship Id="rId12"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7.png"/><Relationship Id="rId5" Type="http://schemas.openxmlformats.org/officeDocument/2006/relationships/image" Target="../media/image73.png"/><Relationship Id="rId6" Type="http://schemas.openxmlformats.org/officeDocument/2006/relationships/image" Target="../media/image48.png"/><Relationship Id="rId7" Type="http://schemas.openxmlformats.org/officeDocument/2006/relationships/image" Target="../media/image40.png"/><Relationship Id="rId8"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9.png"/><Relationship Id="rId5" Type="http://schemas.openxmlformats.org/officeDocument/2006/relationships/image" Target="../media/image47.png"/><Relationship Id="rId6" Type="http://schemas.openxmlformats.org/officeDocument/2006/relationships/image" Target="../media/image54.png"/><Relationship Id="rId7" Type="http://schemas.openxmlformats.org/officeDocument/2006/relationships/image" Target="../media/image52.png"/><Relationship Id="rId8" Type="http://schemas.openxmlformats.org/officeDocument/2006/relationships/image" Target="../media/image4.png"/></Relationships>
</file>

<file path=ppt/slides/_rels/slide16.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60.jp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58.png"/><Relationship Id="rId9" Type="http://schemas.openxmlformats.org/officeDocument/2006/relationships/image" Target="../media/image57.jpg"/><Relationship Id="rId5" Type="http://schemas.openxmlformats.org/officeDocument/2006/relationships/image" Target="../media/image56.png"/><Relationship Id="rId6" Type="http://schemas.openxmlformats.org/officeDocument/2006/relationships/image" Target="../media/image55.png"/><Relationship Id="rId7" Type="http://schemas.openxmlformats.org/officeDocument/2006/relationships/image" Target="../media/image71.jpg"/><Relationship Id="rId8" Type="http://schemas.openxmlformats.org/officeDocument/2006/relationships/image" Target="../media/image42.png"/></Relationships>
</file>

<file path=ppt/slides/_rels/slide17.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72.png"/><Relationship Id="rId9" Type="http://schemas.openxmlformats.org/officeDocument/2006/relationships/image" Target="../media/image70.png"/><Relationship Id="rId5" Type="http://schemas.openxmlformats.org/officeDocument/2006/relationships/image" Target="../media/image61.png"/><Relationship Id="rId6" Type="http://schemas.openxmlformats.org/officeDocument/2006/relationships/image" Target="../media/image59.png"/><Relationship Id="rId7" Type="http://schemas.openxmlformats.org/officeDocument/2006/relationships/hyperlink" Target="https://www.youtube.com/watch?v=dItUGF8GdTw" TargetMode="External"/><Relationship Id="rId8"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67.png"/><Relationship Id="rId9" Type="http://schemas.openxmlformats.org/officeDocument/2006/relationships/image" Target="../media/image4.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8.png"/><Relationship Id="rId8"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2.png"/><Relationship Id="rId4" Type="http://schemas.openxmlformats.org/officeDocument/2006/relationships/image" Target="../media/image9.png"/><Relationship Id="rId5" Type="http://schemas.openxmlformats.org/officeDocument/2006/relationships/image" Target="../media/image62.png"/><Relationship Id="rId6" Type="http://schemas.openxmlformats.org/officeDocument/2006/relationships/image" Target="../media/image77.png"/><Relationship Id="rId7" Type="http://schemas.openxmlformats.org/officeDocument/2006/relationships/image" Target="../media/image69.png"/><Relationship Id="rId8"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5.png"/><Relationship Id="rId4" Type="http://schemas.openxmlformats.org/officeDocument/2006/relationships/image" Target="../media/image4.png"/><Relationship Id="rId5" Type="http://schemas.openxmlformats.org/officeDocument/2006/relationships/image" Target="../media/image85.png"/><Relationship Id="rId6" Type="http://schemas.openxmlformats.org/officeDocument/2006/relationships/image" Target="../media/image9.png"/><Relationship Id="rId7" Type="http://schemas.openxmlformats.org/officeDocument/2006/relationships/image" Target="../media/image9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90.png"/><Relationship Id="rId5" Type="http://schemas.openxmlformats.org/officeDocument/2006/relationships/image" Target="../media/image89.png"/><Relationship Id="rId6" Type="http://schemas.openxmlformats.org/officeDocument/2006/relationships/image" Target="../media/image92.png"/><Relationship Id="rId7" Type="http://schemas.openxmlformats.org/officeDocument/2006/relationships/image" Target="../media/image88.png"/><Relationship Id="rId8" Type="http://schemas.openxmlformats.org/officeDocument/2006/relationships/image" Target="../media/image9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78.png"/><Relationship Id="rId5" Type="http://schemas.openxmlformats.org/officeDocument/2006/relationships/image" Target="../media/image9.png"/><Relationship Id="rId6" Type="http://schemas.openxmlformats.org/officeDocument/2006/relationships/image" Target="../media/image87.png"/><Relationship Id="rId7" Type="http://schemas.openxmlformats.org/officeDocument/2006/relationships/image" Target="../media/image9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9.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95.png"/><Relationship Id="rId7" Type="http://schemas.openxmlformats.org/officeDocument/2006/relationships/image" Target="../media/image82.png"/><Relationship Id="rId8" Type="http://schemas.openxmlformats.org/officeDocument/2006/relationships/image" Target="../media/image8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81.png"/><Relationship Id="rId5" Type="http://schemas.openxmlformats.org/officeDocument/2006/relationships/image" Target="../media/image9.png"/><Relationship Id="rId6" Type="http://schemas.openxmlformats.org/officeDocument/2006/relationships/image" Target="../media/image8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83.png"/><Relationship Id="rId6" Type="http://schemas.openxmlformats.org/officeDocument/2006/relationships/image" Target="../media/image86.png"/><Relationship Id="rId7" Type="http://schemas.openxmlformats.org/officeDocument/2006/relationships/image" Target="../media/image108.png"/><Relationship Id="rId8" Type="http://schemas.openxmlformats.org/officeDocument/2006/relationships/image" Target="../media/image9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9.png"/><Relationship Id="rId4" Type="http://schemas.openxmlformats.org/officeDocument/2006/relationships/image" Target="../media/image105.png"/><Relationship Id="rId5" Type="http://schemas.openxmlformats.org/officeDocument/2006/relationships/image" Target="../media/image4.png"/><Relationship Id="rId6" Type="http://schemas.openxmlformats.org/officeDocument/2006/relationships/image" Target="../media/image9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9.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04.png"/><Relationship Id="rId4" Type="http://schemas.openxmlformats.org/officeDocument/2006/relationships/image" Target="../media/image97.png"/><Relationship Id="rId9" Type="http://schemas.openxmlformats.org/officeDocument/2006/relationships/image" Target="../media/image3.png"/><Relationship Id="rId5" Type="http://schemas.openxmlformats.org/officeDocument/2006/relationships/image" Target="../media/image111.png"/><Relationship Id="rId6" Type="http://schemas.openxmlformats.org/officeDocument/2006/relationships/image" Target="../media/image101.png"/><Relationship Id="rId7" Type="http://schemas.openxmlformats.org/officeDocument/2006/relationships/image" Target="../media/image9.png"/><Relationship Id="rId8"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00.png"/><Relationship Id="rId4" Type="http://schemas.openxmlformats.org/officeDocument/2006/relationships/image" Target="../media/image98.png"/><Relationship Id="rId5" Type="http://schemas.openxmlformats.org/officeDocument/2006/relationships/image" Target="../media/image107.png"/><Relationship Id="rId6" Type="http://schemas.openxmlformats.org/officeDocument/2006/relationships/image" Target="../media/image4.png"/><Relationship Id="rId7"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00.png"/><Relationship Id="rId4" Type="http://schemas.openxmlformats.org/officeDocument/2006/relationships/image" Target="../media/image4.png"/><Relationship Id="rId5"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98.png"/><Relationship Id="rId4" Type="http://schemas.openxmlformats.org/officeDocument/2006/relationships/image" Target="../media/image4.png"/><Relationship Id="rId5"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07.png"/><Relationship Id="rId4" Type="http://schemas.openxmlformats.org/officeDocument/2006/relationships/image" Target="../media/image4.png"/><Relationship Id="rId5" Type="http://schemas.openxmlformats.org/officeDocument/2006/relationships/image" Target="../media/image9.png"/></Relationships>
</file>

<file path=ppt/slides/_rels/slide37.xml.rels><?xml version="1.0" encoding="UTF-8" standalone="yes"?><Relationships xmlns="http://schemas.openxmlformats.org/package/2006/relationships"><Relationship Id="rId10" Type="http://schemas.openxmlformats.org/officeDocument/2006/relationships/image" Target="../media/image100.png"/><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10.jpg"/><Relationship Id="rId4" Type="http://schemas.openxmlformats.org/officeDocument/2006/relationships/image" Target="../media/image98.png"/><Relationship Id="rId9" Type="http://schemas.openxmlformats.org/officeDocument/2006/relationships/image" Target="../media/image4.png"/><Relationship Id="rId5" Type="http://schemas.openxmlformats.org/officeDocument/2006/relationships/image" Target="../media/image112.jpg"/><Relationship Id="rId6" Type="http://schemas.openxmlformats.org/officeDocument/2006/relationships/image" Target="../media/image107.png"/><Relationship Id="rId7" Type="http://schemas.openxmlformats.org/officeDocument/2006/relationships/image" Target="../media/image113.jpg"/><Relationship Id="rId8"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14.png"/><Relationship Id="rId4" Type="http://schemas.openxmlformats.org/officeDocument/2006/relationships/image" Target="../media/image117.png"/><Relationship Id="rId5" Type="http://schemas.openxmlformats.org/officeDocument/2006/relationships/image" Target="../media/image119.png"/><Relationship Id="rId6" Type="http://schemas.openxmlformats.org/officeDocument/2006/relationships/image" Target="../media/image131.png"/><Relationship Id="rId7" Type="http://schemas.openxmlformats.org/officeDocument/2006/relationships/image" Target="../media/image9.png"/><Relationship Id="rId8"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9.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26.png"/><Relationship Id="rId6" Type="http://schemas.openxmlformats.org/officeDocument/2006/relationships/image" Target="../media/image128.png"/><Relationship Id="rId7" Type="http://schemas.openxmlformats.org/officeDocument/2006/relationships/image" Target="../media/image121.png"/><Relationship Id="rId8" Type="http://schemas.openxmlformats.org/officeDocument/2006/relationships/image" Target="../media/image1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7.png"/><Relationship Id="rId8" Type="http://schemas.openxmlformats.org/officeDocument/2006/relationships/image" Target="../media/image1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32.jpg"/><Relationship Id="rId4" Type="http://schemas.openxmlformats.org/officeDocument/2006/relationships/image" Target="../media/image9.png"/><Relationship Id="rId5" Type="http://schemas.openxmlformats.org/officeDocument/2006/relationships/image" Target="../media/image120.png"/><Relationship Id="rId6"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11" Type="http://schemas.openxmlformats.org/officeDocument/2006/relationships/image" Target="../media/image142.png"/><Relationship Id="rId10" Type="http://schemas.openxmlformats.org/officeDocument/2006/relationships/image" Target="../media/image143.png"/><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37.png"/><Relationship Id="rId5" Type="http://schemas.openxmlformats.org/officeDocument/2006/relationships/image" Target="../media/image3.png"/><Relationship Id="rId6" Type="http://schemas.openxmlformats.org/officeDocument/2006/relationships/image" Target="../media/image130.png"/><Relationship Id="rId7" Type="http://schemas.openxmlformats.org/officeDocument/2006/relationships/image" Target="../media/image140.png"/><Relationship Id="rId8" Type="http://schemas.openxmlformats.org/officeDocument/2006/relationships/image" Target="../media/image1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33.png"/><Relationship Id="rId4" Type="http://schemas.openxmlformats.org/officeDocument/2006/relationships/image" Target="../media/image9.png"/><Relationship Id="rId5" Type="http://schemas.openxmlformats.org/officeDocument/2006/relationships/image" Target="../media/image4.png"/></Relationships>
</file>

<file path=ppt/slides/_rels/slide49.xml.rels><?xml version="1.0" encoding="UTF-8" standalone="yes"?><Relationships xmlns="http://schemas.openxmlformats.org/package/2006/relationships"><Relationship Id="rId11" Type="http://schemas.openxmlformats.org/officeDocument/2006/relationships/image" Target="../media/image147.png"/><Relationship Id="rId10" Type="http://schemas.openxmlformats.org/officeDocument/2006/relationships/image" Target="../media/image136.png"/><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138.png"/><Relationship Id="rId5" Type="http://schemas.openxmlformats.org/officeDocument/2006/relationships/image" Target="../media/image134.png"/><Relationship Id="rId6" Type="http://schemas.openxmlformats.org/officeDocument/2006/relationships/image" Target="../media/image139.png"/><Relationship Id="rId7" Type="http://schemas.openxmlformats.org/officeDocument/2006/relationships/image" Target="../media/image144.png"/><Relationship Id="rId8" Type="http://schemas.openxmlformats.org/officeDocument/2006/relationships/image" Target="../media/image1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43.jpg"/><Relationship Id="rId5" Type="http://schemas.openxmlformats.org/officeDocument/2006/relationships/image" Target="../media/image4.png"/></Relationships>
</file>

<file path=ppt/slides/_rels/slide50.xml.rels><?xml version="1.0" encoding="UTF-8" standalone="yes"?><Relationships xmlns="http://schemas.openxmlformats.org/package/2006/relationships"><Relationship Id="rId11" Type="http://schemas.openxmlformats.org/officeDocument/2006/relationships/image" Target="../media/image154.png"/><Relationship Id="rId10" Type="http://schemas.openxmlformats.org/officeDocument/2006/relationships/image" Target="../media/image149.png"/><Relationship Id="rId12" Type="http://schemas.openxmlformats.org/officeDocument/2006/relationships/image" Target="../media/image153.png"/><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155.png"/><Relationship Id="rId5" Type="http://schemas.openxmlformats.org/officeDocument/2006/relationships/image" Target="../media/image134.png"/><Relationship Id="rId6" Type="http://schemas.openxmlformats.org/officeDocument/2006/relationships/image" Target="../media/image145.png"/><Relationship Id="rId7" Type="http://schemas.openxmlformats.org/officeDocument/2006/relationships/image" Target="../media/image151.png"/><Relationship Id="rId8" Type="http://schemas.openxmlformats.org/officeDocument/2006/relationships/image" Target="../media/image1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164.png"/><Relationship Id="rId5" Type="http://schemas.openxmlformats.org/officeDocument/2006/relationships/image" Target="../media/image148.png"/><Relationship Id="rId6" Type="http://schemas.openxmlformats.org/officeDocument/2006/relationships/image" Target="../media/image157.png"/><Relationship Id="rId7" Type="http://schemas.openxmlformats.org/officeDocument/2006/relationships/image" Target="../media/image162.png"/><Relationship Id="rId8" Type="http://schemas.openxmlformats.org/officeDocument/2006/relationships/image" Target="../media/image1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163.png"/><Relationship Id="rId5" Type="http://schemas.openxmlformats.org/officeDocument/2006/relationships/image" Target="../media/image158.png"/><Relationship Id="rId6" Type="http://schemas.openxmlformats.org/officeDocument/2006/relationships/image" Target="../media/image160.png"/><Relationship Id="rId7" Type="http://schemas.openxmlformats.org/officeDocument/2006/relationships/image" Target="../media/image159.png"/><Relationship Id="rId8" Type="http://schemas.openxmlformats.org/officeDocument/2006/relationships/image" Target="../media/image168.png"/></Relationships>
</file>

<file path=ppt/slides/_rels/slide53.xml.rels><?xml version="1.0" encoding="UTF-8" standalone="yes"?><Relationships xmlns="http://schemas.openxmlformats.org/package/2006/relationships"><Relationship Id="rId11" Type="http://schemas.openxmlformats.org/officeDocument/2006/relationships/image" Target="../media/image167.png"/><Relationship Id="rId10" Type="http://schemas.openxmlformats.org/officeDocument/2006/relationships/image" Target="../media/image172.png"/><Relationship Id="rId13" Type="http://schemas.openxmlformats.org/officeDocument/2006/relationships/image" Target="../media/image174.png"/><Relationship Id="rId12" Type="http://schemas.openxmlformats.org/officeDocument/2006/relationships/image" Target="../media/image171.png"/><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173.png"/><Relationship Id="rId5" Type="http://schemas.openxmlformats.org/officeDocument/2006/relationships/image" Target="../media/image166.png"/><Relationship Id="rId6" Type="http://schemas.openxmlformats.org/officeDocument/2006/relationships/image" Target="../media/image170.png"/><Relationship Id="rId7" Type="http://schemas.openxmlformats.org/officeDocument/2006/relationships/image" Target="../media/image169.png"/><Relationship Id="rId8" Type="http://schemas.openxmlformats.org/officeDocument/2006/relationships/image" Target="../media/image16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40.jpg"/><Relationship Id="rId4" Type="http://schemas.openxmlformats.org/officeDocument/2006/relationships/image" Target="../media/image9.png"/><Relationship Id="rId5"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20.jpg"/><Relationship Id="rId4" Type="http://schemas.openxmlformats.org/officeDocument/2006/relationships/image" Target="../media/image4.png"/><Relationship Id="rId5" Type="http://schemas.openxmlformats.org/officeDocument/2006/relationships/image" Target="../media/image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80.png"/><Relationship Id="rId6" Type="http://schemas.openxmlformats.org/officeDocument/2006/relationships/image" Target="../media/image177.jpg"/><Relationship Id="rId7" Type="http://schemas.openxmlformats.org/officeDocument/2006/relationships/image" Target="../media/image175.png"/></Relationships>
</file>

<file path=ppt/slides/_rels/slide57.xml.rels><?xml version="1.0" encoding="UTF-8" standalone="yes"?><Relationships xmlns="http://schemas.openxmlformats.org/package/2006/relationships"><Relationship Id="rId10" Type="http://schemas.openxmlformats.org/officeDocument/2006/relationships/image" Target="../media/image183.png"/><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188.png"/><Relationship Id="rId5" Type="http://schemas.openxmlformats.org/officeDocument/2006/relationships/image" Target="../media/image181.png"/><Relationship Id="rId6" Type="http://schemas.openxmlformats.org/officeDocument/2006/relationships/image" Target="../media/image176.png"/><Relationship Id="rId7" Type="http://schemas.openxmlformats.org/officeDocument/2006/relationships/image" Target="../media/image178.png"/><Relationship Id="rId8" Type="http://schemas.openxmlformats.org/officeDocument/2006/relationships/image" Target="../media/image17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6.jp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3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3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png"/><Relationship Id="rId4" Type="http://schemas.openxmlformats.org/officeDocument/2006/relationships/image" Target="../media/image189.jpg"/><Relationship Id="rId5" Type="http://schemas.openxmlformats.org/officeDocument/2006/relationships/image" Target="../media/image9.png"/><Relationship Id="rId6" Type="http://schemas.openxmlformats.org/officeDocument/2006/relationships/image" Target="../media/image186.png"/><Relationship Id="rId7" Type="http://schemas.openxmlformats.org/officeDocument/2006/relationships/image" Target="../media/image18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4.png"/><Relationship Id="rId4" Type="http://schemas.openxmlformats.org/officeDocument/2006/relationships/image" Target="../media/image185.png"/><Relationship Id="rId5" Type="http://schemas.openxmlformats.org/officeDocument/2006/relationships/image" Target="../media/image9.png"/><Relationship Id="rId6" Type="http://schemas.openxmlformats.org/officeDocument/2006/relationships/image" Target="../media/image21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87.png"/><Relationship Id="rId6" Type="http://schemas.openxmlformats.org/officeDocument/2006/relationships/image" Target="../media/image192.png"/><Relationship Id="rId7" Type="http://schemas.openxmlformats.org/officeDocument/2006/relationships/image" Target="../media/image20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87.png"/><Relationship Id="rId6" Type="http://schemas.openxmlformats.org/officeDocument/2006/relationships/image" Target="../media/image196.png"/><Relationship Id="rId7" Type="http://schemas.openxmlformats.org/officeDocument/2006/relationships/image" Target="../media/image19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92.png"/><Relationship Id="rId6" Type="http://schemas.openxmlformats.org/officeDocument/2006/relationships/image" Target="../media/image208.png"/><Relationship Id="rId7" Type="http://schemas.openxmlformats.org/officeDocument/2006/relationships/image" Target="../media/image20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00.png"/><Relationship Id="rId6" Type="http://schemas.openxmlformats.org/officeDocument/2006/relationships/image" Target="../media/image209.png"/><Relationship Id="rId7" Type="http://schemas.openxmlformats.org/officeDocument/2006/relationships/image" Target="../media/image19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04.png"/><Relationship Id="rId6" Type="http://schemas.openxmlformats.org/officeDocument/2006/relationships/image" Target="../media/image19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97.png"/><Relationship Id="rId6" Type="http://schemas.openxmlformats.org/officeDocument/2006/relationships/image" Target="../media/image19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9.jp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13.png"/><Relationship Id="rId7" Type="http://schemas.openxmlformats.org/officeDocument/2006/relationships/image" Target="../media/image9.png"/><Relationship Id="rId8"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05.png"/><Relationship Id="rId6" Type="http://schemas.openxmlformats.org/officeDocument/2006/relationships/image" Target="../media/image20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02.png"/><Relationship Id="rId6" Type="http://schemas.openxmlformats.org/officeDocument/2006/relationships/image" Target="../media/image20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98.png"/><Relationship Id="rId6" Type="http://schemas.openxmlformats.org/officeDocument/2006/relationships/image" Target="../media/image262.gif"/><Relationship Id="rId7" Type="http://schemas.openxmlformats.org/officeDocument/2006/relationships/image" Target="../media/image21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10.png"/><Relationship Id="rId6" Type="http://schemas.openxmlformats.org/officeDocument/2006/relationships/image" Target="../media/image211.png"/><Relationship Id="rId7" Type="http://schemas.openxmlformats.org/officeDocument/2006/relationships/image" Target="../media/image21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14.png"/><Relationship Id="rId6" Type="http://schemas.openxmlformats.org/officeDocument/2006/relationships/image" Target="../media/image21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3.png"/><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3.png"/><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33.png"/><Relationship Id="rId6" Type="http://schemas.openxmlformats.org/officeDocument/2006/relationships/image" Target="../media/image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3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17.png"/><Relationship Id="rId6" Type="http://schemas.openxmlformats.org/officeDocument/2006/relationships/image" Target="../media/image218.png"/><Relationship Id="rId7" Type="http://schemas.openxmlformats.org/officeDocument/2006/relationships/image" Target="../media/image221.png"/><Relationship Id="rId8" Type="http://schemas.openxmlformats.org/officeDocument/2006/relationships/image" Target="../media/image2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22.png"/><Relationship Id="rId6" Type="http://schemas.openxmlformats.org/officeDocument/2006/relationships/image" Target="../media/image18.png"/><Relationship Id="rId7"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44.jpg"/><Relationship Id="rId6" Type="http://schemas.openxmlformats.org/officeDocument/2006/relationships/image" Target="../media/image245.jpg"/><Relationship Id="rId7" Type="http://schemas.openxmlformats.org/officeDocument/2006/relationships/image" Target="../media/image257.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44.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244.jpg"/><Relationship Id="rId4" Type="http://schemas.openxmlformats.org/officeDocument/2006/relationships/image" Target="../media/image4.png"/><Relationship Id="rId9" Type="http://schemas.openxmlformats.org/officeDocument/2006/relationships/image" Target="../media/image228.png"/><Relationship Id="rId5" Type="http://schemas.openxmlformats.org/officeDocument/2006/relationships/image" Target="../media/image9.png"/><Relationship Id="rId6" Type="http://schemas.openxmlformats.org/officeDocument/2006/relationships/image" Target="../media/image226.jpg"/><Relationship Id="rId7" Type="http://schemas.openxmlformats.org/officeDocument/2006/relationships/image" Target="../media/image225.png"/><Relationship Id="rId8" Type="http://schemas.openxmlformats.org/officeDocument/2006/relationships/image" Target="../media/image222.png"/></Relationships>
</file>

<file path=ppt/slides/_rels/slide83.xml.rels><?xml version="1.0" encoding="UTF-8" standalone="yes"?><Relationships xmlns="http://schemas.openxmlformats.org/package/2006/relationships"><Relationship Id="rId10" Type="http://schemas.openxmlformats.org/officeDocument/2006/relationships/image" Target="../media/image226.jpg"/><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244.jpg"/><Relationship Id="rId4" Type="http://schemas.openxmlformats.org/officeDocument/2006/relationships/image" Target="../media/image4.png"/><Relationship Id="rId9" Type="http://schemas.openxmlformats.org/officeDocument/2006/relationships/image" Target="../media/image227.png"/><Relationship Id="rId5" Type="http://schemas.openxmlformats.org/officeDocument/2006/relationships/image" Target="../media/image9.png"/><Relationship Id="rId6" Type="http://schemas.openxmlformats.org/officeDocument/2006/relationships/image" Target="../media/image223.png"/><Relationship Id="rId7" Type="http://schemas.openxmlformats.org/officeDocument/2006/relationships/image" Target="../media/image230.png"/><Relationship Id="rId8" Type="http://schemas.openxmlformats.org/officeDocument/2006/relationships/image" Target="../media/image23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245.jpg"/><Relationship Id="rId4" Type="http://schemas.openxmlformats.org/officeDocument/2006/relationships/image" Target="../media/image4.png"/><Relationship Id="rId5" Type="http://schemas.openxmlformats.org/officeDocument/2006/relationships/image" Target="../media/image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245.jp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228.png"/><Relationship Id="rId7" Type="http://schemas.openxmlformats.org/officeDocument/2006/relationships/image" Target="../media/image233.png"/></Relationships>
</file>

<file path=ppt/slides/_rels/slide86.xml.rels><?xml version="1.0" encoding="UTF-8" standalone="yes"?><Relationships xmlns="http://schemas.openxmlformats.org/package/2006/relationships"><Relationship Id="rId10" Type="http://schemas.openxmlformats.org/officeDocument/2006/relationships/image" Target="../media/image235.png"/><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245.jpg"/><Relationship Id="rId4" Type="http://schemas.openxmlformats.org/officeDocument/2006/relationships/image" Target="../media/image4.png"/><Relationship Id="rId9" Type="http://schemas.openxmlformats.org/officeDocument/2006/relationships/image" Target="../media/image237.png"/><Relationship Id="rId5" Type="http://schemas.openxmlformats.org/officeDocument/2006/relationships/image" Target="../media/image9.png"/><Relationship Id="rId6" Type="http://schemas.openxmlformats.org/officeDocument/2006/relationships/image" Target="../media/image226.jpg"/><Relationship Id="rId7" Type="http://schemas.openxmlformats.org/officeDocument/2006/relationships/image" Target="../media/image229.png"/><Relationship Id="rId8" Type="http://schemas.openxmlformats.org/officeDocument/2006/relationships/image" Target="../media/image23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257.jpg"/><Relationship Id="rId4" Type="http://schemas.openxmlformats.org/officeDocument/2006/relationships/image" Target="../media/image4.png"/><Relationship Id="rId5" Type="http://schemas.openxmlformats.org/officeDocument/2006/relationships/image" Target="../media/image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257.jp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236.png"/><Relationship Id="rId7" Type="http://schemas.openxmlformats.org/officeDocument/2006/relationships/image" Target="../media/image23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257.jpg"/><Relationship Id="rId4" Type="http://schemas.openxmlformats.org/officeDocument/2006/relationships/image" Target="../media/image226.jpg"/><Relationship Id="rId9" Type="http://schemas.openxmlformats.org/officeDocument/2006/relationships/image" Target="../media/image243.png"/><Relationship Id="rId5" Type="http://schemas.openxmlformats.org/officeDocument/2006/relationships/image" Target="../media/image4.png"/><Relationship Id="rId6" Type="http://schemas.openxmlformats.org/officeDocument/2006/relationships/image" Target="../media/image9.png"/><Relationship Id="rId7" Type="http://schemas.openxmlformats.org/officeDocument/2006/relationships/image" Target="../media/image239.png"/><Relationship Id="rId8" Type="http://schemas.openxmlformats.org/officeDocument/2006/relationships/image" Target="../media/image2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www.bing.com/videos/riverview/relatedvideo?&amp;q=quick+carbonara+youtube&amp;&amp;mid=930E96C6DB82C2098BAD930E96C6DB82C2098BAD&amp;&amp;FORM=VRDGAR" TargetMode="External"/><Relationship Id="rId4" Type="http://schemas.openxmlformats.org/officeDocument/2006/relationships/image" Target="../media/image38.png"/><Relationship Id="rId5" Type="http://schemas.openxmlformats.org/officeDocument/2006/relationships/image" Target="../media/image15.jpg"/><Relationship Id="rId6" Type="http://schemas.openxmlformats.org/officeDocument/2006/relationships/image" Target="../media/image9.png"/><Relationship Id="rId7" Type="http://schemas.openxmlformats.org/officeDocument/2006/relationships/image" Target="../media/image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258.jp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24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258.jpg"/><Relationship Id="rId4" Type="http://schemas.openxmlformats.org/officeDocument/2006/relationships/image" Target="../media/image4.png"/><Relationship Id="rId5" Type="http://schemas.openxmlformats.org/officeDocument/2006/relationships/image" Target="../media/image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258.jpg"/><Relationship Id="rId4" Type="http://schemas.openxmlformats.org/officeDocument/2006/relationships/image" Target="../media/image4.png"/><Relationship Id="rId5" Type="http://schemas.openxmlformats.org/officeDocument/2006/relationships/image" Target="../media/image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251.png"/><Relationship Id="rId4" Type="http://schemas.openxmlformats.org/officeDocument/2006/relationships/image" Target="../media/image4.png"/><Relationship Id="rId5" Type="http://schemas.openxmlformats.org/officeDocument/2006/relationships/image" Target="../media/image9.png"/></Relationships>
</file>

<file path=ppt/slides/_rels/slide94.xml.rels><?xml version="1.0" encoding="UTF-8" standalone="yes"?><Relationships xmlns="http://schemas.openxmlformats.org/package/2006/relationships"><Relationship Id="rId11" Type="http://schemas.openxmlformats.org/officeDocument/2006/relationships/image" Target="../media/image256.png"/><Relationship Id="rId10" Type="http://schemas.openxmlformats.org/officeDocument/2006/relationships/image" Target="../media/image255.jpg"/><Relationship Id="rId12"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9.png"/><Relationship Id="rId4" Type="http://schemas.openxmlformats.org/officeDocument/2006/relationships/image" Target="../media/image250.jpg"/><Relationship Id="rId9" Type="http://schemas.openxmlformats.org/officeDocument/2006/relationships/image" Target="../media/image254.png"/><Relationship Id="rId5" Type="http://schemas.openxmlformats.org/officeDocument/2006/relationships/image" Target="../media/image248.jpg"/><Relationship Id="rId6" Type="http://schemas.openxmlformats.org/officeDocument/2006/relationships/image" Target="../media/image249.png"/><Relationship Id="rId7" Type="http://schemas.openxmlformats.org/officeDocument/2006/relationships/image" Target="../media/image253.png"/><Relationship Id="rId8" Type="http://schemas.openxmlformats.org/officeDocument/2006/relationships/image" Target="../media/image2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0" y="-1905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2876" l="0" r="0" t="-12843"/>
            </a:stretch>
          </a:blipFill>
          <a:ln>
            <a:noFill/>
          </a:ln>
        </p:spPr>
      </p:sp>
      <p:sp>
        <p:nvSpPr>
          <p:cNvPr id="89" name="Google Shape;89;p1"/>
          <p:cNvSpPr/>
          <p:nvPr/>
        </p:nvSpPr>
        <p:spPr>
          <a:xfrm>
            <a:off x="0" y="1226128"/>
            <a:ext cx="8294941" cy="2186559"/>
          </a:xfrm>
          <a:custGeom>
            <a:rect b="b" l="l" r="r" t="t"/>
            <a:pathLst>
              <a:path extrusionOk="0" h="2915412" w="11059922">
                <a:moveTo>
                  <a:pt x="0" y="0"/>
                </a:moveTo>
                <a:lnTo>
                  <a:pt x="11059922" y="0"/>
                </a:lnTo>
                <a:lnTo>
                  <a:pt x="11059922" y="2915412"/>
                </a:lnTo>
                <a:lnTo>
                  <a:pt x="0" y="2915412"/>
                </a:lnTo>
                <a:close/>
              </a:path>
            </a:pathLst>
          </a:custGeom>
          <a:solidFill>
            <a:srgbClr val="FFCA08">
              <a:alpha val="69019"/>
            </a:srgbClr>
          </a:solidFill>
          <a:ln>
            <a:noFill/>
          </a:ln>
        </p:spPr>
      </p:sp>
      <p:sp>
        <p:nvSpPr>
          <p:cNvPr id="90" name="Google Shape;90;p1"/>
          <p:cNvSpPr txBox="1"/>
          <p:nvPr/>
        </p:nvSpPr>
        <p:spPr>
          <a:xfrm>
            <a:off x="1210010" y="1398725"/>
            <a:ext cx="5874894" cy="228208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000000"/>
                </a:solidFill>
                <a:latin typeface="Philosopher"/>
                <a:ea typeface="Philosopher"/>
                <a:cs typeface="Philosopher"/>
                <a:sym typeface="Philosopher"/>
              </a:rPr>
              <a:t>Professional Development Training for Front-line Adult Educators</a:t>
            </a:r>
            <a:endParaRPr/>
          </a:p>
          <a:p>
            <a:pPr indent="0" lvl="0" marL="0" marR="0" rtl="0" algn="ctr">
              <a:lnSpc>
                <a:spcPct val="120000"/>
              </a:lnSpc>
              <a:spcBef>
                <a:spcPts val="0"/>
              </a:spcBef>
              <a:spcAft>
                <a:spcPts val="0"/>
              </a:spcAft>
              <a:buNone/>
            </a:pPr>
            <a:r>
              <a:t/>
            </a:r>
            <a:endParaRPr b="1" i="0" sz="3600" u="none" cap="none" strike="noStrike">
              <a:solidFill>
                <a:srgbClr val="000000"/>
              </a:solidFill>
              <a:latin typeface="Philosopher"/>
              <a:ea typeface="Philosopher"/>
              <a:cs typeface="Philosopher"/>
              <a:sym typeface="Philosopher"/>
            </a:endParaRPr>
          </a:p>
        </p:txBody>
      </p:sp>
      <p:sp>
        <p:nvSpPr>
          <p:cNvPr id="91" name="Google Shape;91;p1"/>
          <p:cNvSpPr/>
          <p:nvPr/>
        </p:nvSpPr>
        <p:spPr>
          <a:xfrm>
            <a:off x="0" y="3726504"/>
            <a:ext cx="6498812" cy="2833973"/>
          </a:xfrm>
          <a:custGeom>
            <a:rect b="b" l="l" r="r" t="t"/>
            <a:pathLst>
              <a:path extrusionOk="0" h="3778631" w="8665083">
                <a:moveTo>
                  <a:pt x="0" y="0"/>
                </a:moveTo>
                <a:lnTo>
                  <a:pt x="8665083" y="0"/>
                </a:lnTo>
                <a:lnTo>
                  <a:pt x="8665083" y="3778631"/>
                </a:lnTo>
                <a:lnTo>
                  <a:pt x="0" y="3778631"/>
                </a:lnTo>
                <a:close/>
              </a:path>
            </a:pathLst>
          </a:custGeom>
          <a:solidFill>
            <a:srgbClr val="FFCA08">
              <a:alpha val="69019"/>
            </a:srgbClr>
          </a:solidFill>
          <a:ln>
            <a:noFill/>
          </a:ln>
        </p:spPr>
      </p:sp>
      <p:sp>
        <p:nvSpPr>
          <p:cNvPr id="92" name="Google Shape;92;p1"/>
          <p:cNvSpPr txBox="1"/>
          <p:nvPr/>
        </p:nvSpPr>
        <p:spPr>
          <a:xfrm>
            <a:off x="450686" y="4194610"/>
            <a:ext cx="5597400" cy="21435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000000"/>
                </a:solidFill>
                <a:latin typeface="Philosopher"/>
                <a:ea typeface="Philosopher"/>
                <a:cs typeface="Philosopher"/>
                <a:sym typeface="Philosopher"/>
              </a:rPr>
              <a:t>Module 1:</a:t>
            </a:r>
            <a:endParaRPr/>
          </a:p>
          <a:p>
            <a:pPr indent="0" lvl="0" marL="0" marR="0" rtl="0" algn="l">
              <a:lnSpc>
                <a:spcPct val="120000"/>
              </a:lnSpc>
              <a:spcBef>
                <a:spcPts val="0"/>
              </a:spcBef>
              <a:spcAft>
                <a:spcPts val="0"/>
              </a:spcAft>
              <a:buNone/>
            </a:pPr>
            <a:r>
              <a:rPr b="0" i="0" lang="en-US" sz="3600" u="none" cap="none" strike="noStrike">
                <a:solidFill>
                  <a:srgbClr val="000000"/>
                </a:solidFill>
                <a:latin typeface="Philosopher"/>
                <a:ea typeface="Philosopher"/>
                <a:cs typeface="Philosopher"/>
                <a:sym typeface="Philosopher"/>
              </a:rPr>
              <a:t>Introduction to Microlearning Technology</a:t>
            </a:r>
            <a:endParaRPr/>
          </a:p>
          <a:p>
            <a:pPr indent="0" lvl="0" marL="0" marR="0" rtl="0" algn="l">
              <a:lnSpc>
                <a:spcPct val="120000"/>
              </a:lnSpc>
              <a:spcBef>
                <a:spcPts val="0"/>
              </a:spcBef>
              <a:spcAft>
                <a:spcPts val="0"/>
              </a:spcAft>
              <a:buNone/>
            </a:pPr>
            <a:r>
              <a:t/>
            </a:r>
            <a:endParaRPr b="0" i="0" sz="3600" u="none" cap="none" strike="noStrike">
              <a:solidFill>
                <a:srgbClr val="000000"/>
              </a:solidFill>
              <a:latin typeface="Philosopher"/>
              <a:ea typeface="Philosopher"/>
              <a:cs typeface="Philosopher"/>
              <a:sym typeface="Philosopher"/>
            </a:endParaRPr>
          </a:p>
        </p:txBody>
      </p:sp>
      <p:sp>
        <p:nvSpPr>
          <p:cNvPr id="93" name="Google Shape;93;p1"/>
          <p:cNvSpPr/>
          <p:nvPr/>
        </p:nvSpPr>
        <p:spPr>
          <a:xfrm>
            <a:off x="233168" y="9601200"/>
            <a:ext cx="2372872" cy="467832"/>
          </a:xfrm>
          <a:custGeom>
            <a:rect b="b" l="l" r="r" t="t"/>
            <a:pathLst>
              <a:path extrusionOk="0" h="467832" w="2372872">
                <a:moveTo>
                  <a:pt x="0" y="0"/>
                </a:moveTo>
                <a:lnTo>
                  <a:pt x="2372872" y="0"/>
                </a:lnTo>
                <a:lnTo>
                  <a:pt x="2372872" y="467832"/>
                </a:lnTo>
                <a:lnTo>
                  <a:pt x="0" y="467832"/>
                </a:lnTo>
                <a:lnTo>
                  <a:pt x="0" y="0"/>
                </a:lnTo>
                <a:close/>
              </a:path>
            </a:pathLst>
          </a:custGeom>
          <a:blipFill rotWithShape="1">
            <a:blip r:embed="rId4">
              <a:alphaModFix/>
            </a:blip>
            <a:stretch>
              <a:fillRect b="-6540" l="-2054" r="-4470" t="-4247"/>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0"/>
          <p:cNvSpPr/>
          <p:nvPr/>
        </p:nvSpPr>
        <p:spPr>
          <a:xfrm rot="-5400000">
            <a:off x="6787138" y="499200"/>
            <a:ext cx="5835772" cy="9681585"/>
          </a:xfrm>
          <a:custGeom>
            <a:rect b="b" l="l" r="r" t="t"/>
            <a:pathLst>
              <a:path extrusionOk="0" h="9681585" w="5835772">
                <a:moveTo>
                  <a:pt x="0" y="0"/>
                </a:moveTo>
                <a:lnTo>
                  <a:pt x="5835773" y="0"/>
                </a:lnTo>
                <a:lnTo>
                  <a:pt x="5835773" y="9681585"/>
                </a:lnTo>
                <a:lnTo>
                  <a:pt x="0" y="9681585"/>
                </a:lnTo>
                <a:lnTo>
                  <a:pt x="0" y="0"/>
                </a:lnTo>
                <a:close/>
              </a:path>
            </a:pathLst>
          </a:custGeom>
          <a:blipFill rotWithShape="1">
            <a:blip r:embed="rId3">
              <a:alphaModFix/>
            </a:blip>
            <a:stretch>
              <a:fillRect b="0" l="-197951" r="-197956" t="0"/>
            </a:stretch>
          </a:blipFill>
          <a:ln>
            <a:noFill/>
          </a:ln>
        </p:spPr>
      </p:sp>
      <p:sp>
        <p:nvSpPr>
          <p:cNvPr id="234" name="Google Shape;234;p10"/>
          <p:cNvSpPr/>
          <p:nvPr/>
        </p:nvSpPr>
        <p:spPr>
          <a:xfrm>
            <a:off x="8389886" y="3739329"/>
            <a:ext cx="7145212" cy="5101397"/>
          </a:xfrm>
          <a:custGeom>
            <a:rect b="b" l="l" r="r" t="t"/>
            <a:pathLst>
              <a:path extrusionOk="0" h="5101397" w="7145212">
                <a:moveTo>
                  <a:pt x="0" y="0"/>
                </a:moveTo>
                <a:lnTo>
                  <a:pt x="7145212" y="0"/>
                </a:lnTo>
                <a:lnTo>
                  <a:pt x="7145212" y="5101397"/>
                </a:lnTo>
                <a:lnTo>
                  <a:pt x="0" y="5101397"/>
                </a:lnTo>
                <a:lnTo>
                  <a:pt x="0" y="0"/>
                </a:lnTo>
                <a:close/>
              </a:path>
            </a:pathLst>
          </a:custGeom>
          <a:blipFill rotWithShape="1">
            <a:blip r:embed="rId4">
              <a:alphaModFix/>
            </a:blip>
            <a:stretch>
              <a:fillRect b="0" l="-382" r="-381" t="0"/>
            </a:stretch>
          </a:blipFill>
          <a:ln>
            <a:noFill/>
          </a:ln>
        </p:spPr>
      </p:sp>
      <p:sp>
        <p:nvSpPr>
          <p:cNvPr id="235" name="Google Shape;235;p10"/>
          <p:cNvSpPr/>
          <p:nvPr/>
        </p:nvSpPr>
        <p:spPr>
          <a:xfrm>
            <a:off x="8013010" y="2031105"/>
            <a:ext cx="3814276" cy="2369658"/>
          </a:xfrm>
          <a:custGeom>
            <a:rect b="b" l="l" r="r" t="t"/>
            <a:pathLst>
              <a:path extrusionOk="0" h="2369658" w="3814276">
                <a:moveTo>
                  <a:pt x="0" y="0"/>
                </a:moveTo>
                <a:lnTo>
                  <a:pt x="3814277" y="0"/>
                </a:lnTo>
                <a:lnTo>
                  <a:pt x="3814277" y="2369658"/>
                </a:lnTo>
                <a:lnTo>
                  <a:pt x="0" y="2369658"/>
                </a:lnTo>
                <a:lnTo>
                  <a:pt x="0" y="0"/>
                </a:lnTo>
                <a:close/>
              </a:path>
            </a:pathLst>
          </a:custGeom>
          <a:blipFill rotWithShape="1">
            <a:blip r:embed="rId5">
              <a:alphaModFix/>
            </a:blip>
            <a:stretch>
              <a:fillRect b="0" l="0" r="-24669" t="-12446"/>
            </a:stretch>
          </a:blipFill>
          <a:ln>
            <a:noFill/>
          </a:ln>
        </p:spPr>
      </p:sp>
      <p:sp>
        <p:nvSpPr>
          <p:cNvPr id="236" name="Google Shape;236;p10"/>
          <p:cNvSpPr txBox="1"/>
          <p:nvPr/>
        </p:nvSpPr>
        <p:spPr>
          <a:xfrm>
            <a:off x="12053931" y="371176"/>
            <a:ext cx="5676492" cy="546344"/>
          </a:xfrm>
          <a:prstGeom prst="rect">
            <a:avLst/>
          </a:prstGeom>
          <a:noFill/>
          <a:ln>
            <a:noFill/>
          </a:ln>
        </p:spPr>
        <p:txBody>
          <a:bodyPr anchorCtr="0" anchor="t" bIns="0" lIns="0" spcFirstLastPara="1" rIns="0" wrap="square" tIns="0">
            <a:spAutoFit/>
          </a:bodyPr>
          <a:lstStyle/>
          <a:p>
            <a:pPr indent="0" lvl="0" marL="0" marR="0" rtl="0" algn="r">
              <a:lnSpc>
                <a:spcPct val="128400"/>
              </a:lnSpc>
              <a:spcBef>
                <a:spcPts val="0"/>
              </a:spcBef>
              <a:spcAft>
                <a:spcPts val="0"/>
              </a:spcAft>
              <a:buNone/>
            </a:pPr>
            <a:r>
              <a:rPr b="1" i="0" lang="en-US" sz="3000" u="none" cap="none" strike="noStrike">
                <a:solidFill>
                  <a:srgbClr val="FFCA08"/>
                </a:solidFill>
                <a:latin typeface="Philosopher"/>
                <a:ea typeface="Philosopher"/>
                <a:cs typeface="Philosopher"/>
                <a:sym typeface="Philosopher"/>
              </a:rPr>
              <a:t>Short Videos for Quick Learning</a:t>
            </a:r>
            <a:endParaRPr/>
          </a:p>
        </p:txBody>
      </p:sp>
      <p:sp>
        <p:nvSpPr>
          <p:cNvPr id="237" name="Google Shape;237;p10"/>
          <p:cNvSpPr/>
          <p:nvPr/>
        </p:nvSpPr>
        <p:spPr>
          <a:xfrm>
            <a:off x="11352858" y="2578527"/>
            <a:ext cx="2991052" cy="5260405"/>
          </a:xfrm>
          <a:custGeom>
            <a:rect b="b" l="l" r="r" t="t"/>
            <a:pathLst>
              <a:path extrusionOk="0" h="5260405" w="2991052">
                <a:moveTo>
                  <a:pt x="0" y="0"/>
                </a:moveTo>
                <a:lnTo>
                  <a:pt x="2991052" y="0"/>
                </a:lnTo>
                <a:lnTo>
                  <a:pt x="2991052" y="5260405"/>
                </a:lnTo>
                <a:lnTo>
                  <a:pt x="0" y="5260405"/>
                </a:lnTo>
                <a:lnTo>
                  <a:pt x="0" y="0"/>
                </a:lnTo>
                <a:close/>
              </a:path>
            </a:pathLst>
          </a:custGeom>
          <a:blipFill rotWithShape="1">
            <a:blip r:embed="rId6">
              <a:alphaModFix/>
            </a:blip>
            <a:stretch>
              <a:fillRect b="-1004" l="0" r="0" t="-1004"/>
            </a:stretch>
          </a:blipFill>
          <a:ln>
            <a:noFill/>
          </a:ln>
        </p:spPr>
      </p:sp>
      <p:sp>
        <p:nvSpPr>
          <p:cNvPr id="238" name="Google Shape;238;p10"/>
          <p:cNvSpPr/>
          <p:nvPr/>
        </p:nvSpPr>
        <p:spPr>
          <a:xfrm>
            <a:off x="3302728" y="3998338"/>
            <a:ext cx="5640876" cy="4052453"/>
          </a:xfrm>
          <a:custGeom>
            <a:rect b="b" l="l" r="r" t="t"/>
            <a:pathLst>
              <a:path extrusionOk="0" h="4052453" w="5640876">
                <a:moveTo>
                  <a:pt x="0" y="0"/>
                </a:moveTo>
                <a:lnTo>
                  <a:pt x="5640876" y="0"/>
                </a:lnTo>
                <a:lnTo>
                  <a:pt x="5640876" y="4052453"/>
                </a:lnTo>
                <a:lnTo>
                  <a:pt x="0" y="4052453"/>
                </a:lnTo>
                <a:lnTo>
                  <a:pt x="0" y="0"/>
                </a:lnTo>
                <a:close/>
              </a:path>
            </a:pathLst>
          </a:custGeom>
          <a:blipFill rotWithShape="1">
            <a:blip r:embed="rId7">
              <a:alphaModFix/>
            </a:blip>
            <a:stretch>
              <a:fillRect b="0" l="-478" r="-477" t="0"/>
            </a:stretch>
          </a:blipFill>
          <a:ln>
            <a:noFill/>
          </a:ln>
        </p:spPr>
      </p:sp>
      <p:sp>
        <p:nvSpPr>
          <p:cNvPr id="239" name="Google Shape;239;p10">
            <a:hlinkClick r:id="rId8"/>
          </p:cNvPr>
          <p:cNvSpPr/>
          <p:nvPr/>
        </p:nvSpPr>
        <p:spPr>
          <a:xfrm>
            <a:off x="5089550" y="988041"/>
            <a:ext cx="2923894" cy="5103198"/>
          </a:xfrm>
          <a:custGeom>
            <a:rect b="b" l="l" r="r" t="t"/>
            <a:pathLst>
              <a:path extrusionOk="0" h="5103198" w="2923894">
                <a:moveTo>
                  <a:pt x="0" y="0"/>
                </a:moveTo>
                <a:lnTo>
                  <a:pt x="2923894" y="0"/>
                </a:lnTo>
                <a:lnTo>
                  <a:pt x="2923894" y="5103198"/>
                </a:lnTo>
                <a:lnTo>
                  <a:pt x="0" y="5103198"/>
                </a:lnTo>
                <a:lnTo>
                  <a:pt x="0" y="0"/>
                </a:lnTo>
                <a:close/>
              </a:path>
            </a:pathLst>
          </a:custGeom>
          <a:blipFill rotWithShape="1">
            <a:blip r:embed="rId9">
              <a:alphaModFix/>
            </a:blip>
            <a:stretch>
              <a:fillRect b="-3430" l="-6309" r="-1712" t="-2428"/>
            </a:stretch>
          </a:blipFill>
          <a:ln>
            <a:noFill/>
          </a:ln>
        </p:spPr>
      </p:sp>
      <p:sp>
        <p:nvSpPr>
          <p:cNvPr id="240" name="Google Shape;240;p10">
            <a:hlinkClick r:id="rId10"/>
          </p:cNvPr>
          <p:cNvSpPr/>
          <p:nvPr/>
        </p:nvSpPr>
        <p:spPr>
          <a:xfrm>
            <a:off x="7528560" y="3695074"/>
            <a:ext cx="5025674" cy="2896851"/>
          </a:xfrm>
          <a:custGeom>
            <a:rect b="b" l="l" r="r" t="t"/>
            <a:pathLst>
              <a:path extrusionOk="0" h="2896851" w="5025674">
                <a:moveTo>
                  <a:pt x="0" y="0"/>
                </a:moveTo>
                <a:lnTo>
                  <a:pt x="5025673" y="0"/>
                </a:lnTo>
                <a:lnTo>
                  <a:pt x="5025673" y="2896852"/>
                </a:lnTo>
                <a:lnTo>
                  <a:pt x="0" y="2896852"/>
                </a:lnTo>
                <a:lnTo>
                  <a:pt x="0" y="0"/>
                </a:lnTo>
                <a:close/>
              </a:path>
            </a:pathLst>
          </a:custGeom>
          <a:blipFill rotWithShape="1">
            <a:blip r:embed="rId11">
              <a:alphaModFix/>
            </a:blip>
            <a:stretch>
              <a:fillRect b="0" l="-1020" r="-1019" t="0"/>
            </a:stretch>
          </a:blipFill>
          <a:ln>
            <a:noFill/>
          </a:ln>
        </p:spPr>
      </p:sp>
      <p:sp>
        <p:nvSpPr>
          <p:cNvPr id="241" name="Google Shape;241;p10"/>
          <p:cNvSpPr/>
          <p:nvPr/>
        </p:nvSpPr>
        <p:spPr>
          <a:xfrm>
            <a:off x="-291860" y="-155543"/>
            <a:ext cx="2585673" cy="1827955"/>
          </a:xfrm>
          <a:custGeom>
            <a:rect b="b" l="l" r="r" t="t"/>
            <a:pathLst>
              <a:path extrusionOk="0" h="1827955" w="2585673">
                <a:moveTo>
                  <a:pt x="0" y="0"/>
                </a:moveTo>
                <a:lnTo>
                  <a:pt x="2585674" y="0"/>
                </a:lnTo>
                <a:lnTo>
                  <a:pt x="2585674" y="1827956"/>
                </a:lnTo>
                <a:lnTo>
                  <a:pt x="0" y="1827956"/>
                </a:lnTo>
                <a:lnTo>
                  <a:pt x="0" y="0"/>
                </a:lnTo>
                <a:close/>
              </a:path>
            </a:pathLst>
          </a:custGeom>
          <a:blipFill rotWithShape="1">
            <a:blip r:embed="rId12">
              <a:alphaModFix/>
            </a:blip>
            <a:stretch>
              <a:fillRect b="-32" l="0" r="0" t="0"/>
            </a:stretch>
          </a:blipFill>
          <a:ln>
            <a:noFill/>
          </a:ln>
        </p:spPr>
      </p:sp>
      <p:sp>
        <p:nvSpPr>
          <p:cNvPr id="242" name="Google Shape;242;p10"/>
          <p:cNvSpPr/>
          <p:nvPr/>
        </p:nvSpPr>
        <p:spPr>
          <a:xfrm>
            <a:off x="233166" y="9516358"/>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13">
              <a:alphaModFix/>
            </a:blip>
            <a:stretch>
              <a:fillRect b="-6540" l="-2006" r="-2012" t="-4247"/>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1"/>
          <p:cNvSpPr/>
          <p:nvPr/>
        </p:nvSpPr>
        <p:spPr>
          <a:xfrm>
            <a:off x="11352338" y="5275866"/>
            <a:ext cx="5074920" cy="1301782"/>
          </a:xfrm>
          <a:custGeom>
            <a:rect b="b" l="l" r="r" t="t"/>
            <a:pathLst>
              <a:path extrusionOk="0" h="1735709" w="6766560">
                <a:moveTo>
                  <a:pt x="0" y="0"/>
                </a:moveTo>
                <a:lnTo>
                  <a:pt x="6766560" y="0"/>
                </a:lnTo>
                <a:lnTo>
                  <a:pt x="6766560" y="1735709"/>
                </a:lnTo>
                <a:lnTo>
                  <a:pt x="0" y="1735709"/>
                </a:lnTo>
                <a:close/>
              </a:path>
            </a:pathLst>
          </a:custGeom>
          <a:solidFill>
            <a:srgbClr val="FFCA08"/>
          </a:solidFill>
          <a:ln>
            <a:noFill/>
          </a:ln>
        </p:spPr>
      </p:sp>
      <p:sp>
        <p:nvSpPr>
          <p:cNvPr id="252" name="Google Shape;252;p11"/>
          <p:cNvSpPr/>
          <p:nvPr/>
        </p:nvSpPr>
        <p:spPr>
          <a:xfrm>
            <a:off x="2000754" y="3251137"/>
            <a:ext cx="5074920" cy="4721924"/>
          </a:xfrm>
          <a:custGeom>
            <a:rect b="b" l="l" r="r" t="t"/>
            <a:pathLst>
              <a:path extrusionOk="0" h="6295898" w="6766560">
                <a:moveTo>
                  <a:pt x="0" y="0"/>
                </a:moveTo>
                <a:lnTo>
                  <a:pt x="6766560" y="0"/>
                </a:lnTo>
                <a:lnTo>
                  <a:pt x="6766560" y="6295898"/>
                </a:lnTo>
                <a:lnTo>
                  <a:pt x="0" y="6295898"/>
                </a:lnTo>
                <a:close/>
              </a:path>
            </a:pathLst>
          </a:custGeom>
          <a:solidFill>
            <a:srgbClr val="FFCA08"/>
          </a:solidFill>
          <a:ln>
            <a:noFill/>
          </a:ln>
        </p:spPr>
      </p:sp>
      <p:sp>
        <p:nvSpPr>
          <p:cNvPr id="253" name="Google Shape;253;p11"/>
          <p:cNvSpPr txBox="1"/>
          <p:nvPr/>
        </p:nvSpPr>
        <p:spPr>
          <a:xfrm>
            <a:off x="11443777" y="5490367"/>
            <a:ext cx="4900971" cy="844211"/>
          </a:xfrm>
          <a:prstGeom prst="rect">
            <a:avLst/>
          </a:prstGeom>
          <a:noFill/>
          <a:ln>
            <a:noFill/>
          </a:ln>
        </p:spPr>
        <p:txBody>
          <a:bodyPr anchorCtr="0" anchor="t" bIns="0" lIns="0" spcFirstLastPara="1" rIns="0" wrap="square" tIns="0">
            <a:spAutoFit/>
          </a:bodyPr>
          <a:lstStyle/>
          <a:p>
            <a:pPr indent="0" lvl="0" marL="0" marR="0" rtl="0" algn="ctr">
              <a:lnSpc>
                <a:spcPct val="128375"/>
              </a:lnSpc>
              <a:spcBef>
                <a:spcPts val="0"/>
              </a:spcBef>
              <a:spcAft>
                <a:spcPts val="0"/>
              </a:spcAft>
              <a:buNone/>
            </a:pPr>
            <a:r>
              <a:rPr b="0" i="0" lang="en-US" sz="2400" u="none" cap="none" strike="noStrike">
                <a:solidFill>
                  <a:srgbClr val="000000"/>
                </a:solidFill>
                <a:latin typeface="Roboto"/>
                <a:ea typeface="Roboto"/>
                <a:cs typeface="Roboto"/>
                <a:sym typeface="Roboto"/>
              </a:rPr>
              <a:t>Help</a:t>
            </a:r>
            <a:r>
              <a:rPr b="1" i="0" lang="en-US" sz="2400" u="none" cap="none" strike="noStrike">
                <a:solidFill>
                  <a:srgbClr val="000000"/>
                </a:solidFill>
                <a:latin typeface="Roboto"/>
                <a:ea typeface="Roboto"/>
                <a:cs typeface="Roboto"/>
                <a:sym typeface="Roboto"/>
              </a:rPr>
              <a:t> reinforce </a:t>
            </a:r>
            <a:r>
              <a:rPr b="0" i="0" lang="en-US" sz="2400" u="none" cap="none" strike="noStrike">
                <a:solidFill>
                  <a:srgbClr val="000000"/>
                </a:solidFill>
                <a:latin typeface="Roboto"/>
                <a:ea typeface="Roboto"/>
                <a:cs typeface="Roboto"/>
                <a:sym typeface="Roboto"/>
              </a:rPr>
              <a:t>what you've </a:t>
            </a:r>
            <a:r>
              <a:rPr b="1" i="0" lang="en-US" sz="2400" u="none" cap="none" strike="noStrike">
                <a:solidFill>
                  <a:srgbClr val="000000"/>
                </a:solidFill>
                <a:latin typeface="Roboto"/>
                <a:ea typeface="Roboto"/>
                <a:cs typeface="Roboto"/>
                <a:sym typeface="Roboto"/>
              </a:rPr>
              <a:t>learned </a:t>
            </a:r>
            <a:r>
              <a:rPr b="0" i="0" lang="en-US" sz="2400" u="none" cap="none" strike="noStrike">
                <a:solidFill>
                  <a:srgbClr val="000000"/>
                </a:solidFill>
                <a:latin typeface="Roboto"/>
                <a:ea typeface="Roboto"/>
                <a:cs typeface="Roboto"/>
                <a:sym typeface="Roboto"/>
              </a:rPr>
              <a:t>without</a:t>
            </a:r>
            <a:r>
              <a:rPr b="1" i="0" lang="en-US" sz="2400" u="none" cap="none" strike="noStrike">
                <a:solidFill>
                  <a:srgbClr val="000000"/>
                </a:solidFill>
                <a:latin typeface="Roboto"/>
                <a:ea typeface="Roboto"/>
                <a:cs typeface="Roboto"/>
                <a:sym typeface="Roboto"/>
              </a:rPr>
              <a:t> overwhelming </a:t>
            </a:r>
            <a:r>
              <a:rPr b="0" i="0" lang="en-US" sz="2400" u="none" cap="none" strike="noStrike">
                <a:solidFill>
                  <a:srgbClr val="000000"/>
                </a:solidFill>
                <a:latin typeface="Roboto"/>
                <a:ea typeface="Roboto"/>
                <a:cs typeface="Roboto"/>
                <a:sym typeface="Roboto"/>
              </a:rPr>
              <a:t>you</a:t>
            </a:r>
            <a:endParaRPr/>
          </a:p>
        </p:txBody>
      </p:sp>
      <p:sp>
        <p:nvSpPr>
          <p:cNvPr id="254" name="Google Shape;254;p11"/>
          <p:cNvSpPr/>
          <p:nvPr/>
        </p:nvSpPr>
        <p:spPr>
          <a:xfrm>
            <a:off x="2942936" y="2453270"/>
            <a:ext cx="3791401" cy="2876889"/>
          </a:xfrm>
          <a:custGeom>
            <a:rect b="b" l="l" r="r" t="t"/>
            <a:pathLst>
              <a:path extrusionOk="0" h="2876889" w="3791401">
                <a:moveTo>
                  <a:pt x="0" y="0"/>
                </a:moveTo>
                <a:lnTo>
                  <a:pt x="3791401" y="0"/>
                </a:lnTo>
                <a:lnTo>
                  <a:pt x="3791401" y="2876888"/>
                </a:lnTo>
                <a:lnTo>
                  <a:pt x="0" y="2876888"/>
                </a:lnTo>
                <a:lnTo>
                  <a:pt x="0" y="0"/>
                </a:lnTo>
                <a:close/>
              </a:path>
            </a:pathLst>
          </a:custGeom>
          <a:blipFill rotWithShape="1">
            <a:blip r:embed="rId3">
              <a:alphaModFix/>
            </a:blip>
            <a:stretch>
              <a:fillRect b="0" l="-585" r="-584" t="0"/>
            </a:stretch>
          </a:blipFill>
          <a:ln>
            <a:noFill/>
          </a:ln>
        </p:spPr>
      </p:sp>
      <p:sp>
        <p:nvSpPr>
          <p:cNvPr id="255" name="Google Shape;255;p11"/>
          <p:cNvSpPr/>
          <p:nvPr/>
        </p:nvSpPr>
        <p:spPr>
          <a:xfrm>
            <a:off x="1291744" y="4637301"/>
            <a:ext cx="3613566" cy="2743512"/>
          </a:xfrm>
          <a:custGeom>
            <a:rect b="b" l="l" r="r" t="t"/>
            <a:pathLst>
              <a:path extrusionOk="0" h="2743512" w="3613566">
                <a:moveTo>
                  <a:pt x="0" y="0"/>
                </a:moveTo>
                <a:lnTo>
                  <a:pt x="3613566" y="0"/>
                </a:lnTo>
                <a:lnTo>
                  <a:pt x="3613566" y="2743512"/>
                </a:lnTo>
                <a:lnTo>
                  <a:pt x="0" y="2743512"/>
                </a:lnTo>
                <a:lnTo>
                  <a:pt x="0" y="0"/>
                </a:lnTo>
                <a:close/>
              </a:path>
            </a:pathLst>
          </a:custGeom>
          <a:blipFill rotWithShape="1">
            <a:blip r:embed="rId4">
              <a:alphaModFix/>
            </a:blip>
            <a:stretch>
              <a:fillRect b="0" l="-614" r="-614" t="0"/>
            </a:stretch>
          </a:blipFill>
          <a:ln>
            <a:noFill/>
          </a:ln>
        </p:spPr>
      </p:sp>
      <p:sp>
        <p:nvSpPr>
          <p:cNvPr id="256" name="Google Shape;256;p11"/>
          <p:cNvSpPr/>
          <p:nvPr/>
        </p:nvSpPr>
        <p:spPr>
          <a:xfrm>
            <a:off x="4561424" y="5545406"/>
            <a:ext cx="3791402" cy="2876889"/>
          </a:xfrm>
          <a:custGeom>
            <a:rect b="b" l="l" r="r" t="t"/>
            <a:pathLst>
              <a:path extrusionOk="0" h="2876889" w="3791402">
                <a:moveTo>
                  <a:pt x="0" y="0"/>
                </a:moveTo>
                <a:lnTo>
                  <a:pt x="3791401" y="0"/>
                </a:lnTo>
                <a:lnTo>
                  <a:pt x="3791401" y="2876888"/>
                </a:lnTo>
                <a:lnTo>
                  <a:pt x="0" y="2876888"/>
                </a:lnTo>
                <a:lnTo>
                  <a:pt x="0" y="0"/>
                </a:lnTo>
                <a:close/>
              </a:path>
            </a:pathLst>
          </a:custGeom>
          <a:blipFill rotWithShape="1">
            <a:blip r:embed="rId5">
              <a:alphaModFix/>
            </a:blip>
            <a:stretch>
              <a:fillRect b="0" l="-585" r="-584" t="0"/>
            </a:stretch>
          </a:blipFill>
          <a:ln>
            <a:noFill/>
          </a:ln>
        </p:spPr>
      </p:sp>
      <p:sp>
        <p:nvSpPr>
          <p:cNvPr id="257" name="Google Shape;257;p11"/>
          <p:cNvSpPr txBox="1"/>
          <p:nvPr/>
        </p:nvSpPr>
        <p:spPr>
          <a:xfrm>
            <a:off x="324607" y="573305"/>
            <a:ext cx="8958834" cy="490748"/>
          </a:xfrm>
          <a:prstGeom prst="rect">
            <a:avLst/>
          </a:prstGeom>
          <a:noFill/>
          <a:ln>
            <a:noFill/>
          </a:ln>
        </p:spPr>
        <p:txBody>
          <a:bodyPr anchorCtr="0" anchor="t" bIns="0" lIns="0" spcFirstLastPara="1" rIns="0" wrap="square" tIns="0">
            <a:spAutoFit/>
          </a:bodyPr>
          <a:lstStyle/>
          <a:p>
            <a:pPr indent="0" lvl="0" marL="0" marR="0" rtl="0" algn="l">
              <a:lnSpc>
                <a:spcPct val="128370"/>
              </a:lnSpc>
              <a:spcBef>
                <a:spcPts val="0"/>
              </a:spcBef>
              <a:spcAft>
                <a:spcPts val="0"/>
              </a:spcAft>
              <a:buNone/>
            </a:pPr>
            <a:r>
              <a:rPr b="1" i="0" lang="en-US" sz="2700" u="none" cap="none" strike="noStrike">
                <a:solidFill>
                  <a:srgbClr val="FFCA08"/>
                </a:solidFill>
                <a:latin typeface="Philosopher"/>
                <a:ea typeface="Philosopher"/>
                <a:cs typeface="Philosopher"/>
                <a:sym typeface="Philosopher"/>
              </a:rPr>
              <a:t>Quick Quizzes for Reinforcement</a:t>
            </a:r>
            <a:endParaRPr/>
          </a:p>
        </p:txBody>
      </p:sp>
      <p:sp>
        <p:nvSpPr>
          <p:cNvPr id="258" name="Google Shape;258;p11"/>
          <p:cNvSpPr/>
          <p:nvPr/>
        </p:nvSpPr>
        <p:spPr>
          <a:xfrm>
            <a:off x="15888174" y="-81011"/>
            <a:ext cx="2585673" cy="1827955"/>
          </a:xfrm>
          <a:custGeom>
            <a:rect b="b" l="l" r="r" t="t"/>
            <a:pathLst>
              <a:path extrusionOk="0" h="1827955" w="2585673">
                <a:moveTo>
                  <a:pt x="0" y="0"/>
                </a:moveTo>
                <a:lnTo>
                  <a:pt x="2585673" y="0"/>
                </a:lnTo>
                <a:lnTo>
                  <a:pt x="2585673" y="1827956"/>
                </a:lnTo>
                <a:lnTo>
                  <a:pt x="0" y="1827956"/>
                </a:lnTo>
                <a:lnTo>
                  <a:pt x="0" y="0"/>
                </a:lnTo>
                <a:close/>
              </a:path>
            </a:pathLst>
          </a:custGeom>
          <a:blipFill rotWithShape="1">
            <a:blip r:embed="rId6">
              <a:alphaModFix/>
            </a:blip>
            <a:stretch>
              <a:fillRect b="-32" l="0" r="0" t="0"/>
            </a:stretch>
          </a:blipFill>
          <a:ln>
            <a:noFill/>
          </a:ln>
        </p:spPr>
      </p:sp>
      <p:sp>
        <p:nvSpPr>
          <p:cNvPr id="259" name="Google Shape;259;p11"/>
          <p:cNvSpPr/>
          <p:nvPr/>
        </p:nvSpPr>
        <p:spPr>
          <a:xfrm>
            <a:off x="13350084" y="3542253"/>
            <a:ext cx="1079427" cy="1079427"/>
          </a:xfrm>
          <a:custGeom>
            <a:rect b="b" l="l" r="r" t="t"/>
            <a:pathLst>
              <a:path extrusionOk="0" h="1079427" w="1079427">
                <a:moveTo>
                  <a:pt x="0" y="0"/>
                </a:moveTo>
                <a:lnTo>
                  <a:pt x="1079427" y="0"/>
                </a:lnTo>
                <a:lnTo>
                  <a:pt x="1079427" y="1079427"/>
                </a:lnTo>
                <a:lnTo>
                  <a:pt x="0" y="1079427"/>
                </a:lnTo>
                <a:lnTo>
                  <a:pt x="0" y="0"/>
                </a:lnTo>
                <a:close/>
              </a:path>
            </a:pathLst>
          </a:custGeom>
          <a:blipFill rotWithShape="1">
            <a:blip r:embed="rId7">
              <a:alphaModFix/>
            </a:blip>
            <a:stretch>
              <a:fillRect b="0" l="0" r="0" t="0"/>
            </a:stretch>
          </a:blipFill>
          <a:ln>
            <a:noFill/>
          </a:ln>
        </p:spPr>
      </p:sp>
      <p:sp>
        <p:nvSpPr>
          <p:cNvPr id="260" name="Google Shape;260;p11"/>
          <p:cNvSpPr/>
          <p:nvPr/>
        </p:nvSpPr>
        <p:spPr>
          <a:xfrm>
            <a:off x="233166" y="9516358"/>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8">
              <a:alphaModFix/>
            </a:blip>
            <a:stretch>
              <a:fillRect b="-6540" l="-2006" r="-2012" t="-4247"/>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2"/>
          <p:cNvSpPr/>
          <p:nvPr/>
        </p:nvSpPr>
        <p:spPr>
          <a:xfrm>
            <a:off x="3186577" y="3372479"/>
            <a:ext cx="10907554" cy="3542062"/>
          </a:xfrm>
          <a:custGeom>
            <a:rect b="b" l="l" r="r" t="t"/>
            <a:pathLst>
              <a:path extrusionOk="0" h="4722749" w="14543405">
                <a:moveTo>
                  <a:pt x="0" y="0"/>
                </a:moveTo>
                <a:lnTo>
                  <a:pt x="14543405" y="0"/>
                </a:lnTo>
                <a:lnTo>
                  <a:pt x="14543405" y="4722749"/>
                </a:lnTo>
                <a:lnTo>
                  <a:pt x="0" y="4722749"/>
                </a:lnTo>
                <a:close/>
              </a:path>
            </a:pathLst>
          </a:custGeom>
          <a:solidFill>
            <a:srgbClr val="FFCA08"/>
          </a:solidFill>
          <a:ln>
            <a:noFill/>
          </a:ln>
        </p:spPr>
      </p:sp>
      <p:sp>
        <p:nvSpPr>
          <p:cNvPr id="270" name="Google Shape;270;p12"/>
          <p:cNvSpPr txBox="1"/>
          <p:nvPr/>
        </p:nvSpPr>
        <p:spPr>
          <a:xfrm>
            <a:off x="12576429" y="470866"/>
            <a:ext cx="5231511" cy="490748"/>
          </a:xfrm>
          <a:prstGeom prst="rect">
            <a:avLst/>
          </a:prstGeom>
          <a:noFill/>
          <a:ln>
            <a:noFill/>
          </a:ln>
        </p:spPr>
        <p:txBody>
          <a:bodyPr anchorCtr="0" anchor="t" bIns="0" lIns="0" spcFirstLastPara="1" rIns="0" wrap="square" tIns="0">
            <a:spAutoFit/>
          </a:bodyPr>
          <a:lstStyle/>
          <a:p>
            <a:pPr indent="0" lvl="0" marL="0" marR="0" rtl="0" algn="r">
              <a:lnSpc>
                <a:spcPct val="128370"/>
              </a:lnSpc>
              <a:spcBef>
                <a:spcPts val="0"/>
              </a:spcBef>
              <a:spcAft>
                <a:spcPts val="0"/>
              </a:spcAft>
              <a:buNone/>
            </a:pPr>
            <a:r>
              <a:rPr b="1" i="0" lang="en-US" sz="2700" u="none" cap="none" strike="noStrike">
                <a:solidFill>
                  <a:srgbClr val="FFCA08"/>
                </a:solidFill>
                <a:latin typeface="Philosopher"/>
                <a:ea typeface="Philosopher"/>
                <a:cs typeface="Philosopher"/>
                <a:sym typeface="Philosopher"/>
              </a:rPr>
              <a:t>Practical Tasks for Immediate Use</a:t>
            </a:r>
            <a:endParaRPr/>
          </a:p>
        </p:txBody>
      </p:sp>
      <p:sp>
        <p:nvSpPr>
          <p:cNvPr id="271" name="Google Shape;271;p12"/>
          <p:cNvSpPr/>
          <p:nvPr/>
        </p:nvSpPr>
        <p:spPr>
          <a:xfrm>
            <a:off x="9126180" y="4047708"/>
            <a:ext cx="6717618" cy="4625672"/>
          </a:xfrm>
          <a:custGeom>
            <a:rect b="b" l="l" r="r" t="t"/>
            <a:pathLst>
              <a:path extrusionOk="0" h="4625672" w="6717618">
                <a:moveTo>
                  <a:pt x="0" y="0"/>
                </a:moveTo>
                <a:lnTo>
                  <a:pt x="6717618" y="0"/>
                </a:lnTo>
                <a:lnTo>
                  <a:pt x="6717618" y="4625672"/>
                </a:lnTo>
                <a:lnTo>
                  <a:pt x="0" y="4625672"/>
                </a:lnTo>
                <a:lnTo>
                  <a:pt x="0" y="0"/>
                </a:lnTo>
                <a:close/>
              </a:path>
            </a:pathLst>
          </a:custGeom>
          <a:blipFill rotWithShape="1">
            <a:blip r:embed="rId3">
              <a:alphaModFix/>
            </a:blip>
            <a:stretch>
              <a:fillRect b="0" l="-461" r="-460" t="0"/>
            </a:stretch>
          </a:blipFill>
          <a:ln>
            <a:noFill/>
          </a:ln>
        </p:spPr>
      </p:sp>
      <p:sp>
        <p:nvSpPr>
          <p:cNvPr id="272" name="Google Shape;272;p12"/>
          <p:cNvSpPr/>
          <p:nvPr/>
        </p:nvSpPr>
        <p:spPr>
          <a:xfrm>
            <a:off x="1750598" y="1802625"/>
            <a:ext cx="7245978" cy="4624594"/>
          </a:xfrm>
          <a:custGeom>
            <a:rect b="b" l="l" r="r" t="t"/>
            <a:pathLst>
              <a:path extrusionOk="0" h="4624594" w="7245978">
                <a:moveTo>
                  <a:pt x="0" y="0"/>
                </a:moveTo>
                <a:lnTo>
                  <a:pt x="7245978" y="0"/>
                </a:lnTo>
                <a:lnTo>
                  <a:pt x="7245978" y="4624595"/>
                </a:lnTo>
                <a:lnTo>
                  <a:pt x="0" y="4624595"/>
                </a:lnTo>
                <a:lnTo>
                  <a:pt x="0" y="0"/>
                </a:lnTo>
                <a:close/>
              </a:path>
            </a:pathLst>
          </a:custGeom>
          <a:blipFill rotWithShape="1">
            <a:blip r:embed="rId4">
              <a:alphaModFix/>
            </a:blip>
            <a:stretch>
              <a:fillRect b="0" l="-536" r="-535" t="0"/>
            </a:stretch>
          </a:blipFill>
          <a:ln>
            <a:noFill/>
          </a:ln>
        </p:spPr>
      </p:sp>
      <p:sp>
        <p:nvSpPr>
          <p:cNvPr id="273" name="Google Shape;273;p12"/>
          <p:cNvSpPr/>
          <p:nvPr/>
        </p:nvSpPr>
        <p:spPr>
          <a:xfrm>
            <a:off x="0" y="93356"/>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5">
              <a:alphaModFix/>
            </a:blip>
            <a:stretch>
              <a:fillRect b="-32" l="0" r="0" t="0"/>
            </a:stretch>
          </a:blipFill>
          <a:ln>
            <a:noFill/>
          </a:ln>
        </p:spPr>
      </p:sp>
      <p:sp>
        <p:nvSpPr>
          <p:cNvPr id="274" name="Google Shape;274;p12"/>
          <p:cNvSpPr/>
          <p:nvPr/>
        </p:nvSpPr>
        <p:spPr>
          <a:xfrm>
            <a:off x="233166" y="9516358"/>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6">
              <a:alphaModFix/>
            </a:blip>
            <a:stretch>
              <a:fillRect b="-6540" l="-2006" r="-2012" t="-4247"/>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3"/>
          <p:cNvSpPr/>
          <p:nvPr/>
        </p:nvSpPr>
        <p:spPr>
          <a:xfrm>
            <a:off x="12451080" y="3840186"/>
            <a:ext cx="5074920" cy="3246120"/>
          </a:xfrm>
          <a:custGeom>
            <a:rect b="b" l="l" r="r" t="t"/>
            <a:pathLst>
              <a:path extrusionOk="0" h="4328160" w="6766560">
                <a:moveTo>
                  <a:pt x="0" y="0"/>
                </a:moveTo>
                <a:lnTo>
                  <a:pt x="6766560" y="0"/>
                </a:lnTo>
                <a:lnTo>
                  <a:pt x="6766560" y="4328160"/>
                </a:lnTo>
                <a:lnTo>
                  <a:pt x="0" y="4328160"/>
                </a:lnTo>
                <a:close/>
              </a:path>
            </a:pathLst>
          </a:custGeom>
          <a:solidFill>
            <a:srgbClr val="EEEAE7"/>
          </a:solidFill>
          <a:ln>
            <a:noFill/>
          </a:ln>
        </p:spPr>
      </p:sp>
      <p:sp>
        <p:nvSpPr>
          <p:cNvPr id="280" name="Google Shape;280;p13"/>
          <p:cNvSpPr/>
          <p:nvPr/>
        </p:nvSpPr>
        <p:spPr>
          <a:xfrm>
            <a:off x="6606540" y="3840186"/>
            <a:ext cx="5074920" cy="3246120"/>
          </a:xfrm>
          <a:custGeom>
            <a:rect b="b" l="l" r="r" t="t"/>
            <a:pathLst>
              <a:path extrusionOk="0" h="4328160" w="6766560">
                <a:moveTo>
                  <a:pt x="0" y="0"/>
                </a:moveTo>
                <a:lnTo>
                  <a:pt x="6766560" y="0"/>
                </a:lnTo>
                <a:lnTo>
                  <a:pt x="6766560" y="4328160"/>
                </a:lnTo>
                <a:lnTo>
                  <a:pt x="0" y="4328160"/>
                </a:lnTo>
                <a:close/>
              </a:path>
            </a:pathLst>
          </a:custGeom>
          <a:solidFill>
            <a:srgbClr val="EEEAE7"/>
          </a:solidFill>
          <a:ln>
            <a:noFill/>
          </a:ln>
        </p:spPr>
      </p:sp>
      <p:sp>
        <p:nvSpPr>
          <p:cNvPr id="281" name="Google Shape;281;p13"/>
          <p:cNvSpPr/>
          <p:nvPr/>
        </p:nvSpPr>
        <p:spPr>
          <a:xfrm>
            <a:off x="899217" y="3840186"/>
            <a:ext cx="5074920" cy="3246120"/>
          </a:xfrm>
          <a:custGeom>
            <a:rect b="b" l="l" r="r" t="t"/>
            <a:pathLst>
              <a:path extrusionOk="0" h="4328160" w="6766560">
                <a:moveTo>
                  <a:pt x="0" y="0"/>
                </a:moveTo>
                <a:lnTo>
                  <a:pt x="6766560" y="0"/>
                </a:lnTo>
                <a:lnTo>
                  <a:pt x="6766560" y="4328160"/>
                </a:lnTo>
                <a:lnTo>
                  <a:pt x="0" y="4328160"/>
                </a:lnTo>
                <a:close/>
              </a:path>
            </a:pathLst>
          </a:custGeom>
          <a:solidFill>
            <a:srgbClr val="EEEAE7"/>
          </a:solidFill>
          <a:ln>
            <a:noFill/>
          </a:ln>
        </p:spPr>
      </p:sp>
      <p:sp>
        <p:nvSpPr>
          <p:cNvPr id="282" name="Google Shape;282;p13"/>
          <p:cNvSpPr txBox="1"/>
          <p:nvPr/>
        </p:nvSpPr>
        <p:spPr>
          <a:xfrm>
            <a:off x="8519160" y="1014952"/>
            <a:ext cx="8961120" cy="546343"/>
          </a:xfrm>
          <a:prstGeom prst="rect">
            <a:avLst/>
          </a:prstGeom>
          <a:noFill/>
          <a:ln>
            <a:noFill/>
          </a:ln>
        </p:spPr>
        <p:txBody>
          <a:bodyPr anchorCtr="0" anchor="t" bIns="0" lIns="0" spcFirstLastPara="1" rIns="0" wrap="square" tIns="0">
            <a:spAutoFit/>
          </a:bodyPr>
          <a:lstStyle/>
          <a:p>
            <a:pPr indent="0" lvl="0" marL="0" marR="0" rtl="0" algn="r">
              <a:lnSpc>
                <a:spcPct val="128400"/>
              </a:lnSpc>
              <a:spcBef>
                <a:spcPts val="0"/>
              </a:spcBef>
              <a:spcAft>
                <a:spcPts val="0"/>
              </a:spcAft>
              <a:buNone/>
            </a:pPr>
            <a:r>
              <a:rPr b="1" i="0" lang="en-US" sz="3000" u="none" cap="none" strike="noStrike">
                <a:solidFill>
                  <a:srgbClr val="FFCA08"/>
                </a:solidFill>
                <a:latin typeface="Philosopher"/>
                <a:ea typeface="Philosopher"/>
                <a:cs typeface="Philosopher"/>
                <a:sym typeface="Philosopher"/>
              </a:rPr>
              <a:t>The Advantages of Micro-Learning</a:t>
            </a:r>
            <a:endParaRPr/>
          </a:p>
        </p:txBody>
      </p:sp>
      <p:sp>
        <p:nvSpPr>
          <p:cNvPr id="283" name="Google Shape;283;p13"/>
          <p:cNvSpPr txBox="1"/>
          <p:nvPr/>
        </p:nvSpPr>
        <p:spPr>
          <a:xfrm>
            <a:off x="1277596" y="5245525"/>
            <a:ext cx="8961120"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000000"/>
                </a:solidFill>
                <a:latin typeface="Roboto"/>
                <a:ea typeface="Roboto"/>
                <a:cs typeface="Roboto"/>
                <a:sym typeface="Roboto"/>
              </a:rPr>
              <a:t>Fits busy </a:t>
            </a:r>
            <a:r>
              <a:rPr b="0" i="0" lang="en-US" sz="2400" u="none" cap="none" strike="noStrike">
                <a:solidFill>
                  <a:srgbClr val="FFCA08"/>
                </a:solidFill>
                <a:latin typeface="Roboto"/>
                <a:ea typeface="Roboto"/>
                <a:cs typeface="Roboto"/>
                <a:sym typeface="Roboto"/>
              </a:rPr>
              <a:t>schedules</a:t>
            </a:r>
            <a:r>
              <a:rPr b="0" i="0" lang="en-US" sz="2400" u="none" cap="none" strike="noStrike">
                <a:solidFill>
                  <a:srgbClr val="000000"/>
                </a:solidFill>
                <a:latin typeface="Roboto"/>
                <a:ea typeface="Roboto"/>
                <a:cs typeface="Roboto"/>
                <a:sym typeface="Roboto"/>
              </a:rPr>
              <a:t> like a </a:t>
            </a:r>
            <a:r>
              <a:rPr b="0" i="0" lang="en-US" sz="2400" u="none" cap="none" strike="noStrike">
                <a:solidFill>
                  <a:srgbClr val="FFCA08"/>
                </a:solidFill>
                <a:latin typeface="Roboto"/>
                <a:ea typeface="Roboto"/>
                <a:cs typeface="Roboto"/>
                <a:sym typeface="Roboto"/>
              </a:rPr>
              <a:t>glove</a:t>
            </a:r>
            <a:endParaRPr/>
          </a:p>
        </p:txBody>
      </p:sp>
      <p:sp>
        <p:nvSpPr>
          <p:cNvPr id="284" name="Google Shape;284;p13"/>
          <p:cNvSpPr txBox="1"/>
          <p:nvPr/>
        </p:nvSpPr>
        <p:spPr>
          <a:xfrm>
            <a:off x="6915150" y="4917985"/>
            <a:ext cx="4457700" cy="12459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0" i="0" lang="en-US" sz="2400" u="none" cap="none" strike="noStrike">
                <a:solidFill>
                  <a:srgbClr val="000000"/>
                </a:solidFill>
                <a:latin typeface="Roboto"/>
                <a:ea typeface="Roboto"/>
                <a:cs typeface="Roboto"/>
                <a:sym typeface="Roboto"/>
              </a:rPr>
              <a:t>Provides </a:t>
            </a:r>
            <a:r>
              <a:rPr b="0" i="0" lang="en-US" sz="2400" u="none" cap="none" strike="noStrike">
                <a:solidFill>
                  <a:srgbClr val="FFCA08"/>
                </a:solidFill>
                <a:latin typeface="Roboto"/>
                <a:ea typeface="Roboto"/>
                <a:cs typeface="Roboto"/>
                <a:sym typeface="Roboto"/>
              </a:rPr>
              <a:t>knowledge</a:t>
            </a:r>
            <a:r>
              <a:rPr b="0" i="0" lang="en-US" sz="2400" u="none" cap="none" strike="noStrike">
                <a:solidFill>
                  <a:srgbClr val="000000"/>
                </a:solidFill>
                <a:latin typeface="Roboto"/>
                <a:ea typeface="Roboto"/>
                <a:cs typeface="Roboto"/>
                <a:sym typeface="Roboto"/>
              </a:rPr>
              <a:t> just when you </a:t>
            </a:r>
            <a:r>
              <a:rPr b="0" i="0" lang="en-US" sz="2400" u="none" cap="none" strike="noStrike">
                <a:solidFill>
                  <a:srgbClr val="FFCA08"/>
                </a:solidFill>
                <a:latin typeface="Roboto"/>
                <a:ea typeface="Roboto"/>
                <a:cs typeface="Roboto"/>
                <a:sym typeface="Roboto"/>
              </a:rPr>
              <a:t>need it</a:t>
            </a:r>
            <a:endParaRPr/>
          </a:p>
        </p:txBody>
      </p:sp>
      <p:sp>
        <p:nvSpPr>
          <p:cNvPr id="285" name="Google Shape;285;p13"/>
          <p:cNvSpPr txBox="1"/>
          <p:nvPr/>
        </p:nvSpPr>
        <p:spPr>
          <a:xfrm>
            <a:off x="13091160" y="4917985"/>
            <a:ext cx="3794760" cy="12459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0" i="0" lang="en-US" sz="2400" u="none" cap="none" strike="noStrike">
                <a:solidFill>
                  <a:srgbClr val="000000"/>
                </a:solidFill>
                <a:latin typeface="Roboto"/>
                <a:ea typeface="Roboto"/>
                <a:cs typeface="Roboto"/>
                <a:sym typeface="Roboto"/>
              </a:rPr>
              <a:t>Focuses on </a:t>
            </a:r>
            <a:r>
              <a:rPr b="0" i="0" lang="en-US" sz="2400" u="none" cap="none" strike="noStrike">
                <a:solidFill>
                  <a:srgbClr val="FFCA08"/>
                </a:solidFill>
                <a:latin typeface="Roboto"/>
                <a:ea typeface="Roboto"/>
                <a:cs typeface="Roboto"/>
                <a:sym typeface="Roboto"/>
              </a:rPr>
              <a:t>specific learning objectives</a:t>
            </a:r>
            <a:endParaRPr/>
          </a:p>
        </p:txBody>
      </p:sp>
      <p:sp>
        <p:nvSpPr>
          <p:cNvPr id="286" name="Google Shape;286;p13"/>
          <p:cNvSpPr/>
          <p:nvPr/>
        </p:nvSpPr>
        <p:spPr>
          <a:xfrm>
            <a:off x="4935196" y="4430751"/>
            <a:ext cx="731520" cy="731520"/>
          </a:xfrm>
          <a:custGeom>
            <a:rect b="b" l="l" r="r" t="t"/>
            <a:pathLst>
              <a:path extrusionOk="0" h="731520" w="731520">
                <a:moveTo>
                  <a:pt x="0" y="0"/>
                </a:moveTo>
                <a:lnTo>
                  <a:pt x="731520" y="0"/>
                </a:lnTo>
                <a:lnTo>
                  <a:pt x="731520" y="731520"/>
                </a:lnTo>
                <a:lnTo>
                  <a:pt x="0" y="731520"/>
                </a:lnTo>
                <a:lnTo>
                  <a:pt x="0" y="0"/>
                </a:lnTo>
                <a:close/>
              </a:path>
            </a:pathLst>
          </a:custGeom>
          <a:blipFill rotWithShape="1">
            <a:blip r:embed="rId3">
              <a:alphaModFix/>
            </a:blip>
            <a:stretch>
              <a:fillRect b="0" l="0" r="0" t="0"/>
            </a:stretch>
          </a:blipFill>
          <a:ln>
            <a:noFill/>
          </a:ln>
        </p:spPr>
      </p:sp>
      <p:sp>
        <p:nvSpPr>
          <p:cNvPr id="287" name="Google Shape;287;p13"/>
          <p:cNvSpPr/>
          <p:nvPr/>
        </p:nvSpPr>
        <p:spPr>
          <a:xfrm>
            <a:off x="2969236" y="5636806"/>
            <a:ext cx="734197" cy="734198"/>
          </a:xfrm>
          <a:custGeom>
            <a:rect b="b" l="l" r="r" t="t"/>
            <a:pathLst>
              <a:path extrusionOk="0" h="734198" w="734197">
                <a:moveTo>
                  <a:pt x="0" y="0"/>
                </a:moveTo>
                <a:lnTo>
                  <a:pt x="734198" y="0"/>
                </a:lnTo>
                <a:lnTo>
                  <a:pt x="734198" y="734198"/>
                </a:lnTo>
                <a:lnTo>
                  <a:pt x="0" y="734198"/>
                </a:lnTo>
                <a:lnTo>
                  <a:pt x="0" y="0"/>
                </a:lnTo>
                <a:close/>
              </a:path>
            </a:pathLst>
          </a:custGeom>
          <a:blipFill rotWithShape="1">
            <a:blip r:embed="rId4">
              <a:alphaModFix/>
            </a:blip>
            <a:stretch>
              <a:fillRect b="0" l="0" r="0" t="0"/>
            </a:stretch>
          </a:blipFill>
          <a:ln>
            <a:noFill/>
          </a:ln>
        </p:spPr>
      </p:sp>
      <p:sp>
        <p:nvSpPr>
          <p:cNvPr id="288" name="Google Shape;288;p13"/>
          <p:cNvSpPr/>
          <p:nvPr/>
        </p:nvSpPr>
        <p:spPr>
          <a:xfrm>
            <a:off x="0" y="93356"/>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5">
              <a:alphaModFix/>
            </a:blip>
            <a:stretch>
              <a:fillRect b="-32" l="0" r="0" t="0"/>
            </a:stretch>
          </a:blipFill>
          <a:ln>
            <a:noFill/>
          </a:ln>
        </p:spPr>
      </p:sp>
      <p:sp>
        <p:nvSpPr>
          <p:cNvPr id="289" name="Google Shape;289;p13"/>
          <p:cNvSpPr txBox="1"/>
          <p:nvPr/>
        </p:nvSpPr>
        <p:spPr>
          <a:xfrm>
            <a:off x="3261446" y="3239874"/>
            <a:ext cx="411423"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000000"/>
                </a:solidFill>
                <a:latin typeface="Roboto"/>
                <a:ea typeface="Roboto"/>
                <a:cs typeface="Roboto"/>
                <a:sym typeface="Roboto"/>
              </a:rPr>
              <a:t>1.</a:t>
            </a:r>
            <a:endParaRPr/>
          </a:p>
        </p:txBody>
      </p:sp>
      <p:sp>
        <p:nvSpPr>
          <p:cNvPr id="290" name="Google Shape;290;p13"/>
          <p:cNvSpPr txBox="1"/>
          <p:nvPr/>
        </p:nvSpPr>
        <p:spPr>
          <a:xfrm>
            <a:off x="9014488" y="3239874"/>
            <a:ext cx="411423"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000000"/>
                </a:solidFill>
                <a:latin typeface="Roboto"/>
                <a:ea typeface="Roboto"/>
                <a:cs typeface="Roboto"/>
                <a:sym typeface="Roboto"/>
              </a:rPr>
              <a:t>2.</a:t>
            </a:r>
            <a:endParaRPr/>
          </a:p>
        </p:txBody>
      </p:sp>
      <p:sp>
        <p:nvSpPr>
          <p:cNvPr id="291" name="Google Shape;291;p13"/>
          <p:cNvSpPr txBox="1"/>
          <p:nvPr/>
        </p:nvSpPr>
        <p:spPr>
          <a:xfrm>
            <a:off x="14912283" y="3239874"/>
            <a:ext cx="411423"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000000"/>
                </a:solidFill>
                <a:latin typeface="Roboto"/>
                <a:ea typeface="Roboto"/>
                <a:cs typeface="Roboto"/>
                <a:sym typeface="Roboto"/>
              </a:rPr>
              <a:t>3.</a:t>
            </a:r>
            <a:endParaRPr/>
          </a:p>
        </p:txBody>
      </p:sp>
      <p:sp>
        <p:nvSpPr>
          <p:cNvPr id="292" name="Google Shape;292;p13"/>
          <p:cNvSpPr/>
          <p:nvPr/>
        </p:nvSpPr>
        <p:spPr>
          <a:xfrm>
            <a:off x="8923048" y="4442458"/>
            <a:ext cx="668024" cy="628372"/>
          </a:xfrm>
          <a:custGeom>
            <a:rect b="b" l="l" r="r" t="t"/>
            <a:pathLst>
              <a:path extrusionOk="0" h="628372" w="668024">
                <a:moveTo>
                  <a:pt x="0" y="0"/>
                </a:moveTo>
                <a:lnTo>
                  <a:pt x="668024" y="0"/>
                </a:lnTo>
                <a:lnTo>
                  <a:pt x="668024" y="628373"/>
                </a:lnTo>
                <a:lnTo>
                  <a:pt x="0" y="628373"/>
                </a:lnTo>
                <a:lnTo>
                  <a:pt x="0" y="0"/>
                </a:lnTo>
                <a:close/>
              </a:path>
            </a:pathLst>
          </a:custGeom>
          <a:blipFill rotWithShape="1">
            <a:blip r:embed="rId6">
              <a:alphaModFix/>
            </a:blip>
            <a:stretch>
              <a:fillRect b="-3154" l="0" r="0" t="-3153"/>
            </a:stretch>
          </a:blipFill>
          <a:ln>
            <a:noFill/>
          </a:ln>
        </p:spPr>
      </p:sp>
      <p:sp>
        <p:nvSpPr>
          <p:cNvPr id="293" name="Google Shape;293;p13"/>
          <p:cNvSpPr/>
          <p:nvPr/>
        </p:nvSpPr>
        <p:spPr>
          <a:xfrm>
            <a:off x="9937980" y="5724561"/>
            <a:ext cx="507831" cy="507831"/>
          </a:xfrm>
          <a:custGeom>
            <a:rect b="b" l="l" r="r" t="t"/>
            <a:pathLst>
              <a:path extrusionOk="0" h="507831" w="507831">
                <a:moveTo>
                  <a:pt x="0" y="0"/>
                </a:moveTo>
                <a:lnTo>
                  <a:pt x="507831" y="0"/>
                </a:lnTo>
                <a:lnTo>
                  <a:pt x="507831" y="507831"/>
                </a:lnTo>
                <a:lnTo>
                  <a:pt x="0" y="507831"/>
                </a:lnTo>
                <a:lnTo>
                  <a:pt x="0" y="0"/>
                </a:lnTo>
                <a:close/>
              </a:path>
            </a:pathLst>
          </a:custGeom>
          <a:blipFill rotWithShape="1">
            <a:blip r:embed="rId7">
              <a:alphaModFix/>
            </a:blip>
            <a:stretch>
              <a:fillRect b="0" l="0" r="0" t="0"/>
            </a:stretch>
          </a:blipFill>
          <a:ln>
            <a:noFill/>
          </a:ln>
        </p:spPr>
      </p:sp>
      <p:sp>
        <p:nvSpPr>
          <p:cNvPr id="294" name="Google Shape;294;p13"/>
          <p:cNvSpPr/>
          <p:nvPr/>
        </p:nvSpPr>
        <p:spPr>
          <a:xfrm>
            <a:off x="14774178" y="4383698"/>
            <a:ext cx="640968" cy="640968"/>
          </a:xfrm>
          <a:custGeom>
            <a:rect b="b" l="l" r="r" t="t"/>
            <a:pathLst>
              <a:path extrusionOk="0" h="640968" w="640968">
                <a:moveTo>
                  <a:pt x="0" y="0"/>
                </a:moveTo>
                <a:lnTo>
                  <a:pt x="640968" y="0"/>
                </a:lnTo>
                <a:lnTo>
                  <a:pt x="640968" y="640968"/>
                </a:lnTo>
                <a:lnTo>
                  <a:pt x="0" y="640968"/>
                </a:lnTo>
                <a:lnTo>
                  <a:pt x="0" y="0"/>
                </a:lnTo>
                <a:close/>
              </a:path>
            </a:pathLst>
          </a:custGeom>
          <a:blipFill rotWithShape="1">
            <a:blip r:embed="rId8">
              <a:alphaModFix/>
            </a:blip>
            <a:stretch>
              <a:fillRect b="0" l="0" r="0" t="0"/>
            </a:stretch>
          </a:blipFill>
          <a:ln>
            <a:noFill/>
          </a:ln>
        </p:spPr>
      </p:sp>
      <p:sp>
        <p:nvSpPr>
          <p:cNvPr id="295" name="Google Shape;295;p13"/>
          <p:cNvSpPr/>
          <p:nvPr/>
        </p:nvSpPr>
        <p:spPr>
          <a:xfrm>
            <a:off x="233166" y="9516358"/>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9">
              <a:alphaModFix/>
            </a:blip>
            <a:stretch>
              <a:fillRect b="-6540" l="-2006" r="-2012" t="-4247"/>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14"/>
          <p:cNvSpPr/>
          <p:nvPr/>
        </p:nvSpPr>
        <p:spPr>
          <a:xfrm rot="1485020">
            <a:off x="12706650" y="4195654"/>
            <a:ext cx="4348523" cy="4348523"/>
          </a:xfrm>
          <a:custGeom>
            <a:rect b="b" l="l" r="r" t="t"/>
            <a:pathLst>
              <a:path extrusionOk="0" h="4348523" w="4348523">
                <a:moveTo>
                  <a:pt x="0" y="0"/>
                </a:moveTo>
                <a:lnTo>
                  <a:pt x="4348522" y="0"/>
                </a:lnTo>
                <a:lnTo>
                  <a:pt x="4348522" y="4348523"/>
                </a:lnTo>
                <a:lnTo>
                  <a:pt x="0" y="4348523"/>
                </a:lnTo>
                <a:lnTo>
                  <a:pt x="0" y="0"/>
                </a:lnTo>
                <a:close/>
              </a:path>
            </a:pathLst>
          </a:custGeom>
          <a:blipFill rotWithShape="1">
            <a:blip r:embed="rId3">
              <a:alphaModFix/>
            </a:blip>
            <a:stretch>
              <a:fillRect b="0" l="0" r="0" t="0"/>
            </a:stretch>
          </a:blipFill>
          <a:ln>
            <a:noFill/>
          </a:ln>
        </p:spPr>
      </p:sp>
      <p:sp>
        <p:nvSpPr>
          <p:cNvPr id="305" name="Google Shape;305;p14"/>
          <p:cNvSpPr/>
          <p:nvPr/>
        </p:nvSpPr>
        <p:spPr>
          <a:xfrm>
            <a:off x="6650067" y="3589653"/>
            <a:ext cx="5933009" cy="5933009"/>
          </a:xfrm>
          <a:custGeom>
            <a:rect b="b" l="l" r="r" t="t"/>
            <a:pathLst>
              <a:path extrusionOk="0" h="5933009" w="5933009">
                <a:moveTo>
                  <a:pt x="0" y="0"/>
                </a:moveTo>
                <a:lnTo>
                  <a:pt x="5933009" y="0"/>
                </a:lnTo>
                <a:lnTo>
                  <a:pt x="5933009" y="5933009"/>
                </a:lnTo>
                <a:lnTo>
                  <a:pt x="0" y="5933009"/>
                </a:lnTo>
                <a:lnTo>
                  <a:pt x="0" y="0"/>
                </a:lnTo>
                <a:close/>
              </a:path>
            </a:pathLst>
          </a:custGeom>
          <a:blipFill rotWithShape="1">
            <a:blip r:embed="rId4">
              <a:alphaModFix/>
            </a:blip>
            <a:stretch>
              <a:fillRect b="0" l="0" r="0" t="0"/>
            </a:stretch>
          </a:blipFill>
          <a:ln>
            <a:noFill/>
          </a:ln>
        </p:spPr>
      </p:sp>
      <p:sp>
        <p:nvSpPr>
          <p:cNvPr id="306" name="Google Shape;306;p14"/>
          <p:cNvSpPr/>
          <p:nvPr/>
        </p:nvSpPr>
        <p:spPr>
          <a:xfrm>
            <a:off x="331610" y="4030366"/>
            <a:ext cx="5051583" cy="5051583"/>
          </a:xfrm>
          <a:custGeom>
            <a:rect b="b" l="l" r="r" t="t"/>
            <a:pathLst>
              <a:path extrusionOk="0" h="5051583" w="5051583">
                <a:moveTo>
                  <a:pt x="0" y="0"/>
                </a:moveTo>
                <a:lnTo>
                  <a:pt x="5051582" y="0"/>
                </a:lnTo>
                <a:lnTo>
                  <a:pt x="5051582" y="5051584"/>
                </a:lnTo>
                <a:lnTo>
                  <a:pt x="0" y="5051584"/>
                </a:lnTo>
                <a:lnTo>
                  <a:pt x="0" y="0"/>
                </a:lnTo>
                <a:close/>
              </a:path>
            </a:pathLst>
          </a:custGeom>
          <a:blipFill rotWithShape="1">
            <a:blip r:embed="rId5">
              <a:alphaModFix/>
            </a:blip>
            <a:stretch>
              <a:fillRect b="0" l="0" r="0" t="0"/>
            </a:stretch>
          </a:blipFill>
          <a:ln>
            <a:noFill/>
          </a:ln>
        </p:spPr>
      </p:sp>
      <p:sp>
        <p:nvSpPr>
          <p:cNvPr id="307" name="Google Shape;307;p14"/>
          <p:cNvSpPr txBox="1"/>
          <p:nvPr/>
        </p:nvSpPr>
        <p:spPr>
          <a:xfrm>
            <a:off x="3980216" y="899838"/>
            <a:ext cx="10327568" cy="71244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200" u="none" cap="none" strike="noStrike">
                <a:solidFill>
                  <a:srgbClr val="FFCA08"/>
                </a:solidFill>
                <a:latin typeface="Philosopher"/>
                <a:ea typeface="Philosopher"/>
                <a:cs typeface="Philosopher"/>
                <a:sym typeface="Philosopher"/>
              </a:rPr>
              <a:t>Why Micro-Learning Matters: </a:t>
            </a:r>
            <a:r>
              <a:rPr b="1" i="0" lang="en-US" sz="4200" u="none" cap="none" strike="noStrike">
                <a:solidFill>
                  <a:srgbClr val="FFCA08"/>
                </a:solidFill>
                <a:latin typeface="Philosopher"/>
                <a:ea typeface="Philosopher"/>
                <a:cs typeface="Philosopher"/>
                <a:sym typeface="Philosopher"/>
              </a:rPr>
              <a:t>Benefits</a:t>
            </a:r>
            <a:endParaRPr/>
          </a:p>
        </p:txBody>
      </p:sp>
      <p:sp>
        <p:nvSpPr>
          <p:cNvPr id="308" name="Google Shape;308;p14"/>
          <p:cNvSpPr txBox="1"/>
          <p:nvPr/>
        </p:nvSpPr>
        <p:spPr>
          <a:xfrm>
            <a:off x="7377752" y="2809462"/>
            <a:ext cx="3532492" cy="62010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FFCA08"/>
                </a:solidFill>
                <a:latin typeface="Philosopher"/>
                <a:ea typeface="Philosopher"/>
                <a:cs typeface="Philosopher"/>
                <a:sym typeface="Philosopher"/>
              </a:rPr>
              <a:t>Convenience</a:t>
            </a:r>
            <a:endParaRPr/>
          </a:p>
        </p:txBody>
      </p:sp>
      <p:sp>
        <p:nvSpPr>
          <p:cNvPr id="309" name="Google Shape;309;p14"/>
          <p:cNvSpPr txBox="1"/>
          <p:nvPr/>
        </p:nvSpPr>
        <p:spPr>
          <a:xfrm>
            <a:off x="1704702" y="2809462"/>
            <a:ext cx="2305397" cy="62010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FFCA08"/>
                </a:solidFill>
                <a:latin typeface="Philosopher"/>
                <a:ea typeface="Philosopher"/>
                <a:cs typeface="Philosopher"/>
                <a:sym typeface="Philosopher"/>
              </a:rPr>
              <a:t>Flexibility</a:t>
            </a:r>
            <a:endParaRPr/>
          </a:p>
        </p:txBody>
      </p:sp>
      <p:sp>
        <p:nvSpPr>
          <p:cNvPr id="310" name="Google Shape;310;p14"/>
          <p:cNvSpPr txBox="1"/>
          <p:nvPr/>
        </p:nvSpPr>
        <p:spPr>
          <a:xfrm>
            <a:off x="1618596" y="4677483"/>
            <a:ext cx="3307080" cy="37975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Learn when it </a:t>
            </a:r>
            <a:r>
              <a:rPr b="1" i="0" lang="en-US" sz="2100" u="none" cap="none" strike="noStrike">
                <a:solidFill>
                  <a:srgbClr val="FFCA08"/>
                </a:solidFill>
                <a:latin typeface="Roboto"/>
                <a:ea typeface="Roboto"/>
                <a:cs typeface="Roboto"/>
                <a:sym typeface="Roboto"/>
              </a:rPr>
              <a:t>suits</a:t>
            </a:r>
            <a:r>
              <a:rPr b="0" i="0" lang="en-US" sz="2100" u="none" cap="none" strike="noStrike">
                <a:solidFill>
                  <a:srgbClr val="000000"/>
                </a:solidFill>
                <a:latin typeface="Roboto"/>
                <a:ea typeface="Roboto"/>
                <a:cs typeface="Roboto"/>
                <a:sym typeface="Roboto"/>
              </a:rPr>
              <a:t> you</a:t>
            </a:r>
            <a:endParaRPr/>
          </a:p>
        </p:txBody>
      </p:sp>
      <p:sp>
        <p:nvSpPr>
          <p:cNvPr id="311" name="Google Shape;311;p14"/>
          <p:cNvSpPr txBox="1"/>
          <p:nvPr/>
        </p:nvSpPr>
        <p:spPr>
          <a:xfrm>
            <a:off x="1587536" y="6192709"/>
            <a:ext cx="4602480" cy="37975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100" u="none" cap="none" strike="noStrike">
                <a:solidFill>
                  <a:srgbClr val="FFCA08"/>
                </a:solidFill>
                <a:latin typeface="Roboto"/>
                <a:ea typeface="Roboto"/>
                <a:cs typeface="Roboto"/>
                <a:sym typeface="Roboto"/>
              </a:rPr>
              <a:t>No need </a:t>
            </a:r>
            <a:r>
              <a:rPr b="0" i="0" lang="en-US" sz="2100" u="none" cap="none" strike="noStrike">
                <a:solidFill>
                  <a:srgbClr val="000000"/>
                </a:solidFill>
                <a:latin typeface="Roboto"/>
                <a:ea typeface="Roboto"/>
                <a:cs typeface="Roboto"/>
                <a:sym typeface="Roboto"/>
              </a:rPr>
              <a:t>to adhere to </a:t>
            </a:r>
            <a:r>
              <a:rPr b="1" i="0" lang="en-US" sz="2100" u="none" cap="none" strike="noStrike">
                <a:solidFill>
                  <a:srgbClr val="FFCA08"/>
                </a:solidFill>
                <a:latin typeface="Roboto"/>
                <a:ea typeface="Roboto"/>
                <a:cs typeface="Roboto"/>
                <a:sym typeface="Roboto"/>
              </a:rPr>
              <a:t>fixed schedules</a:t>
            </a:r>
            <a:endParaRPr/>
          </a:p>
        </p:txBody>
      </p:sp>
      <p:sp>
        <p:nvSpPr>
          <p:cNvPr id="312" name="Google Shape;312;p14"/>
          <p:cNvSpPr txBox="1"/>
          <p:nvPr/>
        </p:nvSpPr>
        <p:spPr>
          <a:xfrm>
            <a:off x="7650708" y="4656773"/>
            <a:ext cx="3869574" cy="37975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FFCA08"/>
                </a:solidFill>
                <a:latin typeface="Roboto"/>
                <a:ea typeface="Roboto"/>
                <a:cs typeface="Roboto"/>
                <a:sym typeface="Roboto"/>
              </a:rPr>
              <a:t>Access content</a:t>
            </a:r>
            <a:r>
              <a:rPr b="1" i="0" lang="en-US" sz="2100" u="none" cap="none" strike="noStrike">
                <a:solidFill>
                  <a:srgbClr val="000000"/>
                </a:solidFill>
                <a:latin typeface="Roboto"/>
                <a:ea typeface="Roboto"/>
                <a:cs typeface="Roboto"/>
                <a:sym typeface="Roboto"/>
              </a:rPr>
              <a:t> </a:t>
            </a:r>
            <a:r>
              <a:rPr b="0" i="0" lang="en-US" sz="2100" u="none" cap="none" strike="noStrike">
                <a:solidFill>
                  <a:srgbClr val="000000"/>
                </a:solidFill>
                <a:latin typeface="Roboto"/>
                <a:ea typeface="Roboto"/>
                <a:cs typeface="Roboto"/>
                <a:sym typeface="Roboto"/>
              </a:rPr>
              <a:t>from anywhere</a:t>
            </a:r>
            <a:endParaRPr/>
          </a:p>
        </p:txBody>
      </p:sp>
      <p:sp>
        <p:nvSpPr>
          <p:cNvPr id="313" name="Google Shape;313;p14"/>
          <p:cNvSpPr txBox="1"/>
          <p:nvPr/>
        </p:nvSpPr>
        <p:spPr>
          <a:xfrm>
            <a:off x="7637019" y="6175278"/>
            <a:ext cx="4163724" cy="37975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Roboto"/>
                <a:ea typeface="Roboto"/>
                <a:cs typeface="Roboto"/>
                <a:sym typeface="Roboto"/>
              </a:rPr>
              <a:t>Use your </a:t>
            </a:r>
            <a:r>
              <a:rPr b="1" i="0" lang="en-US" sz="2100" u="none" cap="none" strike="noStrike">
                <a:solidFill>
                  <a:srgbClr val="FFCA08"/>
                </a:solidFill>
                <a:latin typeface="Roboto"/>
                <a:ea typeface="Roboto"/>
                <a:cs typeface="Roboto"/>
                <a:sym typeface="Roboto"/>
              </a:rPr>
              <a:t>phone</a:t>
            </a:r>
            <a:r>
              <a:rPr b="0" i="0" lang="en-US" sz="2100" u="none" cap="none" strike="noStrike">
                <a:solidFill>
                  <a:srgbClr val="000000"/>
                </a:solidFill>
                <a:latin typeface="Roboto"/>
                <a:ea typeface="Roboto"/>
                <a:cs typeface="Roboto"/>
                <a:sym typeface="Roboto"/>
              </a:rPr>
              <a:t>, </a:t>
            </a:r>
            <a:r>
              <a:rPr b="1" i="0" lang="en-US" sz="2100" u="none" cap="none" strike="noStrike">
                <a:solidFill>
                  <a:srgbClr val="FFCA08"/>
                </a:solidFill>
                <a:latin typeface="Roboto"/>
                <a:ea typeface="Roboto"/>
                <a:cs typeface="Roboto"/>
                <a:sym typeface="Roboto"/>
              </a:rPr>
              <a:t>tablet</a:t>
            </a:r>
            <a:r>
              <a:rPr b="0" i="0" lang="en-US" sz="2100" u="none" cap="none" strike="noStrike">
                <a:solidFill>
                  <a:srgbClr val="000000"/>
                </a:solidFill>
                <a:latin typeface="Roboto"/>
                <a:ea typeface="Roboto"/>
                <a:cs typeface="Roboto"/>
                <a:sym typeface="Roboto"/>
              </a:rPr>
              <a:t>, or </a:t>
            </a:r>
            <a:r>
              <a:rPr b="1" i="0" lang="en-US" sz="2100" u="none" cap="none" strike="noStrike">
                <a:solidFill>
                  <a:srgbClr val="FFCA08"/>
                </a:solidFill>
                <a:latin typeface="Roboto"/>
                <a:ea typeface="Roboto"/>
                <a:cs typeface="Roboto"/>
                <a:sym typeface="Roboto"/>
              </a:rPr>
              <a:t>laptop</a:t>
            </a:r>
            <a:endParaRPr/>
          </a:p>
        </p:txBody>
      </p:sp>
      <p:sp>
        <p:nvSpPr>
          <p:cNvPr id="314" name="Google Shape;314;p14"/>
          <p:cNvSpPr/>
          <p:nvPr/>
        </p:nvSpPr>
        <p:spPr>
          <a:xfrm>
            <a:off x="703527" y="5897476"/>
            <a:ext cx="944880" cy="94488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6">
              <a:alphaModFix/>
            </a:blip>
            <a:stretch>
              <a:fillRect b="0" l="0" r="0" t="0"/>
            </a:stretch>
          </a:blipFill>
          <a:ln>
            <a:noFill/>
          </a:ln>
        </p:spPr>
      </p:sp>
      <p:grpSp>
        <p:nvGrpSpPr>
          <p:cNvPr id="315" name="Google Shape;315;p14"/>
          <p:cNvGrpSpPr/>
          <p:nvPr/>
        </p:nvGrpSpPr>
        <p:grpSpPr>
          <a:xfrm>
            <a:off x="638493" y="5870479"/>
            <a:ext cx="1014984" cy="1017651"/>
            <a:chOff x="573913" y="580517"/>
            <a:chExt cx="1353312" cy="1356868"/>
          </a:xfrm>
        </p:grpSpPr>
        <p:sp>
          <p:nvSpPr>
            <p:cNvPr id="316" name="Google Shape;316;p14"/>
            <p:cNvSpPr/>
            <p:nvPr/>
          </p:nvSpPr>
          <p:spPr>
            <a:xfrm>
              <a:off x="601853" y="605917"/>
              <a:ext cx="1297432" cy="1306068"/>
            </a:xfrm>
            <a:custGeom>
              <a:rect b="b" l="l" r="r" t="t"/>
              <a:pathLst>
                <a:path extrusionOk="0" h="1306068" w="1297432">
                  <a:moveTo>
                    <a:pt x="0" y="24003"/>
                  </a:moveTo>
                  <a:lnTo>
                    <a:pt x="24130" y="0"/>
                  </a:lnTo>
                  <a:lnTo>
                    <a:pt x="648716" y="628904"/>
                  </a:lnTo>
                  <a:lnTo>
                    <a:pt x="1273302" y="0"/>
                  </a:lnTo>
                  <a:lnTo>
                    <a:pt x="1297432" y="24003"/>
                  </a:lnTo>
                  <a:lnTo>
                    <a:pt x="672719" y="653034"/>
                  </a:lnTo>
                  <a:lnTo>
                    <a:pt x="1297432" y="1282065"/>
                  </a:lnTo>
                  <a:lnTo>
                    <a:pt x="1273302" y="1306068"/>
                  </a:lnTo>
                  <a:lnTo>
                    <a:pt x="648716" y="677164"/>
                  </a:lnTo>
                  <a:lnTo>
                    <a:pt x="24130" y="1306068"/>
                  </a:lnTo>
                  <a:lnTo>
                    <a:pt x="0" y="1282065"/>
                  </a:lnTo>
                  <a:lnTo>
                    <a:pt x="624713" y="653034"/>
                  </a:lnTo>
                  <a:close/>
                </a:path>
              </a:pathLst>
            </a:custGeom>
            <a:solidFill>
              <a:srgbClr val="E64823"/>
            </a:solidFill>
            <a:ln>
              <a:noFill/>
            </a:ln>
          </p:spPr>
        </p:sp>
        <p:sp>
          <p:nvSpPr>
            <p:cNvPr id="317" name="Google Shape;317;p14"/>
            <p:cNvSpPr/>
            <p:nvPr/>
          </p:nvSpPr>
          <p:spPr>
            <a:xfrm>
              <a:off x="573913" y="580517"/>
              <a:ext cx="1353312" cy="1356868"/>
            </a:xfrm>
            <a:custGeom>
              <a:rect b="b" l="l" r="r" t="t"/>
              <a:pathLst>
                <a:path extrusionOk="0" h="1356868" w="1353312">
                  <a:moveTo>
                    <a:pt x="10033" y="31369"/>
                  </a:moveTo>
                  <a:lnTo>
                    <a:pt x="34163" y="7366"/>
                  </a:lnTo>
                  <a:cubicBezTo>
                    <a:pt x="38989" y="2667"/>
                    <a:pt x="45466" y="0"/>
                    <a:pt x="52197" y="0"/>
                  </a:cubicBezTo>
                  <a:cubicBezTo>
                    <a:pt x="58928" y="0"/>
                    <a:pt x="65405" y="2667"/>
                    <a:pt x="70104" y="7493"/>
                  </a:cubicBezTo>
                  <a:lnTo>
                    <a:pt x="694690" y="636397"/>
                  </a:lnTo>
                  <a:lnTo>
                    <a:pt x="676656" y="654304"/>
                  </a:lnTo>
                  <a:lnTo>
                    <a:pt x="658622" y="636397"/>
                  </a:lnTo>
                  <a:lnTo>
                    <a:pt x="1283208" y="7493"/>
                  </a:lnTo>
                  <a:cubicBezTo>
                    <a:pt x="1287907" y="2667"/>
                    <a:pt x="1294384" y="0"/>
                    <a:pt x="1301115" y="0"/>
                  </a:cubicBezTo>
                  <a:cubicBezTo>
                    <a:pt x="1307846" y="0"/>
                    <a:pt x="1314323" y="2667"/>
                    <a:pt x="1319149" y="7366"/>
                  </a:cubicBezTo>
                  <a:lnTo>
                    <a:pt x="1343279" y="31369"/>
                  </a:lnTo>
                  <a:cubicBezTo>
                    <a:pt x="1353185" y="41275"/>
                    <a:pt x="1353312" y="57277"/>
                    <a:pt x="1343406" y="67310"/>
                  </a:cubicBezTo>
                  <a:lnTo>
                    <a:pt x="718693" y="696341"/>
                  </a:lnTo>
                  <a:lnTo>
                    <a:pt x="700659" y="678434"/>
                  </a:lnTo>
                  <a:lnTo>
                    <a:pt x="718693" y="660527"/>
                  </a:lnTo>
                  <a:lnTo>
                    <a:pt x="1343406" y="1289558"/>
                  </a:lnTo>
                  <a:cubicBezTo>
                    <a:pt x="1353312" y="1299464"/>
                    <a:pt x="1353185" y="1315593"/>
                    <a:pt x="1343279" y="1325499"/>
                  </a:cubicBezTo>
                  <a:lnTo>
                    <a:pt x="1319149" y="1349502"/>
                  </a:lnTo>
                  <a:cubicBezTo>
                    <a:pt x="1314323" y="1354201"/>
                    <a:pt x="1307846" y="1356868"/>
                    <a:pt x="1301115" y="1356868"/>
                  </a:cubicBezTo>
                  <a:cubicBezTo>
                    <a:pt x="1294384" y="1356868"/>
                    <a:pt x="1287907" y="1354201"/>
                    <a:pt x="1283208" y="1349375"/>
                  </a:cubicBezTo>
                  <a:lnTo>
                    <a:pt x="658622" y="720471"/>
                  </a:lnTo>
                  <a:lnTo>
                    <a:pt x="676656" y="702564"/>
                  </a:lnTo>
                  <a:lnTo>
                    <a:pt x="694690" y="720471"/>
                  </a:lnTo>
                  <a:lnTo>
                    <a:pt x="70104" y="1349375"/>
                  </a:lnTo>
                  <a:cubicBezTo>
                    <a:pt x="65405" y="1354201"/>
                    <a:pt x="58928" y="1356868"/>
                    <a:pt x="52197" y="1356868"/>
                  </a:cubicBezTo>
                  <a:cubicBezTo>
                    <a:pt x="45466" y="1356868"/>
                    <a:pt x="38989" y="1354201"/>
                    <a:pt x="34163" y="1349502"/>
                  </a:cubicBezTo>
                  <a:lnTo>
                    <a:pt x="10033" y="1325499"/>
                  </a:lnTo>
                  <a:cubicBezTo>
                    <a:pt x="127" y="1315593"/>
                    <a:pt x="0" y="1299591"/>
                    <a:pt x="9906" y="1289558"/>
                  </a:cubicBezTo>
                  <a:lnTo>
                    <a:pt x="634619" y="660527"/>
                  </a:lnTo>
                  <a:lnTo>
                    <a:pt x="652653" y="678434"/>
                  </a:lnTo>
                  <a:lnTo>
                    <a:pt x="634619" y="696341"/>
                  </a:lnTo>
                  <a:lnTo>
                    <a:pt x="9906" y="67310"/>
                  </a:lnTo>
                  <a:cubicBezTo>
                    <a:pt x="0" y="57404"/>
                    <a:pt x="127" y="41275"/>
                    <a:pt x="10033" y="31369"/>
                  </a:cubicBezTo>
                  <a:moveTo>
                    <a:pt x="45847" y="67437"/>
                  </a:moveTo>
                  <a:lnTo>
                    <a:pt x="27940" y="49403"/>
                  </a:lnTo>
                  <a:lnTo>
                    <a:pt x="45974" y="31496"/>
                  </a:lnTo>
                  <a:lnTo>
                    <a:pt x="670687" y="660527"/>
                  </a:lnTo>
                  <a:cubicBezTo>
                    <a:pt x="680466" y="670433"/>
                    <a:pt x="680466" y="686435"/>
                    <a:pt x="670687" y="696341"/>
                  </a:cubicBezTo>
                  <a:lnTo>
                    <a:pt x="45974" y="1325372"/>
                  </a:lnTo>
                  <a:lnTo>
                    <a:pt x="27940" y="1307465"/>
                  </a:lnTo>
                  <a:lnTo>
                    <a:pt x="45847" y="1289431"/>
                  </a:lnTo>
                  <a:lnTo>
                    <a:pt x="69977" y="1313434"/>
                  </a:lnTo>
                  <a:lnTo>
                    <a:pt x="52070" y="1331468"/>
                  </a:lnTo>
                  <a:lnTo>
                    <a:pt x="34036" y="1313561"/>
                  </a:lnTo>
                  <a:lnTo>
                    <a:pt x="658622" y="684657"/>
                  </a:lnTo>
                  <a:cubicBezTo>
                    <a:pt x="663448" y="679831"/>
                    <a:pt x="669925" y="677164"/>
                    <a:pt x="676656" y="677164"/>
                  </a:cubicBezTo>
                  <a:cubicBezTo>
                    <a:pt x="683387" y="677164"/>
                    <a:pt x="689864" y="679831"/>
                    <a:pt x="694690" y="684657"/>
                  </a:cubicBezTo>
                  <a:lnTo>
                    <a:pt x="1319276" y="1313561"/>
                  </a:lnTo>
                  <a:lnTo>
                    <a:pt x="1301242" y="1331468"/>
                  </a:lnTo>
                  <a:lnTo>
                    <a:pt x="1283335" y="1313434"/>
                  </a:lnTo>
                  <a:lnTo>
                    <a:pt x="1307465" y="1289431"/>
                  </a:lnTo>
                  <a:lnTo>
                    <a:pt x="1325372" y="1307465"/>
                  </a:lnTo>
                  <a:lnTo>
                    <a:pt x="1307338" y="1325372"/>
                  </a:lnTo>
                  <a:lnTo>
                    <a:pt x="682625" y="696341"/>
                  </a:lnTo>
                  <a:cubicBezTo>
                    <a:pt x="672846" y="686435"/>
                    <a:pt x="672846" y="670433"/>
                    <a:pt x="682625" y="660527"/>
                  </a:cubicBezTo>
                  <a:lnTo>
                    <a:pt x="1307338" y="31496"/>
                  </a:lnTo>
                  <a:lnTo>
                    <a:pt x="1325372" y="49403"/>
                  </a:lnTo>
                  <a:lnTo>
                    <a:pt x="1307465" y="67437"/>
                  </a:lnTo>
                  <a:lnTo>
                    <a:pt x="1283335" y="43434"/>
                  </a:lnTo>
                  <a:lnTo>
                    <a:pt x="1301242" y="25400"/>
                  </a:lnTo>
                  <a:lnTo>
                    <a:pt x="1319276" y="43307"/>
                  </a:lnTo>
                  <a:lnTo>
                    <a:pt x="694690" y="672211"/>
                  </a:lnTo>
                  <a:cubicBezTo>
                    <a:pt x="689864" y="677037"/>
                    <a:pt x="683387" y="679704"/>
                    <a:pt x="676656" y="679704"/>
                  </a:cubicBezTo>
                  <a:cubicBezTo>
                    <a:pt x="669925" y="679704"/>
                    <a:pt x="663448" y="677037"/>
                    <a:pt x="658622" y="672211"/>
                  </a:cubicBezTo>
                  <a:lnTo>
                    <a:pt x="34036" y="43307"/>
                  </a:lnTo>
                  <a:lnTo>
                    <a:pt x="52070" y="25400"/>
                  </a:lnTo>
                  <a:lnTo>
                    <a:pt x="69977" y="43434"/>
                  </a:lnTo>
                  <a:lnTo>
                    <a:pt x="45847" y="67437"/>
                  </a:lnTo>
                  <a:close/>
                </a:path>
              </a:pathLst>
            </a:custGeom>
            <a:solidFill>
              <a:srgbClr val="6119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 name="Google Shape;318;p14"/>
          <p:cNvSpPr/>
          <p:nvPr/>
        </p:nvSpPr>
        <p:spPr>
          <a:xfrm>
            <a:off x="689483" y="4378971"/>
            <a:ext cx="944880" cy="94488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7">
              <a:alphaModFix/>
            </a:blip>
            <a:stretch>
              <a:fillRect b="0" l="0" r="0" t="0"/>
            </a:stretch>
          </a:blipFill>
          <a:ln>
            <a:noFill/>
          </a:ln>
        </p:spPr>
      </p:sp>
      <p:sp>
        <p:nvSpPr>
          <p:cNvPr id="319" name="Google Shape;319;p14"/>
          <p:cNvSpPr/>
          <p:nvPr/>
        </p:nvSpPr>
        <p:spPr>
          <a:xfrm>
            <a:off x="531227" y="3983346"/>
            <a:ext cx="1108992" cy="1777544"/>
          </a:xfrm>
          <a:custGeom>
            <a:rect b="b" l="l" r="r" t="t"/>
            <a:pathLst>
              <a:path extrusionOk="0" h="1777544" w="1108992">
                <a:moveTo>
                  <a:pt x="0" y="0"/>
                </a:moveTo>
                <a:lnTo>
                  <a:pt x="1108992" y="0"/>
                </a:lnTo>
                <a:lnTo>
                  <a:pt x="1108992" y="1777543"/>
                </a:lnTo>
                <a:lnTo>
                  <a:pt x="0" y="1777543"/>
                </a:lnTo>
                <a:lnTo>
                  <a:pt x="0" y="0"/>
                </a:lnTo>
                <a:close/>
              </a:path>
            </a:pathLst>
          </a:custGeom>
          <a:blipFill rotWithShape="1">
            <a:blip r:embed="rId8">
              <a:alphaModFix/>
            </a:blip>
            <a:stretch>
              <a:fillRect b="0" l="-30141" r="-30141" t="0"/>
            </a:stretch>
          </a:blipFill>
          <a:ln>
            <a:noFill/>
          </a:ln>
        </p:spPr>
      </p:sp>
      <p:sp>
        <p:nvSpPr>
          <p:cNvPr id="320" name="Google Shape;320;p14"/>
          <p:cNvSpPr/>
          <p:nvPr/>
        </p:nvSpPr>
        <p:spPr>
          <a:xfrm>
            <a:off x="6475670" y="4399680"/>
            <a:ext cx="944880" cy="94488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9">
              <a:alphaModFix/>
            </a:blip>
            <a:stretch>
              <a:fillRect b="0" l="0" r="0" t="0"/>
            </a:stretch>
          </a:blipFill>
          <a:ln>
            <a:noFill/>
          </a:ln>
        </p:spPr>
      </p:sp>
      <p:sp>
        <p:nvSpPr>
          <p:cNvPr id="321" name="Google Shape;321;p14"/>
          <p:cNvSpPr/>
          <p:nvPr/>
        </p:nvSpPr>
        <p:spPr>
          <a:xfrm>
            <a:off x="6513963" y="5914906"/>
            <a:ext cx="944880" cy="94488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10">
              <a:alphaModFix/>
            </a:blip>
            <a:stretch>
              <a:fillRect b="0" l="0" r="0" t="0"/>
            </a:stretch>
          </a:blipFill>
          <a:ln>
            <a:noFill/>
          </a:ln>
        </p:spPr>
      </p:sp>
      <p:sp>
        <p:nvSpPr>
          <p:cNvPr id="322" name="Google Shape;322;p14"/>
          <p:cNvSpPr/>
          <p:nvPr/>
        </p:nvSpPr>
        <p:spPr>
          <a:xfrm>
            <a:off x="15794758" y="208902"/>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11">
              <a:alphaModFix/>
            </a:blip>
            <a:stretch>
              <a:fillRect b="-32" l="0" r="0" t="0"/>
            </a:stretch>
          </a:blipFill>
          <a:ln>
            <a:noFill/>
          </a:ln>
        </p:spPr>
      </p:sp>
      <p:sp>
        <p:nvSpPr>
          <p:cNvPr id="323" name="Google Shape;323;p14"/>
          <p:cNvSpPr txBox="1"/>
          <p:nvPr/>
        </p:nvSpPr>
        <p:spPr>
          <a:xfrm>
            <a:off x="12821977" y="2808688"/>
            <a:ext cx="4671055" cy="117410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FFCA08"/>
                </a:solidFill>
                <a:latin typeface="Philosopher"/>
                <a:ea typeface="Philosopher"/>
                <a:cs typeface="Philosopher"/>
                <a:sym typeface="Philosopher"/>
              </a:rPr>
              <a:t>Reduced Time Commitment</a:t>
            </a:r>
            <a:endParaRPr/>
          </a:p>
        </p:txBody>
      </p:sp>
      <p:sp>
        <p:nvSpPr>
          <p:cNvPr id="324" name="Google Shape;324;p14"/>
          <p:cNvSpPr/>
          <p:nvPr/>
        </p:nvSpPr>
        <p:spPr>
          <a:xfrm>
            <a:off x="12258098" y="5039071"/>
            <a:ext cx="944880" cy="944880"/>
          </a:xfrm>
          <a:custGeom>
            <a:rect b="b" l="l" r="r" t="t"/>
            <a:pathLst>
              <a:path extrusionOk="0" h="944880" w="944880">
                <a:moveTo>
                  <a:pt x="0" y="0"/>
                </a:moveTo>
                <a:lnTo>
                  <a:pt x="944880" y="0"/>
                </a:lnTo>
                <a:lnTo>
                  <a:pt x="944880" y="944881"/>
                </a:lnTo>
                <a:lnTo>
                  <a:pt x="0" y="944881"/>
                </a:lnTo>
                <a:lnTo>
                  <a:pt x="0" y="0"/>
                </a:lnTo>
                <a:close/>
              </a:path>
            </a:pathLst>
          </a:custGeom>
          <a:blipFill rotWithShape="1">
            <a:blip r:embed="rId12">
              <a:alphaModFix/>
            </a:blip>
            <a:stretch>
              <a:fillRect b="0" l="0" r="0" t="0"/>
            </a:stretch>
          </a:blipFill>
          <a:ln>
            <a:noFill/>
          </a:ln>
        </p:spPr>
      </p:sp>
      <p:sp>
        <p:nvSpPr>
          <p:cNvPr id="325" name="Google Shape;325;p14"/>
          <p:cNvSpPr txBox="1"/>
          <p:nvPr/>
        </p:nvSpPr>
        <p:spPr>
          <a:xfrm>
            <a:off x="13398324" y="5345217"/>
            <a:ext cx="4300897" cy="37975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FFCA08"/>
                </a:solidFill>
                <a:latin typeface="Roboto"/>
                <a:ea typeface="Roboto"/>
                <a:cs typeface="Roboto"/>
                <a:sym typeface="Roboto"/>
              </a:rPr>
              <a:t>Reduced Time Learn </a:t>
            </a:r>
            <a:r>
              <a:rPr b="0" i="0" lang="en-US" sz="2100" u="none" cap="none" strike="noStrike">
                <a:solidFill>
                  <a:srgbClr val="000000"/>
                </a:solidFill>
                <a:latin typeface="Roboto"/>
                <a:ea typeface="Roboto"/>
                <a:cs typeface="Roboto"/>
                <a:sym typeface="Roboto"/>
              </a:rPr>
              <a:t>in short bursts</a:t>
            </a:r>
            <a:endParaRPr/>
          </a:p>
        </p:txBody>
      </p:sp>
      <p:sp>
        <p:nvSpPr>
          <p:cNvPr id="326" name="Google Shape;326;p14"/>
          <p:cNvSpPr/>
          <p:nvPr/>
        </p:nvSpPr>
        <p:spPr>
          <a:xfrm>
            <a:off x="233166" y="9516358"/>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13">
              <a:alphaModFix/>
            </a:blip>
            <a:stretch>
              <a:fillRect b="-6540" l="-2006" r="-2012" t="-4247"/>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15"/>
          <p:cNvSpPr/>
          <p:nvPr/>
        </p:nvSpPr>
        <p:spPr>
          <a:xfrm>
            <a:off x="12435840" y="0"/>
            <a:ext cx="5127962" cy="7821972"/>
          </a:xfrm>
          <a:custGeom>
            <a:rect b="b" l="l" r="r" t="t"/>
            <a:pathLst>
              <a:path extrusionOk="0" h="7821972" w="5127962">
                <a:moveTo>
                  <a:pt x="0" y="0"/>
                </a:moveTo>
                <a:lnTo>
                  <a:pt x="5127962" y="0"/>
                </a:lnTo>
                <a:lnTo>
                  <a:pt x="5127962" y="7821972"/>
                </a:lnTo>
                <a:lnTo>
                  <a:pt x="0" y="7821972"/>
                </a:lnTo>
                <a:lnTo>
                  <a:pt x="0" y="0"/>
                </a:lnTo>
                <a:close/>
              </a:path>
            </a:pathLst>
          </a:custGeom>
          <a:blipFill rotWithShape="1">
            <a:blip r:embed="rId3">
              <a:alphaModFix/>
            </a:blip>
            <a:stretch>
              <a:fillRect b="-5788" l="0" r="0" t="-5788"/>
            </a:stretch>
          </a:blipFill>
          <a:ln>
            <a:noFill/>
          </a:ln>
        </p:spPr>
      </p:sp>
      <p:sp>
        <p:nvSpPr>
          <p:cNvPr id="332" name="Google Shape;332;p15"/>
          <p:cNvSpPr/>
          <p:nvPr/>
        </p:nvSpPr>
        <p:spPr>
          <a:xfrm>
            <a:off x="3946605" y="2465028"/>
            <a:ext cx="4957758" cy="7821972"/>
          </a:xfrm>
          <a:custGeom>
            <a:rect b="b" l="l" r="r" t="t"/>
            <a:pathLst>
              <a:path extrusionOk="0" h="7821972" w="4957758">
                <a:moveTo>
                  <a:pt x="0" y="0"/>
                </a:moveTo>
                <a:lnTo>
                  <a:pt x="4957758" y="0"/>
                </a:lnTo>
                <a:lnTo>
                  <a:pt x="4957758" y="7821972"/>
                </a:lnTo>
                <a:lnTo>
                  <a:pt x="0" y="7821972"/>
                </a:lnTo>
                <a:lnTo>
                  <a:pt x="0" y="0"/>
                </a:lnTo>
                <a:close/>
              </a:path>
            </a:pathLst>
          </a:custGeom>
          <a:blipFill rotWithShape="1">
            <a:blip r:embed="rId3">
              <a:alphaModFix/>
            </a:blip>
            <a:stretch>
              <a:fillRect b="-3936" l="0" r="0" t="-3936"/>
            </a:stretch>
          </a:blipFill>
          <a:ln>
            <a:noFill/>
          </a:ln>
        </p:spPr>
      </p:sp>
      <p:sp>
        <p:nvSpPr>
          <p:cNvPr id="333" name="Google Shape;333;p15"/>
          <p:cNvSpPr txBox="1"/>
          <p:nvPr/>
        </p:nvSpPr>
        <p:spPr>
          <a:xfrm rot="-5400000">
            <a:off x="-1062726" y="4079512"/>
            <a:ext cx="8961120" cy="527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CA08"/>
                </a:solidFill>
                <a:latin typeface="Philosopher"/>
                <a:ea typeface="Philosopher"/>
                <a:cs typeface="Philosopher"/>
                <a:sym typeface="Philosopher"/>
              </a:rPr>
              <a:t>Overcoming challenges faced by low-skilled adults</a:t>
            </a:r>
            <a:endParaRPr/>
          </a:p>
        </p:txBody>
      </p:sp>
      <p:sp>
        <p:nvSpPr>
          <p:cNvPr id="334" name="Google Shape;334;p15"/>
          <p:cNvSpPr/>
          <p:nvPr/>
        </p:nvSpPr>
        <p:spPr>
          <a:xfrm>
            <a:off x="-214677" y="58224"/>
            <a:ext cx="2585673" cy="1827955"/>
          </a:xfrm>
          <a:custGeom>
            <a:rect b="b" l="l" r="r" t="t"/>
            <a:pathLst>
              <a:path extrusionOk="0" h="1827955" w="2585673">
                <a:moveTo>
                  <a:pt x="0" y="0"/>
                </a:moveTo>
                <a:lnTo>
                  <a:pt x="2585673" y="0"/>
                </a:lnTo>
                <a:lnTo>
                  <a:pt x="2585673" y="1827956"/>
                </a:lnTo>
                <a:lnTo>
                  <a:pt x="0" y="1827956"/>
                </a:lnTo>
                <a:lnTo>
                  <a:pt x="0" y="0"/>
                </a:lnTo>
                <a:close/>
              </a:path>
            </a:pathLst>
          </a:custGeom>
          <a:blipFill rotWithShape="1">
            <a:blip r:embed="rId4">
              <a:alphaModFix/>
            </a:blip>
            <a:stretch>
              <a:fillRect b="-32" l="0" r="0" t="0"/>
            </a:stretch>
          </a:blipFill>
          <a:ln>
            <a:noFill/>
          </a:ln>
        </p:spPr>
      </p:sp>
      <p:sp>
        <p:nvSpPr>
          <p:cNvPr id="335" name="Google Shape;335;p15"/>
          <p:cNvSpPr txBox="1"/>
          <p:nvPr/>
        </p:nvSpPr>
        <p:spPr>
          <a:xfrm>
            <a:off x="5151924" y="3536960"/>
            <a:ext cx="3594357" cy="7124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000000"/>
                </a:solidFill>
                <a:latin typeface="Philosopher"/>
                <a:ea typeface="Philosopher"/>
                <a:cs typeface="Philosopher"/>
                <a:sym typeface="Philosopher"/>
              </a:rPr>
              <a:t>Challenge: </a:t>
            </a:r>
            <a:r>
              <a:rPr b="0" i="0" lang="en-US" sz="2100" u="none" cap="none" strike="noStrike">
                <a:solidFill>
                  <a:srgbClr val="000000"/>
                </a:solidFill>
                <a:latin typeface="Philosopher"/>
                <a:ea typeface="Philosopher"/>
                <a:cs typeface="Philosopher"/>
                <a:sym typeface="Philosopher"/>
              </a:rPr>
              <a:t>Limited time due to work, family, and more</a:t>
            </a:r>
            <a:endParaRPr/>
          </a:p>
        </p:txBody>
      </p:sp>
      <p:sp>
        <p:nvSpPr>
          <p:cNvPr id="336" name="Google Shape;336;p15"/>
          <p:cNvSpPr txBox="1"/>
          <p:nvPr/>
        </p:nvSpPr>
        <p:spPr>
          <a:xfrm>
            <a:off x="13690766" y="1379034"/>
            <a:ext cx="3680453" cy="7124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000000"/>
                </a:solidFill>
                <a:latin typeface="Philosopher"/>
                <a:ea typeface="Philosopher"/>
                <a:cs typeface="Philosopher"/>
                <a:sym typeface="Philosopher"/>
              </a:rPr>
              <a:t>Challenge: </a:t>
            </a:r>
            <a:r>
              <a:rPr b="0" i="0" lang="en-US" sz="2100" u="none" cap="none" strike="noStrike">
                <a:solidFill>
                  <a:srgbClr val="000000"/>
                </a:solidFill>
                <a:latin typeface="Philosopher"/>
                <a:ea typeface="Philosopher"/>
                <a:cs typeface="Philosopher"/>
                <a:sym typeface="Philosopher"/>
              </a:rPr>
              <a:t>Confidence issues in traditional learning settings</a:t>
            </a:r>
            <a:endParaRPr/>
          </a:p>
        </p:txBody>
      </p:sp>
      <p:sp>
        <p:nvSpPr>
          <p:cNvPr id="337" name="Google Shape;337;p15"/>
          <p:cNvSpPr txBox="1"/>
          <p:nvPr/>
        </p:nvSpPr>
        <p:spPr>
          <a:xfrm>
            <a:off x="5151924" y="5623550"/>
            <a:ext cx="3594357" cy="7124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000000"/>
                </a:solidFill>
                <a:latin typeface="Philosopher"/>
                <a:ea typeface="Philosopher"/>
                <a:cs typeface="Philosopher"/>
                <a:sym typeface="Philosopher"/>
              </a:rPr>
              <a:t>Solution: </a:t>
            </a:r>
            <a:r>
              <a:rPr b="0" i="0" lang="en-US" sz="2100" u="none" cap="none" strike="noStrike">
                <a:solidFill>
                  <a:srgbClr val="000000"/>
                </a:solidFill>
                <a:latin typeface="Philosopher"/>
                <a:ea typeface="Philosopher"/>
                <a:cs typeface="Philosopher"/>
                <a:sym typeface="Philosopher"/>
              </a:rPr>
              <a:t>Micro-learning fits into your pockets of time</a:t>
            </a:r>
            <a:endParaRPr/>
          </a:p>
        </p:txBody>
      </p:sp>
      <p:sp>
        <p:nvSpPr>
          <p:cNvPr id="338" name="Google Shape;338;p15"/>
          <p:cNvSpPr txBox="1"/>
          <p:nvPr/>
        </p:nvSpPr>
        <p:spPr>
          <a:xfrm>
            <a:off x="5151924" y="7782492"/>
            <a:ext cx="3332560" cy="103560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000000"/>
                </a:solidFill>
                <a:latin typeface="Philosopher"/>
                <a:ea typeface="Philosopher"/>
                <a:cs typeface="Philosopher"/>
                <a:sym typeface="Philosopher"/>
              </a:rPr>
              <a:t>Example: </a:t>
            </a:r>
            <a:r>
              <a:rPr b="0" i="0" lang="en-US" sz="2100" u="none" cap="none" strike="noStrike">
                <a:solidFill>
                  <a:srgbClr val="000000"/>
                </a:solidFill>
                <a:latin typeface="Philosopher"/>
                <a:ea typeface="Philosopher"/>
                <a:cs typeface="Philosopher"/>
                <a:sym typeface="Philosopher"/>
              </a:rPr>
              <a:t>Learning job-related skills during a lunch break</a:t>
            </a:r>
            <a:endParaRPr/>
          </a:p>
        </p:txBody>
      </p:sp>
      <p:sp>
        <p:nvSpPr>
          <p:cNvPr id="339" name="Google Shape;339;p15"/>
          <p:cNvSpPr txBox="1"/>
          <p:nvPr/>
        </p:nvSpPr>
        <p:spPr>
          <a:xfrm>
            <a:off x="13690766" y="3481134"/>
            <a:ext cx="3943872" cy="7124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000000"/>
                </a:solidFill>
                <a:latin typeface="Philosopher"/>
                <a:ea typeface="Philosopher"/>
                <a:cs typeface="Philosopher"/>
                <a:sym typeface="Philosopher"/>
              </a:rPr>
              <a:t>Solution: </a:t>
            </a:r>
            <a:r>
              <a:rPr b="0" i="0" lang="en-US" sz="2100" u="none" cap="none" strike="noStrike">
                <a:solidFill>
                  <a:srgbClr val="000000"/>
                </a:solidFill>
                <a:latin typeface="Philosopher"/>
                <a:ea typeface="Philosopher"/>
                <a:cs typeface="Philosopher"/>
                <a:sym typeface="Philosopher"/>
              </a:rPr>
              <a:t>Small wins and quick progress in micro-learning</a:t>
            </a:r>
            <a:endParaRPr/>
          </a:p>
        </p:txBody>
      </p:sp>
      <p:sp>
        <p:nvSpPr>
          <p:cNvPr id="340" name="Google Shape;340;p15"/>
          <p:cNvSpPr txBox="1"/>
          <p:nvPr/>
        </p:nvSpPr>
        <p:spPr>
          <a:xfrm>
            <a:off x="13690766" y="5503305"/>
            <a:ext cx="3643741" cy="103560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000000"/>
                </a:solidFill>
                <a:latin typeface="Philosopher"/>
                <a:ea typeface="Philosopher"/>
                <a:cs typeface="Philosopher"/>
                <a:sym typeface="Philosopher"/>
              </a:rPr>
              <a:t>Example: </a:t>
            </a:r>
            <a:r>
              <a:rPr b="0" i="0" lang="en-US" sz="2100" u="none" cap="none" strike="noStrike">
                <a:solidFill>
                  <a:srgbClr val="000000"/>
                </a:solidFill>
                <a:latin typeface="Philosopher"/>
                <a:ea typeface="Philosopher"/>
                <a:cs typeface="Philosopher"/>
                <a:sym typeface="Philosopher"/>
              </a:rPr>
              <a:t>Gaining confidence in using new technology step by step</a:t>
            </a:r>
            <a:endParaRPr/>
          </a:p>
        </p:txBody>
      </p:sp>
      <p:sp>
        <p:nvSpPr>
          <p:cNvPr id="341" name="Google Shape;341;p15"/>
          <p:cNvSpPr/>
          <p:nvPr/>
        </p:nvSpPr>
        <p:spPr>
          <a:xfrm>
            <a:off x="4133298" y="3362997"/>
            <a:ext cx="934710" cy="934710"/>
          </a:xfrm>
          <a:custGeom>
            <a:rect b="b" l="l" r="r" t="t"/>
            <a:pathLst>
              <a:path extrusionOk="0" h="934710" w="934710">
                <a:moveTo>
                  <a:pt x="0" y="0"/>
                </a:moveTo>
                <a:lnTo>
                  <a:pt x="934710" y="0"/>
                </a:lnTo>
                <a:lnTo>
                  <a:pt x="934710" y="934710"/>
                </a:lnTo>
                <a:lnTo>
                  <a:pt x="0" y="934710"/>
                </a:lnTo>
                <a:lnTo>
                  <a:pt x="0" y="0"/>
                </a:lnTo>
                <a:close/>
              </a:path>
            </a:pathLst>
          </a:custGeom>
          <a:blipFill rotWithShape="1">
            <a:blip r:embed="rId5">
              <a:alphaModFix/>
            </a:blip>
            <a:stretch>
              <a:fillRect b="0" l="0" r="0" t="0"/>
            </a:stretch>
          </a:blipFill>
          <a:ln>
            <a:noFill/>
          </a:ln>
        </p:spPr>
      </p:sp>
      <p:sp>
        <p:nvSpPr>
          <p:cNvPr id="342" name="Google Shape;342;p15"/>
          <p:cNvSpPr/>
          <p:nvPr/>
        </p:nvSpPr>
        <p:spPr>
          <a:xfrm>
            <a:off x="12664616" y="1277424"/>
            <a:ext cx="934710" cy="934710"/>
          </a:xfrm>
          <a:custGeom>
            <a:rect b="b" l="l" r="r" t="t"/>
            <a:pathLst>
              <a:path extrusionOk="0" h="934710" w="934710">
                <a:moveTo>
                  <a:pt x="0" y="0"/>
                </a:moveTo>
                <a:lnTo>
                  <a:pt x="934709" y="0"/>
                </a:lnTo>
                <a:lnTo>
                  <a:pt x="934709" y="934710"/>
                </a:lnTo>
                <a:lnTo>
                  <a:pt x="0" y="934710"/>
                </a:lnTo>
                <a:lnTo>
                  <a:pt x="0" y="0"/>
                </a:lnTo>
                <a:close/>
              </a:path>
            </a:pathLst>
          </a:custGeom>
          <a:blipFill rotWithShape="1">
            <a:blip r:embed="rId5">
              <a:alphaModFix/>
            </a:blip>
            <a:stretch>
              <a:fillRect b="0" l="0" r="0" t="0"/>
            </a:stretch>
          </a:blipFill>
          <a:ln>
            <a:noFill/>
          </a:ln>
        </p:spPr>
      </p:sp>
      <p:sp>
        <p:nvSpPr>
          <p:cNvPr id="343" name="Google Shape;343;p15"/>
          <p:cNvSpPr/>
          <p:nvPr/>
        </p:nvSpPr>
        <p:spPr>
          <a:xfrm>
            <a:off x="4133298" y="5521940"/>
            <a:ext cx="934710" cy="934710"/>
          </a:xfrm>
          <a:custGeom>
            <a:rect b="b" l="l" r="r" t="t"/>
            <a:pathLst>
              <a:path extrusionOk="0" h="934710" w="934710">
                <a:moveTo>
                  <a:pt x="0" y="0"/>
                </a:moveTo>
                <a:lnTo>
                  <a:pt x="934710" y="0"/>
                </a:lnTo>
                <a:lnTo>
                  <a:pt x="934710" y="934710"/>
                </a:lnTo>
                <a:lnTo>
                  <a:pt x="0" y="934710"/>
                </a:lnTo>
                <a:lnTo>
                  <a:pt x="0" y="0"/>
                </a:lnTo>
                <a:close/>
              </a:path>
            </a:pathLst>
          </a:custGeom>
          <a:blipFill rotWithShape="1">
            <a:blip r:embed="rId6">
              <a:alphaModFix/>
            </a:blip>
            <a:stretch>
              <a:fillRect b="0" l="0" r="0" t="0"/>
            </a:stretch>
          </a:blipFill>
          <a:ln>
            <a:noFill/>
          </a:ln>
        </p:spPr>
      </p:sp>
      <p:sp>
        <p:nvSpPr>
          <p:cNvPr id="344" name="Google Shape;344;p15"/>
          <p:cNvSpPr/>
          <p:nvPr/>
        </p:nvSpPr>
        <p:spPr>
          <a:xfrm>
            <a:off x="12664616" y="3360410"/>
            <a:ext cx="934710" cy="934710"/>
          </a:xfrm>
          <a:custGeom>
            <a:rect b="b" l="l" r="r" t="t"/>
            <a:pathLst>
              <a:path extrusionOk="0" h="934710" w="934710">
                <a:moveTo>
                  <a:pt x="0" y="0"/>
                </a:moveTo>
                <a:lnTo>
                  <a:pt x="934709" y="0"/>
                </a:lnTo>
                <a:lnTo>
                  <a:pt x="934709" y="934710"/>
                </a:lnTo>
                <a:lnTo>
                  <a:pt x="0" y="934710"/>
                </a:lnTo>
                <a:lnTo>
                  <a:pt x="0" y="0"/>
                </a:lnTo>
                <a:close/>
              </a:path>
            </a:pathLst>
          </a:custGeom>
          <a:blipFill rotWithShape="1">
            <a:blip r:embed="rId6">
              <a:alphaModFix/>
            </a:blip>
            <a:stretch>
              <a:fillRect b="0" l="0" r="0" t="0"/>
            </a:stretch>
          </a:blipFill>
          <a:ln>
            <a:noFill/>
          </a:ln>
        </p:spPr>
      </p:sp>
      <p:sp>
        <p:nvSpPr>
          <p:cNvPr id="345" name="Google Shape;345;p15"/>
          <p:cNvSpPr/>
          <p:nvPr/>
        </p:nvSpPr>
        <p:spPr>
          <a:xfrm>
            <a:off x="4140944" y="7755822"/>
            <a:ext cx="934710" cy="934710"/>
          </a:xfrm>
          <a:custGeom>
            <a:rect b="b" l="l" r="r" t="t"/>
            <a:pathLst>
              <a:path extrusionOk="0" h="934710" w="934710">
                <a:moveTo>
                  <a:pt x="0" y="0"/>
                </a:moveTo>
                <a:lnTo>
                  <a:pt x="934710" y="0"/>
                </a:lnTo>
                <a:lnTo>
                  <a:pt x="934710" y="934710"/>
                </a:lnTo>
                <a:lnTo>
                  <a:pt x="0" y="934710"/>
                </a:lnTo>
                <a:lnTo>
                  <a:pt x="0" y="0"/>
                </a:lnTo>
                <a:close/>
              </a:path>
            </a:pathLst>
          </a:custGeom>
          <a:blipFill rotWithShape="1">
            <a:blip r:embed="rId7">
              <a:alphaModFix/>
            </a:blip>
            <a:stretch>
              <a:fillRect b="0" l="0" r="0" t="0"/>
            </a:stretch>
          </a:blipFill>
          <a:ln>
            <a:noFill/>
          </a:ln>
        </p:spPr>
      </p:sp>
      <p:sp>
        <p:nvSpPr>
          <p:cNvPr id="346" name="Google Shape;346;p15"/>
          <p:cNvSpPr/>
          <p:nvPr/>
        </p:nvSpPr>
        <p:spPr>
          <a:xfrm>
            <a:off x="12664616" y="5591190"/>
            <a:ext cx="934710" cy="934710"/>
          </a:xfrm>
          <a:custGeom>
            <a:rect b="b" l="l" r="r" t="t"/>
            <a:pathLst>
              <a:path extrusionOk="0" h="934710" w="934710">
                <a:moveTo>
                  <a:pt x="0" y="0"/>
                </a:moveTo>
                <a:lnTo>
                  <a:pt x="934709" y="0"/>
                </a:lnTo>
                <a:lnTo>
                  <a:pt x="934709" y="934710"/>
                </a:lnTo>
                <a:lnTo>
                  <a:pt x="0" y="934710"/>
                </a:lnTo>
                <a:lnTo>
                  <a:pt x="0" y="0"/>
                </a:lnTo>
                <a:close/>
              </a:path>
            </a:pathLst>
          </a:custGeom>
          <a:blipFill rotWithShape="1">
            <a:blip r:embed="rId7">
              <a:alphaModFix/>
            </a:blip>
            <a:stretch>
              <a:fillRect b="0" l="0" r="0" t="0"/>
            </a:stretch>
          </a:blipFill>
          <a:ln>
            <a:noFill/>
          </a:ln>
        </p:spPr>
      </p:sp>
      <p:sp>
        <p:nvSpPr>
          <p:cNvPr id="347" name="Google Shape;347;p15"/>
          <p:cNvSpPr/>
          <p:nvPr/>
        </p:nvSpPr>
        <p:spPr>
          <a:xfrm>
            <a:off x="233166" y="9516358"/>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8">
              <a:alphaModFix/>
            </a:blip>
            <a:stretch>
              <a:fillRect b="-6540" l="-2006" r="-2012" t="-4247"/>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16"/>
          <p:cNvSpPr/>
          <p:nvPr/>
        </p:nvSpPr>
        <p:spPr>
          <a:xfrm>
            <a:off x="15800346" y="276901"/>
            <a:ext cx="2585673" cy="1827955"/>
          </a:xfrm>
          <a:custGeom>
            <a:rect b="b" l="l" r="r" t="t"/>
            <a:pathLst>
              <a:path extrusionOk="0" h="1827955" w="2585673">
                <a:moveTo>
                  <a:pt x="0" y="0"/>
                </a:moveTo>
                <a:lnTo>
                  <a:pt x="2585673" y="0"/>
                </a:lnTo>
                <a:lnTo>
                  <a:pt x="2585673" y="1827956"/>
                </a:lnTo>
                <a:lnTo>
                  <a:pt x="0" y="1827956"/>
                </a:lnTo>
                <a:lnTo>
                  <a:pt x="0" y="0"/>
                </a:lnTo>
                <a:close/>
              </a:path>
            </a:pathLst>
          </a:custGeom>
          <a:blipFill rotWithShape="1">
            <a:blip r:embed="rId3">
              <a:alphaModFix/>
            </a:blip>
            <a:stretch>
              <a:fillRect b="-32" l="0" r="0" t="0"/>
            </a:stretch>
          </a:blipFill>
          <a:ln>
            <a:noFill/>
          </a:ln>
        </p:spPr>
      </p:sp>
      <p:sp>
        <p:nvSpPr>
          <p:cNvPr id="357" name="Google Shape;357;p16"/>
          <p:cNvSpPr txBox="1"/>
          <p:nvPr/>
        </p:nvSpPr>
        <p:spPr>
          <a:xfrm>
            <a:off x="1031355" y="2994639"/>
            <a:ext cx="3149368" cy="527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Philosopher"/>
                <a:ea typeface="Philosopher"/>
                <a:cs typeface="Philosopher"/>
                <a:sym typeface="Philosopher"/>
              </a:rPr>
              <a:t>How-to videos</a:t>
            </a:r>
            <a:endParaRPr/>
          </a:p>
        </p:txBody>
      </p:sp>
      <p:sp>
        <p:nvSpPr>
          <p:cNvPr id="358" name="Google Shape;358;p16"/>
          <p:cNvSpPr txBox="1"/>
          <p:nvPr/>
        </p:nvSpPr>
        <p:spPr>
          <a:xfrm>
            <a:off x="4640580" y="1220752"/>
            <a:ext cx="9006840" cy="62010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FFCA08"/>
                </a:solidFill>
                <a:latin typeface="Philosopher"/>
                <a:ea typeface="Philosopher"/>
                <a:cs typeface="Philosopher"/>
                <a:sym typeface="Philosopher"/>
              </a:rPr>
              <a:t>Micro-Learning = Different Formats</a:t>
            </a:r>
            <a:endParaRPr/>
          </a:p>
        </p:txBody>
      </p:sp>
      <p:sp>
        <p:nvSpPr>
          <p:cNvPr id="359" name="Google Shape;359;p16"/>
          <p:cNvSpPr txBox="1"/>
          <p:nvPr/>
        </p:nvSpPr>
        <p:spPr>
          <a:xfrm>
            <a:off x="5983865" y="2994639"/>
            <a:ext cx="2466435" cy="527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Philosopher"/>
                <a:ea typeface="Philosopher"/>
                <a:cs typeface="Philosopher"/>
                <a:sym typeface="Philosopher"/>
              </a:rPr>
              <a:t>Infographics</a:t>
            </a:r>
            <a:endParaRPr/>
          </a:p>
        </p:txBody>
      </p:sp>
      <p:sp>
        <p:nvSpPr>
          <p:cNvPr id="360" name="Google Shape;360;p16"/>
          <p:cNvSpPr txBox="1"/>
          <p:nvPr/>
        </p:nvSpPr>
        <p:spPr>
          <a:xfrm>
            <a:off x="10294618" y="2997796"/>
            <a:ext cx="2160291" cy="527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Philosopher"/>
                <a:ea typeface="Philosopher"/>
                <a:cs typeface="Philosopher"/>
                <a:sym typeface="Philosopher"/>
              </a:rPr>
              <a:t>Flashcards</a:t>
            </a:r>
            <a:endParaRPr/>
          </a:p>
        </p:txBody>
      </p:sp>
      <p:sp>
        <p:nvSpPr>
          <p:cNvPr id="361" name="Google Shape;361;p16"/>
          <p:cNvSpPr txBox="1"/>
          <p:nvPr/>
        </p:nvSpPr>
        <p:spPr>
          <a:xfrm>
            <a:off x="14959197" y="2994639"/>
            <a:ext cx="2042546" cy="527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Philosopher"/>
                <a:ea typeface="Philosopher"/>
                <a:cs typeface="Philosopher"/>
                <a:sym typeface="Philosopher"/>
              </a:rPr>
              <a:t>Quizzes</a:t>
            </a:r>
            <a:endParaRPr/>
          </a:p>
        </p:txBody>
      </p:sp>
      <p:sp>
        <p:nvSpPr>
          <p:cNvPr id="362" name="Google Shape;362;p16"/>
          <p:cNvSpPr/>
          <p:nvPr/>
        </p:nvSpPr>
        <p:spPr>
          <a:xfrm>
            <a:off x="479043" y="5682522"/>
            <a:ext cx="4193031" cy="2851878"/>
          </a:xfrm>
          <a:custGeom>
            <a:rect b="b" l="l" r="r" t="t"/>
            <a:pathLst>
              <a:path extrusionOk="0" h="2851878" w="4193031">
                <a:moveTo>
                  <a:pt x="0" y="0"/>
                </a:moveTo>
                <a:lnTo>
                  <a:pt x="4193031" y="0"/>
                </a:lnTo>
                <a:lnTo>
                  <a:pt x="4193031" y="2851878"/>
                </a:lnTo>
                <a:lnTo>
                  <a:pt x="0" y="2851878"/>
                </a:lnTo>
                <a:lnTo>
                  <a:pt x="0" y="0"/>
                </a:lnTo>
                <a:close/>
              </a:path>
            </a:pathLst>
          </a:custGeom>
          <a:blipFill rotWithShape="1">
            <a:blip r:embed="rId4">
              <a:alphaModFix/>
            </a:blip>
            <a:stretch>
              <a:fillRect b="0" l="0" r="0" t="0"/>
            </a:stretch>
          </a:blipFill>
          <a:ln>
            <a:noFill/>
          </a:ln>
        </p:spPr>
      </p:sp>
      <p:sp>
        <p:nvSpPr>
          <p:cNvPr id="363" name="Google Shape;363;p16"/>
          <p:cNvSpPr/>
          <p:nvPr/>
        </p:nvSpPr>
        <p:spPr>
          <a:xfrm>
            <a:off x="5612229" y="4396740"/>
            <a:ext cx="3148746" cy="4221480"/>
          </a:xfrm>
          <a:custGeom>
            <a:rect b="b" l="l" r="r" t="t"/>
            <a:pathLst>
              <a:path extrusionOk="0" h="4221480" w="3148746">
                <a:moveTo>
                  <a:pt x="0" y="0"/>
                </a:moveTo>
                <a:lnTo>
                  <a:pt x="3148746" y="0"/>
                </a:lnTo>
                <a:lnTo>
                  <a:pt x="3148746" y="4221480"/>
                </a:lnTo>
                <a:lnTo>
                  <a:pt x="0" y="4221480"/>
                </a:lnTo>
                <a:lnTo>
                  <a:pt x="0" y="0"/>
                </a:lnTo>
                <a:close/>
              </a:path>
            </a:pathLst>
          </a:custGeom>
          <a:blipFill rotWithShape="1">
            <a:blip r:embed="rId5">
              <a:alphaModFix/>
            </a:blip>
            <a:stretch>
              <a:fillRect b="0" l="0" r="0" t="0"/>
            </a:stretch>
          </a:blipFill>
          <a:ln>
            <a:noFill/>
          </a:ln>
        </p:spPr>
      </p:sp>
      <p:sp>
        <p:nvSpPr>
          <p:cNvPr id="364" name="Google Shape;364;p16"/>
          <p:cNvSpPr/>
          <p:nvPr/>
        </p:nvSpPr>
        <p:spPr>
          <a:xfrm>
            <a:off x="9715784" y="3964374"/>
            <a:ext cx="3329938" cy="5406021"/>
          </a:xfrm>
          <a:custGeom>
            <a:rect b="b" l="l" r="r" t="t"/>
            <a:pathLst>
              <a:path extrusionOk="0" h="5406021" w="3329938">
                <a:moveTo>
                  <a:pt x="0" y="0"/>
                </a:moveTo>
                <a:lnTo>
                  <a:pt x="3329938" y="0"/>
                </a:lnTo>
                <a:lnTo>
                  <a:pt x="3329938" y="5406021"/>
                </a:lnTo>
                <a:lnTo>
                  <a:pt x="0" y="5406021"/>
                </a:lnTo>
                <a:lnTo>
                  <a:pt x="0" y="0"/>
                </a:lnTo>
                <a:close/>
              </a:path>
            </a:pathLst>
          </a:custGeom>
          <a:blipFill rotWithShape="1">
            <a:blip r:embed="rId6">
              <a:alphaModFix/>
            </a:blip>
            <a:stretch>
              <a:fillRect b="0" l="-10041" r="0" t="0"/>
            </a:stretch>
          </a:blipFill>
          <a:ln>
            <a:noFill/>
          </a:ln>
        </p:spPr>
      </p:sp>
      <p:sp>
        <p:nvSpPr>
          <p:cNvPr id="365" name="Google Shape;365;p16"/>
          <p:cNvSpPr/>
          <p:nvPr/>
        </p:nvSpPr>
        <p:spPr>
          <a:xfrm>
            <a:off x="14527248" y="4979306"/>
            <a:ext cx="2777109" cy="2935700"/>
          </a:xfrm>
          <a:custGeom>
            <a:rect b="b" l="l" r="r" t="t"/>
            <a:pathLst>
              <a:path extrusionOk="0" h="3914267" w="3702812">
                <a:moveTo>
                  <a:pt x="0" y="0"/>
                </a:moveTo>
                <a:lnTo>
                  <a:pt x="3702812" y="0"/>
                </a:lnTo>
                <a:lnTo>
                  <a:pt x="3702812" y="3914267"/>
                </a:lnTo>
                <a:lnTo>
                  <a:pt x="0" y="3914267"/>
                </a:lnTo>
                <a:close/>
              </a:path>
            </a:pathLst>
          </a:custGeom>
          <a:solidFill>
            <a:srgbClr val="FFCA08"/>
          </a:solidFill>
          <a:ln>
            <a:noFill/>
          </a:ln>
        </p:spPr>
      </p:sp>
      <p:sp>
        <p:nvSpPr>
          <p:cNvPr id="366" name="Google Shape;366;p16"/>
          <p:cNvSpPr/>
          <p:nvPr/>
        </p:nvSpPr>
        <p:spPr>
          <a:xfrm>
            <a:off x="15382572" y="6188331"/>
            <a:ext cx="2407640" cy="1839068"/>
          </a:xfrm>
          <a:custGeom>
            <a:rect b="b" l="l" r="r" t="t"/>
            <a:pathLst>
              <a:path extrusionOk="0" h="1839068" w="2407640">
                <a:moveTo>
                  <a:pt x="0" y="0"/>
                </a:moveTo>
                <a:lnTo>
                  <a:pt x="2407640" y="0"/>
                </a:lnTo>
                <a:lnTo>
                  <a:pt x="2407640" y="1839068"/>
                </a:lnTo>
                <a:lnTo>
                  <a:pt x="0" y="1839068"/>
                </a:lnTo>
                <a:lnTo>
                  <a:pt x="0" y="0"/>
                </a:lnTo>
                <a:close/>
              </a:path>
            </a:pathLst>
          </a:custGeom>
          <a:blipFill rotWithShape="1">
            <a:blip r:embed="rId7">
              <a:alphaModFix/>
            </a:blip>
            <a:stretch>
              <a:fillRect b="0" l="-922" r="-922" t="0"/>
            </a:stretch>
          </a:blipFill>
          <a:ln>
            <a:noFill/>
          </a:ln>
        </p:spPr>
      </p:sp>
      <p:sp>
        <p:nvSpPr>
          <p:cNvPr id="367" name="Google Shape;367;p16"/>
          <p:cNvSpPr/>
          <p:nvPr/>
        </p:nvSpPr>
        <p:spPr>
          <a:xfrm>
            <a:off x="0" y="2254394"/>
            <a:ext cx="18288000" cy="247812"/>
          </a:xfrm>
          <a:custGeom>
            <a:rect b="b" l="l" r="r" t="t"/>
            <a:pathLst>
              <a:path extrusionOk="0" h="247812" w="18288000">
                <a:moveTo>
                  <a:pt x="0" y="0"/>
                </a:moveTo>
                <a:lnTo>
                  <a:pt x="18288000" y="0"/>
                </a:lnTo>
                <a:lnTo>
                  <a:pt x="18288000" y="247812"/>
                </a:lnTo>
                <a:lnTo>
                  <a:pt x="0" y="247812"/>
                </a:lnTo>
                <a:lnTo>
                  <a:pt x="0" y="0"/>
                </a:lnTo>
                <a:close/>
              </a:path>
            </a:pathLst>
          </a:custGeom>
          <a:blipFill rotWithShape="1">
            <a:blip r:embed="rId8">
              <a:alphaModFix/>
            </a:blip>
            <a:stretch>
              <a:fillRect b="-6215673" l="0" r="0" t="-6215673"/>
            </a:stretch>
          </a:blipFill>
          <a:ln>
            <a:noFill/>
          </a:ln>
        </p:spPr>
      </p:sp>
      <p:sp>
        <p:nvSpPr>
          <p:cNvPr id="368" name="Google Shape;368;p16"/>
          <p:cNvSpPr/>
          <p:nvPr/>
        </p:nvSpPr>
        <p:spPr>
          <a:xfrm>
            <a:off x="14673095" y="4584536"/>
            <a:ext cx="2407639" cy="1839068"/>
          </a:xfrm>
          <a:custGeom>
            <a:rect b="b" l="l" r="r" t="t"/>
            <a:pathLst>
              <a:path extrusionOk="0" h="1839068" w="2407639">
                <a:moveTo>
                  <a:pt x="0" y="0"/>
                </a:moveTo>
                <a:lnTo>
                  <a:pt x="2407639" y="0"/>
                </a:lnTo>
                <a:lnTo>
                  <a:pt x="2407639" y="1839067"/>
                </a:lnTo>
                <a:lnTo>
                  <a:pt x="0" y="1839067"/>
                </a:lnTo>
                <a:lnTo>
                  <a:pt x="0" y="0"/>
                </a:lnTo>
                <a:close/>
              </a:path>
            </a:pathLst>
          </a:custGeom>
          <a:blipFill rotWithShape="1">
            <a:blip r:embed="rId9">
              <a:alphaModFix/>
            </a:blip>
            <a:stretch>
              <a:fillRect b="0" l="-922" r="-922" t="0"/>
            </a:stretch>
          </a:blipFill>
          <a:ln>
            <a:noFill/>
          </a:ln>
        </p:spPr>
      </p:sp>
      <p:sp>
        <p:nvSpPr>
          <p:cNvPr id="369" name="Google Shape;369;p16"/>
          <p:cNvSpPr/>
          <p:nvPr/>
        </p:nvSpPr>
        <p:spPr>
          <a:xfrm>
            <a:off x="13475264" y="5790982"/>
            <a:ext cx="2574637" cy="1964316"/>
          </a:xfrm>
          <a:custGeom>
            <a:rect b="b" l="l" r="r" t="t"/>
            <a:pathLst>
              <a:path extrusionOk="0" h="1964316" w="2574637">
                <a:moveTo>
                  <a:pt x="0" y="0"/>
                </a:moveTo>
                <a:lnTo>
                  <a:pt x="2574637" y="0"/>
                </a:lnTo>
                <a:lnTo>
                  <a:pt x="2574637" y="1964317"/>
                </a:lnTo>
                <a:lnTo>
                  <a:pt x="0" y="1964317"/>
                </a:lnTo>
                <a:lnTo>
                  <a:pt x="0" y="0"/>
                </a:lnTo>
                <a:close/>
              </a:path>
            </a:pathLst>
          </a:custGeom>
          <a:blipFill rotWithShape="1">
            <a:blip r:embed="rId10">
              <a:alphaModFix/>
            </a:blip>
            <a:stretch>
              <a:fillRect b="0" l="-862" r="-862" t="0"/>
            </a:stretch>
          </a:blipFill>
          <a:ln>
            <a:noFill/>
          </a:ln>
        </p:spPr>
      </p:sp>
      <p:sp>
        <p:nvSpPr>
          <p:cNvPr id="370" name="Google Shape;370;p16"/>
          <p:cNvSpPr/>
          <p:nvPr/>
        </p:nvSpPr>
        <p:spPr>
          <a:xfrm>
            <a:off x="233166" y="9516358"/>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11">
              <a:alphaModFix/>
            </a:blip>
            <a:stretch>
              <a:fillRect b="-6540" l="-2006" r="-2012" t="-4247"/>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17"/>
          <p:cNvSpPr/>
          <p:nvPr/>
        </p:nvSpPr>
        <p:spPr>
          <a:xfrm>
            <a:off x="15794758" y="208902"/>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3">
              <a:alphaModFix/>
            </a:blip>
            <a:stretch>
              <a:fillRect b="-32" l="0" r="0" t="0"/>
            </a:stretch>
          </a:blipFill>
          <a:ln>
            <a:noFill/>
          </a:ln>
        </p:spPr>
      </p:sp>
      <p:sp>
        <p:nvSpPr>
          <p:cNvPr id="380" name="Google Shape;380;p17"/>
          <p:cNvSpPr txBox="1"/>
          <p:nvPr/>
        </p:nvSpPr>
        <p:spPr>
          <a:xfrm>
            <a:off x="567984" y="787302"/>
            <a:ext cx="9006840" cy="130308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None/>
            </a:pPr>
            <a:r>
              <a:rPr b="1" i="0" lang="en-US" sz="2700" u="none" cap="none" strike="noStrike">
                <a:solidFill>
                  <a:srgbClr val="FFCA08"/>
                </a:solidFill>
                <a:latin typeface="Philosopher"/>
                <a:ea typeface="Philosopher"/>
                <a:cs typeface="Philosopher"/>
                <a:sym typeface="Philosopher"/>
              </a:rPr>
              <a:t>How can micro-learning help low-skilled adults?</a:t>
            </a:r>
            <a:endParaRPr/>
          </a:p>
          <a:p>
            <a:pPr indent="0" lvl="0" marL="0" marR="0" rtl="0" algn="l">
              <a:lnSpc>
                <a:spcPct val="120000"/>
              </a:lnSpc>
              <a:spcBef>
                <a:spcPts val="0"/>
              </a:spcBef>
              <a:spcAft>
                <a:spcPts val="0"/>
              </a:spcAft>
              <a:buNone/>
            </a:pPr>
            <a:r>
              <a:t/>
            </a:r>
            <a:endParaRPr b="1" i="0" sz="2700" u="none" cap="none" strike="noStrike">
              <a:solidFill>
                <a:srgbClr val="FFCA08"/>
              </a:solidFill>
              <a:latin typeface="Philosopher"/>
              <a:ea typeface="Philosopher"/>
              <a:cs typeface="Philosopher"/>
              <a:sym typeface="Philosopher"/>
            </a:endParaRPr>
          </a:p>
        </p:txBody>
      </p:sp>
      <p:sp>
        <p:nvSpPr>
          <p:cNvPr id="381" name="Google Shape;381;p17"/>
          <p:cNvSpPr txBox="1"/>
          <p:nvPr/>
        </p:nvSpPr>
        <p:spPr>
          <a:xfrm>
            <a:off x="1926772" y="2963703"/>
            <a:ext cx="3779518" cy="425916"/>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1. Improve Job Skills</a:t>
            </a:r>
            <a:endParaRPr/>
          </a:p>
        </p:txBody>
      </p:sp>
      <p:sp>
        <p:nvSpPr>
          <p:cNvPr id="382" name="Google Shape;382;p17"/>
          <p:cNvSpPr txBox="1"/>
          <p:nvPr/>
        </p:nvSpPr>
        <p:spPr>
          <a:xfrm>
            <a:off x="7743012" y="2963703"/>
            <a:ext cx="4655820" cy="425916"/>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2. Enhance Basic Literacy</a:t>
            </a:r>
            <a:endParaRPr/>
          </a:p>
        </p:txBody>
      </p:sp>
      <p:sp>
        <p:nvSpPr>
          <p:cNvPr id="383" name="Google Shape;383;p17"/>
          <p:cNvSpPr/>
          <p:nvPr/>
        </p:nvSpPr>
        <p:spPr>
          <a:xfrm>
            <a:off x="821265" y="6228798"/>
            <a:ext cx="4817535" cy="2504237"/>
          </a:xfrm>
          <a:custGeom>
            <a:rect b="b" l="l" r="r" t="t"/>
            <a:pathLst>
              <a:path extrusionOk="0" h="2504237" w="4817535">
                <a:moveTo>
                  <a:pt x="0" y="0"/>
                </a:moveTo>
                <a:lnTo>
                  <a:pt x="4817535" y="0"/>
                </a:lnTo>
                <a:lnTo>
                  <a:pt x="4817535" y="2504236"/>
                </a:lnTo>
                <a:lnTo>
                  <a:pt x="0" y="2504236"/>
                </a:lnTo>
                <a:lnTo>
                  <a:pt x="0" y="0"/>
                </a:lnTo>
                <a:close/>
              </a:path>
            </a:pathLst>
          </a:custGeom>
          <a:blipFill rotWithShape="1">
            <a:blip r:embed="rId4">
              <a:alphaModFix/>
            </a:blip>
            <a:stretch>
              <a:fillRect b="0" l="0" r="0" t="0"/>
            </a:stretch>
          </a:blipFill>
          <a:ln>
            <a:noFill/>
          </a:ln>
        </p:spPr>
      </p:sp>
      <p:sp>
        <p:nvSpPr>
          <p:cNvPr id="384" name="Google Shape;384;p17"/>
          <p:cNvSpPr/>
          <p:nvPr/>
        </p:nvSpPr>
        <p:spPr>
          <a:xfrm>
            <a:off x="2367196" y="4592578"/>
            <a:ext cx="5081323" cy="3467474"/>
          </a:xfrm>
          <a:custGeom>
            <a:rect b="b" l="l" r="r" t="t"/>
            <a:pathLst>
              <a:path extrusionOk="0" h="3467474" w="5081323">
                <a:moveTo>
                  <a:pt x="0" y="0"/>
                </a:moveTo>
                <a:lnTo>
                  <a:pt x="5081324" y="0"/>
                </a:lnTo>
                <a:lnTo>
                  <a:pt x="5081324" y="3467474"/>
                </a:lnTo>
                <a:lnTo>
                  <a:pt x="0" y="3467474"/>
                </a:lnTo>
                <a:lnTo>
                  <a:pt x="0" y="0"/>
                </a:lnTo>
                <a:close/>
              </a:path>
            </a:pathLst>
          </a:custGeom>
          <a:blipFill rotWithShape="1">
            <a:blip r:embed="rId5">
              <a:alphaModFix/>
            </a:blip>
            <a:stretch>
              <a:fillRect b="0" l="0" r="0" t="0"/>
            </a:stretch>
          </a:blipFill>
          <a:ln>
            <a:noFill/>
          </a:ln>
        </p:spPr>
      </p:sp>
      <p:sp>
        <p:nvSpPr>
          <p:cNvPr id="385" name="Google Shape;385;p17"/>
          <p:cNvSpPr/>
          <p:nvPr/>
        </p:nvSpPr>
        <p:spPr>
          <a:xfrm>
            <a:off x="476544" y="4261659"/>
            <a:ext cx="3339988" cy="2257245"/>
          </a:xfrm>
          <a:custGeom>
            <a:rect b="b" l="l" r="r" t="t"/>
            <a:pathLst>
              <a:path extrusionOk="0" h="2257245" w="3339988">
                <a:moveTo>
                  <a:pt x="0" y="0"/>
                </a:moveTo>
                <a:lnTo>
                  <a:pt x="3339988" y="0"/>
                </a:lnTo>
                <a:lnTo>
                  <a:pt x="3339988" y="2257245"/>
                </a:lnTo>
                <a:lnTo>
                  <a:pt x="0" y="2257245"/>
                </a:lnTo>
                <a:lnTo>
                  <a:pt x="0" y="0"/>
                </a:lnTo>
                <a:close/>
              </a:path>
            </a:pathLst>
          </a:custGeom>
          <a:blipFill rotWithShape="1">
            <a:blip r:embed="rId6">
              <a:alphaModFix/>
            </a:blip>
            <a:stretch>
              <a:fillRect b="0" l="0" r="0" t="0"/>
            </a:stretch>
          </a:blipFill>
          <a:ln>
            <a:noFill/>
          </a:ln>
        </p:spPr>
      </p:sp>
      <p:sp>
        <p:nvSpPr>
          <p:cNvPr id="386" name="Google Shape;386;p17">
            <a:hlinkClick r:id="rId7"/>
          </p:cNvPr>
          <p:cNvSpPr/>
          <p:nvPr/>
        </p:nvSpPr>
        <p:spPr>
          <a:xfrm>
            <a:off x="1579296" y="5218396"/>
            <a:ext cx="4156606" cy="2861472"/>
          </a:xfrm>
          <a:custGeom>
            <a:rect b="b" l="l" r="r" t="t"/>
            <a:pathLst>
              <a:path extrusionOk="0" h="2861472" w="4156606">
                <a:moveTo>
                  <a:pt x="0" y="0"/>
                </a:moveTo>
                <a:lnTo>
                  <a:pt x="4156606" y="0"/>
                </a:lnTo>
                <a:lnTo>
                  <a:pt x="4156606" y="2861472"/>
                </a:lnTo>
                <a:lnTo>
                  <a:pt x="0" y="2861472"/>
                </a:lnTo>
                <a:lnTo>
                  <a:pt x="0" y="0"/>
                </a:lnTo>
                <a:close/>
              </a:path>
            </a:pathLst>
          </a:custGeom>
          <a:blipFill rotWithShape="1">
            <a:blip r:embed="rId8">
              <a:alphaModFix/>
            </a:blip>
            <a:stretch>
              <a:fillRect b="1326" l="0" r="-2699" t="-4232"/>
            </a:stretch>
          </a:blipFill>
          <a:ln>
            <a:noFill/>
          </a:ln>
        </p:spPr>
      </p:sp>
      <p:sp>
        <p:nvSpPr>
          <p:cNvPr id="387" name="Google Shape;387;p17"/>
          <p:cNvSpPr/>
          <p:nvPr/>
        </p:nvSpPr>
        <p:spPr>
          <a:xfrm>
            <a:off x="8887635" y="3697066"/>
            <a:ext cx="2366574" cy="5904134"/>
          </a:xfrm>
          <a:custGeom>
            <a:rect b="b" l="l" r="r" t="t"/>
            <a:pathLst>
              <a:path extrusionOk="0" h="5904134" w="2366574">
                <a:moveTo>
                  <a:pt x="0" y="0"/>
                </a:moveTo>
                <a:lnTo>
                  <a:pt x="2366574" y="0"/>
                </a:lnTo>
                <a:lnTo>
                  <a:pt x="2366574" y="5904134"/>
                </a:lnTo>
                <a:lnTo>
                  <a:pt x="0" y="5904134"/>
                </a:lnTo>
                <a:lnTo>
                  <a:pt x="0" y="0"/>
                </a:lnTo>
                <a:close/>
              </a:path>
            </a:pathLst>
          </a:custGeom>
          <a:blipFill rotWithShape="1">
            <a:blip r:embed="rId9">
              <a:alphaModFix/>
            </a:blip>
            <a:stretch>
              <a:fillRect b="0" l="0" r="0" t="0"/>
            </a:stretch>
          </a:blipFill>
          <a:ln>
            <a:noFill/>
          </a:ln>
        </p:spPr>
      </p:sp>
      <p:sp>
        <p:nvSpPr>
          <p:cNvPr id="388" name="Google Shape;388;p17"/>
          <p:cNvSpPr txBox="1"/>
          <p:nvPr/>
        </p:nvSpPr>
        <p:spPr>
          <a:xfrm>
            <a:off x="13069394" y="2963703"/>
            <a:ext cx="4334686" cy="425916"/>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3. Develop Digital Competence</a:t>
            </a:r>
            <a:endParaRPr/>
          </a:p>
        </p:txBody>
      </p:sp>
      <p:sp>
        <p:nvSpPr>
          <p:cNvPr id="389" name="Google Shape;389;p17"/>
          <p:cNvSpPr/>
          <p:nvPr/>
        </p:nvSpPr>
        <p:spPr>
          <a:xfrm>
            <a:off x="13149680" y="4226050"/>
            <a:ext cx="4200528" cy="4200528"/>
          </a:xfrm>
          <a:custGeom>
            <a:rect b="b" l="l" r="r" t="t"/>
            <a:pathLst>
              <a:path extrusionOk="0" h="4200528" w="4200528">
                <a:moveTo>
                  <a:pt x="0" y="0"/>
                </a:moveTo>
                <a:lnTo>
                  <a:pt x="4200527" y="0"/>
                </a:lnTo>
                <a:lnTo>
                  <a:pt x="4200527" y="4200528"/>
                </a:lnTo>
                <a:lnTo>
                  <a:pt x="0" y="4200528"/>
                </a:lnTo>
                <a:lnTo>
                  <a:pt x="0" y="0"/>
                </a:lnTo>
                <a:close/>
              </a:path>
            </a:pathLst>
          </a:custGeom>
          <a:blipFill rotWithShape="1">
            <a:blip r:embed="rId10">
              <a:alphaModFix/>
            </a:blip>
            <a:stretch>
              <a:fillRect b="0" l="0" r="0" t="0"/>
            </a:stretch>
          </a:blipFill>
          <a:ln>
            <a:noFill/>
          </a:ln>
        </p:spPr>
      </p:sp>
      <p:sp>
        <p:nvSpPr>
          <p:cNvPr id="390" name="Google Shape;390;p17"/>
          <p:cNvSpPr/>
          <p:nvPr/>
        </p:nvSpPr>
        <p:spPr>
          <a:xfrm>
            <a:off x="233166" y="9516358"/>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11">
              <a:alphaModFix/>
            </a:blip>
            <a:stretch>
              <a:fillRect b="-6540" l="-2006" r="-2012" t="-4247"/>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18"/>
          <p:cNvSpPr/>
          <p:nvPr/>
        </p:nvSpPr>
        <p:spPr>
          <a:xfrm>
            <a:off x="15794758" y="208902"/>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3">
              <a:alphaModFix/>
            </a:blip>
            <a:stretch>
              <a:fillRect b="-32" l="0" r="0" t="0"/>
            </a:stretch>
          </a:blipFill>
          <a:ln>
            <a:noFill/>
          </a:ln>
        </p:spPr>
      </p:sp>
      <p:sp>
        <p:nvSpPr>
          <p:cNvPr id="400" name="Google Shape;400;p18"/>
          <p:cNvSpPr txBox="1"/>
          <p:nvPr/>
        </p:nvSpPr>
        <p:spPr>
          <a:xfrm>
            <a:off x="2480481" y="1505397"/>
            <a:ext cx="14530146" cy="8735883"/>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Purpose</a:t>
            </a:r>
            <a:endParaRPr/>
          </a:p>
          <a:p>
            <a:pPr indent="0" lvl="0" marL="0" marR="0" rtl="0" algn="l">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To explore how micro-learning can address learning challenges</a:t>
            </a: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Group Formation</a:t>
            </a:r>
            <a:endParaRPr/>
          </a:p>
          <a:p>
            <a:pPr indent="0" lvl="0" marL="0" marR="0" rtl="0" algn="l">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Small groups of 3-4 people</a:t>
            </a: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20000"/>
              </a:lnSpc>
              <a:spcBef>
                <a:spcPts val="0"/>
              </a:spcBef>
              <a:spcAft>
                <a:spcPts val="0"/>
              </a:spcAft>
              <a:buNone/>
            </a:pPr>
            <a:r>
              <a:rPr b="1" i="0" lang="en-US" sz="4200" u="none" cap="none" strike="noStrike">
                <a:solidFill>
                  <a:srgbClr val="000000"/>
                </a:solidFill>
                <a:latin typeface="Philosopher"/>
                <a:ea typeface="Philosopher"/>
                <a:cs typeface="Philosopher"/>
                <a:sym typeface="Philosopher"/>
              </a:rPr>
              <a:t>Pick a paper with a challenge!</a:t>
            </a:r>
            <a:endParaRPr/>
          </a:p>
          <a:p>
            <a:pPr indent="0" lvl="0" marL="0" marR="0" rtl="0" algn="l">
              <a:lnSpc>
                <a:spcPct val="68547"/>
              </a:lnSpc>
              <a:spcBef>
                <a:spcPts val="0"/>
              </a:spcBef>
              <a:spcAft>
                <a:spcPts val="0"/>
              </a:spcAft>
              <a:buNone/>
            </a:pPr>
            <a:r>
              <a:t/>
            </a:r>
            <a:endParaRPr b="1" i="0" sz="4200" u="none" cap="none" strike="noStrike">
              <a:solidFill>
                <a:srgbClr val="000000"/>
              </a:solidFill>
              <a:latin typeface="Philosopher"/>
              <a:ea typeface="Philosopher"/>
              <a:cs typeface="Philosopher"/>
              <a:sym typeface="Philosopher"/>
            </a:endParaRPr>
          </a:p>
          <a:p>
            <a:pPr indent="0" lvl="0" marL="0" marR="0" rtl="0" algn="l">
              <a:lnSpc>
                <a:spcPct val="68547"/>
              </a:lnSpc>
              <a:spcBef>
                <a:spcPts val="0"/>
              </a:spcBef>
              <a:spcAft>
                <a:spcPts val="0"/>
              </a:spcAft>
              <a:buNone/>
            </a:pPr>
            <a:r>
              <a:t/>
            </a:r>
            <a:endParaRPr b="1" i="0" sz="4200" u="none" cap="none" strike="noStrike">
              <a:solidFill>
                <a:srgbClr val="000000"/>
              </a:solidFill>
              <a:latin typeface="Philosopher"/>
              <a:ea typeface="Philosopher"/>
              <a:cs typeface="Philosopher"/>
              <a:sym typeface="Philosopher"/>
            </a:endParaRPr>
          </a:p>
          <a:p>
            <a:pPr indent="0" lvl="0" marL="0" marR="0" rtl="0" algn="l">
              <a:lnSpc>
                <a:spcPct val="68547"/>
              </a:lnSpc>
              <a:spcBef>
                <a:spcPts val="0"/>
              </a:spcBef>
              <a:spcAft>
                <a:spcPts val="0"/>
              </a:spcAft>
              <a:buNone/>
            </a:pPr>
            <a:r>
              <a:t/>
            </a:r>
            <a:endParaRPr b="1" i="0" sz="42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Brainstorm</a:t>
            </a:r>
            <a:endParaRPr/>
          </a:p>
          <a:p>
            <a:pPr indent="0" lvl="0" marL="0" marR="0" rtl="0" algn="l">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Discuss how micro-learning could help address the assigned challenge. Creative thinking and sharing of personal experiences are key points!</a:t>
            </a: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Insights Sharing</a:t>
            </a:r>
            <a:endParaRPr/>
          </a:p>
          <a:p>
            <a:pPr indent="0" lvl="0" marL="0" marR="0" rtl="0" algn="l">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Each group selects a spokesperson to share their insights with the whole class. Spokespersons briefly present their group's ideas.</a:t>
            </a: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p:txBody>
      </p:sp>
      <p:sp>
        <p:nvSpPr>
          <p:cNvPr id="401" name="Google Shape;401;p18"/>
          <p:cNvSpPr txBox="1"/>
          <p:nvPr/>
        </p:nvSpPr>
        <p:spPr>
          <a:xfrm>
            <a:off x="472440" y="674325"/>
            <a:ext cx="10086597" cy="47208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700" u="none" cap="none" strike="noStrike">
                <a:solidFill>
                  <a:srgbClr val="FFCA08"/>
                </a:solidFill>
                <a:latin typeface="Philosopher"/>
                <a:ea typeface="Philosopher"/>
                <a:cs typeface="Philosopher"/>
                <a:sym typeface="Philosopher"/>
              </a:rPr>
              <a:t>Micro-Learning Challenge Brainstorm</a:t>
            </a:r>
            <a:endParaRPr/>
          </a:p>
        </p:txBody>
      </p:sp>
      <p:sp>
        <p:nvSpPr>
          <p:cNvPr id="402" name="Google Shape;402;p18"/>
          <p:cNvSpPr/>
          <p:nvPr/>
        </p:nvSpPr>
        <p:spPr>
          <a:xfrm>
            <a:off x="1303869" y="1489946"/>
            <a:ext cx="743936" cy="743936"/>
          </a:xfrm>
          <a:custGeom>
            <a:rect b="b" l="l" r="r" t="t"/>
            <a:pathLst>
              <a:path extrusionOk="0" h="743936" w="743936">
                <a:moveTo>
                  <a:pt x="0" y="0"/>
                </a:moveTo>
                <a:lnTo>
                  <a:pt x="743935" y="0"/>
                </a:lnTo>
                <a:lnTo>
                  <a:pt x="743935" y="743935"/>
                </a:lnTo>
                <a:lnTo>
                  <a:pt x="0" y="743935"/>
                </a:lnTo>
                <a:lnTo>
                  <a:pt x="0" y="0"/>
                </a:lnTo>
                <a:close/>
              </a:path>
            </a:pathLst>
          </a:custGeom>
          <a:blipFill rotWithShape="1">
            <a:blip r:embed="rId4">
              <a:alphaModFix/>
            </a:blip>
            <a:stretch>
              <a:fillRect b="0" l="0" r="0" t="0"/>
            </a:stretch>
          </a:blipFill>
          <a:ln>
            <a:noFill/>
          </a:ln>
        </p:spPr>
      </p:sp>
      <p:sp>
        <p:nvSpPr>
          <p:cNvPr id="403" name="Google Shape;403;p18"/>
          <p:cNvSpPr/>
          <p:nvPr/>
        </p:nvSpPr>
        <p:spPr>
          <a:xfrm>
            <a:off x="1186918" y="2471778"/>
            <a:ext cx="972535" cy="972535"/>
          </a:xfrm>
          <a:custGeom>
            <a:rect b="b" l="l" r="r" t="t"/>
            <a:pathLst>
              <a:path extrusionOk="0" h="972535" w="972535">
                <a:moveTo>
                  <a:pt x="0" y="0"/>
                </a:moveTo>
                <a:lnTo>
                  <a:pt x="972536" y="0"/>
                </a:lnTo>
                <a:lnTo>
                  <a:pt x="972536" y="972535"/>
                </a:lnTo>
                <a:lnTo>
                  <a:pt x="0" y="972535"/>
                </a:lnTo>
                <a:lnTo>
                  <a:pt x="0" y="0"/>
                </a:lnTo>
                <a:close/>
              </a:path>
            </a:pathLst>
          </a:custGeom>
          <a:blipFill rotWithShape="1">
            <a:blip r:embed="rId5">
              <a:alphaModFix/>
            </a:blip>
            <a:stretch>
              <a:fillRect b="0" l="0" r="0" t="0"/>
            </a:stretch>
          </a:blipFill>
          <a:ln>
            <a:noFill/>
          </a:ln>
        </p:spPr>
      </p:sp>
      <p:sp>
        <p:nvSpPr>
          <p:cNvPr id="404" name="Google Shape;404;p18"/>
          <p:cNvSpPr/>
          <p:nvPr/>
        </p:nvSpPr>
        <p:spPr>
          <a:xfrm>
            <a:off x="1185933" y="6200566"/>
            <a:ext cx="870483" cy="870483"/>
          </a:xfrm>
          <a:custGeom>
            <a:rect b="b" l="l" r="r" t="t"/>
            <a:pathLst>
              <a:path extrusionOk="0" h="870483" w="870483">
                <a:moveTo>
                  <a:pt x="0" y="0"/>
                </a:moveTo>
                <a:lnTo>
                  <a:pt x="870483" y="0"/>
                </a:lnTo>
                <a:lnTo>
                  <a:pt x="870483" y="870484"/>
                </a:lnTo>
                <a:lnTo>
                  <a:pt x="0" y="870484"/>
                </a:lnTo>
                <a:lnTo>
                  <a:pt x="0" y="0"/>
                </a:lnTo>
                <a:close/>
              </a:path>
            </a:pathLst>
          </a:custGeom>
          <a:blipFill rotWithShape="1">
            <a:blip r:embed="rId6">
              <a:alphaModFix/>
            </a:blip>
            <a:stretch>
              <a:fillRect b="0" l="0" r="0" t="0"/>
            </a:stretch>
          </a:blipFill>
          <a:ln>
            <a:noFill/>
          </a:ln>
        </p:spPr>
      </p:sp>
      <p:sp>
        <p:nvSpPr>
          <p:cNvPr id="405" name="Google Shape;405;p18"/>
          <p:cNvSpPr/>
          <p:nvPr/>
        </p:nvSpPr>
        <p:spPr>
          <a:xfrm>
            <a:off x="900340" y="7712898"/>
            <a:ext cx="1277264" cy="1277263"/>
          </a:xfrm>
          <a:custGeom>
            <a:rect b="b" l="l" r="r" t="t"/>
            <a:pathLst>
              <a:path extrusionOk="0" h="1277263" w="1277264">
                <a:moveTo>
                  <a:pt x="0" y="0"/>
                </a:moveTo>
                <a:lnTo>
                  <a:pt x="1277264" y="0"/>
                </a:lnTo>
                <a:lnTo>
                  <a:pt x="1277264" y="1277264"/>
                </a:lnTo>
                <a:lnTo>
                  <a:pt x="0" y="1277264"/>
                </a:lnTo>
                <a:lnTo>
                  <a:pt x="0" y="0"/>
                </a:lnTo>
                <a:close/>
              </a:path>
            </a:pathLst>
          </a:custGeom>
          <a:blipFill rotWithShape="1">
            <a:blip r:embed="rId7">
              <a:alphaModFix/>
            </a:blip>
            <a:stretch>
              <a:fillRect b="0" l="0" r="0" t="0"/>
            </a:stretch>
          </a:blipFill>
          <a:ln>
            <a:noFill/>
          </a:ln>
        </p:spPr>
      </p:sp>
      <p:sp>
        <p:nvSpPr>
          <p:cNvPr id="406" name="Google Shape;406;p18"/>
          <p:cNvSpPr/>
          <p:nvPr/>
        </p:nvSpPr>
        <p:spPr>
          <a:xfrm>
            <a:off x="846824" y="3961016"/>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8">
              <a:alphaModFix/>
            </a:blip>
            <a:stretch>
              <a:fillRect b="0" l="0" r="0" t="0"/>
            </a:stretch>
          </a:blipFill>
          <a:ln>
            <a:noFill/>
          </a:ln>
        </p:spPr>
      </p:sp>
      <p:sp>
        <p:nvSpPr>
          <p:cNvPr id="407" name="Google Shape;407;p18"/>
          <p:cNvSpPr/>
          <p:nvPr/>
        </p:nvSpPr>
        <p:spPr>
          <a:xfrm>
            <a:off x="233166" y="9516358"/>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9">
              <a:alphaModFix/>
            </a:blip>
            <a:stretch>
              <a:fillRect b="-6540" l="-2006" r="-2012" t="-4247"/>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19"/>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413" name="Google Shape;413;p19"/>
          <p:cNvSpPr/>
          <p:nvPr/>
        </p:nvSpPr>
        <p:spPr>
          <a:xfrm>
            <a:off x="7603320" y="3602829"/>
            <a:ext cx="3081337" cy="3081337"/>
          </a:xfrm>
          <a:custGeom>
            <a:rect b="b" l="l" r="r" t="t"/>
            <a:pathLst>
              <a:path extrusionOk="0" h="3081337" w="3081337">
                <a:moveTo>
                  <a:pt x="0" y="0"/>
                </a:moveTo>
                <a:lnTo>
                  <a:pt x="3081337" y="0"/>
                </a:lnTo>
                <a:lnTo>
                  <a:pt x="3081337" y="3081337"/>
                </a:lnTo>
                <a:lnTo>
                  <a:pt x="0" y="3081337"/>
                </a:lnTo>
                <a:lnTo>
                  <a:pt x="0" y="0"/>
                </a:lnTo>
                <a:close/>
              </a:path>
            </a:pathLst>
          </a:custGeom>
          <a:blipFill rotWithShape="1">
            <a:blip r:embed="rId3">
              <a:alphaModFix/>
            </a:blip>
            <a:stretch>
              <a:fillRect b="-31" l="-20723" r="-20723" t="0"/>
            </a:stretch>
          </a:blipFill>
          <a:ln>
            <a:noFill/>
          </a:ln>
        </p:spPr>
      </p:sp>
      <p:sp>
        <p:nvSpPr>
          <p:cNvPr id="414" name="Google Shape;414;p19"/>
          <p:cNvSpPr txBox="1"/>
          <p:nvPr/>
        </p:nvSpPr>
        <p:spPr>
          <a:xfrm>
            <a:off x="8257668" y="2814320"/>
            <a:ext cx="1772640" cy="47206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00" u="none" cap="none" strike="noStrike">
                <a:solidFill>
                  <a:srgbClr val="000000"/>
                </a:solidFill>
                <a:latin typeface="Philosopher"/>
                <a:ea typeface="Philosopher"/>
                <a:cs typeface="Philosopher"/>
                <a:sym typeface="Philosopher"/>
              </a:rPr>
              <a:t>Part  2</a:t>
            </a:r>
            <a:endParaRPr/>
          </a:p>
        </p:txBody>
      </p:sp>
      <p:sp>
        <p:nvSpPr>
          <p:cNvPr id="415" name="Google Shape;415;p19"/>
          <p:cNvSpPr txBox="1"/>
          <p:nvPr/>
        </p:nvSpPr>
        <p:spPr>
          <a:xfrm>
            <a:off x="6557148" y="6905384"/>
            <a:ext cx="5173684" cy="476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Philosopher"/>
                <a:ea typeface="Philosopher"/>
                <a:cs typeface="Philosopher"/>
                <a:sym typeface="Philosopher"/>
              </a:rPr>
              <a:t>Principles of Microlearning</a:t>
            </a:r>
            <a:endParaRPr/>
          </a:p>
        </p:txBody>
      </p:sp>
      <p:sp>
        <p:nvSpPr>
          <p:cNvPr id="416" name="Google Shape;416;p19"/>
          <p:cNvSpPr txBox="1"/>
          <p:nvPr/>
        </p:nvSpPr>
        <p:spPr>
          <a:xfrm>
            <a:off x="5827536" y="7684502"/>
            <a:ext cx="6632928" cy="38927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Philosopher"/>
                <a:ea typeface="Philosopher"/>
                <a:cs typeface="Philosopher"/>
                <a:sym typeface="Philosopher"/>
              </a:rPr>
              <a:t>Enhancing Learning for Low-Skilled Adult Learners</a:t>
            </a:r>
            <a:endParaRPr/>
          </a:p>
        </p:txBody>
      </p:sp>
      <p:sp>
        <p:nvSpPr>
          <p:cNvPr id="417" name="Google Shape;417;p19"/>
          <p:cNvSpPr/>
          <p:nvPr/>
        </p:nvSpPr>
        <p:spPr>
          <a:xfrm>
            <a:off x="233166" y="9516358"/>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4">
              <a:alphaModFix/>
            </a:blip>
            <a:stretch>
              <a:fillRect b="-6540" l="-2006" r="-2012" t="-4247"/>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
          <p:cNvSpPr/>
          <p:nvPr/>
        </p:nvSpPr>
        <p:spPr>
          <a:xfrm>
            <a:off x="0" y="0"/>
            <a:ext cx="9144000" cy="10287000"/>
          </a:xfrm>
          <a:custGeom>
            <a:rect b="b" l="l" r="r" t="t"/>
            <a:pathLst>
              <a:path extrusionOk="0" h="13716000" w="12192000">
                <a:moveTo>
                  <a:pt x="0" y="0"/>
                </a:moveTo>
                <a:lnTo>
                  <a:pt x="12192000" y="0"/>
                </a:lnTo>
                <a:lnTo>
                  <a:pt x="12192000" y="13716000"/>
                </a:lnTo>
                <a:lnTo>
                  <a:pt x="0" y="13716000"/>
                </a:lnTo>
                <a:close/>
              </a:path>
            </a:pathLst>
          </a:custGeom>
          <a:solidFill>
            <a:srgbClr val="FFCA08"/>
          </a:solidFill>
          <a:ln>
            <a:noFill/>
          </a:ln>
        </p:spPr>
      </p:sp>
      <p:sp>
        <p:nvSpPr>
          <p:cNvPr id="99" name="Google Shape;99;p2"/>
          <p:cNvSpPr/>
          <p:nvPr/>
        </p:nvSpPr>
        <p:spPr>
          <a:xfrm>
            <a:off x="2416370" y="2196644"/>
            <a:ext cx="4157662" cy="5634038"/>
          </a:xfrm>
          <a:custGeom>
            <a:rect b="b" l="l" r="r" t="t"/>
            <a:pathLst>
              <a:path extrusionOk="0" h="5634038" w="4157662">
                <a:moveTo>
                  <a:pt x="0" y="0"/>
                </a:moveTo>
                <a:lnTo>
                  <a:pt x="4157662" y="0"/>
                </a:lnTo>
                <a:lnTo>
                  <a:pt x="4157662" y="5634037"/>
                </a:lnTo>
                <a:lnTo>
                  <a:pt x="0" y="5634037"/>
                </a:lnTo>
                <a:lnTo>
                  <a:pt x="0" y="0"/>
                </a:lnTo>
                <a:close/>
              </a:path>
            </a:pathLst>
          </a:custGeom>
          <a:blipFill rotWithShape="1">
            <a:blip r:embed="rId3">
              <a:alphaModFix/>
            </a:blip>
            <a:stretch>
              <a:fillRect b="0" l="-51652" r="-51686" t="0"/>
            </a:stretch>
          </a:blipFill>
          <a:ln>
            <a:noFill/>
          </a:ln>
        </p:spPr>
      </p:sp>
      <p:sp>
        <p:nvSpPr>
          <p:cNvPr id="100" name="Google Shape;100;p2"/>
          <p:cNvSpPr txBox="1"/>
          <p:nvPr/>
        </p:nvSpPr>
        <p:spPr>
          <a:xfrm>
            <a:off x="12214937" y="1458489"/>
            <a:ext cx="2846048" cy="37744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00" u="none" cap="none" strike="noStrike">
                <a:solidFill>
                  <a:srgbClr val="000000"/>
                </a:solidFill>
                <a:latin typeface="Philosopher"/>
                <a:ea typeface="Philosopher"/>
                <a:cs typeface="Philosopher"/>
                <a:sym typeface="Philosopher"/>
              </a:rPr>
              <a:t>MODULE 1</a:t>
            </a:r>
            <a:endParaRPr/>
          </a:p>
        </p:txBody>
      </p:sp>
      <p:sp>
        <p:nvSpPr>
          <p:cNvPr id="101" name="Google Shape;101;p2"/>
          <p:cNvSpPr txBox="1"/>
          <p:nvPr/>
        </p:nvSpPr>
        <p:spPr>
          <a:xfrm>
            <a:off x="9216520" y="3282298"/>
            <a:ext cx="9197122" cy="1746307"/>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0" i="0" lang="en-US" sz="3000" u="none" cap="none" strike="noStrike">
                <a:solidFill>
                  <a:srgbClr val="000000"/>
                </a:solidFill>
                <a:latin typeface="Roboto"/>
                <a:ea typeface="Roboto"/>
                <a:cs typeface="Roboto"/>
                <a:sym typeface="Roboto"/>
              </a:rPr>
              <a:t>This module includes 14 hours of learning content</a:t>
            </a:r>
            <a:endParaRPr/>
          </a:p>
        </p:txBody>
      </p:sp>
      <p:sp>
        <p:nvSpPr>
          <p:cNvPr id="102" name="Google Shape;102;p2"/>
          <p:cNvSpPr txBox="1"/>
          <p:nvPr/>
        </p:nvSpPr>
        <p:spPr>
          <a:xfrm>
            <a:off x="9932310" y="4955358"/>
            <a:ext cx="2969007" cy="1187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000000"/>
                </a:solidFill>
                <a:latin typeface="Philosopher"/>
                <a:ea typeface="Philosopher"/>
                <a:cs typeface="Philosopher"/>
                <a:sym typeface="Philosopher"/>
              </a:rPr>
              <a:t>6 hours of F2F learning</a:t>
            </a:r>
            <a:endParaRPr/>
          </a:p>
        </p:txBody>
      </p:sp>
      <p:sp>
        <p:nvSpPr>
          <p:cNvPr id="103" name="Google Shape;103;p2"/>
          <p:cNvSpPr txBox="1"/>
          <p:nvPr/>
        </p:nvSpPr>
        <p:spPr>
          <a:xfrm>
            <a:off x="13793962" y="4955358"/>
            <a:ext cx="4195570" cy="1187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000000"/>
                </a:solidFill>
                <a:latin typeface="Philosopher"/>
                <a:ea typeface="Philosopher"/>
                <a:cs typeface="Philosopher"/>
                <a:sym typeface="Philosopher"/>
              </a:rPr>
              <a:t>8 hours of self-directed learning</a:t>
            </a:r>
            <a:endParaRPr/>
          </a:p>
        </p:txBody>
      </p:sp>
      <p:sp>
        <p:nvSpPr>
          <p:cNvPr id="104" name="Google Shape;104;p2"/>
          <p:cNvSpPr txBox="1"/>
          <p:nvPr/>
        </p:nvSpPr>
        <p:spPr>
          <a:xfrm>
            <a:off x="9586659" y="6814812"/>
            <a:ext cx="4122183" cy="2276884"/>
          </a:xfrm>
          <a:prstGeom prst="rect">
            <a:avLst/>
          </a:prstGeom>
          <a:noFill/>
          <a:ln>
            <a:noFill/>
          </a:ln>
        </p:spPr>
        <p:txBody>
          <a:bodyPr anchorCtr="0" anchor="t" bIns="0" lIns="0" spcFirstLastPara="1" rIns="0" wrap="square" tIns="0">
            <a:spAutoFit/>
          </a:bodyPr>
          <a:lstStyle/>
          <a:p>
            <a:pPr indent="0" lvl="0" marL="0" marR="0" rtl="0" algn="just">
              <a:lnSpc>
                <a:spcPct val="180000"/>
              </a:lnSpc>
              <a:spcBef>
                <a:spcPts val="0"/>
              </a:spcBef>
              <a:spcAft>
                <a:spcPts val="0"/>
              </a:spcAft>
              <a:buNone/>
            </a:pPr>
            <a:r>
              <a:rPr b="0" i="0" lang="en-US" sz="2400" u="none" cap="none" strike="noStrike">
                <a:solidFill>
                  <a:srgbClr val="000000"/>
                </a:solidFill>
                <a:latin typeface="Roboto"/>
                <a:ea typeface="Roboto"/>
                <a:cs typeface="Roboto"/>
                <a:sym typeface="Roboto"/>
              </a:rPr>
              <a:t>This presentation covers the 6 hours of F2F learning.</a:t>
            </a:r>
            <a:endParaRPr/>
          </a:p>
          <a:p>
            <a:pPr indent="0" lvl="0" marL="0" marR="0" rtl="0" algn="l">
              <a:lnSpc>
                <a:spcPct val="180000"/>
              </a:lnSpc>
              <a:spcBef>
                <a:spcPts val="0"/>
              </a:spcBef>
              <a:spcAft>
                <a:spcPts val="0"/>
              </a:spcAft>
              <a:buNone/>
            </a:pPr>
            <a:r>
              <a:rPr b="0" i="0" lang="en-US" sz="2400" u="none" cap="none" strike="noStrike">
                <a:solidFill>
                  <a:srgbClr val="000000"/>
                </a:solidFill>
                <a:latin typeface="Roboto"/>
                <a:ea typeface="Roboto"/>
                <a:cs typeface="Roboto"/>
                <a:sym typeface="Roboto"/>
              </a:rPr>
              <a:t>It is accompanied by a Lesson Plan for the facilitator.</a:t>
            </a:r>
            <a:endParaRPr/>
          </a:p>
        </p:txBody>
      </p:sp>
      <p:sp>
        <p:nvSpPr>
          <p:cNvPr id="105" name="Google Shape;105;p2"/>
          <p:cNvSpPr txBox="1"/>
          <p:nvPr/>
        </p:nvSpPr>
        <p:spPr>
          <a:xfrm>
            <a:off x="13997958" y="6814812"/>
            <a:ext cx="3853610" cy="1895811"/>
          </a:xfrm>
          <a:prstGeom prst="rect">
            <a:avLst/>
          </a:prstGeom>
          <a:noFill/>
          <a:ln>
            <a:noFill/>
          </a:ln>
        </p:spPr>
        <p:txBody>
          <a:bodyPr anchorCtr="0" anchor="t" bIns="0" lIns="0" spcFirstLastPara="1" rIns="0" wrap="square" tIns="0">
            <a:spAutoFit/>
          </a:bodyPr>
          <a:lstStyle/>
          <a:p>
            <a:pPr indent="0" lvl="0" marL="0" marR="0" rtl="0" algn="r">
              <a:lnSpc>
                <a:spcPct val="180000"/>
              </a:lnSpc>
              <a:spcBef>
                <a:spcPts val="0"/>
              </a:spcBef>
              <a:spcAft>
                <a:spcPts val="0"/>
              </a:spcAft>
              <a:buNone/>
            </a:pPr>
            <a:r>
              <a:rPr b="0" i="0" lang="en-US" sz="2400" u="none" cap="none" strike="noStrike">
                <a:solidFill>
                  <a:srgbClr val="000000"/>
                </a:solidFill>
                <a:latin typeface="Roboto"/>
                <a:ea typeface="Roboto"/>
                <a:cs typeface="Roboto"/>
                <a:sym typeface="Roboto"/>
              </a:rPr>
              <a:t>Go through the presentation with self-directed learning resources at your own pace!</a:t>
            </a:r>
            <a:endParaRPr/>
          </a:p>
        </p:txBody>
      </p:sp>
      <p:sp>
        <p:nvSpPr>
          <p:cNvPr id="106" name="Google Shape;106;p2"/>
          <p:cNvSpPr/>
          <p:nvPr/>
        </p:nvSpPr>
        <p:spPr>
          <a:xfrm>
            <a:off x="12699054" y="2418132"/>
            <a:ext cx="1877814" cy="537144"/>
          </a:xfrm>
          <a:custGeom>
            <a:rect b="b" l="l" r="r" t="t"/>
            <a:pathLst>
              <a:path extrusionOk="0" h="537144" w="1877814">
                <a:moveTo>
                  <a:pt x="0" y="0"/>
                </a:moveTo>
                <a:lnTo>
                  <a:pt x="1877814" y="0"/>
                </a:lnTo>
                <a:lnTo>
                  <a:pt x="1877814" y="537144"/>
                </a:lnTo>
                <a:lnTo>
                  <a:pt x="0" y="537144"/>
                </a:lnTo>
                <a:lnTo>
                  <a:pt x="0" y="0"/>
                </a:lnTo>
                <a:close/>
              </a:path>
            </a:pathLst>
          </a:custGeom>
          <a:blipFill rotWithShape="1">
            <a:blip r:embed="rId4">
              <a:alphaModFix/>
            </a:blip>
            <a:stretch>
              <a:fillRect b="0" l="0" r="0" t="0"/>
            </a:stretch>
          </a:blipFill>
          <a:ln>
            <a:noFill/>
          </a:ln>
        </p:spPr>
      </p:sp>
      <p:sp>
        <p:nvSpPr>
          <p:cNvPr id="107" name="Google Shape;107;p2"/>
          <p:cNvSpPr/>
          <p:nvPr/>
        </p:nvSpPr>
        <p:spPr>
          <a:xfrm>
            <a:off x="15378892" y="-251796"/>
            <a:ext cx="3580483" cy="2531242"/>
          </a:xfrm>
          <a:custGeom>
            <a:rect b="b" l="l" r="r" t="t"/>
            <a:pathLst>
              <a:path extrusionOk="0" h="2531242" w="3580483">
                <a:moveTo>
                  <a:pt x="0" y="0"/>
                </a:moveTo>
                <a:lnTo>
                  <a:pt x="3580484" y="0"/>
                </a:lnTo>
                <a:lnTo>
                  <a:pt x="3580484" y="2531242"/>
                </a:lnTo>
                <a:lnTo>
                  <a:pt x="0" y="2531242"/>
                </a:lnTo>
                <a:lnTo>
                  <a:pt x="0" y="0"/>
                </a:lnTo>
                <a:close/>
              </a:path>
            </a:pathLst>
          </a:custGeom>
          <a:blipFill rotWithShape="1">
            <a:blip r:embed="rId5">
              <a:alphaModFix/>
            </a:blip>
            <a:stretch>
              <a:fillRect b="-32" l="0" r="0" t="0"/>
            </a:stretch>
          </a:blipFill>
          <a:ln>
            <a:noFill/>
          </a:ln>
        </p:spPr>
      </p:sp>
      <p:sp>
        <p:nvSpPr>
          <p:cNvPr id="108" name="Google Shape;108;p2"/>
          <p:cNvSpPr/>
          <p:nvPr/>
        </p:nvSpPr>
        <p:spPr>
          <a:xfrm>
            <a:off x="233168" y="9601200"/>
            <a:ext cx="2372872" cy="467832"/>
          </a:xfrm>
          <a:custGeom>
            <a:rect b="b" l="l" r="r" t="t"/>
            <a:pathLst>
              <a:path extrusionOk="0" h="467832" w="2372872">
                <a:moveTo>
                  <a:pt x="0" y="0"/>
                </a:moveTo>
                <a:lnTo>
                  <a:pt x="2372872" y="0"/>
                </a:lnTo>
                <a:lnTo>
                  <a:pt x="2372872" y="467832"/>
                </a:lnTo>
                <a:lnTo>
                  <a:pt x="0" y="467832"/>
                </a:lnTo>
                <a:lnTo>
                  <a:pt x="0" y="0"/>
                </a:lnTo>
                <a:close/>
              </a:path>
            </a:pathLst>
          </a:custGeom>
          <a:blipFill rotWithShape="1">
            <a:blip r:embed="rId6">
              <a:alphaModFix/>
            </a:blip>
            <a:stretch>
              <a:fillRect b="-6540" l="-2054" r="-4470" t="-4247"/>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20"/>
          <p:cNvSpPr/>
          <p:nvPr/>
        </p:nvSpPr>
        <p:spPr>
          <a:xfrm>
            <a:off x="13823286"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sp>
      <p:sp>
        <p:nvSpPr>
          <p:cNvPr id="423" name="Google Shape;423;p20"/>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9" l="-20723" r="-20723" t="0"/>
            </a:stretch>
          </a:blipFill>
          <a:ln>
            <a:noFill/>
          </a:ln>
        </p:spPr>
      </p:sp>
      <p:sp>
        <p:nvSpPr>
          <p:cNvPr id="424" name="Google Shape;424;p20"/>
          <p:cNvSpPr txBox="1"/>
          <p:nvPr/>
        </p:nvSpPr>
        <p:spPr>
          <a:xfrm>
            <a:off x="15163748" y="2580838"/>
            <a:ext cx="1783784" cy="38925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100" u="none" cap="none" strike="noStrike">
                <a:solidFill>
                  <a:srgbClr val="000000"/>
                </a:solidFill>
                <a:latin typeface="Philosopher"/>
                <a:ea typeface="Philosopher"/>
                <a:cs typeface="Philosopher"/>
                <a:sym typeface="Philosopher"/>
              </a:rPr>
              <a:t>Part 2</a:t>
            </a:r>
            <a:endParaRPr/>
          </a:p>
        </p:txBody>
      </p:sp>
      <p:sp>
        <p:nvSpPr>
          <p:cNvPr id="425" name="Google Shape;425;p20"/>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426" name="Google Shape;426;p20"/>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427" name="Google Shape;427;p20"/>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428" name="Google Shape;428;p20"/>
          <p:cNvSpPr txBox="1"/>
          <p:nvPr/>
        </p:nvSpPr>
        <p:spPr>
          <a:xfrm>
            <a:off x="13914726" y="7374040"/>
            <a:ext cx="4281834" cy="98943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Philosopher"/>
                <a:ea typeface="Philosopher"/>
                <a:cs typeface="Philosopher"/>
                <a:sym typeface="Philosopher"/>
              </a:rPr>
              <a:t>Principles of Microlearning Design</a:t>
            </a:r>
            <a:endParaRPr/>
          </a:p>
        </p:txBody>
      </p:sp>
      <p:sp>
        <p:nvSpPr>
          <p:cNvPr id="429" name="Google Shape;429;p20"/>
          <p:cNvSpPr txBox="1"/>
          <p:nvPr/>
        </p:nvSpPr>
        <p:spPr>
          <a:xfrm>
            <a:off x="1566280" y="1791195"/>
            <a:ext cx="8961120"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Explain core principles of micro-learning</a:t>
            </a:r>
            <a:endParaRPr/>
          </a:p>
        </p:txBody>
      </p:sp>
      <p:sp>
        <p:nvSpPr>
          <p:cNvPr id="430" name="Google Shape;430;p20"/>
          <p:cNvSpPr txBox="1"/>
          <p:nvPr/>
        </p:nvSpPr>
        <p:spPr>
          <a:xfrm>
            <a:off x="1566280" y="4479144"/>
            <a:ext cx="8961120"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Relevance to low-skilled adult learners</a:t>
            </a:r>
            <a:endParaRPr/>
          </a:p>
        </p:txBody>
      </p:sp>
      <p:sp>
        <p:nvSpPr>
          <p:cNvPr id="431" name="Google Shape;431;p20"/>
          <p:cNvSpPr txBox="1"/>
          <p:nvPr/>
        </p:nvSpPr>
        <p:spPr>
          <a:xfrm>
            <a:off x="1566279" y="7155228"/>
            <a:ext cx="9711320"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Illustrate how focusing on learning objectives enhances outcomes</a:t>
            </a:r>
            <a:endParaRPr/>
          </a:p>
        </p:txBody>
      </p:sp>
      <p:sp>
        <p:nvSpPr>
          <p:cNvPr id="432" name="Google Shape;432;p20"/>
          <p:cNvSpPr/>
          <p:nvPr/>
        </p:nvSpPr>
        <p:spPr>
          <a:xfrm>
            <a:off x="233166" y="9516358"/>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4">
              <a:alphaModFix/>
            </a:blip>
            <a:stretch>
              <a:fillRect b="-6540" l="-2006" r="-2012" t="-4247"/>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21"/>
          <p:cNvSpPr/>
          <p:nvPr/>
        </p:nvSpPr>
        <p:spPr>
          <a:xfrm rot="5400000">
            <a:off x="7063740" y="-3924300"/>
            <a:ext cx="4160520" cy="18288000"/>
          </a:xfrm>
          <a:custGeom>
            <a:rect b="b" l="l" r="r" t="t"/>
            <a:pathLst>
              <a:path extrusionOk="0" h="24384000" w="5547360">
                <a:moveTo>
                  <a:pt x="0" y="0"/>
                </a:moveTo>
                <a:lnTo>
                  <a:pt x="5547360" y="0"/>
                </a:lnTo>
                <a:lnTo>
                  <a:pt x="5547360" y="24384000"/>
                </a:lnTo>
                <a:lnTo>
                  <a:pt x="0" y="24384000"/>
                </a:lnTo>
                <a:close/>
              </a:path>
            </a:pathLst>
          </a:custGeom>
          <a:solidFill>
            <a:srgbClr val="FFCA08"/>
          </a:solidFill>
          <a:ln>
            <a:noFill/>
          </a:ln>
        </p:spPr>
      </p:sp>
      <p:sp>
        <p:nvSpPr>
          <p:cNvPr id="442" name="Google Shape;442;p21"/>
          <p:cNvSpPr/>
          <p:nvPr/>
        </p:nvSpPr>
        <p:spPr>
          <a:xfrm>
            <a:off x="15794758" y="208902"/>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3">
              <a:alphaModFix/>
            </a:blip>
            <a:stretch>
              <a:fillRect b="-32" l="0" r="0" t="0"/>
            </a:stretch>
          </a:blipFill>
          <a:ln>
            <a:noFill/>
          </a:ln>
        </p:spPr>
      </p:sp>
      <p:sp>
        <p:nvSpPr>
          <p:cNvPr id="443" name="Google Shape;443;p21"/>
          <p:cNvSpPr txBox="1"/>
          <p:nvPr/>
        </p:nvSpPr>
        <p:spPr>
          <a:xfrm>
            <a:off x="8956552" y="9643561"/>
            <a:ext cx="9006840" cy="379751"/>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2100" u="none" cap="none" strike="noStrike">
                <a:solidFill>
                  <a:srgbClr val="D9D9D9"/>
                </a:solidFill>
                <a:latin typeface="Arimo"/>
                <a:ea typeface="Arimo"/>
                <a:cs typeface="Arimo"/>
                <a:sym typeface="Arimo"/>
              </a:rPr>
              <a:t>Recap and Warm-Up (10 minutes)</a:t>
            </a:r>
            <a:endParaRPr/>
          </a:p>
        </p:txBody>
      </p:sp>
      <p:sp>
        <p:nvSpPr>
          <p:cNvPr id="444" name="Google Shape;444;p21"/>
          <p:cNvSpPr txBox="1"/>
          <p:nvPr/>
        </p:nvSpPr>
        <p:spPr>
          <a:xfrm>
            <a:off x="426720" y="4026928"/>
            <a:ext cx="5715000" cy="2349471"/>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1. What was the main focus of Session 1?</a:t>
            </a:r>
            <a:endParaRPr/>
          </a:p>
          <a:p>
            <a:pPr indent="-373379"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a) Advanced learning techniques</a:t>
            </a:r>
            <a:endParaRPr/>
          </a:p>
          <a:p>
            <a:pPr indent="-373379"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b) Micro-learning for busy adults</a:t>
            </a:r>
            <a:endParaRPr/>
          </a:p>
          <a:p>
            <a:pPr indent="-373379"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c) Traditional education methods</a:t>
            </a:r>
            <a:endParaRPr/>
          </a:p>
        </p:txBody>
      </p:sp>
      <p:sp>
        <p:nvSpPr>
          <p:cNvPr id="445" name="Google Shape;445;p21"/>
          <p:cNvSpPr txBox="1"/>
          <p:nvPr/>
        </p:nvSpPr>
        <p:spPr>
          <a:xfrm>
            <a:off x="426720" y="1768779"/>
            <a:ext cx="9006840" cy="527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C000"/>
                </a:solidFill>
                <a:latin typeface="Philosopher"/>
                <a:ea typeface="Philosopher"/>
                <a:cs typeface="Philosopher"/>
                <a:sym typeface="Philosopher"/>
              </a:rPr>
              <a:t>Quiz: Micro-Learning Intro Recap</a:t>
            </a:r>
            <a:endParaRPr/>
          </a:p>
        </p:txBody>
      </p:sp>
      <p:sp>
        <p:nvSpPr>
          <p:cNvPr id="446" name="Google Shape;446;p21"/>
          <p:cNvSpPr txBox="1"/>
          <p:nvPr/>
        </p:nvSpPr>
        <p:spPr>
          <a:xfrm>
            <a:off x="6453498" y="4026448"/>
            <a:ext cx="6143002" cy="2349471"/>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2. In one phrase, describe micro-learning</a:t>
            </a:r>
            <a:r>
              <a:rPr b="0" i="0" lang="en-US" sz="2400" u="none" cap="none" strike="noStrike">
                <a:solidFill>
                  <a:srgbClr val="000000"/>
                </a:solidFill>
                <a:latin typeface="Philosopher"/>
                <a:ea typeface="Philosopher"/>
                <a:cs typeface="Philosopher"/>
                <a:sym typeface="Philosopher"/>
              </a:rPr>
              <a:t>.</a:t>
            </a:r>
            <a:endParaRPr/>
          </a:p>
          <a:p>
            <a:pPr indent="-373379"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a) Long and in-depth learning</a:t>
            </a:r>
            <a:endParaRPr/>
          </a:p>
          <a:p>
            <a:pPr indent="-373379"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b) Bite-sized, flexible learning</a:t>
            </a:r>
            <a:endParaRPr/>
          </a:p>
          <a:p>
            <a:pPr indent="-373379"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c) Daily classroom sessions</a:t>
            </a:r>
            <a:endParaRPr/>
          </a:p>
        </p:txBody>
      </p:sp>
      <p:sp>
        <p:nvSpPr>
          <p:cNvPr id="447" name="Google Shape;447;p21"/>
          <p:cNvSpPr txBox="1"/>
          <p:nvPr/>
        </p:nvSpPr>
        <p:spPr>
          <a:xfrm>
            <a:off x="12748258" y="4026928"/>
            <a:ext cx="6143002" cy="2348991"/>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3. What did you explore in Session 1?</a:t>
            </a:r>
            <a:endParaRPr/>
          </a:p>
          <a:p>
            <a:pPr indent="-373379"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a) Fictional scenarios</a:t>
            </a:r>
            <a:endParaRPr/>
          </a:p>
          <a:p>
            <a:pPr indent="-373379"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b) Real-world scenarios</a:t>
            </a:r>
            <a:endParaRPr/>
          </a:p>
          <a:p>
            <a:pPr indent="-373379"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c) Historical events</a:t>
            </a:r>
            <a:endParaRPr/>
          </a:p>
        </p:txBody>
      </p:sp>
      <p:sp>
        <p:nvSpPr>
          <p:cNvPr id="448" name="Google Shape;448;p21"/>
          <p:cNvSpPr/>
          <p:nvPr/>
        </p:nvSpPr>
        <p:spPr>
          <a:xfrm>
            <a:off x="233166" y="9516358"/>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4">
              <a:alphaModFix/>
            </a:blip>
            <a:stretch>
              <a:fillRect b="-6540" l="-2006" r="-2012" t="-4247"/>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2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68" l="0" r="0" t="-9269"/>
            </a:stretch>
          </a:blipFill>
          <a:ln>
            <a:noFill/>
          </a:ln>
        </p:spPr>
      </p:sp>
      <p:grpSp>
        <p:nvGrpSpPr>
          <p:cNvPr id="458" name="Google Shape;458;p22"/>
          <p:cNvGrpSpPr/>
          <p:nvPr/>
        </p:nvGrpSpPr>
        <p:grpSpPr>
          <a:xfrm>
            <a:off x="5902074" y="4909846"/>
            <a:ext cx="4930708" cy="1178603"/>
            <a:chOff x="-1524" y="-1524"/>
            <a:chExt cx="6574278" cy="1571471"/>
          </a:xfrm>
        </p:grpSpPr>
        <p:sp>
          <p:nvSpPr>
            <p:cNvPr id="459" name="Google Shape;459;p22"/>
            <p:cNvSpPr/>
            <p:nvPr/>
          </p:nvSpPr>
          <p:spPr>
            <a:xfrm>
              <a:off x="0" y="0"/>
              <a:ext cx="6571226" cy="1568423"/>
            </a:xfrm>
            <a:custGeom>
              <a:rect b="b" l="l" r="r" t="t"/>
              <a:pathLst>
                <a:path extrusionOk="0" h="1568423" w="6571226">
                  <a:moveTo>
                    <a:pt x="0" y="0"/>
                  </a:moveTo>
                  <a:lnTo>
                    <a:pt x="6571226" y="0"/>
                  </a:lnTo>
                  <a:lnTo>
                    <a:pt x="6571226" y="1568423"/>
                  </a:lnTo>
                  <a:lnTo>
                    <a:pt x="0" y="1568423"/>
                  </a:lnTo>
                  <a:close/>
                </a:path>
              </a:pathLst>
            </a:custGeom>
            <a:solidFill>
              <a:srgbClr val="FFF4CE"/>
            </a:solidFill>
            <a:ln>
              <a:noFill/>
            </a:ln>
          </p:spPr>
        </p:sp>
        <p:sp>
          <p:nvSpPr>
            <p:cNvPr id="460" name="Google Shape;460;p22"/>
            <p:cNvSpPr/>
            <p:nvPr/>
          </p:nvSpPr>
          <p:spPr>
            <a:xfrm>
              <a:off x="-1524" y="-1524"/>
              <a:ext cx="6574278" cy="1571471"/>
            </a:xfrm>
            <a:custGeom>
              <a:rect b="b" l="l" r="r" t="t"/>
              <a:pathLst>
                <a:path extrusionOk="0" h="1571471" w="6574278">
                  <a:moveTo>
                    <a:pt x="1524" y="0"/>
                  </a:moveTo>
                  <a:lnTo>
                    <a:pt x="6572750" y="0"/>
                  </a:lnTo>
                  <a:cubicBezTo>
                    <a:pt x="6573643" y="0"/>
                    <a:pt x="6574278" y="762"/>
                    <a:pt x="6574278" y="1524"/>
                  </a:cubicBezTo>
                  <a:lnTo>
                    <a:pt x="6574278" y="1569947"/>
                  </a:lnTo>
                  <a:cubicBezTo>
                    <a:pt x="6574278" y="1570836"/>
                    <a:pt x="6573516" y="1571471"/>
                    <a:pt x="6572750" y="1571471"/>
                  </a:cubicBezTo>
                  <a:lnTo>
                    <a:pt x="1524" y="1571471"/>
                  </a:lnTo>
                  <a:cubicBezTo>
                    <a:pt x="635" y="1571471"/>
                    <a:pt x="0" y="1570709"/>
                    <a:pt x="0" y="1569947"/>
                  </a:cubicBezTo>
                  <a:lnTo>
                    <a:pt x="0" y="1524"/>
                  </a:lnTo>
                  <a:cubicBezTo>
                    <a:pt x="0" y="635"/>
                    <a:pt x="762" y="0"/>
                    <a:pt x="1524" y="0"/>
                  </a:cubicBezTo>
                  <a:moveTo>
                    <a:pt x="1524" y="2559"/>
                  </a:moveTo>
                  <a:lnTo>
                    <a:pt x="1524" y="1524"/>
                  </a:lnTo>
                  <a:lnTo>
                    <a:pt x="3205" y="1524"/>
                  </a:lnTo>
                  <a:lnTo>
                    <a:pt x="3205" y="1569947"/>
                  </a:lnTo>
                  <a:lnTo>
                    <a:pt x="1524" y="1569947"/>
                  </a:lnTo>
                  <a:lnTo>
                    <a:pt x="1524" y="1568911"/>
                  </a:lnTo>
                  <a:lnTo>
                    <a:pt x="6572750" y="1568911"/>
                  </a:lnTo>
                  <a:lnTo>
                    <a:pt x="6572750" y="1569947"/>
                  </a:lnTo>
                  <a:lnTo>
                    <a:pt x="6571069" y="1569947"/>
                  </a:lnTo>
                  <a:lnTo>
                    <a:pt x="6571069" y="1524"/>
                  </a:lnTo>
                  <a:lnTo>
                    <a:pt x="6572750" y="1524"/>
                  </a:lnTo>
                  <a:lnTo>
                    <a:pt x="6572750" y="2559"/>
                  </a:lnTo>
                  <a:lnTo>
                    <a:pt x="1524" y="2559"/>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1" name="Google Shape;461;p22"/>
          <p:cNvGrpSpPr/>
          <p:nvPr/>
        </p:nvGrpSpPr>
        <p:grpSpPr>
          <a:xfrm>
            <a:off x="13181925" y="6683340"/>
            <a:ext cx="4356259" cy="1953483"/>
            <a:chOff x="-1524" y="-1524"/>
            <a:chExt cx="5808345" cy="2604643"/>
          </a:xfrm>
        </p:grpSpPr>
        <p:sp>
          <p:nvSpPr>
            <p:cNvPr id="462" name="Google Shape;462;p22"/>
            <p:cNvSpPr/>
            <p:nvPr/>
          </p:nvSpPr>
          <p:spPr>
            <a:xfrm>
              <a:off x="0" y="0"/>
              <a:ext cx="5805297" cy="2601595"/>
            </a:xfrm>
            <a:custGeom>
              <a:rect b="b" l="l" r="r" t="t"/>
              <a:pathLst>
                <a:path extrusionOk="0" h="2601595" w="5805297">
                  <a:moveTo>
                    <a:pt x="0" y="0"/>
                  </a:moveTo>
                  <a:lnTo>
                    <a:pt x="5805297" y="0"/>
                  </a:lnTo>
                  <a:lnTo>
                    <a:pt x="5805297" y="2601595"/>
                  </a:lnTo>
                  <a:lnTo>
                    <a:pt x="0" y="2601595"/>
                  </a:lnTo>
                  <a:close/>
                </a:path>
              </a:pathLst>
            </a:custGeom>
            <a:solidFill>
              <a:srgbClr val="FFF4CE"/>
            </a:solidFill>
            <a:ln>
              <a:noFill/>
            </a:ln>
          </p:spPr>
        </p:sp>
        <p:sp>
          <p:nvSpPr>
            <p:cNvPr id="463" name="Google Shape;463;p22"/>
            <p:cNvSpPr/>
            <p:nvPr/>
          </p:nvSpPr>
          <p:spPr>
            <a:xfrm>
              <a:off x="-1524" y="-1524"/>
              <a:ext cx="5808345" cy="2604643"/>
            </a:xfrm>
            <a:custGeom>
              <a:rect b="b" l="l" r="r" t="t"/>
              <a:pathLst>
                <a:path extrusionOk="0" h="2604643" w="5808345">
                  <a:moveTo>
                    <a:pt x="1524" y="0"/>
                  </a:moveTo>
                  <a:lnTo>
                    <a:pt x="5806821" y="0"/>
                  </a:lnTo>
                  <a:cubicBezTo>
                    <a:pt x="5807710" y="0"/>
                    <a:pt x="5808345" y="762"/>
                    <a:pt x="5808345" y="1524"/>
                  </a:cubicBezTo>
                  <a:lnTo>
                    <a:pt x="5808345" y="2603119"/>
                  </a:lnTo>
                  <a:cubicBezTo>
                    <a:pt x="5808345" y="2604008"/>
                    <a:pt x="5807583" y="2604643"/>
                    <a:pt x="5806821" y="2604643"/>
                  </a:cubicBezTo>
                  <a:lnTo>
                    <a:pt x="1524" y="2604643"/>
                  </a:lnTo>
                  <a:cubicBezTo>
                    <a:pt x="635" y="2604643"/>
                    <a:pt x="0" y="2603881"/>
                    <a:pt x="0" y="2603119"/>
                  </a:cubicBezTo>
                  <a:lnTo>
                    <a:pt x="0" y="1524"/>
                  </a:lnTo>
                  <a:cubicBezTo>
                    <a:pt x="0" y="635"/>
                    <a:pt x="762" y="0"/>
                    <a:pt x="1524" y="0"/>
                  </a:cubicBezTo>
                  <a:moveTo>
                    <a:pt x="1524" y="3048"/>
                  </a:moveTo>
                  <a:lnTo>
                    <a:pt x="1524" y="1524"/>
                  </a:lnTo>
                  <a:lnTo>
                    <a:pt x="3048" y="1524"/>
                  </a:lnTo>
                  <a:lnTo>
                    <a:pt x="3048" y="2603119"/>
                  </a:lnTo>
                  <a:lnTo>
                    <a:pt x="1524" y="2603119"/>
                  </a:lnTo>
                  <a:lnTo>
                    <a:pt x="1524" y="2601595"/>
                  </a:lnTo>
                  <a:lnTo>
                    <a:pt x="5806821" y="2601595"/>
                  </a:lnTo>
                  <a:lnTo>
                    <a:pt x="5806821" y="2603119"/>
                  </a:lnTo>
                  <a:lnTo>
                    <a:pt x="5805297" y="2603119"/>
                  </a:lnTo>
                  <a:lnTo>
                    <a:pt x="5805297" y="1524"/>
                  </a:lnTo>
                  <a:lnTo>
                    <a:pt x="5806821" y="1524"/>
                  </a:lnTo>
                  <a:lnTo>
                    <a:pt x="5806821" y="3048"/>
                  </a:lnTo>
                  <a:lnTo>
                    <a:pt x="1524" y="3048"/>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4" name="Google Shape;464;p22"/>
          <p:cNvSpPr/>
          <p:nvPr/>
        </p:nvSpPr>
        <p:spPr>
          <a:xfrm>
            <a:off x="13239554" y="6751482"/>
            <a:ext cx="4241006" cy="1829658"/>
          </a:xfrm>
          <a:custGeom>
            <a:rect b="b" l="l" r="r" t="t"/>
            <a:pathLst>
              <a:path extrusionOk="0" h="2439543" w="5654675">
                <a:moveTo>
                  <a:pt x="0" y="0"/>
                </a:moveTo>
                <a:lnTo>
                  <a:pt x="5654675" y="0"/>
                </a:lnTo>
                <a:lnTo>
                  <a:pt x="5654675" y="2439543"/>
                </a:lnTo>
                <a:lnTo>
                  <a:pt x="0" y="2439543"/>
                </a:lnTo>
                <a:close/>
              </a:path>
            </a:pathLst>
          </a:custGeom>
          <a:solidFill>
            <a:srgbClr val="FFCA08"/>
          </a:solidFill>
          <a:ln>
            <a:noFill/>
          </a:ln>
        </p:spPr>
      </p:sp>
      <p:sp>
        <p:nvSpPr>
          <p:cNvPr id="465" name="Google Shape;465;p22"/>
          <p:cNvSpPr/>
          <p:nvPr/>
        </p:nvSpPr>
        <p:spPr>
          <a:xfrm>
            <a:off x="5971270" y="4986007"/>
            <a:ext cx="4792317" cy="1026268"/>
          </a:xfrm>
          <a:custGeom>
            <a:rect b="b" l="l" r="r" t="t"/>
            <a:pathLst>
              <a:path extrusionOk="0" h="1314058" w="6136196">
                <a:moveTo>
                  <a:pt x="0" y="0"/>
                </a:moveTo>
                <a:lnTo>
                  <a:pt x="6136196" y="0"/>
                </a:lnTo>
                <a:lnTo>
                  <a:pt x="6136196" y="1314058"/>
                </a:lnTo>
                <a:lnTo>
                  <a:pt x="0" y="1314058"/>
                </a:lnTo>
                <a:close/>
              </a:path>
            </a:pathLst>
          </a:custGeom>
          <a:solidFill>
            <a:srgbClr val="FFCA08"/>
          </a:solidFill>
          <a:ln>
            <a:noFill/>
          </a:ln>
        </p:spPr>
      </p:sp>
      <p:sp>
        <p:nvSpPr>
          <p:cNvPr id="466" name="Google Shape;466;p22"/>
          <p:cNvSpPr/>
          <p:nvPr/>
        </p:nvSpPr>
        <p:spPr>
          <a:xfrm>
            <a:off x="572224" y="3192930"/>
            <a:ext cx="4404360" cy="1643063"/>
          </a:xfrm>
          <a:custGeom>
            <a:rect b="b" l="l" r="r" t="t"/>
            <a:pathLst>
              <a:path extrusionOk="0" h="2190750" w="5872480">
                <a:moveTo>
                  <a:pt x="0" y="0"/>
                </a:moveTo>
                <a:lnTo>
                  <a:pt x="5872480" y="0"/>
                </a:lnTo>
                <a:lnTo>
                  <a:pt x="5872480" y="2190750"/>
                </a:lnTo>
                <a:lnTo>
                  <a:pt x="0" y="2190750"/>
                </a:lnTo>
                <a:close/>
              </a:path>
            </a:pathLst>
          </a:custGeom>
          <a:solidFill>
            <a:srgbClr val="FFCA08"/>
          </a:solidFill>
          <a:ln>
            <a:noFill/>
          </a:ln>
        </p:spPr>
      </p:sp>
      <p:sp>
        <p:nvSpPr>
          <p:cNvPr id="467" name="Google Shape;467;p22"/>
          <p:cNvSpPr txBox="1"/>
          <p:nvPr/>
        </p:nvSpPr>
        <p:spPr>
          <a:xfrm>
            <a:off x="146448" y="310331"/>
            <a:ext cx="5262525" cy="97991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CA08"/>
                </a:solidFill>
                <a:latin typeface="Philosopher"/>
                <a:ea typeface="Philosopher"/>
                <a:cs typeface="Philosopher"/>
                <a:sym typeface="Philosopher"/>
              </a:rPr>
              <a:t>Microlearning</a:t>
            </a:r>
            <a:endParaRPr/>
          </a:p>
        </p:txBody>
      </p:sp>
      <p:sp>
        <p:nvSpPr>
          <p:cNvPr id="468" name="Google Shape;468;p22"/>
          <p:cNvSpPr txBox="1"/>
          <p:nvPr/>
        </p:nvSpPr>
        <p:spPr>
          <a:xfrm>
            <a:off x="396678" y="2173128"/>
            <a:ext cx="2297500" cy="62010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FFCA08"/>
                </a:solidFill>
                <a:latin typeface="Philosopher"/>
                <a:ea typeface="Philosopher"/>
                <a:cs typeface="Philosopher"/>
                <a:sym typeface="Philosopher"/>
              </a:rPr>
              <a:t>Definition</a:t>
            </a:r>
            <a:endParaRPr/>
          </a:p>
        </p:txBody>
      </p:sp>
      <p:sp>
        <p:nvSpPr>
          <p:cNvPr id="469" name="Google Shape;469;p22"/>
          <p:cNvSpPr txBox="1"/>
          <p:nvPr/>
        </p:nvSpPr>
        <p:spPr>
          <a:xfrm>
            <a:off x="7159916" y="3310442"/>
            <a:ext cx="3032912" cy="62010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FFCA08"/>
                </a:solidFill>
                <a:latin typeface="Philosopher"/>
                <a:ea typeface="Philosopher"/>
                <a:cs typeface="Philosopher"/>
                <a:sym typeface="Philosopher"/>
              </a:rPr>
              <a:t>Significance</a:t>
            </a:r>
            <a:endParaRPr/>
          </a:p>
        </p:txBody>
      </p:sp>
      <p:sp>
        <p:nvSpPr>
          <p:cNvPr id="470" name="Google Shape;470;p22"/>
          <p:cNvSpPr/>
          <p:nvPr/>
        </p:nvSpPr>
        <p:spPr>
          <a:xfrm>
            <a:off x="15938363" y="0"/>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4">
              <a:alphaModFix/>
            </a:blip>
            <a:stretch>
              <a:fillRect b="-32" l="0" r="0" t="0"/>
            </a:stretch>
          </a:blipFill>
          <a:ln>
            <a:noFill/>
          </a:ln>
        </p:spPr>
      </p:sp>
      <p:sp>
        <p:nvSpPr>
          <p:cNvPr id="471" name="Google Shape;471;p22"/>
          <p:cNvSpPr txBox="1"/>
          <p:nvPr/>
        </p:nvSpPr>
        <p:spPr>
          <a:xfrm>
            <a:off x="735838" y="3495120"/>
            <a:ext cx="4099560" cy="103560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Philosopher"/>
                <a:ea typeface="Philosopher"/>
                <a:cs typeface="Philosopher"/>
                <a:sym typeface="Philosopher"/>
              </a:rPr>
              <a:t>Learning approach characterized by delivering content in </a:t>
            </a:r>
            <a:r>
              <a:rPr b="1" i="0" lang="en-US" sz="2100" u="none" cap="none" strike="noStrike">
                <a:solidFill>
                  <a:srgbClr val="000000"/>
                </a:solidFill>
                <a:latin typeface="Philosopher"/>
                <a:ea typeface="Philosopher"/>
                <a:cs typeface="Philosopher"/>
                <a:sym typeface="Philosopher"/>
              </a:rPr>
              <a:t>small, easily digestible units</a:t>
            </a:r>
            <a:r>
              <a:rPr b="1" i="0" lang="en-US" sz="2100" u="none" cap="none" strike="noStrike">
                <a:solidFill>
                  <a:srgbClr val="FFFFFF"/>
                </a:solidFill>
                <a:latin typeface="Philosopher"/>
                <a:ea typeface="Philosopher"/>
                <a:cs typeface="Philosopher"/>
                <a:sym typeface="Philosopher"/>
              </a:rPr>
              <a:t> </a:t>
            </a:r>
            <a:r>
              <a:rPr b="0" i="0" lang="en-US" sz="2100" u="none" cap="none" strike="noStrike">
                <a:solidFill>
                  <a:srgbClr val="FFFFFF"/>
                </a:solidFill>
                <a:latin typeface="Philosopher"/>
                <a:ea typeface="Philosopher"/>
                <a:cs typeface="Philosopher"/>
                <a:sym typeface="Philosopher"/>
              </a:rPr>
              <a:t>or</a:t>
            </a:r>
            <a:r>
              <a:rPr b="1" i="0" lang="en-US" sz="2100" u="none" cap="none" strike="noStrike">
                <a:solidFill>
                  <a:srgbClr val="FFFFFF"/>
                </a:solidFill>
                <a:latin typeface="Philosopher"/>
                <a:ea typeface="Philosopher"/>
                <a:cs typeface="Philosopher"/>
                <a:sym typeface="Philosopher"/>
              </a:rPr>
              <a:t> </a:t>
            </a:r>
            <a:r>
              <a:rPr b="1" i="0" lang="en-US" sz="2100" u="none" cap="none" strike="noStrike">
                <a:solidFill>
                  <a:srgbClr val="000000"/>
                </a:solidFill>
                <a:latin typeface="Philosopher"/>
                <a:ea typeface="Philosopher"/>
                <a:cs typeface="Philosopher"/>
                <a:sym typeface="Philosopher"/>
              </a:rPr>
              <a:t>chunks</a:t>
            </a:r>
            <a:r>
              <a:rPr b="0" i="0" lang="en-US" sz="2100" u="none" cap="none" strike="noStrike">
                <a:solidFill>
                  <a:srgbClr val="FFFFFF"/>
                </a:solidFill>
                <a:latin typeface="Philosopher"/>
                <a:ea typeface="Philosopher"/>
                <a:cs typeface="Philosopher"/>
                <a:sym typeface="Philosopher"/>
              </a:rPr>
              <a:t> </a:t>
            </a:r>
            <a:endParaRPr/>
          </a:p>
        </p:txBody>
      </p:sp>
      <p:sp>
        <p:nvSpPr>
          <p:cNvPr id="472" name="Google Shape;472;p22"/>
          <p:cNvSpPr txBox="1"/>
          <p:nvPr/>
        </p:nvSpPr>
        <p:spPr>
          <a:xfrm>
            <a:off x="13330994" y="6853449"/>
            <a:ext cx="4165773" cy="168193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Philosopher"/>
                <a:ea typeface="Philosopher"/>
                <a:cs typeface="Philosopher"/>
                <a:sym typeface="Philosopher"/>
              </a:rPr>
              <a:t>It recognizes that these learners often face </a:t>
            </a:r>
            <a:r>
              <a:rPr b="1" i="0" lang="en-US" sz="2100" u="none" cap="none" strike="noStrike">
                <a:solidFill>
                  <a:srgbClr val="000000"/>
                </a:solidFill>
                <a:latin typeface="Philosopher"/>
                <a:ea typeface="Philosopher"/>
                <a:cs typeface="Philosopher"/>
                <a:sym typeface="Philosopher"/>
              </a:rPr>
              <a:t>time constraints </a:t>
            </a:r>
            <a:r>
              <a:rPr b="0" i="0" lang="en-US" sz="2100" u="none" cap="none" strike="noStrike">
                <a:solidFill>
                  <a:srgbClr val="FFFFFF"/>
                </a:solidFill>
                <a:latin typeface="Philosopher"/>
                <a:ea typeface="Philosopher"/>
                <a:cs typeface="Philosopher"/>
                <a:sym typeface="Philosopher"/>
              </a:rPr>
              <a:t>and require a learning approach that respects their busy schedules and limited attention spans</a:t>
            </a:r>
            <a:endParaRPr/>
          </a:p>
        </p:txBody>
      </p:sp>
      <p:sp>
        <p:nvSpPr>
          <p:cNvPr id="473" name="Google Shape;473;p22"/>
          <p:cNvSpPr txBox="1"/>
          <p:nvPr/>
        </p:nvSpPr>
        <p:spPr>
          <a:xfrm>
            <a:off x="6674442" y="4966957"/>
            <a:ext cx="3678788" cy="103560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Philosopher"/>
                <a:ea typeface="Philosopher"/>
                <a:cs typeface="Philosopher"/>
                <a:sym typeface="Philosopher"/>
              </a:rPr>
              <a:t>Lies in its effectiveness in </a:t>
            </a:r>
            <a:r>
              <a:rPr b="1" i="0" lang="en-US" sz="2100" u="none" cap="none" strike="noStrike">
                <a:solidFill>
                  <a:srgbClr val="FFFFFF"/>
                </a:solidFill>
                <a:latin typeface="Philosopher"/>
                <a:ea typeface="Philosopher"/>
                <a:cs typeface="Philosopher"/>
                <a:sym typeface="Philosopher"/>
              </a:rPr>
              <a:t>addressing the </a:t>
            </a:r>
            <a:r>
              <a:rPr b="1" i="0" lang="en-US" sz="2100" u="none" cap="none" strike="noStrike">
                <a:solidFill>
                  <a:srgbClr val="000000"/>
                </a:solidFill>
                <a:latin typeface="Philosopher"/>
                <a:ea typeface="Philosopher"/>
                <a:cs typeface="Philosopher"/>
                <a:sym typeface="Philosopher"/>
              </a:rPr>
              <a:t>specific needs </a:t>
            </a:r>
            <a:r>
              <a:rPr b="0" i="0" lang="en-US" sz="2100" u="none" cap="none" strike="noStrike">
                <a:solidFill>
                  <a:srgbClr val="FFFFFF"/>
                </a:solidFill>
                <a:latin typeface="Philosopher"/>
                <a:ea typeface="Philosopher"/>
                <a:cs typeface="Philosopher"/>
                <a:sym typeface="Philosopher"/>
              </a:rPr>
              <a:t>of </a:t>
            </a:r>
            <a:r>
              <a:rPr b="1" i="0" lang="en-US" sz="2100" u="none" cap="none" strike="noStrike">
                <a:solidFill>
                  <a:srgbClr val="FFFFFF"/>
                </a:solidFill>
                <a:latin typeface="Philosopher"/>
                <a:ea typeface="Philosopher"/>
                <a:cs typeface="Philosopher"/>
                <a:sym typeface="Philosopher"/>
              </a:rPr>
              <a:t>low-skilled adult learners</a:t>
            </a:r>
            <a:endParaRPr/>
          </a:p>
        </p:txBody>
      </p:sp>
      <p:sp>
        <p:nvSpPr>
          <p:cNvPr id="474" name="Google Shape;474;p22"/>
          <p:cNvSpPr txBox="1"/>
          <p:nvPr/>
        </p:nvSpPr>
        <p:spPr>
          <a:xfrm>
            <a:off x="13555424" y="5115331"/>
            <a:ext cx="3032911" cy="62010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FFCA08"/>
                </a:solidFill>
                <a:latin typeface="Philosopher"/>
                <a:ea typeface="Philosopher"/>
                <a:cs typeface="Philosopher"/>
                <a:sym typeface="Philosopher"/>
              </a:rPr>
              <a:t>Attention</a:t>
            </a:r>
            <a:endParaRPr/>
          </a:p>
        </p:txBody>
      </p:sp>
      <p:sp>
        <p:nvSpPr>
          <p:cNvPr id="475" name="Google Shape;475;p22"/>
          <p:cNvSpPr/>
          <p:nvPr/>
        </p:nvSpPr>
        <p:spPr>
          <a:xfrm>
            <a:off x="4236042" y="2479576"/>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76" name="Google Shape;476;p22"/>
          <p:cNvSpPr/>
          <p:nvPr/>
        </p:nvSpPr>
        <p:spPr>
          <a:xfrm>
            <a:off x="9651732" y="3870054"/>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477" name="Google Shape;477;p22"/>
          <p:cNvSpPr/>
          <p:nvPr/>
        </p:nvSpPr>
        <p:spPr>
          <a:xfrm>
            <a:off x="16679775" y="5382521"/>
            <a:ext cx="1371600" cy="1371600"/>
          </a:xfrm>
          <a:custGeom>
            <a:rect b="b" l="l" r="r" t="t"/>
            <a:pathLst>
              <a:path extrusionOk="0" h="1371600" w="1371600">
                <a:moveTo>
                  <a:pt x="0" y="0"/>
                </a:moveTo>
                <a:lnTo>
                  <a:pt x="1371600" y="0"/>
                </a:lnTo>
                <a:lnTo>
                  <a:pt x="1371600" y="1371599"/>
                </a:lnTo>
                <a:lnTo>
                  <a:pt x="0" y="1371599"/>
                </a:lnTo>
                <a:lnTo>
                  <a:pt x="0" y="0"/>
                </a:lnTo>
                <a:close/>
              </a:path>
            </a:pathLst>
          </a:custGeom>
          <a:blipFill rotWithShape="1">
            <a:blip r:embed="rId7">
              <a:alphaModFix/>
            </a:blip>
            <a:stretch>
              <a:fillRect b="0" l="0" r="0" t="0"/>
            </a:stretch>
          </a:blipFill>
          <a:ln>
            <a:noFill/>
          </a:ln>
        </p:spPr>
      </p:sp>
      <p:sp>
        <p:nvSpPr>
          <p:cNvPr id="478" name="Google Shape;478;p22"/>
          <p:cNvSpPr/>
          <p:nvPr/>
        </p:nvSpPr>
        <p:spPr>
          <a:xfrm>
            <a:off x="233166" y="9516358"/>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8">
              <a:alphaModFix/>
            </a:blip>
            <a:stretch>
              <a:fillRect b="-6540" l="-2006" r="-2012" t="-4247"/>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23"/>
          <p:cNvSpPr/>
          <p:nvPr/>
        </p:nvSpPr>
        <p:spPr>
          <a:xfrm>
            <a:off x="8454969" y="3914984"/>
            <a:ext cx="3129626" cy="2887080"/>
          </a:xfrm>
          <a:custGeom>
            <a:rect b="b" l="l" r="r" t="t"/>
            <a:pathLst>
              <a:path extrusionOk="0" h="2887080" w="3129626">
                <a:moveTo>
                  <a:pt x="0" y="0"/>
                </a:moveTo>
                <a:lnTo>
                  <a:pt x="3129626" y="0"/>
                </a:lnTo>
                <a:lnTo>
                  <a:pt x="3129626" y="2887080"/>
                </a:lnTo>
                <a:lnTo>
                  <a:pt x="0" y="2887080"/>
                </a:lnTo>
                <a:lnTo>
                  <a:pt x="0" y="0"/>
                </a:lnTo>
                <a:close/>
              </a:path>
            </a:pathLst>
          </a:custGeom>
          <a:blipFill rotWithShape="1">
            <a:blip r:embed="rId3">
              <a:alphaModFix/>
            </a:blip>
            <a:stretch>
              <a:fillRect b="0" l="0" r="0" t="0"/>
            </a:stretch>
          </a:blipFill>
          <a:ln>
            <a:noFill/>
          </a:ln>
        </p:spPr>
      </p:sp>
      <p:sp>
        <p:nvSpPr>
          <p:cNvPr id="488" name="Google Shape;488;p23"/>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4">
              <a:alphaModFix/>
            </a:blip>
            <a:stretch>
              <a:fillRect b="-6540" l="-2006" r="-2012" t="-4247"/>
            </a:stretch>
          </a:blipFill>
          <a:ln>
            <a:noFill/>
          </a:ln>
        </p:spPr>
      </p:sp>
      <p:sp>
        <p:nvSpPr>
          <p:cNvPr id="489" name="Google Shape;489;p23"/>
          <p:cNvSpPr/>
          <p:nvPr/>
        </p:nvSpPr>
        <p:spPr>
          <a:xfrm>
            <a:off x="13327757" y="2596586"/>
            <a:ext cx="4319822" cy="4179428"/>
          </a:xfrm>
          <a:custGeom>
            <a:rect b="b" l="l" r="r" t="t"/>
            <a:pathLst>
              <a:path extrusionOk="0" h="4179428" w="4319822">
                <a:moveTo>
                  <a:pt x="0" y="0"/>
                </a:moveTo>
                <a:lnTo>
                  <a:pt x="4319823" y="0"/>
                </a:lnTo>
                <a:lnTo>
                  <a:pt x="4319823" y="4179428"/>
                </a:lnTo>
                <a:lnTo>
                  <a:pt x="0" y="4179428"/>
                </a:lnTo>
                <a:lnTo>
                  <a:pt x="0" y="0"/>
                </a:lnTo>
                <a:close/>
              </a:path>
            </a:pathLst>
          </a:custGeom>
          <a:blipFill rotWithShape="1">
            <a:blip r:embed="rId5">
              <a:alphaModFix/>
            </a:blip>
            <a:stretch>
              <a:fillRect b="0" l="0" r="0" t="0"/>
            </a:stretch>
          </a:blipFill>
          <a:ln>
            <a:noFill/>
          </a:ln>
        </p:spPr>
      </p:sp>
      <p:sp>
        <p:nvSpPr>
          <p:cNvPr id="490" name="Google Shape;490;p23"/>
          <p:cNvSpPr/>
          <p:nvPr/>
        </p:nvSpPr>
        <p:spPr>
          <a:xfrm>
            <a:off x="15702327" y="-3119"/>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6">
              <a:alphaModFix/>
            </a:blip>
            <a:stretch>
              <a:fillRect b="-32" l="0" r="0" t="0"/>
            </a:stretch>
          </a:blipFill>
          <a:ln>
            <a:noFill/>
          </a:ln>
        </p:spPr>
      </p:sp>
      <p:cxnSp>
        <p:nvCxnSpPr>
          <p:cNvPr id="491" name="Google Shape;491;p23"/>
          <p:cNvCxnSpPr/>
          <p:nvPr/>
        </p:nvCxnSpPr>
        <p:spPr>
          <a:xfrm>
            <a:off x="12097744" y="5019675"/>
            <a:ext cx="715663" cy="0"/>
          </a:xfrm>
          <a:prstGeom prst="straightConnector1">
            <a:avLst/>
          </a:prstGeom>
          <a:noFill/>
          <a:ln cap="flat" cmpd="sng" w="38100">
            <a:solidFill>
              <a:srgbClr val="000000"/>
            </a:solidFill>
            <a:prstDash val="solid"/>
            <a:round/>
            <a:headEnd len="med" w="med" type="stealth"/>
            <a:tailEnd len="med" w="med" type="stealth"/>
          </a:ln>
        </p:spPr>
      </p:cxnSp>
      <p:cxnSp>
        <p:nvCxnSpPr>
          <p:cNvPr id="492" name="Google Shape;492;p23"/>
          <p:cNvCxnSpPr/>
          <p:nvPr/>
        </p:nvCxnSpPr>
        <p:spPr>
          <a:xfrm>
            <a:off x="7395749" y="5038725"/>
            <a:ext cx="715663" cy="0"/>
          </a:xfrm>
          <a:prstGeom prst="straightConnector1">
            <a:avLst/>
          </a:prstGeom>
          <a:noFill/>
          <a:ln cap="flat" cmpd="sng" w="38100">
            <a:solidFill>
              <a:srgbClr val="000000"/>
            </a:solidFill>
            <a:prstDash val="solid"/>
            <a:round/>
            <a:headEnd len="med" w="med" type="stealth"/>
            <a:tailEnd len="med" w="med" type="stealth"/>
          </a:ln>
        </p:spPr>
      </p:cxnSp>
      <p:grpSp>
        <p:nvGrpSpPr>
          <p:cNvPr id="493" name="Google Shape;493;p23"/>
          <p:cNvGrpSpPr/>
          <p:nvPr/>
        </p:nvGrpSpPr>
        <p:grpSpPr>
          <a:xfrm>
            <a:off x="-387873" y="7731725"/>
            <a:ext cx="15143890" cy="1632279"/>
            <a:chOff x="0" y="-9525"/>
            <a:chExt cx="3988514" cy="429901"/>
          </a:xfrm>
        </p:grpSpPr>
        <p:sp>
          <p:nvSpPr>
            <p:cNvPr id="494" name="Google Shape;494;p23"/>
            <p:cNvSpPr/>
            <p:nvPr/>
          </p:nvSpPr>
          <p:spPr>
            <a:xfrm>
              <a:off x="0" y="0"/>
              <a:ext cx="3988514" cy="420376"/>
            </a:xfrm>
            <a:custGeom>
              <a:rect b="b" l="l" r="r" t="t"/>
              <a:pathLst>
                <a:path extrusionOk="0" h="420376" w="3988514">
                  <a:moveTo>
                    <a:pt x="26072" y="0"/>
                  </a:moveTo>
                  <a:lnTo>
                    <a:pt x="3962442" y="0"/>
                  </a:lnTo>
                  <a:cubicBezTo>
                    <a:pt x="3969357" y="0"/>
                    <a:pt x="3975988" y="2747"/>
                    <a:pt x="3980878" y="7636"/>
                  </a:cubicBezTo>
                  <a:cubicBezTo>
                    <a:pt x="3985768" y="12526"/>
                    <a:pt x="3988514" y="19158"/>
                    <a:pt x="3988514" y="26072"/>
                  </a:cubicBezTo>
                  <a:lnTo>
                    <a:pt x="3988514" y="394303"/>
                  </a:lnTo>
                  <a:cubicBezTo>
                    <a:pt x="3988514" y="408703"/>
                    <a:pt x="3976841" y="420376"/>
                    <a:pt x="3962442" y="420376"/>
                  </a:cubicBezTo>
                  <a:lnTo>
                    <a:pt x="26072" y="420376"/>
                  </a:lnTo>
                  <a:cubicBezTo>
                    <a:pt x="19158" y="420376"/>
                    <a:pt x="12526" y="417629"/>
                    <a:pt x="7636" y="412739"/>
                  </a:cubicBezTo>
                  <a:cubicBezTo>
                    <a:pt x="2747" y="407850"/>
                    <a:pt x="0" y="401218"/>
                    <a:pt x="0" y="394303"/>
                  </a:cubicBezTo>
                  <a:lnTo>
                    <a:pt x="0" y="26072"/>
                  </a:lnTo>
                  <a:cubicBezTo>
                    <a:pt x="0" y="19158"/>
                    <a:pt x="2747" y="12526"/>
                    <a:pt x="7636" y="7636"/>
                  </a:cubicBezTo>
                  <a:cubicBezTo>
                    <a:pt x="12526" y="2747"/>
                    <a:pt x="19158" y="0"/>
                    <a:pt x="26072" y="0"/>
                  </a:cubicBezTo>
                  <a:close/>
                </a:path>
              </a:pathLst>
            </a:custGeom>
            <a:solidFill>
              <a:srgbClr val="FFCA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3"/>
            <p:cNvSpPr txBox="1"/>
            <p:nvPr/>
          </p:nvSpPr>
          <p:spPr>
            <a:xfrm>
              <a:off x="0" y="-9525"/>
              <a:ext cx="3988514" cy="429901"/>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6" name="Google Shape;496;p23"/>
          <p:cNvSpPr/>
          <p:nvPr/>
        </p:nvSpPr>
        <p:spPr>
          <a:xfrm rot="2700000">
            <a:off x="13476718" y="7960976"/>
            <a:ext cx="936466" cy="942355"/>
          </a:xfrm>
          <a:custGeom>
            <a:rect b="b" l="l" r="r" t="t"/>
            <a:pathLst>
              <a:path extrusionOk="0" h="942355" w="936466">
                <a:moveTo>
                  <a:pt x="0" y="0"/>
                </a:moveTo>
                <a:lnTo>
                  <a:pt x="936466" y="0"/>
                </a:lnTo>
                <a:lnTo>
                  <a:pt x="936466" y="942355"/>
                </a:lnTo>
                <a:lnTo>
                  <a:pt x="0" y="942355"/>
                </a:lnTo>
                <a:lnTo>
                  <a:pt x="0" y="0"/>
                </a:lnTo>
                <a:close/>
              </a:path>
            </a:pathLst>
          </a:custGeom>
          <a:blipFill rotWithShape="1">
            <a:blip r:embed="rId7">
              <a:alphaModFix/>
            </a:blip>
            <a:stretch>
              <a:fillRect b="0" l="0" r="0" t="0"/>
            </a:stretch>
          </a:blipFill>
          <a:ln>
            <a:noFill/>
          </a:ln>
        </p:spPr>
      </p:sp>
      <p:sp>
        <p:nvSpPr>
          <p:cNvPr id="497" name="Google Shape;497;p23"/>
          <p:cNvSpPr txBox="1"/>
          <p:nvPr/>
        </p:nvSpPr>
        <p:spPr>
          <a:xfrm>
            <a:off x="478339" y="4548188"/>
            <a:ext cx="6917410" cy="96202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199" u="none" cap="none" strike="noStrike">
                <a:solidFill>
                  <a:srgbClr val="000000"/>
                </a:solidFill>
                <a:latin typeface="Philosopher"/>
                <a:ea typeface="Philosopher"/>
                <a:cs typeface="Philosopher"/>
                <a:sym typeface="Philosopher"/>
              </a:rPr>
              <a:t>Bite-Sized Content </a:t>
            </a:r>
            <a:endParaRPr/>
          </a:p>
        </p:txBody>
      </p:sp>
      <p:sp>
        <p:nvSpPr>
          <p:cNvPr id="498" name="Google Shape;498;p23"/>
          <p:cNvSpPr txBox="1"/>
          <p:nvPr/>
        </p:nvSpPr>
        <p:spPr>
          <a:xfrm>
            <a:off x="478339" y="8166201"/>
            <a:ext cx="12802349" cy="73342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Imagine it as dividing a </a:t>
            </a:r>
            <a:r>
              <a:rPr b="0" i="0" lang="en-US" sz="2400" u="none" cap="none" strike="noStrike">
                <a:solidFill>
                  <a:srgbClr val="944472"/>
                </a:solidFill>
                <a:latin typeface="Philosopher"/>
                <a:ea typeface="Philosopher"/>
                <a:cs typeface="Philosopher"/>
                <a:sym typeface="Philosopher"/>
              </a:rPr>
              <a:t>large meal </a:t>
            </a:r>
            <a:r>
              <a:rPr b="0" i="0" lang="en-US" sz="2400" u="none" cap="none" strike="noStrike">
                <a:solidFill>
                  <a:srgbClr val="000000"/>
                </a:solidFill>
                <a:latin typeface="Philosopher"/>
                <a:ea typeface="Philosopher"/>
                <a:cs typeface="Philosopher"/>
                <a:sym typeface="Philosopher"/>
              </a:rPr>
              <a:t>into </a:t>
            </a:r>
            <a:r>
              <a:rPr b="1" i="0" lang="en-US" sz="2400" u="none" cap="none" strike="noStrike">
                <a:solidFill>
                  <a:srgbClr val="000000"/>
                </a:solidFill>
                <a:latin typeface="Philosopher"/>
                <a:ea typeface="Philosopher"/>
                <a:cs typeface="Philosopher"/>
                <a:sym typeface="Philosopher"/>
              </a:rPr>
              <a:t>bite-sized portions</a:t>
            </a:r>
            <a:r>
              <a:rPr b="0" i="0" lang="en-US" sz="2400" u="none" cap="none" strike="noStrike">
                <a:solidFill>
                  <a:srgbClr val="000000"/>
                </a:solidFill>
                <a:latin typeface="Philosopher"/>
                <a:ea typeface="Philosopher"/>
                <a:cs typeface="Philosopher"/>
                <a:sym typeface="Philosopher"/>
              </a:rPr>
              <a:t>. Each portion is easy to consume and digest. In the same way, breaking down content into smaller units aids in better comprehension</a:t>
            </a:r>
            <a:endParaRPr/>
          </a:p>
        </p:txBody>
      </p:sp>
      <p:sp>
        <p:nvSpPr>
          <p:cNvPr id="499" name="Google Shape;499;p23"/>
          <p:cNvSpPr txBox="1"/>
          <p:nvPr/>
        </p:nvSpPr>
        <p:spPr>
          <a:xfrm>
            <a:off x="673884" y="5500687"/>
            <a:ext cx="6510189" cy="295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000000"/>
                </a:solidFill>
                <a:latin typeface="Philosopher"/>
                <a:ea typeface="Philosopher"/>
                <a:cs typeface="Philosopher"/>
                <a:sym typeface="Philosopher"/>
              </a:rPr>
              <a:t>breaking down learning material into small, manageable pieces</a:t>
            </a:r>
            <a:endParaRPr/>
          </a:p>
        </p:txBody>
      </p:sp>
      <p:sp>
        <p:nvSpPr>
          <p:cNvPr id="500" name="Google Shape;500;p23"/>
          <p:cNvSpPr txBox="1"/>
          <p:nvPr/>
        </p:nvSpPr>
        <p:spPr>
          <a:xfrm>
            <a:off x="335181" y="1226484"/>
            <a:ext cx="2930723" cy="2952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900" u="none" cap="none" strike="noStrike">
                <a:solidFill>
                  <a:srgbClr val="F4B234"/>
                </a:solidFill>
                <a:latin typeface="Philosopher"/>
                <a:ea typeface="Philosopher"/>
                <a:cs typeface="Philosopher"/>
                <a:sym typeface="Philosopher"/>
              </a:rPr>
              <a:t>Principles of Microlearning</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24"/>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510" name="Google Shape;510;p24"/>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grpSp>
        <p:nvGrpSpPr>
          <p:cNvPr id="511" name="Google Shape;511;p24"/>
          <p:cNvGrpSpPr/>
          <p:nvPr/>
        </p:nvGrpSpPr>
        <p:grpSpPr>
          <a:xfrm>
            <a:off x="565167" y="4282881"/>
            <a:ext cx="3490837" cy="1936944"/>
            <a:chOff x="0" y="-9525"/>
            <a:chExt cx="919397" cy="510142"/>
          </a:xfrm>
        </p:grpSpPr>
        <p:sp>
          <p:nvSpPr>
            <p:cNvPr id="512" name="Google Shape;512;p24"/>
            <p:cNvSpPr/>
            <p:nvPr/>
          </p:nvSpPr>
          <p:spPr>
            <a:xfrm>
              <a:off x="0" y="0"/>
              <a:ext cx="919397" cy="500617"/>
            </a:xfrm>
            <a:custGeom>
              <a:rect b="b" l="l" r="r" t="t"/>
              <a:pathLst>
                <a:path extrusionOk="0" h="500617" w="919397">
                  <a:moveTo>
                    <a:pt x="0" y="0"/>
                  </a:moveTo>
                  <a:lnTo>
                    <a:pt x="919397" y="0"/>
                  </a:lnTo>
                  <a:lnTo>
                    <a:pt x="919397" y="500617"/>
                  </a:lnTo>
                  <a:lnTo>
                    <a:pt x="0" y="500617"/>
                  </a:lnTo>
                  <a:close/>
                </a:path>
              </a:pathLst>
            </a:custGeom>
            <a:solidFill>
              <a:srgbClr val="FFF4CE"/>
            </a:solidFill>
            <a:ln>
              <a:noFill/>
            </a:ln>
          </p:spPr>
        </p:sp>
        <p:sp>
          <p:nvSpPr>
            <p:cNvPr id="513" name="Google Shape;513;p24"/>
            <p:cNvSpPr txBox="1"/>
            <p:nvPr/>
          </p:nvSpPr>
          <p:spPr>
            <a:xfrm>
              <a:off x="0" y="-9525"/>
              <a:ext cx="919397" cy="510142"/>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4" name="Google Shape;514;p24"/>
          <p:cNvSpPr/>
          <p:nvPr/>
        </p:nvSpPr>
        <p:spPr>
          <a:xfrm>
            <a:off x="4309085" y="-79319"/>
            <a:ext cx="10290119" cy="10290119"/>
          </a:xfrm>
          <a:custGeom>
            <a:rect b="b" l="l" r="r" t="t"/>
            <a:pathLst>
              <a:path extrusionOk="0" h="10290119" w="10290119">
                <a:moveTo>
                  <a:pt x="0" y="0"/>
                </a:moveTo>
                <a:lnTo>
                  <a:pt x="10290120" y="0"/>
                </a:lnTo>
                <a:lnTo>
                  <a:pt x="10290120" y="10290119"/>
                </a:lnTo>
                <a:lnTo>
                  <a:pt x="0" y="10290119"/>
                </a:lnTo>
                <a:lnTo>
                  <a:pt x="0" y="0"/>
                </a:lnTo>
                <a:close/>
              </a:path>
            </a:pathLst>
          </a:custGeom>
          <a:blipFill rotWithShape="1">
            <a:blip r:embed="rId5">
              <a:alphaModFix/>
            </a:blip>
            <a:stretch>
              <a:fillRect b="0" l="0" r="0" t="0"/>
            </a:stretch>
          </a:blipFill>
          <a:ln>
            <a:noFill/>
          </a:ln>
        </p:spPr>
      </p:sp>
      <p:sp>
        <p:nvSpPr>
          <p:cNvPr id="515" name="Google Shape;515;p24"/>
          <p:cNvSpPr/>
          <p:nvPr/>
        </p:nvSpPr>
        <p:spPr>
          <a:xfrm>
            <a:off x="1275266" y="2169886"/>
            <a:ext cx="2306735" cy="1897289"/>
          </a:xfrm>
          <a:custGeom>
            <a:rect b="b" l="l" r="r" t="t"/>
            <a:pathLst>
              <a:path extrusionOk="0" h="1897289" w="2306735">
                <a:moveTo>
                  <a:pt x="0" y="0"/>
                </a:moveTo>
                <a:lnTo>
                  <a:pt x="2306735" y="0"/>
                </a:lnTo>
                <a:lnTo>
                  <a:pt x="2306735" y="1897289"/>
                </a:lnTo>
                <a:lnTo>
                  <a:pt x="0" y="1897289"/>
                </a:lnTo>
                <a:lnTo>
                  <a:pt x="0" y="0"/>
                </a:lnTo>
                <a:close/>
              </a:path>
            </a:pathLst>
          </a:custGeom>
          <a:blipFill rotWithShape="1">
            <a:blip r:embed="rId6">
              <a:alphaModFix/>
            </a:blip>
            <a:stretch>
              <a:fillRect b="0" l="0" r="0" t="0"/>
            </a:stretch>
          </a:blipFill>
          <a:ln>
            <a:noFill/>
          </a:ln>
        </p:spPr>
      </p:sp>
      <p:sp>
        <p:nvSpPr>
          <p:cNvPr id="516" name="Google Shape;516;p24"/>
          <p:cNvSpPr/>
          <p:nvPr/>
        </p:nvSpPr>
        <p:spPr>
          <a:xfrm>
            <a:off x="565167" y="6985239"/>
            <a:ext cx="830631" cy="1650260"/>
          </a:xfrm>
          <a:custGeom>
            <a:rect b="b" l="l" r="r" t="t"/>
            <a:pathLst>
              <a:path extrusionOk="0" h="1650260" w="830631">
                <a:moveTo>
                  <a:pt x="0" y="0"/>
                </a:moveTo>
                <a:lnTo>
                  <a:pt x="830631" y="0"/>
                </a:lnTo>
                <a:lnTo>
                  <a:pt x="830631" y="1650259"/>
                </a:lnTo>
                <a:lnTo>
                  <a:pt x="0" y="1650259"/>
                </a:lnTo>
                <a:lnTo>
                  <a:pt x="0" y="0"/>
                </a:lnTo>
                <a:close/>
              </a:path>
            </a:pathLst>
          </a:custGeom>
          <a:blipFill rotWithShape="1">
            <a:blip r:embed="rId7">
              <a:alphaModFix/>
            </a:blip>
            <a:stretch>
              <a:fillRect b="0" l="0" r="0" t="0"/>
            </a:stretch>
          </a:blipFill>
          <a:ln>
            <a:noFill/>
          </a:ln>
        </p:spPr>
      </p:sp>
      <p:sp>
        <p:nvSpPr>
          <p:cNvPr id="517" name="Google Shape;517;p24"/>
          <p:cNvSpPr/>
          <p:nvPr/>
        </p:nvSpPr>
        <p:spPr>
          <a:xfrm>
            <a:off x="13786523" y="3169891"/>
            <a:ext cx="777502" cy="981075"/>
          </a:xfrm>
          <a:custGeom>
            <a:rect b="b" l="l" r="r" t="t"/>
            <a:pathLst>
              <a:path extrusionOk="0" h="981075" w="777502">
                <a:moveTo>
                  <a:pt x="0" y="0"/>
                </a:moveTo>
                <a:lnTo>
                  <a:pt x="777502" y="0"/>
                </a:lnTo>
                <a:lnTo>
                  <a:pt x="777502" y="981075"/>
                </a:lnTo>
                <a:lnTo>
                  <a:pt x="0" y="981075"/>
                </a:lnTo>
                <a:lnTo>
                  <a:pt x="0" y="0"/>
                </a:lnTo>
                <a:close/>
              </a:path>
            </a:pathLst>
          </a:custGeom>
          <a:blipFill rotWithShape="1">
            <a:blip r:embed="rId8">
              <a:alphaModFix/>
            </a:blip>
            <a:stretch>
              <a:fillRect b="0" l="0" r="0" t="0"/>
            </a:stretch>
          </a:blipFill>
          <a:ln>
            <a:noFill/>
          </a:ln>
        </p:spPr>
      </p:sp>
      <p:sp>
        <p:nvSpPr>
          <p:cNvPr id="518" name="Google Shape;518;p24"/>
          <p:cNvSpPr/>
          <p:nvPr/>
        </p:nvSpPr>
        <p:spPr>
          <a:xfrm>
            <a:off x="13356460" y="7187698"/>
            <a:ext cx="818814" cy="818814"/>
          </a:xfrm>
          <a:custGeom>
            <a:rect b="b" l="l" r="r" t="t"/>
            <a:pathLst>
              <a:path extrusionOk="0" h="818814" w="818814">
                <a:moveTo>
                  <a:pt x="0" y="0"/>
                </a:moveTo>
                <a:lnTo>
                  <a:pt x="818814" y="0"/>
                </a:lnTo>
                <a:lnTo>
                  <a:pt x="818814" y="818814"/>
                </a:lnTo>
                <a:lnTo>
                  <a:pt x="0" y="818814"/>
                </a:lnTo>
                <a:lnTo>
                  <a:pt x="0" y="0"/>
                </a:lnTo>
                <a:close/>
              </a:path>
            </a:pathLst>
          </a:custGeom>
          <a:blipFill rotWithShape="1">
            <a:blip r:embed="rId9">
              <a:alphaModFix/>
            </a:blip>
            <a:stretch>
              <a:fillRect b="0" l="0" r="0" t="0"/>
            </a:stretch>
          </a:blipFill>
          <a:ln>
            <a:noFill/>
          </a:ln>
        </p:spPr>
      </p:sp>
      <p:sp>
        <p:nvSpPr>
          <p:cNvPr id="519" name="Google Shape;519;p24"/>
          <p:cNvSpPr txBox="1"/>
          <p:nvPr/>
        </p:nvSpPr>
        <p:spPr>
          <a:xfrm>
            <a:off x="6284082" y="3808066"/>
            <a:ext cx="6340127" cy="2661343"/>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1" i="0" lang="en-US" sz="8746" u="none" cap="none" strike="noStrike">
                <a:solidFill>
                  <a:srgbClr val="000000"/>
                </a:solidFill>
                <a:latin typeface="Philosopher"/>
                <a:ea typeface="Philosopher"/>
                <a:cs typeface="Philosopher"/>
                <a:sym typeface="Philosopher"/>
              </a:rPr>
              <a:t>Focused Objectives</a:t>
            </a:r>
            <a:endParaRPr/>
          </a:p>
        </p:txBody>
      </p:sp>
      <p:sp>
        <p:nvSpPr>
          <p:cNvPr id="520" name="Google Shape;520;p24"/>
          <p:cNvSpPr txBox="1"/>
          <p:nvPr/>
        </p:nvSpPr>
        <p:spPr>
          <a:xfrm>
            <a:off x="877005" y="4536010"/>
            <a:ext cx="2867160" cy="145732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In micro-learning, </a:t>
            </a:r>
            <a:r>
              <a:rPr b="1" i="0" lang="en-US" sz="2400" u="none" cap="none" strike="noStrike">
                <a:solidFill>
                  <a:srgbClr val="000000"/>
                </a:solidFill>
                <a:latin typeface="Philosopher"/>
                <a:ea typeface="Philosopher"/>
                <a:cs typeface="Philosopher"/>
                <a:sym typeface="Philosopher"/>
              </a:rPr>
              <a:t>objectives</a:t>
            </a:r>
            <a:r>
              <a:rPr b="0" i="0" lang="en-US" sz="2400" u="none" cap="none" strike="noStrike">
                <a:solidFill>
                  <a:srgbClr val="000000"/>
                </a:solidFill>
                <a:latin typeface="Philosopher"/>
                <a:ea typeface="Philosopher"/>
                <a:cs typeface="Philosopher"/>
                <a:sym typeface="Philosopher"/>
              </a:rPr>
              <a:t> are like </a:t>
            </a:r>
            <a:r>
              <a:rPr b="1" i="0" lang="en-US" sz="2400" u="none" cap="none" strike="noStrike">
                <a:solidFill>
                  <a:srgbClr val="000000"/>
                </a:solidFill>
                <a:latin typeface="Philosopher"/>
                <a:ea typeface="Philosopher"/>
                <a:cs typeface="Philosopher"/>
                <a:sym typeface="Philosopher"/>
              </a:rPr>
              <a:t>destination points on a map</a:t>
            </a:r>
            <a:r>
              <a:rPr b="0" i="0" lang="en-US" sz="2400" u="none" cap="none" strike="noStrike">
                <a:solidFill>
                  <a:srgbClr val="000000"/>
                </a:solidFill>
                <a:latin typeface="Philosopher"/>
                <a:ea typeface="Philosopher"/>
                <a:cs typeface="Philosopher"/>
                <a:sym typeface="Philosopher"/>
              </a:rPr>
              <a:t>!</a:t>
            </a:r>
            <a:endParaRPr/>
          </a:p>
        </p:txBody>
      </p:sp>
      <p:sp>
        <p:nvSpPr>
          <p:cNvPr id="521" name="Google Shape;521;p24"/>
          <p:cNvSpPr txBox="1"/>
          <p:nvPr/>
        </p:nvSpPr>
        <p:spPr>
          <a:xfrm>
            <a:off x="1684795" y="7178173"/>
            <a:ext cx="2335294" cy="145732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They</a:t>
            </a:r>
            <a:r>
              <a:rPr b="1" i="0" lang="en-US" sz="2400" u="none" cap="none" strike="noStrike">
                <a:solidFill>
                  <a:srgbClr val="000000"/>
                </a:solidFill>
                <a:latin typeface="Philosopher"/>
                <a:ea typeface="Philosopher"/>
                <a:cs typeface="Philosopher"/>
                <a:sym typeface="Philosopher"/>
              </a:rPr>
              <a:t> guide </a:t>
            </a:r>
            <a:r>
              <a:rPr b="0" i="0" lang="en-US" sz="2400" u="none" cap="none" strike="noStrike">
                <a:solidFill>
                  <a:srgbClr val="000000"/>
                </a:solidFill>
                <a:latin typeface="Philosopher"/>
                <a:ea typeface="Philosopher"/>
                <a:cs typeface="Philosopher"/>
                <a:sym typeface="Philosopher"/>
              </a:rPr>
              <a:t>learners toward</a:t>
            </a:r>
            <a:r>
              <a:rPr b="1" i="0" lang="en-US" sz="2400" u="none" cap="none" strike="noStrike">
                <a:solidFill>
                  <a:srgbClr val="000000"/>
                </a:solidFill>
                <a:latin typeface="Philosopher"/>
                <a:ea typeface="Philosopher"/>
                <a:cs typeface="Philosopher"/>
                <a:sym typeface="Philosopher"/>
              </a:rPr>
              <a:t> a precise learning outcome</a:t>
            </a:r>
            <a:endParaRPr/>
          </a:p>
        </p:txBody>
      </p:sp>
      <p:sp>
        <p:nvSpPr>
          <p:cNvPr id="522" name="Google Shape;522;p24"/>
          <p:cNvSpPr txBox="1"/>
          <p:nvPr/>
        </p:nvSpPr>
        <p:spPr>
          <a:xfrm>
            <a:off x="14481680" y="6708101"/>
            <a:ext cx="3638566" cy="1457325"/>
          </a:xfrm>
          <a:prstGeom prst="rect">
            <a:avLst/>
          </a:prstGeom>
          <a:noFill/>
          <a:ln>
            <a:noFill/>
          </a:ln>
        </p:spPr>
        <p:txBody>
          <a:bodyPr anchorCtr="0" anchor="t" bIns="0" lIns="0" spcFirstLastPara="1" rIns="0" wrap="square" tIns="0">
            <a:spAutoFit/>
          </a:bodyPr>
          <a:lstStyle/>
          <a:p>
            <a:pPr indent="0" lvl="0" marL="0" marR="0" rtl="0" algn="just">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Objective (could be)</a:t>
            </a:r>
            <a:endParaRPr/>
          </a:p>
          <a:p>
            <a:pPr indent="0" lvl="0" marL="0" marR="0" rtl="0" algn="just">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"Learning to create and manage an email account." </a:t>
            </a:r>
            <a:endParaRPr/>
          </a:p>
        </p:txBody>
      </p:sp>
      <p:sp>
        <p:nvSpPr>
          <p:cNvPr id="523" name="Google Shape;523;p24"/>
          <p:cNvSpPr txBox="1"/>
          <p:nvPr/>
        </p:nvSpPr>
        <p:spPr>
          <a:xfrm>
            <a:off x="14435607" y="2471340"/>
            <a:ext cx="3363336"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Example</a:t>
            </a:r>
            <a:endParaRPr/>
          </a:p>
        </p:txBody>
      </p:sp>
      <p:sp>
        <p:nvSpPr>
          <p:cNvPr id="524" name="Google Shape;524;p24"/>
          <p:cNvSpPr txBox="1"/>
          <p:nvPr/>
        </p:nvSpPr>
        <p:spPr>
          <a:xfrm>
            <a:off x="14860017" y="3365154"/>
            <a:ext cx="3260229" cy="733425"/>
          </a:xfrm>
          <a:prstGeom prst="rect">
            <a:avLst/>
          </a:prstGeom>
          <a:noFill/>
          <a:ln>
            <a:noFill/>
          </a:ln>
        </p:spPr>
        <p:txBody>
          <a:bodyPr anchorCtr="0" anchor="t" bIns="0" lIns="0" spcFirstLastPara="1" rIns="0" wrap="square" tIns="0">
            <a:spAutoFit/>
          </a:bodyPr>
          <a:lstStyle/>
          <a:p>
            <a:pPr indent="0" lvl="0" marL="0" marR="0" rtl="0" algn="just">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Goal</a:t>
            </a:r>
            <a:endParaRPr/>
          </a:p>
          <a:p>
            <a:pPr indent="0" lvl="0" marL="0" marR="0" rtl="0" algn="just">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Improve Digital Literacy</a:t>
            </a:r>
            <a:endParaRPr/>
          </a:p>
        </p:txBody>
      </p:sp>
      <p:sp>
        <p:nvSpPr>
          <p:cNvPr id="525" name="Google Shape;525;p24"/>
          <p:cNvSpPr txBox="1"/>
          <p:nvPr/>
        </p:nvSpPr>
        <p:spPr>
          <a:xfrm>
            <a:off x="335181" y="1226484"/>
            <a:ext cx="2930723" cy="2952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900" u="none" cap="none" strike="noStrike">
                <a:solidFill>
                  <a:srgbClr val="F4B234"/>
                </a:solidFill>
                <a:latin typeface="Philosopher"/>
                <a:ea typeface="Philosopher"/>
                <a:cs typeface="Philosopher"/>
                <a:sym typeface="Philosopher"/>
              </a:rPr>
              <a:t>Principles of Microlearning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25"/>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535" name="Google Shape;535;p25"/>
          <p:cNvSpPr/>
          <p:nvPr/>
        </p:nvSpPr>
        <p:spPr>
          <a:xfrm>
            <a:off x="8048804" y="91193"/>
            <a:ext cx="10104615" cy="10104615"/>
          </a:xfrm>
          <a:custGeom>
            <a:rect b="b" l="l" r="r" t="t"/>
            <a:pathLst>
              <a:path extrusionOk="0" h="10104615" w="10104615">
                <a:moveTo>
                  <a:pt x="0" y="0"/>
                </a:moveTo>
                <a:lnTo>
                  <a:pt x="10104614" y="0"/>
                </a:lnTo>
                <a:lnTo>
                  <a:pt x="10104614" y="10104614"/>
                </a:lnTo>
                <a:lnTo>
                  <a:pt x="0" y="10104614"/>
                </a:lnTo>
                <a:lnTo>
                  <a:pt x="0" y="0"/>
                </a:lnTo>
                <a:close/>
              </a:path>
            </a:pathLst>
          </a:custGeom>
          <a:blipFill rotWithShape="1">
            <a:blip r:embed="rId4">
              <a:alphaModFix/>
            </a:blip>
            <a:stretch>
              <a:fillRect b="0" l="0" r="0" t="0"/>
            </a:stretch>
          </a:blipFill>
          <a:ln>
            <a:noFill/>
          </a:ln>
        </p:spPr>
      </p:sp>
      <p:sp>
        <p:nvSpPr>
          <p:cNvPr id="536" name="Google Shape;536;p25"/>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5">
              <a:alphaModFix/>
            </a:blip>
            <a:stretch>
              <a:fillRect b="-4987" l="-14765" r="-20796" t="0"/>
            </a:stretch>
          </a:blipFill>
          <a:ln>
            <a:noFill/>
          </a:ln>
        </p:spPr>
      </p:sp>
      <p:sp>
        <p:nvSpPr>
          <p:cNvPr id="537" name="Google Shape;537;p25"/>
          <p:cNvSpPr/>
          <p:nvPr/>
        </p:nvSpPr>
        <p:spPr>
          <a:xfrm>
            <a:off x="335181" y="4168591"/>
            <a:ext cx="1085960" cy="1085960"/>
          </a:xfrm>
          <a:custGeom>
            <a:rect b="b" l="l" r="r" t="t"/>
            <a:pathLst>
              <a:path extrusionOk="0" h="1085960" w="1085960">
                <a:moveTo>
                  <a:pt x="0" y="0"/>
                </a:moveTo>
                <a:lnTo>
                  <a:pt x="1085960" y="0"/>
                </a:lnTo>
                <a:lnTo>
                  <a:pt x="1085960" y="1085961"/>
                </a:lnTo>
                <a:lnTo>
                  <a:pt x="0" y="1085961"/>
                </a:lnTo>
                <a:lnTo>
                  <a:pt x="0" y="0"/>
                </a:lnTo>
                <a:close/>
              </a:path>
            </a:pathLst>
          </a:custGeom>
          <a:blipFill rotWithShape="1">
            <a:blip r:embed="rId6">
              <a:alphaModFix/>
            </a:blip>
            <a:stretch>
              <a:fillRect b="0" l="0" r="0" t="0"/>
            </a:stretch>
          </a:blipFill>
          <a:ln>
            <a:noFill/>
          </a:ln>
        </p:spPr>
      </p:sp>
      <p:sp>
        <p:nvSpPr>
          <p:cNvPr id="538" name="Google Shape;538;p25"/>
          <p:cNvSpPr/>
          <p:nvPr/>
        </p:nvSpPr>
        <p:spPr>
          <a:xfrm>
            <a:off x="5200850" y="7692911"/>
            <a:ext cx="2599947" cy="2200205"/>
          </a:xfrm>
          <a:custGeom>
            <a:rect b="b" l="l" r="r" t="t"/>
            <a:pathLst>
              <a:path extrusionOk="0" h="2200205" w="2599947">
                <a:moveTo>
                  <a:pt x="0" y="0"/>
                </a:moveTo>
                <a:lnTo>
                  <a:pt x="2599947" y="0"/>
                </a:lnTo>
                <a:lnTo>
                  <a:pt x="2599947" y="2200205"/>
                </a:lnTo>
                <a:lnTo>
                  <a:pt x="0" y="2200205"/>
                </a:lnTo>
                <a:lnTo>
                  <a:pt x="0" y="0"/>
                </a:lnTo>
                <a:close/>
              </a:path>
            </a:pathLst>
          </a:custGeom>
          <a:blipFill rotWithShape="1">
            <a:blip r:embed="rId7">
              <a:alphaModFix/>
            </a:blip>
            <a:stretch>
              <a:fillRect b="0" l="0" r="0" t="0"/>
            </a:stretch>
          </a:blipFill>
          <a:ln>
            <a:noFill/>
          </a:ln>
        </p:spPr>
      </p:sp>
      <p:sp>
        <p:nvSpPr>
          <p:cNvPr id="539" name="Google Shape;539;p25"/>
          <p:cNvSpPr txBox="1"/>
          <p:nvPr/>
        </p:nvSpPr>
        <p:spPr>
          <a:xfrm>
            <a:off x="335181" y="1547728"/>
            <a:ext cx="10361734" cy="126200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235" u="none" cap="none" strike="noStrike">
                <a:solidFill>
                  <a:srgbClr val="000000"/>
                </a:solidFill>
                <a:latin typeface="Philosopher"/>
                <a:ea typeface="Philosopher"/>
                <a:cs typeface="Philosopher"/>
                <a:sym typeface="Philosopher"/>
              </a:rPr>
              <a:t>Just-in-Time Learning </a:t>
            </a:r>
            <a:endParaRPr/>
          </a:p>
        </p:txBody>
      </p:sp>
      <p:sp>
        <p:nvSpPr>
          <p:cNvPr id="540" name="Google Shape;540;p25"/>
          <p:cNvSpPr txBox="1"/>
          <p:nvPr/>
        </p:nvSpPr>
        <p:spPr>
          <a:xfrm>
            <a:off x="408287" y="6779841"/>
            <a:ext cx="4617600" cy="3028200"/>
          </a:xfrm>
          <a:prstGeom prst="rect">
            <a:avLst/>
          </a:prstGeom>
          <a:noFill/>
          <a:ln>
            <a:noFill/>
          </a:ln>
        </p:spPr>
        <p:txBody>
          <a:bodyPr anchorCtr="0" anchor="t" bIns="0" lIns="0" spcFirstLastPara="1" rIns="0" wrap="square" tIns="0">
            <a:spAutoFit/>
          </a:bodyPr>
          <a:lstStyle/>
          <a:p>
            <a:pPr indent="0" lvl="0" marL="0" marR="0" rtl="0" algn="just">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A</a:t>
            </a:r>
            <a:r>
              <a:rPr b="1" i="0" lang="en-US" sz="2400" u="none" cap="none" strike="noStrike">
                <a:solidFill>
                  <a:srgbClr val="000000"/>
                </a:solidFill>
                <a:latin typeface="Philosopher"/>
                <a:ea typeface="Philosopher"/>
                <a:cs typeface="Philosopher"/>
                <a:sym typeface="Philosopher"/>
              </a:rPr>
              <a:t> low-skilled adult learner </a:t>
            </a:r>
            <a:r>
              <a:rPr b="0" i="0" lang="en-US" sz="2400" u="none" cap="none" strike="noStrike">
                <a:solidFill>
                  <a:srgbClr val="000000"/>
                </a:solidFill>
                <a:latin typeface="Philosopher"/>
                <a:ea typeface="Philosopher"/>
                <a:cs typeface="Philosopher"/>
                <a:sym typeface="Philosopher"/>
              </a:rPr>
              <a:t>is struggling with a specific task at work</a:t>
            </a:r>
            <a:r>
              <a:rPr b="1" i="0" lang="en-US" sz="2400" u="none" cap="none" strike="noStrike">
                <a:solidFill>
                  <a:srgbClr val="000000"/>
                </a:solidFill>
                <a:latin typeface="Philosopher"/>
                <a:ea typeface="Philosopher"/>
                <a:cs typeface="Philosopher"/>
                <a:sym typeface="Philosopher"/>
              </a:rPr>
              <a:t>, </a:t>
            </a:r>
            <a:r>
              <a:rPr b="0" i="0" lang="en-US" sz="2400" u="none" cap="none" strike="noStrike">
                <a:solidFill>
                  <a:srgbClr val="000000"/>
                </a:solidFill>
                <a:latin typeface="Philosopher"/>
                <a:ea typeface="Philosopher"/>
                <a:cs typeface="Philosopher"/>
                <a:sym typeface="Philosopher"/>
              </a:rPr>
              <a:t>such as</a:t>
            </a:r>
            <a:r>
              <a:rPr b="1" i="0" lang="en-US" sz="2400" u="none" cap="none" strike="noStrike">
                <a:solidFill>
                  <a:srgbClr val="000000"/>
                </a:solidFill>
                <a:latin typeface="Philosopher"/>
                <a:ea typeface="Philosopher"/>
                <a:cs typeface="Philosopher"/>
                <a:sym typeface="Philosopher"/>
              </a:rPr>
              <a:t> using a spreadsheet:</a:t>
            </a:r>
            <a:endParaRPr/>
          </a:p>
          <a:p>
            <a:pPr indent="0" lvl="0" marL="0" marR="0" rtl="0" algn="just">
              <a:lnSpc>
                <a:spcPct val="11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just">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 A short tutorial on </a:t>
            </a:r>
            <a:r>
              <a:rPr b="1" i="0" lang="en-US" sz="2400" u="none" cap="none" strike="noStrike">
                <a:solidFill>
                  <a:srgbClr val="FFC000"/>
                </a:solidFill>
                <a:latin typeface="Philosopher"/>
                <a:ea typeface="Philosopher"/>
                <a:cs typeface="Philosopher"/>
                <a:sym typeface="Philosopher"/>
              </a:rPr>
              <a:t>spreadsheet basics</a:t>
            </a:r>
            <a:r>
              <a:rPr b="1" i="0" lang="en-US" sz="2400" u="none" cap="none" strike="noStrike">
                <a:solidFill>
                  <a:srgbClr val="000000"/>
                </a:solidFill>
                <a:latin typeface="Philosopher"/>
                <a:ea typeface="Philosopher"/>
                <a:cs typeface="Philosopher"/>
                <a:sym typeface="Philosopher"/>
              </a:rPr>
              <a:t> can be delivered just when they require it</a:t>
            </a:r>
            <a:endParaRPr/>
          </a:p>
        </p:txBody>
      </p:sp>
      <p:sp>
        <p:nvSpPr>
          <p:cNvPr id="541" name="Google Shape;541;p25"/>
          <p:cNvSpPr txBox="1"/>
          <p:nvPr/>
        </p:nvSpPr>
        <p:spPr>
          <a:xfrm>
            <a:off x="1645157" y="4521127"/>
            <a:ext cx="6179631" cy="73342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(Think of it as) </a:t>
            </a:r>
            <a:r>
              <a:rPr b="1" i="0" lang="en-US" sz="2400" u="none" cap="none" strike="noStrike">
                <a:solidFill>
                  <a:srgbClr val="000000"/>
                </a:solidFill>
                <a:latin typeface="Philosopher"/>
                <a:ea typeface="Philosopher"/>
                <a:cs typeface="Philosopher"/>
                <a:sym typeface="Philosopher"/>
              </a:rPr>
              <a:t>Providing the right tool exactly when it's needed to solve a problem</a:t>
            </a:r>
            <a:endParaRPr/>
          </a:p>
        </p:txBody>
      </p:sp>
      <p:sp>
        <p:nvSpPr>
          <p:cNvPr id="542" name="Google Shape;542;p25"/>
          <p:cNvSpPr txBox="1"/>
          <p:nvPr/>
        </p:nvSpPr>
        <p:spPr>
          <a:xfrm>
            <a:off x="335181" y="2800209"/>
            <a:ext cx="8278568" cy="295275"/>
          </a:xfrm>
          <a:prstGeom prst="rect">
            <a:avLst/>
          </a:prstGeom>
          <a:noFill/>
          <a:ln>
            <a:noFill/>
          </a:ln>
        </p:spPr>
        <p:txBody>
          <a:bodyPr anchorCtr="0" anchor="t" bIns="0" lIns="0" spcFirstLastPara="1" rIns="0" wrap="square" tIns="0">
            <a:spAutoFit/>
          </a:bodyPr>
          <a:lstStyle/>
          <a:p>
            <a:pPr indent="0" lvl="0" marL="0" marR="0" rtl="0" algn="l">
              <a:lnSpc>
                <a:spcPct val="120031"/>
              </a:lnSpc>
              <a:spcBef>
                <a:spcPts val="0"/>
              </a:spcBef>
              <a:spcAft>
                <a:spcPts val="0"/>
              </a:spcAft>
              <a:buNone/>
            </a:pPr>
            <a:r>
              <a:rPr b="0" i="0" lang="en-US" sz="1912" u="none" cap="none" strike="noStrike">
                <a:solidFill>
                  <a:srgbClr val="FFCA08"/>
                </a:solidFill>
                <a:latin typeface="Philosopher"/>
                <a:ea typeface="Philosopher"/>
                <a:cs typeface="Philosopher"/>
                <a:sym typeface="Philosopher"/>
              </a:rPr>
              <a:t> the delivery of timely information when learners need it the most</a:t>
            </a:r>
            <a:endParaRPr/>
          </a:p>
        </p:txBody>
      </p:sp>
      <p:sp>
        <p:nvSpPr>
          <p:cNvPr id="543" name="Google Shape;543;p25"/>
          <p:cNvSpPr txBox="1"/>
          <p:nvPr/>
        </p:nvSpPr>
        <p:spPr>
          <a:xfrm>
            <a:off x="5905213" y="6849180"/>
            <a:ext cx="1191220" cy="3810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2499" u="none" cap="none" strike="noStrike">
                <a:solidFill>
                  <a:srgbClr val="FFCA08"/>
                </a:solidFill>
                <a:latin typeface="Philosopher"/>
                <a:ea typeface="Philosopher"/>
                <a:cs typeface="Philosopher"/>
                <a:sym typeface="Philosopher"/>
              </a:rPr>
              <a:t>Example</a:t>
            </a:r>
            <a:endParaRPr/>
          </a:p>
        </p:txBody>
      </p:sp>
      <p:sp>
        <p:nvSpPr>
          <p:cNvPr id="544" name="Google Shape;544;p25"/>
          <p:cNvSpPr txBox="1"/>
          <p:nvPr/>
        </p:nvSpPr>
        <p:spPr>
          <a:xfrm>
            <a:off x="470446" y="5502091"/>
            <a:ext cx="7354342"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Philosopher"/>
                <a:ea typeface="Philosopher"/>
                <a:cs typeface="Philosopher"/>
                <a:sym typeface="Philosopher"/>
              </a:rPr>
              <a:t>This approach ensures that learning is relevant and immediately applicable</a:t>
            </a:r>
            <a:endParaRPr/>
          </a:p>
        </p:txBody>
      </p:sp>
      <p:sp>
        <p:nvSpPr>
          <p:cNvPr id="545" name="Google Shape;545;p25"/>
          <p:cNvSpPr txBox="1"/>
          <p:nvPr/>
        </p:nvSpPr>
        <p:spPr>
          <a:xfrm>
            <a:off x="335181" y="1226484"/>
            <a:ext cx="2930723" cy="2952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900" u="none" cap="none" strike="noStrike">
                <a:solidFill>
                  <a:srgbClr val="F4B234"/>
                </a:solidFill>
                <a:latin typeface="Philosopher"/>
                <a:ea typeface="Philosopher"/>
                <a:cs typeface="Philosopher"/>
                <a:sym typeface="Philosopher"/>
              </a:rPr>
              <a:t>Principles of Microlearning</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26"/>
          <p:cNvSpPr/>
          <p:nvPr/>
        </p:nvSpPr>
        <p:spPr>
          <a:xfrm>
            <a:off x="10477332" y="1028700"/>
            <a:ext cx="7810668" cy="9247955"/>
          </a:xfrm>
          <a:custGeom>
            <a:rect b="b" l="l" r="r" t="t"/>
            <a:pathLst>
              <a:path extrusionOk="0" h="9247955" w="7810668">
                <a:moveTo>
                  <a:pt x="0" y="0"/>
                </a:moveTo>
                <a:lnTo>
                  <a:pt x="7810668" y="0"/>
                </a:lnTo>
                <a:lnTo>
                  <a:pt x="7810668" y="9247955"/>
                </a:lnTo>
                <a:lnTo>
                  <a:pt x="0" y="9247955"/>
                </a:lnTo>
                <a:lnTo>
                  <a:pt x="0" y="0"/>
                </a:lnTo>
                <a:close/>
              </a:path>
            </a:pathLst>
          </a:custGeom>
          <a:blipFill rotWithShape="1">
            <a:blip r:embed="rId3">
              <a:alphaModFix/>
            </a:blip>
            <a:stretch>
              <a:fillRect b="0" l="0" r="0" t="0"/>
            </a:stretch>
          </a:blipFill>
          <a:ln>
            <a:noFill/>
          </a:ln>
        </p:spPr>
      </p:sp>
      <p:sp>
        <p:nvSpPr>
          <p:cNvPr id="555" name="Google Shape;555;p26"/>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4">
              <a:alphaModFix/>
            </a:blip>
            <a:stretch>
              <a:fillRect b="-6540" l="-2006" r="-2012" t="-4247"/>
            </a:stretch>
          </a:blipFill>
          <a:ln>
            <a:noFill/>
          </a:ln>
        </p:spPr>
      </p:sp>
      <p:sp>
        <p:nvSpPr>
          <p:cNvPr id="556" name="Google Shape;556;p26"/>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5">
              <a:alphaModFix/>
            </a:blip>
            <a:stretch>
              <a:fillRect b="-4987" l="-14765" r="-20796" t="0"/>
            </a:stretch>
          </a:blipFill>
          <a:ln>
            <a:noFill/>
          </a:ln>
        </p:spPr>
      </p:sp>
      <p:sp>
        <p:nvSpPr>
          <p:cNvPr id="557" name="Google Shape;557;p26"/>
          <p:cNvSpPr/>
          <p:nvPr/>
        </p:nvSpPr>
        <p:spPr>
          <a:xfrm>
            <a:off x="449539" y="7164649"/>
            <a:ext cx="2202877" cy="2093651"/>
          </a:xfrm>
          <a:custGeom>
            <a:rect b="b" l="l" r="r" t="t"/>
            <a:pathLst>
              <a:path extrusionOk="0" h="2093651" w="2202877">
                <a:moveTo>
                  <a:pt x="0" y="0"/>
                </a:moveTo>
                <a:lnTo>
                  <a:pt x="2202876" y="0"/>
                </a:lnTo>
                <a:lnTo>
                  <a:pt x="2202876" y="2093651"/>
                </a:lnTo>
                <a:lnTo>
                  <a:pt x="0" y="2093651"/>
                </a:lnTo>
                <a:lnTo>
                  <a:pt x="0" y="0"/>
                </a:lnTo>
                <a:close/>
              </a:path>
            </a:pathLst>
          </a:custGeom>
          <a:blipFill rotWithShape="1">
            <a:blip r:embed="rId6">
              <a:alphaModFix/>
            </a:blip>
            <a:stretch>
              <a:fillRect b="0" l="0" r="0" t="0"/>
            </a:stretch>
          </a:blipFill>
          <a:ln>
            <a:noFill/>
          </a:ln>
        </p:spPr>
      </p:sp>
      <p:sp>
        <p:nvSpPr>
          <p:cNvPr id="558" name="Google Shape;558;p26"/>
          <p:cNvSpPr/>
          <p:nvPr/>
        </p:nvSpPr>
        <p:spPr>
          <a:xfrm>
            <a:off x="449539" y="4361310"/>
            <a:ext cx="943819" cy="782190"/>
          </a:xfrm>
          <a:custGeom>
            <a:rect b="b" l="l" r="r" t="t"/>
            <a:pathLst>
              <a:path extrusionOk="0" h="782190" w="943819">
                <a:moveTo>
                  <a:pt x="0" y="0"/>
                </a:moveTo>
                <a:lnTo>
                  <a:pt x="943819" y="0"/>
                </a:lnTo>
                <a:lnTo>
                  <a:pt x="943819" y="782190"/>
                </a:lnTo>
                <a:lnTo>
                  <a:pt x="0" y="782190"/>
                </a:lnTo>
                <a:lnTo>
                  <a:pt x="0" y="0"/>
                </a:lnTo>
                <a:close/>
              </a:path>
            </a:pathLst>
          </a:custGeom>
          <a:blipFill rotWithShape="1">
            <a:blip r:embed="rId7">
              <a:alphaModFix/>
            </a:blip>
            <a:stretch>
              <a:fillRect b="0" l="0" r="0" t="0"/>
            </a:stretch>
          </a:blipFill>
          <a:ln>
            <a:noFill/>
          </a:ln>
        </p:spPr>
      </p:sp>
      <p:sp>
        <p:nvSpPr>
          <p:cNvPr id="559" name="Google Shape;559;p26"/>
          <p:cNvSpPr/>
          <p:nvPr/>
        </p:nvSpPr>
        <p:spPr>
          <a:xfrm>
            <a:off x="449539" y="5454938"/>
            <a:ext cx="779744" cy="779744"/>
          </a:xfrm>
          <a:custGeom>
            <a:rect b="b" l="l" r="r" t="t"/>
            <a:pathLst>
              <a:path extrusionOk="0" h="779744" w="779744">
                <a:moveTo>
                  <a:pt x="0" y="0"/>
                </a:moveTo>
                <a:lnTo>
                  <a:pt x="779744" y="0"/>
                </a:lnTo>
                <a:lnTo>
                  <a:pt x="779744" y="779745"/>
                </a:lnTo>
                <a:lnTo>
                  <a:pt x="0" y="779745"/>
                </a:lnTo>
                <a:lnTo>
                  <a:pt x="0" y="0"/>
                </a:lnTo>
                <a:close/>
              </a:path>
            </a:pathLst>
          </a:custGeom>
          <a:blipFill rotWithShape="1">
            <a:blip r:embed="rId8">
              <a:alphaModFix/>
            </a:blip>
            <a:stretch>
              <a:fillRect b="0" l="0" r="0" t="0"/>
            </a:stretch>
          </a:blipFill>
          <a:ln>
            <a:noFill/>
          </a:ln>
        </p:spPr>
      </p:sp>
      <p:sp>
        <p:nvSpPr>
          <p:cNvPr id="560" name="Google Shape;560;p26"/>
          <p:cNvSpPr txBox="1"/>
          <p:nvPr/>
        </p:nvSpPr>
        <p:spPr>
          <a:xfrm>
            <a:off x="335181" y="1918147"/>
            <a:ext cx="7607052" cy="13430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735" u="none" cap="none" strike="noStrike">
                <a:solidFill>
                  <a:srgbClr val="000000"/>
                </a:solidFill>
                <a:latin typeface="Philosopher"/>
                <a:ea typeface="Philosopher"/>
                <a:cs typeface="Philosopher"/>
                <a:sym typeface="Philosopher"/>
              </a:rPr>
              <a:t>Personalization</a:t>
            </a:r>
            <a:endParaRPr/>
          </a:p>
        </p:txBody>
      </p:sp>
      <p:sp>
        <p:nvSpPr>
          <p:cNvPr id="561" name="Google Shape;561;p26"/>
          <p:cNvSpPr txBox="1"/>
          <p:nvPr/>
        </p:nvSpPr>
        <p:spPr>
          <a:xfrm>
            <a:off x="449539" y="3084960"/>
            <a:ext cx="6318796" cy="342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000000"/>
                </a:solidFill>
                <a:latin typeface="Philosopher"/>
                <a:ea typeface="Philosopher"/>
                <a:cs typeface="Philosopher"/>
                <a:sym typeface="Philosopher"/>
              </a:rPr>
              <a:t>tailoring content to individual needs and preferences</a:t>
            </a:r>
            <a:endParaRPr/>
          </a:p>
        </p:txBody>
      </p:sp>
      <p:sp>
        <p:nvSpPr>
          <p:cNvPr id="562" name="Google Shape;562;p26"/>
          <p:cNvSpPr txBox="1"/>
          <p:nvPr/>
        </p:nvSpPr>
        <p:spPr>
          <a:xfrm>
            <a:off x="1550977" y="4415408"/>
            <a:ext cx="9451248" cy="1819275"/>
          </a:xfrm>
          <a:prstGeom prst="rect">
            <a:avLst/>
          </a:prstGeom>
          <a:noFill/>
          <a:ln>
            <a:noFill/>
          </a:ln>
        </p:spPr>
        <p:txBody>
          <a:bodyPr anchorCtr="0" anchor="t" bIns="0" lIns="0" spcFirstLastPara="1" rIns="0" wrap="square" tIns="0">
            <a:spAutoFit/>
          </a:bodyPr>
          <a:lstStyle/>
          <a:p>
            <a:pPr indent="0" lvl="0" marL="0" marR="0" rtl="0" algn="just">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Each learner is </a:t>
            </a:r>
            <a:r>
              <a:rPr b="1" i="0" lang="en-US" sz="2400" u="none" cap="none" strike="noStrike">
                <a:solidFill>
                  <a:srgbClr val="FFCA08"/>
                </a:solidFill>
                <a:latin typeface="Philosopher"/>
                <a:ea typeface="Philosopher"/>
                <a:cs typeface="Philosopher"/>
                <a:sym typeface="Philosopher"/>
              </a:rPr>
              <a:t>unique</a:t>
            </a:r>
            <a:r>
              <a:rPr b="1" i="0" lang="en-US" sz="2400" u="none" cap="none" strike="noStrike">
                <a:solidFill>
                  <a:srgbClr val="000000"/>
                </a:solidFill>
                <a:latin typeface="Philosopher"/>
                <a:ea typeface="Philosopher"/>
                <a:cs typeface="Philosopher"/>
                <a:sym typeface="Philosopher"/>
              </a:rPr>
              <a:t> and may have varying levels of prior knowledge and learning styles</a:t>
            </a:r>
            <a:endParaRPr/>
          </a:p>
          <a:p>
            <a:pPr indent="0" lvl="0" marL="0" marR="0" rtl="0" algn="just">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 </a:t>
            </a:r>
            <a:endParaRPr/>
          </a:p>
          <a:p>
            <a:pPr indent="0" lvl="0" marL="0" marR="0" rtl="0" algn="just">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Personalization ensures that the learning experience is </a:t>
            </a:r>
            <a:r>
              <a:rPr b="1" i="0" lang="en-US" sz="2400" u="none" cap="none" strike="noStrike">
                <a:solidFill>
                  <a:srgbClr val="FFCA08"/>
                </a:solidFill>
                <a:latin typeface="Philosopher"/>
                <a:ea typeface="Philosopher"/>
                <a:cs typeface="Philosopher"/>
                <a:sym typeface="Philosopher"/>
              </a:rPr>
              <a:t>relevant</a:t>
            </a:r>
            <a:r>
              <a:rPr b="1" i="0" lang="en-US" sz="2400" u="none" cap="none" strike="noStrike">
                <a:solidFill>
                  <a:srgbClr val="000000"/>
                </a:solidFill>
                <a:latin typeface="Philosopher"/>
                <a:ea typeface="Philosopher"/>
                <a:cs typeface="Philosopher"/>
                <a:sym typeface="Philosopher"/>
              </a:rPr>
              <a:t> and </a:t>
            </a:r>
            <a:r>
              <a:rPr b="1" i="0" lang="en-US" sz="2400" u="none" cap="none" strike="noStrike">
                <a:solidFill>
                  <a:srgbClr val="FFCA08"/>
                </a:solidFill>
                <a:latin typeface="Philosopher"/>
                <a:ea typeface="Philosopher"/>
                <a:cs typeface="Philosopher"/>
                <a:sym typeface="Philosopher"/>
              </a:rPr>
              <a:t>engaging </a:t>
            </a:r>
            <a:r>
              <a:rPr b="1" i="0" lang="en-US" sz="2400" u="none" cap="none" strike="noStrike">
                <a:solidFill>
                  <a:srgbClr val="000000"/>
                </a:solidFill>
                <a:latin typeface="Philosopher"/>
                <a:ea typeface="Philosopher"/>
                <a:cs typeface="Philosopher"/>
                <a:sym typeface="Philosopher"/>
              </a:rPr>
              <a:t>for each learner</a:t>
            </a:r>
            <a:endParaRPr/>
          </a:p>
        </p:txBody>
      </p:sp>
      <p:sp>
        <p:nvSpPr>
          <p:cNvPr id="563" name="Google Shape;563;p26"/>
          <p:cNvSpPr txBox="1"/>
          <p:nvPr/>
        </p:nvSpPr>
        <p:spPr>
          <a:xfrm>
            <a:off x="3205963" y="7556155"/>
            <a:ext cx="8025438" cy="12534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For instance, a </a:t>
            </a:r>
            <a:r>
              <a:rPr b="1" i="0" lang="en-US" sz="2400" u="none" cap="none" strike="noStrike">
                <a:solidFill>
                  <a:srgbClr val="FFC000"/>
                </a:solidFill>
                <a:latin typeface="Philosopher"/>
                <a:ea typeface="Philosopher"/>
                <a:cs typeface="Philosopher"/>
                <a:sym typeface="Philosopher"/>
              </a:rPr>
              <a:t>micro-learning platform</a:t>
            </a:r>
            <a:r>
              <a:rPr b="1" i="0" lang="en-US" sz="2400" u="none" cap="none" strike="noStrike">
                <a:solidFill>
                  <a:srgbClr val="000000"/>
                </a:solidFill>
                <a:latin typeface="Philosopher"/>
                <a:ea typeface="Philosopher"/>
                <a:cs typeface="Philosopher"/>
                <a:sym typeface="Philosopher"/>
              </a:rPr>
              <a:t> can adapt content based on the learner's progress and offer choices for exploring related topics of interest</a:t>
            </a:r>
            <a:endParaRPr/>
          </a:p>
        </p:txBody>
      </p:sp>
      <p:sp>
        <p:nvSpPr>
          <p:cNvPr id="564" name="Google Shape;564;p26"/>
          <p:cNvSpPr txBox="1"/>
          <p:nvPr/>
        </p:nvSpPr>
        <p:spPr>
          <a:xfrm>
            <a:off x="335181" y="1226484"/>
            <a:ext cx="2930723" cy="2952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900" u="none" cap="none" strike="noStrike">
                <a:solidFill>
                  <a:srgbClr val="F4B234"/>
                </a:solidFill>
                <a:latin typeface="Philosopher"/>
                <a:ea typeface="Philosopher"/>
                <a:cs typeface="Philosopher"/>
                <a:sym typeface="Philosopher"/>
              </a:rPr>
              <a:t>Principles of Microlearning</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27"/>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574" name="Google Shape;574;p27"/>
          <p:cNvSpPr/>
          <p:nvPr/>
        </p:nvSpPr>
        <p:spPr>
          <a:xfrm>
            <a:off x="7707080" y="689866"/>
            <a:ext cx="9655851" cy="7640192"/>
          </a:xfrm>
          <a:custGeom>
            <a:rect b="b" l="l" r="r" t="t"/>
            <a:pathLst>
              <a:path extrusionOk="0" h="7640192" w="9655851">
                <a:moveTo>
                  <a:pt x="0" y="0"/>
                </a:moveTo>
                <a:lnTo>
                  <a:pt x="9655851" y="0"/>
                </a:lnTo>
                <a:lnTo>
                  <a:pt x="9655851" y="7640192"/>
                </a:lnTo>
                <a:lnTo>
                  <a:pt x="0" y="7640192"/>
                </a:lnTo>
                <a:lnTo>
                  <a:pt x="0" y="0"/>
                </a:lnTo>
                <a:close/>
              </a:path>
            </a:pathLst>
          </a:custGeom>
          <a:blipFill rotWithShape="1">
            <a:blip r:embed="rId4">
              <a:alphaModFix/>
            </a:blip>
            <a:stretch>
              <a:fillRect b="0" l="0" r="0" t="0"/>
            </a:stretch>
          </a:blipFill>
          <a:ln>
            <a:noFill/>
          </a:ln>
        </p:spPr>
      </p:sp>
      <p:sp>
        <p:nvSpPr>
          <p:cNvPr id="575" name="Google Shape;575;p27"/>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5">
              <a:alphaModFix/>
            </a:blip>
            <a:stretch>
              <a:fillRect b="-4987" l="-14765" r="-20796" t="0"/>
            </a:stretch>
          </a:blipFill>
          <a:ln>
            <a:noFill/>
          </a:ln>
        </p:spPr>
      </p:sp>
      <p:grpSp>
        <p:nvGrpSpPr>
          <p:cNvPr id="576" name="Google Shape;576;p27"/>
          <p:cNvGrpSpPr/>
          <p:nvPr/>
        </p:nvGrpSpPr>
        <p:grpSpPr>
          <a:xfrm>
            <a:off x="335181" y="4513178"/>
            <a:ext cx="12199825" cy="5433480"/>
            <a:chOff x="0" y="-9525"/>
            <a:chExt cx="3213123" cy="1431040"/>
          </a:xfrm>
        </p:grpSpPr>
        <p:sp>
          <p:nvSpPr>
            <p:cNvPr id="577" name="Google Shape;577;p27"/>
            <p:cNvSpPr/>
            <p:nvPr/>
          </p:nvSpPr>
          <p:spPr>
            <a:xfrm>
              <a:off x="0" y="0"/>
              <a:ext cx="3213123" cy="1421515"/>
            </a:xfrm>
            <a:custGeom>
              <a:rect b="b" l="l" r="r" t="t"/>
              <a:pathLst>
                <a:path extrusionOk="0" h="1421515" w="3213123">
                  <a:moveTo>
                    <a:pt x="0" y="0"/>
                  </a:moveTo>
                  <a:lnTo>
                    <a:pt x="3213123" y="0"/>
                  </a:lnTo>
                  <a:lnTo>
                    <a:pt x="3213123" y="1421515"/>
                  </a:lnTo>
                  <a:lnTo>
                    <a:pt x="0" y="1421515"/>
                  </a:lnTo>
                  <a:close/>
                </a:path>
              </a:pathLst>
            </a:custGeom>
            <a:solidFill>
              <a:srgbClr val="F4B234"/>
            </a:solidFill>
            <a:ln>
              <a:noFill/>
            </a:ln>
          </p:spPr>
        </p:sp>
        <p:sp>
          <p:nvSpPr>
            <p:cNvPr id="578" name="Google Shape;578;p27"/>
            <p:cNvSpPr txBox="1"/>
            <p:nvPr/>
          </p:nvSpPr>
          <p:spPr>
            <a:xfrm>
              <a:off x="0" y="-9525"/>
              <a:ext cx="3213123" cy="143104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9" name="Google Shape;579;p27"/>
          <p:cNvSpPr/>
          <p:nvPr/>
        </p:nvSpPr>
        <p:spPr>
          <a:xfrm>
            <a:off x="590138" y="5229243"/>
            <a:ext cx="2360866" cy="4114800"/>
          </a:xfrm>
          <a:custGeom>
            <a:rect b="b" l="l" r="r" t="t"/>
            <a:pathLst>
              <a:path extrusionOk="0" h="4114800" w="2360866">
                <a:moveTo>
                  <a:pt x="0" y="0"/>
                </a:moveTo>
                <a:lnTo>
                  <a:pt x="2360867" y="0"/>
                </a:lnTo>
                <a:lnTo>
                  <a:pt x="2360867" y="4114800"/>
                </a:lnTo>
                <a:lnTo>
                  <a:pt x="0" y="4114800"/>
                </a:lnTo>
                <a:lnTo>
                  <a:pt x="0" y="0"/>
                </a:lnTo>
                <a:close/>
              </a:path>
            </a:pathLst>
          </a:custGeom>
          <a:blipFill rotWithShape="1">
            <a:blip r:embed="rId6">
              <a:alphaModFix/>
            </a:blip>
            <a:stretch>
              <a:fillRect b="0" l="0" r="0" t="0"/>
            </a:stretch>
          </a:blipFill>
          <a:ln>
            <a:noFill/>
          </a:ln>
        </p:spPr>
      </p:sp>
      <p:sp>
        <p:nvSpPr>
          <p:cNvPr id="580" name="Google Shape;580;p27"/>
          <p:cNvSpPr txBox="1"/>
          <p:nvPr/>
        </p:nvSpPr>
        <p:spPr>
          <a:xfrm>
            <a:off x="2951005" y="4589195"/>
            <a:ext cx="9161100" cy="53523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3699" u="none" cap="none" strike="noStrike">
                <a:solidFill>
                  <a:srgbClr val="FFFFFF"/>
                </a:solidFill>
                <a:latin typeface="Philosopher"/>
                <a:ea typeface="Philosopher"/>
                <a:cs typeface="Philosopher"/>
                <a:sym typeface="Philosopher"/>
              </a:rPr>
              <a:t>Now that we've delved into the principles of micro-learning, let's put theory into practice!</a:t>
            </a:r>
            <a:endParaRPr/>
          </a:p>
          <a:p>
            <a:pPr indent="0" lvl="0" marL="0" marR="0" rtl="0" algn="ctr">
              <a:lnSpc>
                <a:spcPct val="140010"/>
              </a:lnSpc>
              <a:spcBef>
                <a:spcPts val="0"/>
              </a:spcBef>
              <a:spcAft>
                <a:spcPts val="0"/>
              </a:spcAft>
              <a:buNone/>
            </a:pPr>
            <a:r>
              <a:t/>
            </a:r>
            <a:endParaRPr b="1" i="0" sz="3699" u="none" cap="none" strike="noStrike">
              <a:solidFill>
                <a:srgbClr val="FFFFFF"/>
              </a:solidFill>
              <a:latin typeface="Philosopher"/>
              <a:ea typeface="Philosopher"/>
              <a:cs typeface="Philosopher"/>
              <a:sym typeface="Philosopher"/>
            </a:endParaRPr>
          </a:p>
          <a:p>
            <a:pPr indent="0" lvl="0" marL="0" marR="0" rtl="0" algn="ctr">
              <a:lnSpc>
                <a:spcPct val="140010"/>
              </a:lnSpc>
              <a:spcBef>
                <a:spcPts val="0"/>
              </a:spcBef>
              <a:spcAft>
                <a:spcPts val="0"/>
              </a:spcAft>
              <a:buNone/>
            </a:pPr>
            <a:r>
              <a:rPr b="1" i="0" lang="en-US" sz="3699" u="none" cap="none" strike="noStrike">
                <a:solidFill>
                  <a:srgbClr val="FFFFFF"/>
                </a:solidFill>
                <a:latin typeface="Philosopher"/>
                <a:ea typeface="Philosopher"/>
                <a:cs typeface="Philosopher"/>
                <a:sym typeface="Philosopher"/>
              </a:rPr>
              <a:t>In this hands-on activity, we'll explore </a:t>
            </a:r>
            <a:r>
              <a:rPr b="1" i="0" lang="en-US" sz="3699" u="none" cap="none" strike="noStrike">
                <a:solidFill>
                  <a:srgbClr val="000000"/>
                </a:solidFill>
                <a:latin typeface="Philosopher"/>
                <a:ea typeface="Philosopher"/>
                <a:cs typeface="Philosopher"/>
                <a:sym typeface="Philosopher"/>
              </a:rPr>
              <a:t>how to design micro-learning activities</a:t>
            </a:r>
            <a:r>
              <a:rPr b="1" i="0" lang="en-US" sz="3699" u="none" cap="none" strike="noStrike">
                <a:solidFill>
                  <a:srgbClr val="FFFFFF"/>
                </a:solidFill>
                <a:latin typeface="Philosopher"/>
                <a:ea typeface="Philosopher"/>
                <a:cs typeface="Philosopher"/>
                <a:sym typeface="Philosopher"/>
              </a:rPr>
              <a:t> tailored to </a:t>
            </a:r>
            <a:r>
              <a:rPr b="1" i="0" lang="en-US" sz="3699" u="none" cap="none" strike="noStrike">
                <a:solidFill>
                  <a:srgbClr val="000000"/>
                </a:solidFill>
                <a:latin typeface="Philosopher"/>
                <a:ea typeface="Philosopher"/>
                <a:cs typeface="Philosopher"/>
                <a:sym typeface="Philosopher"/>
              </a:rPr>
              <a:t>low-skilled</a:t>
            </a:r>
            <a:r>
              <a:rPr b="1" i="0" lang="en-US" sz="3699" u="none" cap="none" strike="noStrike">
                <a:solidFill>
                  <a:srgbClr val="FFFFFF"/>
                </a:solidFill>
                <a:latin typeface="Philosopher"/>
                <a:ea typeface="Philosopher"/>
                <a:cs typeface="Philosopher"/>
                <a:sym typeface="Philosopher"/>
              </a:rPr>
              <a:t> </a:t>
            </a:r>
            <a:r>
              <a:rPr b="1" i="0" lang="en-US" sz="3699" u="none" cap="none" strike="noStrike">
                <a:solidFill>
                  <a:srgbClr val="000000"/>
                </a:solidFill>
                <a:latin typeface="Philosopher"/>
                <a:ea typeface="Philosopher"/>
                <a:cs typeface="Philosopher"/>
                <a:sym typeface="Philosopher"/>
              </a:rPr>
              <a:t>adult learners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28"/>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7" l="-14765" r="-20796" t="0"/>
            </a:stretch>
          </a:blipFill>
          <a:ln>
            <a:noFill/>
          </a:ln>
        </p:spPr>
      </p:sp>
      <p:sp>
        <p:nvSpPr>
          <p:cNvPr id="590" name="Google Shape;590;p28"/>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4">
              <a:alphaModFix/>
            </a:blip>
            <a:stretch>
              <a:fillRect b="-6540" l="-2006" r="-2012" t="-4247"/>
            </a:stretch>
          </a:blipFill>
          <a:ln>
            <a:noFill/>
          </a:ln>
        </p:spPr>
      </p:sp>
      <p:sp>
        <p:nvSpPr>
          <p:cNvPr id="591" name="Google Shape;591;p28"/>
          <p:cNvSpPr/>
          <p:nvPr/>
        </p:nvSpPr>
        <p:spPr>
          <a:xfrm>
            <a:off x="660049" y="4109879"/>
            <a:ext cx="921179" cy="921179"/>
          </a:xfrm>
          <a:custGeom>
            <a:rect b="b" l="l" r="r" t="t"/>
            <a:pathLst>
              <a:path extrusionOk="0" h="921179" w="921179">
                <a:moveTo>
                  <a:pt x="0" y="0"/>
                </a:moveTo>
                <a:lnTo>
                  <a:pt x="921179" y="0"/>
                </a:lnTo>
                <a:lnTo>
                  <a:pt x="921179" y="921179"/>
                </a:lnTo>
                <a:lnTo>
                  <a:pt x="0" y="921179"/>
                </a:lnTo>
                <a:lnTo>
                  <a:pt x="0" y="0"/>
                </a:lnTo>
                <a:close/>
              </a:path>
            </a:pathLst>
          </a:custGeom>
          <a:blipFill rotWithShape="1">
            <a:blip r:embed="rId5">
              <a:alphaModFix/>
            </a:blip>
            <a:stretch>
              <a:fillRect b="0" l="0" r="0" t="0"/>
            </a:stretch>
          </a:blipFill>
          <a:ln>
            <a:noFill/>
          </a:ln>
        </p:spPr>
      </p:sp>
      <p:sp>
        <p:nvSpPr>
          <p:cNvPr id="592" name="Google Shape;592;p28"/>
          <p:cNvSpPr/>
          <p:nvPr/>
        </p:nvSpPr>
        <p:spPr>
          <a:xfrm>
            <a:off x="706200" y="5433937"/>
            <a:ext cx="875028" cy="826901"/>
          </a:xfrm>
          <a:custGeom>
            <a:rect b="b" l="l" r="r" t="t"/>
            <a:pathLst>
              <a:path extrusionOk="0" h="826901" w="875028">
                <a:moveTo>
                  <a:pt x="0" y="0"/>
                </a:moveTo>
                <a:lnTo>
                  <a:pt x="875028" y="0"/>
                </a:lnTo>
                <a:lnTo>
                  <a:pt x="875028" y="826902"/>
                </a:lnTo>
                <a:lnTo>
                  <a:pt x="0" y="826902"/>
                </a:lnTo>
                <a:lnTo>
                  <a:pt x="0" y="0"/>
                </a:lnTo>
                <a:close/>
              </a:path>
            </a:pathLst>
          </a:custGeom>
          <a:blipFill rotWithShape="1">
            <a:blip r:embed="rId6">
              <a:alphaModFix/>
            </a:blip>
            <a:stretch>
              <a:fillRect b="0" l="0" r="0" t="0"/>
            </a:stretch>
          </a:blipFill>
          <a:ln>
            <a:noFill/>
          </a:ln>
        </p:spPr>
      </p:sp>
      <p:sp>
        <p:nvSpPr>
          <p:cNvPr id="593" name="Google Shape;593;p28"/>
          <p:cNvSpPr/>
          <p:nvPr/>
        </p:nvSpPr>
        <p:spPr>
          <a:xfrm>
            <a:off x="552528" y="6660889"/>
            <a:ext cx="1028700" cy="905685"/>
          </a:xfrm>
          <a:custGeom>
            <a:rect b="b" l="l" r="r" t="t"/>
            <a:pathLst>
              <a:path extrusionOk="0" h="905685" w="1028700">
                <a:moveTo>
                  <a:pt x="0" y="0"/>
                </a:moveTo>
                <a:lnTo>
                  <a:pt x="1028700" y="0"/>
                </a:lnTo>
                <a:lnTo>
                  <a:pt x="1028700" y="905684"/>
                </a:lnTo>
                <a:lnTo>
                  <a:pt x="0" y="905684"/>
                </a:lnTo>
                <a:lnTo>
                  <a:pt x="0" y="0"/>
                </a:lnTo>
                <a:close/>
              </a:path>
            </a:pathLst>
          </a:custGeom>
          <a:blipFill rotWithShape="1">
            <a:blip r:embed="rId7">
              <a:alphaModFix/>
            </a:blip>
            <a:stretch>
              <a:fillRect b="0" l="0" r="0" t="0"/>
            </a:stretch>
          </a:blipFill>
          <a:ln>
            <a:noFill/>
          </a:ln>
        </p:spPr>
      </p:sp>
      <p:sp>
        <p:nvSpPr>
          <p:cNvPr id="594" name="Google Shape;594;p28"/>
          <p:cNvSpPr/>
          <p:nvPr/>
        </p:nvSpPr>
        <p:spPr>
          <a:xfrm>
            <a:off x="591186" y="7969453"/>
            <a:ext cx="1105056" cy="1060854"/>
          </a:xfrm>
          <a:custGeom>
            <a:rect b="b" l="l" r="r" t="t"/>
            <a:pathLst>
              <a:path extrusionOk="0" h="1060854" w="1105056">
                <a:moveTo>
                  <a:pt x="0" y="0"/>
                </a:moveTo>
                <a:lnTo>
                  <a:pt x="1105056" y="0"/>
                </a:lnTo>
                <a:lnTo>
                  <a:pt x="1105056" y="1060853"/>
                </a:lnTo>
                <a:lnTo>
                  <a:pt x="0" y="1060853"/>
                </a:lnTo>
                <a:lnTo>
                  <a:pt x="0" y="0"/>
                </a:lnTo>
                <a:close/>
              </a:path>
            </a:pathLst>
          </a:custGeom>
          <a:blipFill rotWithShape="1">
            <a:blip r:embed="rId8">
              <a:alphaModFix/>
            </a:blip>
            <a:stretch>
              <a:fillRect b="0" l="0" r="0" t="0"/>
            </a:stretch>
          </a:blipFill>
          <a:ln>
            <a:noFill/>
          </a:ln>
        </p:spPr>
      </p:sp>
      <p:sp>
        <p:nvSpPr>
          <p:cNvPr id="595" name="Google Shape;595;p28"/>
          <p:cNvSpPr txBox="1"/>
          <p:nvPr/>
        </p:nvSpPr>
        <p:spPr>
          <a:xfrm>
            <a:off x="3633100" y="690562"/>
            <a:ext cx="11021799" cy="65722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199" u="none" cap="none" strike="noStrike">
                <a:solidFill>
                  <a:srgbClr val="EEAE34"/>
                </a:solidFill>
                <a:latin typeface="Philosopher"/>
                <a:ea typeface="Philosopher"/>
                <a:cs typeface="Philosopher"/>
                <a:sym typeface="Philosopher"/>
              </a:rPr>
              <a:t>Hands-on Activity - Guidelines</a:t>
            </a:r>
            <a:endParaRPr/>
          </a:p>
        </p:txBody>
      </p:sp>
      <p:sp>
        <p:nvSpPr>
          <p:cNvPr id="596" name="Google Shape;596;p28"/>
          <p:cNvSpPr txBox="1"/>
          <p:nvPr/>
        </p:nvSpPr>
        <p:spPr>
          <a:xfrm>
            <a:off x="1928646" y="4204161"/>
            <a:ext cx="10562805" cy="590551"/>
          </a:xfrm>
          <a:prstGeom prst="rect">
            <a:avLst/>
          </a:prstGeom>
          <a:noFill/>
          <a:ln>
            <a:noFill/>
          </a:ln>
        </p:spPr>
        <p:txBody>
          <a:bodyPr anchorCtr="0" anchor="t" bIns="0" lIns="0" spcFirstLastPara="1" rIns="0" wrap="square" tIns="0">
            <a:spAutoFit/>
          </a:bodyPr>
          <a:lstStyle/>
          <a:p>
            <a:pPr indent="0" lvl="0" marL="0" marR="0" rtl="0" algn="l">
              <a:lnSpc>
                <a:spcPct val="165021"/>
              </a:lnSpc>
              <a:spcBef>
                <a:spcPts val="0"/>
              </a:spcBef>
              <a:spcAft>
                <a:spcPts val="0"/>
              </a:spcAft>
              <a:buNone/>
            </a:pPr>
            <a:r>
              <a:rPr b="1" i="0" lang="en-US" sz="2999" u="none" cap="none" strike="noStrike">
                <a:solidFill>
                  <a:srgbClr val="000000"/>
                </a:solidFill>
                <a:latin typeface="Philosopher"/>
                <a:ea typeface="Philosopher"/>
                <a:cs typeface="Philosopher"/>
                <a:sym typeface="Philosopher"/>
              </a:rPr>
              <a:t>Ensure the content is </a:t>
            </a:r>
            <a:r>
              <a:rPr b="1" i="0" lang="en-US" sz="2999" u="none" cap="none" strike="noStrike">
                <a:solidFill>
                  <a:srgbClr val="F4B234"/>
                </a:solidFill>
                <a:latin typeface="Philosopher"/>
                <a:ea typeface="Philosopher"/>
                <a:cs typeface="Philosopher"/>
                <a:sym typeface="Philosopher"/>
              </a:rPr>
              <a:t>concise</a:t>
            </a:r>
            <a:r>
              <a:rPr b="1" i="0" lang="en-US" sz="2999" u="none" cap="none" strike="noStrike">
                <a:solidFill>
                  <a:srgbClr val="000000"/>
                </a:solidFill>
                <a:latin typeface="Philosopher"/>
                <a:ea typeface="Philosopher"/>
                <a:cs typeface="Philosopher"/>
                <a:sym typeface="Philosopher"/>
              </a:rPr>
              <a:t> and </a:t>
            </a:r>
            <a:r>
              <a:rPr b="1" i="0" lang="en-US" sz="2999" u="none" cap="none" strike="noStrike">
                <a:solidFill>
                  <a:srgbClr val="F4B234"/>
                </a:solidFill>
                <a:latin typeface="Philosopher"/>
                <a:ea typeface="Philosopher"/>
                <a:cs typeface="Philosopher"/>
                <a:sym typeface="Philosopher"/>
              </a:rPr>
              <a:t>easily digestible</a:t>
            </a:r>
            <a:endParaRPr/>
          </a:p>
        </p:txBody>
      </p:sp>
      <p:sp>
        <p:nvSpPr>
          <p:cNvPr id="597" name="Google Shape;597;p28"/>
          <p:cNvSpPr txBox="1"/>
          <p:nvPr/>
        </p:nvSpPr>
        <p:spPr>
          <a:xfrm>
            <a:off x="1928646" y="6866081"/>
            <a:ext cx="10735717" cy="476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Philosopher"/>
                <a:ea typeface="Philosopher"/>
                <a:cs typeface="Philosopher"/>
                <a:sym typeface="Philosopher"/>
              </a:rPr>
              <a:t>Define clear learning objectives for their </a:t>
            </a:r>
            <a:r>
              <a:rPr b="1" i="0" lang="en-US" sz="3000" u="none" cap="none" strike="noStrike">
                <a:solidFill>
                  <a:srgbClr val="F4B234"/>
                </a:solidFill>
                <a:latin typeface="Philosopher"/>
                <a:ea typeface="Philosopher"/>
                <a:cs typeface="Philosopher"/>
                <a:sym typeface="Philosopher"/>
              </a:rPr>
              <a:t>micro-learning</a:t>
            </a:r>
            <a:r>
              <a:rPr b="1" i="0" lang="en-US" sz="3000" u="none" cap="none" strike="noStrike">
                <a:solidFill>
                  <a:srgbClr val="000000"/>
                </a:solidFill>
                <a:latin typeface="Philosopher"/>
                <a:ea typeface="Philosopher"/>
                <a:cs typeface="Philosopher"/>
                <a:sym typeface="Philosopher"/>
              </a:rPr>
              <a:t> activity</a:t>
            </a:r>
            <a:endParaRPr/>
          </a:p>
        </p:txBody>
      </p:sp>
      <p:sp>
        <p:nvSpPr>
          <p:cNvPr id="598" name="Google Shape;598;p28"/>
          <p:cNvSpPr txBox="1"/>
          <p:nvPr/>
        </p:nvSpPr>
        <p:spPr>
          <a:xfrm>
            <a:off x="1928646" y="5544521"/>
            <a:ext cx="14521904" cy="476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Philosopher"/>
                <a:ea typeface="Philosopher"/>
                <a:cs typeface="Philosopher"/>
                <a:sym typeface="Philosopher"/>
              </a:rPr>
              <a:t>Consider the timing of when the learning material should be </a:t>
            </a:r>
            <a:r>
              <a:rPr b="1" i="0" lang="en-US" sz="3000" u="none" cap="none" strike="noStrike">
                <a:solidFill>
                  <a:srgbClr val="EEAE34"/>
                </a:solidFill>
                <a:latin typeface="Philosopher"/>
                <a:ea typeface="Philosopher"/>
                <a:cs typeface="Philosopher"/>
                <a:sym typeface="Philosopher"/>
              </a:rPr>
              <a:t>delivered</a:t>
            </a:r>
            <a:endParaRPr/>
          </a:p>
        </p:txBody>
      </p:sp>
      <p:sp>
        <p:nvSpPr>
          <p:cNvPr id="599" name="Google Shape;599;p28"/>
          <p:cNvSpPr txBox="1"/>
          <p:nvPr/>
        </p:nvSpPr>
        <p:spPr>
          <a:xfrm>
            <a:off x="1928646" y="8096856"/>
            <a:ext cx="15799221" cy="933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Philosopher"/>
                <a:ea typeface="Philosopher"/>
                <a:cs typeface="Philosopher"/>
                <a:sym typeface="Philosopher"/>
              </a:rPr>
              <a:t>Think about how they can </a:t>
            </a:r>
            <a:r>
              <a:rPr b="1" i="0" lang="en-US" sz="3000" u="none" cap="none" strike="noStrike">
                <a:solidFill>
                  <a:srgbClr val="F4B234"/>
                </a:solidFill>
                <a:latin typeface="Philosopher"/>
                <a:ea typeface="Philosopher"/>
                <a:cs typeface="Philosopher"/>
                <a:sym typeface="Philosopher"/>
              </a:rPr>
              <a:t>personalize </a:t>
            </a:r>
            <a:r>
              <a:rPr b="1" i="0" lang="en-US" sz="3000" u="none" cap="none" strike="noStrike">
                <a:solidFill>
                  <a:srgbClr val="000000"/>
                </a:solidFill>
                <a:latin typeface="Philosopher"/>
                <a:ea typeface="Philosopher"/>
                <a:cs typeface="Philosopher"/>
                <a:sym typeface="Philosopher"/>
              </a:rPr>
              <a:t>the content to meet the unique </a:t>
            </a:r>
            <a:r>
              <a:rPr b="1" i="0" lang="en-US" sz="3000" u="none" cap="none" strike="noStrike">
                <a:solidFill>
                  <a:srgbClr val="F4B234"/>
                </a:solidFill>
                <a:latin typeface="Philosopher"/>
                <a:ea typeface="Philosopher"/>
                <a:cs typeface="Philosopher"/>
                <a:sym typeface="Philosopher"/>
              </a:rPr>
              <a:t>needs </a:t>
            </a:r>
            <a:r>
              <a:rPr b="1" i="0" lang="en-US" sz="3000" u="none" cap="none" strike="noStrike">
                <a:solidFill>
                  <a:srgbClr val="000000"/>
                </a:solidFill>
                <a:latin typeface="Philosopher"/>
                <a:ea typeface="Philosopher"/>
                <a:cs typeface="Philosopher"/>
                <a:sym typeface="Philosopher"/>
              </a:rPr>
              <a:t>and </a:t>
            </a:r>
            <a:r>
              <a:rPr b="1" i="0" lang="en-US" sz="3000" u="none" cap="none" strike="noStrike">
                <a:solidFill>
                  <a:srgbClr val="F4B234"/>
                </a:solidFill>
                <a:latin typeface="Philosopher"/>
                <a:ea typeface="Philosopher"/>
                <a:cs typeface="Philosopher"/>
                <a:sym typeface="Philosopher"/>
              </a:rPr>
              <a:t>preferences </a:t>
            </a:r>
            <a:r>
              <a:rPr b="1" i="0" lang="en-US" sz="3000" u="none" cap="none" strike="noStrike">
                <a:solidFill>
                  <a:srgbClr val="000000"/>
                </a:solidFill>
                <a:latin typeface="Philosopher"/>
                <a:ea typeface="Philosopher"/>
                <a:cs typeface="Philosopher"/>
                <a:sym typeface="Philosopher"/>
              </a:rPr>
              <a:t>of their target audience</a:t>
            </a:r>
            <a:endParaRPr/>
          </a:p>
        </p:txBody>
      </p:sp>
      <p:grpSp>
        <p:nvGrpSpPr>
          <p:cNvPr id="600" name="Google Shape;600;p28"/>
          <p:cNvGrpSpPr/>
          <p:nvPr/>
        </p:nvGrpSpPr>
        <p:grpSpPr>
          <a:xfrm>
            <a:off x="428927" y="2019205"/>
            <a:ext cx="17430146" cy="1538224"/>
            <a:chOff x="0" y="-9525"/>
            <a:chExt cx="4590656" cy="405129"/>
          </a:xfrm>
        </p:grpSpPr>
        <p:sp>
          <p:nvSpPr>
            <p:cNvPr id="601" name="Google Shape;601;p28"/>
            <p:cNvSpPr/>
            <p:nvPr/>
          </p:nvSpPr>
          <p:spPr>
            <a:xfrm>
              <a:off x="0" y="0"/>
              <a:ext cx="4590656" cy="395604"/>
            </a:xfrm>
            <a:custGeom>
              <a:rect b="b" l="l" r="r" t="t"/>
              <a:pathLst>
                <a:path extrusionOk="0" h="395604" w="4590656">
                  <a:moveTo>
                    <a:pt x="0" y="0"/>
                  </a:moveTo>
                  <a:lnTo>
                    <a:pt x="4590656" y="0"/>
                  </a:lnTo>
                  <a:lnTo>
                    <a:pt x="4590656" y="395604"/>
                  </a:lnTo>
                  <a:lnTo>
                    <a:pt x="0" y="395604"/>
                  </a:lnTo>
                  <a:close/>
                </a:path>
              </a:pathLst>
            </a:custGeom>
            <a:solidFill>
              <a:srgbClr val="F4B234"/>
            </a:solidFill>
            <a:ln>
              <a:noFill/>
            </a:ln>
          </p:spPr>
        </p:sp>
        <p:sp>
          <p:nvSpPr>
            <p:cNvPr id="602" name="Google Shape;602;p28"/>
            <p:cNvSpPr txBox="1"/>
            <p:nvPr/>
          </p:nvSpPr>
          <p:spPr>
            <a:xfrm>
              <a:off x="0" y="-9525"/>
              <a:ext cx="4590656" cy="405129"/>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3" name="Google Shape;603;p28"/>
          <p:cNvSpPr txBox="1"/>
          <p:nvPr/>
        </p:nvSpPr>
        <p:spPr>
          <a:xfrm>
            <a:off x="280396" y="2587324"/>
            <a:ext cx="17727208"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FFFFFF"/>
                </a:solidFill>
                <a:latin typeface="Philosopher"/>
                <a:ea typeface="Philosopher"/>
                <a:cs typeface="Philosopher"/>
                <a:sym typeface="Philosopher"/>
              </a:rPr>
              <a:t>GOAL: To brainstorm and outline a micro-learning activity that incorporates the four principles we discussed</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29"/>
          <p:cNvSpPr/>
          <p:nvPr/>
        </p:nvSpPr>
        <p:spPr>
          <a:xfrm>
            <a:off x="16045354" y="242332"/>
            <a:ext cx="2032536" cy="1856043"/>
          </a:xfrm>
          <a:custGeom>
            <a:rect b="b" l="l" r="r" t="t"/>
            <a:pathLst>
              <a:path extrusionOk="0" h="1856043" w="2032536">
                <a:moveTo>
                  <a:pt x="0" y="0"/>
                </a:moveTo>
                <a:lnTo>
                  <a:pt x="2032536" y="0"/>
                </a:lnTo>
                <a:lnTo>
                  <a:pt x="2032536" y="1856043"/>
                </a:lnTo>
                <a:lnTo>
                  <a:pt x="0" y="1856043"/>
                </a:lnTo>
                <a:lnTo>
                  <a:pt x="0" y="0"/>
                </a:lnTo>
                <a:close/>
              </a:path>
            </a:pathLst>
          </a:custGeom>
          <a:blipFill rotWithShape="1">
            <a:blip r:embed="rId3">
              <a:alphaModFix/>
            </a:blip>
            <a:stretch>
              <a:fillRect b="-4987" l="-14765" r="-20796" t="0"/>
            </a:stretch>
          </a:blipFill>
          <a:ln>
            <a:noFill/>
          </a:ln>
        </p:spPr>
      </p:sp>
      <p:sp>
        <p:nvSpPr>
          <p:cNvPr id="609" name="Google Shape;609;p29"/>
          <p:cNvSpPr/>
          <p:nvPr/>
        </p:nvSpPr>
        <p:spPr>
          <a:xfrm>
            <a:off x="0" y="0"/>
            <a:ext cx="7622848" cy="7089249"/>
          </a:xfrm>
          <a:custGeom>
            <a:rect b="b" l="l" r="r" t="t"/>
            <a:pathLst>
              <a:path extrusionOk="0" h="7089249" w="7622848">
                <a:moveTo>
                  <a:pt x="0" y="0"/>
                </a:moveTo>
                <a:lnTo>
                  <a:pt x="7622848" y="0"/>
                </a:lnTo>
                <a:lnTo>
                  <a:pt x="7622848" y="7089249"/>
                </a:lnTo>
                <a:lnTo>
                  <a:pt x="0" y="7089249"/>
                </a:lnTo>
                <a:lnTo>
                  <a:pt x="0" y="0"/>
                </a:lnTo>
                <a:close/>
              </a:path>
            </a:pathLst>
          </a:custGeom>
          <a:blipFill rotWithShape="1">
            <a:blip r:embed="rId4">
              <a:alphaModFix/>
            </a:blip>
            <a:stretch>
              <a:fillRect b="0" l="0" r="0" t="0"/>
            </a:stretch>
          </a:blipFill>
          <a:ln>
            <a:noFill/>
          </a:ln>
        </p:spPr>
      </p:sp>
      <p:sp>
        <p:nvSpPr>
          <p:cNvPr id="610" name="Google Shape;610;p29"/>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5">
              <a:alphaModFix/>
            </a:blip>
            <a:stretch>
              <a:fillRect b="-6540" l="-2006" r="-2012" t="-4247"/>
            </a:stretch>
          </a:blipFill>
          <a:ln>
            <a:noFill/>
          </a:ln>
        </p:spPr>
      </p:sp>
      <p:sp>
        <p:nvSpPr>
          <p:cNvPr id="611" name="Google Shape;611;p29"/>
          <p:cNvSpPr/>
          <p:nvPr/>
        </p:nvSpPr>
        <p:spPr>
          <a:xfrm>
            <a:off x="13092414" y="6172200"/>
            <a:ext cx="4166886" cy="4114800"/>
          </a:xfrm>
          <a:custGeom>
            <a:rect b="b" l="l" r="r" t="t"/>
            <a:pathLst>
              <a:path extrusionOk="0" h="4114800" w="4166886">
                <a:moveTo>
                  <a:pt x="0" y="0"/>
                </a:moveTo>
                <a:lnTo>
                  <a:pt x="4166886" y="0"/>
                </a:lnTo>
                <a:lnTo>
                  <a:pt x="4166886" y="4114800"/>
                </a:lnTo>
                <a:lnTo>
                  <a:pt x="0" y="4114800"/>
                </a:lnTo>
                <a:lnTo>
                  <a:pt x="0" y="0"/>
                </a:lnTo>
                <a:close/>
              </a:path>
            </a:pathLst>
          </a:custGeom>
          <a:blipFill rotWithShape="1">
            <a:blip r:embed="rId6">
              <a:alphaModFix/>
            </a:blip>
            <a:stretch>
              <a:fillRect b="0" l="0" r="0" t="0"/>
            </a:stretch>
          </a:blipFill>
          <a:ln>
            <a:noFill/>
          </a:ln>
        </p:spPr>
      </p:sp>
      <p:sp>
        <p:nvSpPr>
          <p:cNvPr id="612" name="Google Shape;612;p29"/>
          <p:cNvSpPr txBox="1"/>
          <p:nvPr/>
        </p:nvSpPr>
        <p:spPr>
          <a:xfrm>
            <a:off x="1635673" y="3679316"/>
            <a:ext cx="15016654" cy="2756919"/>
          </a:xfrm>
          <a:prstGeom prst="rect">
            <a:avLst/>
          </a:prstGeom>
          <a:noFill/>
          <a:ln>
            <a:noFill/>
          </a:ln>
        </p:spPr>
        <p:txBody>
          <a:bodyPr anchorCtr="0" anchor="t" bIns="0" lIns="0" spcFirstLastPara="1" rIns="0" wrap="square" tIns="0">
            <a:spAutoFit/>
          </a:bodyPr>
          <a:lstStyle/>
          <a:p>
            <a:pPr indent="0" lvl="0" marL="0" marR="0" rtl="0" algn="ctr">
              <a:lnSpc>
                <a:spcPct val="156011"/>
              </a:lnSpc>
              <a:spcBef>
                <a:spcPts val="0"/>
              </a:spcBef>
              <a:spcAft>
                <a:spcPts val="0"/>
              </a:spcAft>
              <a:buNone/>
            </a:pPr>
            <a:r>
              <a:rPr b="1" i="0" lang="en-US" sz="4699" u="none" cap="none" strike="noStrike">
                <a:solidFill>
                  <a:srgbClr val="000000"/>
                </a:solidFill>
                <a:latin typeface="Philosopher"/>
                <a:ea typeface="Philosopher"/>
                <a:cs typeface="Philosopher"/>
                <a:sym typeface="Philosopher"/>
              </a:rPr>
              <a:t> How can you apply these principles when designing </a:t>
            </a:r>
            <a:r>
              <a:rPr b="1" i="0" lang="en-US" sz="4699" u="none" cap="none" strike="noStrike">
                <a:solidFill>
                  <a:srgbClr val="F59F35"/>
                </a:solidFill>
                <a:latin typeface="Philosopher"/>
                <a:ea typeface="Philosopher"/>
                <a:cs typeface="Philosopher"/>
                <a:sym typeface="Philosopher"/>
              </a:rPr>
              <a:t>micro-learning experiences</a:t>
            </a:r>
            <a:r>
              <a:rPr b="1" i="0" lang="en-US" sz="4699" u="none" cap="none" strike="noStrike">
                <a:solidFill>
                  <a:srgbClr val="000000"/>
                </a:solidFill>
                <a:latin typeface="Philosopher"/>
                <a:ea typeface="Philosopher"/>
                <a:cs typeface="Philosopher"/>
                <a:sym typeface="Philosopher"/>
              </a:rPr>
              <a:t> for low-skilled adult learners in your specific teaching contexts?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3"/>
          <p:cNvSpPr/>
          <p:nvPr/>
        </p:nvSpPr>
        <p:spPr>
          <a:xfrm>
            <a:off x="918972" y="0"/>
            <a:ext cx="7310628" cy="10287000"/>
          </a:xfrm>
          <a:custGeom>
            <a:rect b="b" l="l" r="r" t="t"/>
            <a:pathLst>
              <a:path extrusionOk="0" h="13716000" w="9747504">
                <a:moveTo>
                  <a:pt x="0" y="0"/>
                </a:moveTo>
                <a:lnTo>
                  <a:pt x="9747504" y="0"/>
                </a:lnTo>
                <a:lnTo>
                  <a:pt x="9747504" y="13716000"/>
                </a:lnTo>
                <a:lnTo>
                  <a:pt x="0" y="13716000"/>
                </a:lnTo>
                <a:close/>
              </a:path>
            </a:pathLst>
          </a:custGeom>
          <a:solidFill>
            <a:srgbClr val="FFCA08"/>
          </a:solidFill>
          <a:ln>
            <a:noFill/>
          </a:ln>
        </p:spPr>
      </p:sp>
      <p:sp>
        <p:nvSpPr>
          <p:cNvPr id="114" name="Google Shape;114;p3"/>
          <p:cNvSpPr txBox="1"/>
          <p:nvPr/>
        </p:nvSpPr>
        <p:spPr>
          <a:xfrm rot="-5400000">
            <a:off x="-24047" y="4764177"/>
            <a:ext cx="4501029" cy="758647"/>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000000"/>
                </a:solidFill>
                <a:latin typeface="Philosopher"/>
                <a:ea typeface="Philosopher"/>
                <a:cs typeface="Philosopher"/>
                <a:sym typeface="Philosopher"/>
              </a:rPr>
              <a:t>TABLE OF CONTENT</a:t>
            </a:r>
            <a:endParaRPr/>
          </a:p>
        </p:txBody>
      </p:sp>
      <p:sp>
        <p:nvSpPr>
          <p:cNvPr id="115" name="Google Shape;115;p3"/>
          <p:cNvSpPr/>
          <p:nvPr/>
        </p:nvSpPr>
        <p:spPr>
          <a:xfrm rot="5400000">
            <a:off x="9382444" y="2537579"/>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16" name="Google Shape;116;p3"/>
          <p:cNvSpPr/>
          <p:nvPr/>
        </p:nvSpPr>
        <p:spPr>
          <a:xfrm rot="5400000">
            <a:off x="9382444" y="3616052"/>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17" name="Google Shape;117;p3"/>
          <p:cNvSpPr/>
          <p:nvPr/>
        </p:nvSpPr>
        <p:spPr>
          <a:xfrm rot="5400000">
            <a:off x="9382445" y="4756625"/>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18" name="Google Shape;118;p3"/>
          <p:cNvSpPr/>
          <p:nvPr/>
        </p:nvSpPr>
        <p:spPr>
          <a:xfrm>
            <a:off x="3150395" y="1052522"/>
            <a:ext cx="5993606" cy="8567738"/>
          </a:xfrm>
          <a:custGeom>
            <a:rect b="b" l="l" r="r" t="t"/>
            <a:pathLst>
              <a:path extrusionOk="0" h="8567738" w="5993606">
                <a:moveTo>
                  <a:pt x="0" y="0"/>
                </a:moveTo>
                <a:lnTo>
                  <a:pt x="5993605" y="0"/>
                </a:lnTo>
                <a:lnTo>
                  <a:pt x="5993605" y="8567737"/>
                </a:lnTo>
                <a:lnTo>
                  <a:pt x="0" y="8567737"/>
                </a:lnTo>
                <a:lnTo>
                  <a:pt x="0" y="0"/>
                </a:lnTo>
                <a:close/>
              </a:path>
            </a:pathLst>
          </a:custGeom>
          <a:blipFill rotWithShape="1">
            <a:blip r:embed="rId3">
              <a:alphaModFix/>
            </a:blip>
            <a:stretch>
              <a:fillRect b="-38" l="-57420" r="-57420" t="0"/>
            </a:stretch>
          </a:blipFill>
          <a:ln>
            <a:noFill/>
          </a:ln>
        </p:spPr>
      </p:sp>
      <p:sp>
        <p:nvSpPr>
          <p:cNvPr id="119" name="Google Shape;119;p3"/>
          <p:cNvSpPr/>
          <p:nvPr/>
        </p:nvSpPr>
        <p:spPr>
          <a:xfrm>
            <a:off x="15298059" y="-191347"/>
            <a:ext cx="3580483" cy="2531242"/>
          </a:xfrm>
          <a:custGeom>
            <a:rect b="b" l="l" r="r" t="t"/>
            <a:pathLst>
              <a:path extrusionOk="0" h="2531242" w="3580483">
                <a:moveTo>
                  <a:pt x="0" y="0"/>
                </a:moveTo>
                <a:lnTo>
                  <a:pt x="3580483" y="0"/>
                </a:lnTo>
                <a:lnTo>
                  <a:pt x="3580483" y="2531242"/>
                </a:lnTo>
                <a:lnTo>
                  <a:pt x="0" y="2531242"/>
                </a:lnTo>
                <a:lnTo>
                  <a:pt x="0" y="0"/>
                </a:lnTo>
                <a:close/>
              </a:path>
            </a:pathLst>
          </a:custGeom>
          <a:blipFill rotWithShape="1">
            <a:blip r:embed="rId4">
              <a:alphaModFix/>
            </a:blip>
            <a:stretch>
              <a:fillRect b="-32" l="0" r="0" t="0"/>
            </a:stretch>
          </a:blipFill>
          <a:ln>
            <a:noFill/>
          </a:ln>
        </p:spPr>
      </p:sp>
      <p:sp>
        <p:nvSpPr>
          <p:cNvPr id="120" name="Google Shape;120;p3"/>
          <p:cNvSpPr/>
          <p:nvPr/>
        </p:nvSpPr>
        <p:spPr>
          <a:xfrm rot="5400000">
            <a:off x="9382444" y="5988121"/>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21" name="Google Shape;121;p3"/>
          <p:cNvSpPr/>
          <p:nvPr/>
        </p:nvSpPr>
        <p:spPr>
          <a:xfrm rot="5400000">
            <a:off x="9382445" y="7183421"/>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22" name="Google Shape;122;p3"/>
          <p:cNvSpPr/>
          <p:nvPr/>
        </p:nvSpPr>
        <p:spPr>
          <a:xfrm rot="5400000">
            <a:off x="9382444" y="8469643"/>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23" name="Google Shape;123;p3"/>
          <p:cNvSpPr txBox="1"/>
          <p:nvPr/>
        </p:nvSpPr>
        <p:spPr>
          <a:xfrm>
            <a:off x="10036702" y="2526102"/>
            <a:ext cx="6586264" cy="444582"/>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Part 1: Introduction to Micro-Learning</a:t>
            </a:r>
            <a:r>
              <a:rPr b="0" i="0" lang="en-US" sz="2400" u="none" cap="none" strike="noStrike">
                <a:solidFill>
                  <a:srgbClr val="000000"/>
                </a:solidFill>
                <a:latin typeface="Philosopher"/>
                <a:ea typeface="Philosopher"/>
                <a:cs typeface="Philosopher"/>
                <a:sym typeface="Philosopher"/>
              </a:rPr>
              <a:t> </a:t>
            </a:r>
            <a:endParaRPr/>
          </a:p>
        </p:txBody>
      </p:sp>
      <p:sp>
        <p:nvSpPr>
          <p:cNvPr id="124" name="Google Shape;124;p3"/>
          <p:cNvSpPr txBox="1"/>
          <p:nvPr/>
        </p:nvSpPr>
        <p:spPr>
          <a:xfrm>
            <a:off x="10036699" y="3577836"/>
            <a:ext cx="5751646" cy="444582"/>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Part 2: Principles of Micro-Learning</a:t>
            </a:r>
            <a:r>
              <a:rPr b="0" i="0" lang="en-US" sz="2400" u="none" cap="none" strike="noStrike">
                <a:solidFill>
                  <a:srgbClr val="000000"/>
                </a:solidFill>
                <a:latin typeface="Philosopher"/>
                <a:ea typeface="Philosopher"/>
                <a:cs typeface="Philosopher"/>
                <a:sym typeface="Philosopher"/>
              </a:rPr>
              <a:t> </a:t>
            </a:r>
            <a:endParaRPr/>
          </a:p>
        </p:txBody>
      </p:sp>
      <p:sp>
        <p:nvSpPr>
          <p:cNvPr id="125" name="Google Shape;125;p3"/>
          <p:cNvSpPr txBox="1"/>
          <p:nvPr/>
        </p:nvSpPr>
        <p:spPr>
          <a:xfrm>
            <a:off x="10036701" y="4718409"/>
            <a:ext cx="6586264" cy="444582"/>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Part 3: Designing Micro-Learning Activities</a:t>
            </a:r>
            <a:r>
              <a:rPr b="0" i="0" lang="en-US" sz="2400" u="none" cap="none" strike="noStrike">
                <a:solidFill>
                  <a:srgbClr val="000000"/>
                </a:solidFill>
                <a:latin typeface="Philosopher"/>
                <a:ea typeface="Philosopher"/>
                <a:cs typeface="Philosopher"/>
                <a:sym typeface="Philosopher"/>
              </a:rPr>
              <a:t> </a:t>
            </a:r>
            <a:endParaRPr/>
          </a:p>
        </p:txBody>
      </p:sp>
      <p:sp>
        <p:nvSpPr>
          <p:cNvPr id="126" name="Google Shape;126;p3"/>
          <p:cNvSpPr txBox="1"/>
          <p:nvPr/>
        </p:nvSpPr>
        <p:spPr>
          <a:xfrm>
            <a:off x="10036701" y="5949905"/>
            <a:ext cx="7240887" cy="444582"/>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Part 4: Fostering Engagement and Motivation</a:t>
            </a:r>
            <a:r>
              <a:rPr b="0" i="0" lang="en-US" sz="2400" u="none" cap="none" strike="noStrike">
                <a:solidFill>
                  <a:srgbClr val="000000"/>
                </a:solidFill>
                <a:latin typeface="Philosopher"/>
                <a:ea typeface="Philosopher"/>
                <a:cs typeface="Philosopher"/>
                <a:sym typeface="Philosopher"/>
              </a:rPr>
              <a:t> </a:t>
            </a:r>
            <a:endParaRPr/>
          </a:p>
        </p:txBody>
      </p:sp>
      <p:sp>
        <p:nvSpPr>
          <p:cNvPr id="127" name="Google Shape;127;p3"/>
          <p:cNvSpPr txBox="1"/>
          <p:nvPr/>
        </p:nvSpPr>
        <p:spPr>
          <a:xfrm>
            <a:off x="10036701" y="7145205"/>
            <a:ext cx="7777122" cy="444582"/>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Part 5: Micro-Learning Implementation Strategies</a:t>
            </a:r>
            <a:r>
              <a:rPr b="0" i="0" lang="en-US" sz="2400" u="none" cap="none" strike="noStrike">
                <a:solidFill>
                  <a:srgbClr val="000000"/>
                </a:solidFill>
                <a:latin typeface="Philosopher"/>
                <a:ea typeface="Philosopher"/>
                <a:cs typeface="Philosopher"/>
                <a:sym typeface="Philosopher"/>
              </a:rPr>
              <a:t> </a:t>
            </a:r>
            <a:endParaRPr/>
          </a:p>
        </p:txBody>
      </p:sp>
      <p:sp>
        <p:nvSpPr>
          <p:cNvPr id="128" name="Google Shape;128;p3"/>
          <p:cNvSpPr txBox="1"/>
          <p:nvPr/>
        </p:nvSpPr>
        <p:spPr>
          <a:xfrm>
            <a:off x="10036701" y="8431427"/>
            <a:ext cx="6044766" cy="444582"/>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Part 6: Case Studies and Best Practices</a:t>
            </a:r>
            <a:endParaRPr/>
          </a:p>
        </p:txBody>
      </p:sp>
      <p:sp>
        <p:nvSpPr>
          <p:cNvPr id="129" name="Google Shape;129;p3"/>
          <p:cNvSpPr/>
          <p:nvPr/>
        </p:nvSpPr>
        <p:spPr>
          <a:xfrm>
            <a:off x="15732148" y="9544208"/>
            <a:ext cx="2377645" cy="466385"/>
          </a:xfrm>
          <a:custGeom>
            <a:rect b="b" l="l" r="r" t="t"/>
            <a:pathLst>
              <a:path extrusionOk="0" h="466385" w="2377645">
                <a:moveTo>
                  <a:pt x="0" y="0"/>
                </a:moveTo>
                <a:lnTo>
                  <a:pt x="2377646" y="0"/>
                </a:lnTo>
                <a:lnTo>
                  <a:pt x="2377646" y="466384"/>
                </a:lnTo>
                <a:lnTo>
                  <a:pt x="0" y="46638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30"/>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618" name="Google Shape;618;p30"/>
          <p:cNvSpPr/>
          <p:nvPr/>
        </p:nvSpPr>
        <p:spPr>
          <a:xfrm>
            <a:off x="7603323" y="3504411"/>
            <a:ext cx="3081338" cy="3081338"/>
          </a:xfrm>
          <a:custGeom>
            <a:rect b="b" l="l" r="r" t="t"/>
            <a:pathLst>
              <a:path extrusionOk="0" h="3081338" w="3081338">
                <a:moveTo>
                  <a:pt x="0" y="0"/>
                </a:moveTo>
                <a:lnTo>
                  <a:pt x="3081337" y="0"/>
                </a:lnTo>
                <a:lnTo>
                  <a:pt x="3081337" y="3081338"/>
                </a:lnTo>
                <a:lnTo>
                  <a:pt x="0" y="3081338"/>
                </a:lnTo>
                <a:lnTo>
                  <a:pt x="0" y="0"/>
                </a:lnTo>
                <a:close/>
              </a:path>
            </a:pathLst>
          </a:custGeom>
          <a:blipFill rotWithShape="1">
            <a:blip r:embed="rId3">
              <a:alphaModFix/>
            </a:blip>
            <a:stretch>
              <a:fillRect b="-31" l="-20723" r="-20723" t="0"/>
            </a:stretch>
          </a:blipFill>
          <a:ln>
            <a:noFill/>
          </a:ln>
        </p:spPr>
      </p:sp>
      <p:sp>
        <p:nvSpPr>
          <p:cNvPr id="619" name="Google Shape;619;p30"/>
          <p:cNvSpPr/>
          <p:nvPr/>
        </p:nvSpPr>
        <p:spPr>
          <a:xfrm>
            <a:off x="244929" y="9424828"/>
            <a:ext cx="3371850" cy="691383"/>
          </a:xfrm>
          <a:custGeom>
            <a:rect b="b" l="l" r="r" t="t"/>
            <a:pathLst>
              <a:path extrusionOk="0" h="691383" w="3371850">
                <a:moveTo>
                  <a:pt x="0" y="0"/>
                </a:moveTo>
                <a:lnTo>
                  <a:pt x="3371850" y="0"/>
                </a:lnTo>
                <a:lnTo>
                  <a:pt x="3371850" y="691384"/>
                </a:lnTo>
                <a:lnTo>
                  <a:pt x="0" y="691384"/>
                </a:lnTo>
                <a:lnTo>
                  <a:pt x="0" y="0"/>
                </a:lnTo>
                <a:close/>
              </a:path>
            </a:pathLst>
          </a:custGeom>
          <a:blipFill rotWithShape="1">
            <a:blip r:embed="rId4">
              <a:alphaModFix/>
            </a:blip>
            <a:stretch>
              <a:fillRect b="0" l="0" r="0" t="0"/>
            </a:stretch>
          </a:blipFill>
          <a:ln>
            <a:noFill/>
          </a:ln>
        </p:spPr>
      </p:sp>
      <p:sp>
        <p:nvSpPr>
          <p:cNvPr id="620" name="Google Shape;620;p30"/>
          <p:cNvSpPr txBox="1"/>
          <p:nvPr/>
        </p:nvSpPr>
        <p:spPr>
          <a:xfrm>
            <a:off x="8257671" y="2550105"/>
            <a:ext cx="1772640" cy="47206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00" u="none" cap="none" strike="noStrike">
                <a:solidFill>
                  <a:srgbClr val="000000"/>
                </a:solidFill>
                <a:latin typeface="Philosopher"/>
                <a:ea typeface="Philosopher"/>
                <a:cs typeface="Philosopher"/>
                <a:sym typeface="Philosopher"/>
              </a:rPr>
              <a:t>Part 3</a:t>
            </a:r>
            <a:endParaRPr/>
          </a:p>
        </p:txBody>
      </p:sp>
      <p:sp>
        <p:nvSpPr>
          <p:cNvPr id="621" name="Google Shape;621;p30"/>
          <p:cNvSpPr txBox="1"/>
          <p:nvPr/>
        </p:nvSpPr>
        <p:spPr>
          <a:xfrm>
            <a:off x="7063731" y="7347600"/>
            <a:ext cx="4160520" cy="88758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00" u="none" cap="none" strike="noStrike">
                <a:solidFill>
                  <a:srgbClr val="000000"/>
                </a:solidFill>
                <a:latin typeface="Philosopher"/>
                <a:ea typeface="Philosopher"/>
                <a:cs typeface="Philosopher"/>
                <a:sym typeface="Philosopher"/>
              </a:rPr>
              <a:t> Designing Micro-Learning Activities</a:t>
            </a:r>
            <a:r>
              <a:rPr b="0" i="0" lang="en-US" sz="2700" u="none" cap="none" strike="noStrike">
                <a:solidFill>
                  <a:srgbClr val="000000"/>
                </a:solidFill>
                <a:latin typeface="Philosopher"/>
                <a:ea typeface="Philosopher"/>
                <a:cs typeface="Philosopher"/>
                <a:sym typeface="Philosopher"/>
              </a:rPr>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31"/>
          <p:cNvSpPr/>
          <p:nvPr/>
        </p:nvSpPr>
        <p:spPr>
          <a:xfrm>
            <a:off x="13823286"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sp>
      <p:sp>
        <p:nvSpPr>
          <p:cNvPr id="627" name="Google Shape;627;p31"/>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9" l="-20723" r="-20723" t="0"/>
            </a:stretch>
          </a:blipFill>
          <a:ln>
            <a:noFill/>
          </a:ln>
        </p:spPr>
      </p:sp>
      <p:sp>
        <p:nvSpPr>
          <p:cNvPr id="628" name="Google Shape;628;p31"/>
          <p:cNvSpPr txBox="1"/>
          <p:nvPr/>
        </p:nvSpPr>
        <p:spPr>
          <a:xfrm>
            <a:off x="15163748" y="2580838"/>
            <a:ext cx="1783784" cy="38925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100" u="none" cap="none" strike="noStrike">
                <a:solidFill>
                  <a:srgbClr val="000000"/>
                </a:solidFill>
                <a:latin typeface="Philosopher"/>
                <a:ea typeface="Philosopher"/>
                <a:cs typeface="Philosopher"/>
                <a:sym typeface="Philosopher"/>
              </a:rPr>
              <a:t>Part 3</a:t>
            </a:r>
            <a:endParaRPr/>
          </a:p>
        </p:txBody>
      </p:sp>
      <p:sp>
        <p:nvSpPr>
          <p:cNvPr id="629" name="Google Shape;629;p31"/>
          <p:cNvSpPr/>
          <p:nvPr/>
        </p:nvSpPr>
        <p:spPr>
          <a:xfrm>
            <a:off x="244929" y="9424828"/>
            <a:ext cx="3371850" cy="691383"/>
          </a:xfrm>
          <a:custGeom>
            <a:rect b="b" l="l" r="r" t="t"/>
            <a:pathLst>
              <a:path extrusionOk="0" h="691383" w="3371850">
                <a:moveTo>
                  <a:pt x="0" y="0"/>
                </a:moveTo>
                <a:lnTo>
                  <a:pt x="3371850" y="0"/>
                </a:lnTo>
                <a:lnTo>
                  <a:pt x="3371850" y="691384"/>
                </a:lnTo>
                <a:lnTo>
                  <a:pt x="0" y="691384"/>
                </a:lnTo>
                <a:lnTo>
                  <a:pt x="0" y="0"/>
                </a:lnTo>
                <a:close/>
              </a:path>
            </a:pathLst>
          </a:custGeom>
          <a:blipFill rotWithShape="1">
            <a:blip r:embed="rId4">
              <a:alphaModFix/>
            </a:blip>
            <a:stretch>
              <a:fillRect b="0" l="0" r="0" t="0"/>
            </a:stretch>
          </a:blipFill>
          <a:ln>
            <a:noFill/>
          </a:ln>
        </p:spPr>
      </p:sp>
      <p:sp>
        <p:nvSpPr>
          <p:cNvPr id="630" name="Google Shape;630;p31"/>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631" name="Google Shape;631;p31"/>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632" name="Google Shape;632;p31"/>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633" name="Google Shape;633;p31"/>
          <p:cNvSpPr txBox="1"/>
          <p:nvPr/>
        </p:nvSpPr>
        <p:spPr>
          <a:xfrm>
            <a:off x="1566280" y="1791195"/>
            <a:ext cx="8961120"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Teach how to create engaging micro-learning content</a:t>
            </a:r>
            <a:endParaRPr/>
          </a:p>
        </p:txBody>
      </p:sp>
      <p:sp>
        <p:nvSpPr>
          <p:cNvPr id="634" name="Google Shape;634;p31"/>
          <p:cNvSpPr txBox="1"/>
          <p:nvPr/>
        </p:nvSpPr>
        <p:spPr>
          <a:xfrm>
            <a:off x="1566280" y="4479144"/>
            <a:ext cx="8961120"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Emphasize multimedia and interactive elements</a:t>
            </a:r>
            <a:endParaRPr/>
          </a:p>
        </p:txBody>
      </p:sp>
      <p:sp>
        <p:nvSpPr>
          <p:cNvPr id="635" name="Google Shape;635;p31"/>
          <p:cNvSpPr txBox="1"/>
          <p:nvPr/>
        </p:nvSpPr>
        <p:spPr>
          <a:xfrm>
            <a:off x="1566279" y="7155228"/>
            <a:ext cx="9711320"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Guide in crafting effective micro-learning assessments</a:t>
            </a:r>
            <a:endParaRPr/>
          </a:p>
        </p:txBody>
      </p:sp>
      <p:sp>
        <p:nvSpPr>
          <p:cNvPr id="636" name="Google Shape;636;p31"/>
          <p:cNvSpPr txBox="1"/>
          <p:nvPr/>
        </p:nvSpPr>
        <p:spPr>
          <a:xfrm>
            <a:off x="13914726" y="7284258"/>
            <a:ext cx="4160520" cy="88758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00" u="none" cap="none" strike="noStrike">
                <a:solidFill>
                  <a:srgbClr val="000000"/>
                </a:solidFill>
                <a:latin typeface="Philosopher"/>
                <a:ea typeface="Philosopher"/>
                <a:cs typeface="Philosopher"/>
                <a:sym typeface="Philosopher"/>
              </a:rPr>
              <a:t> Designing Micro-Learning Activities</a:t>
            </a:r>
            <a:r>
              <a:rPr b="0" i="0" lang="en-US" sz="2700" u="none" cap="none" strike="noStrike">
                <a:solidFill>
                  <a:srgbClr val="000000"/>
                </a:solidFill>
                <a:latin typeface="Philosopher"/>
                <a:ea typeface="Philosopher"/>
                <a:cs typeface="Philosopher"/>
                <a:sym typeface="Philosopher"/>
              </a:rPr>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32"/>
          <p:cNvSpPr/>
          <p:nvPr/>
        </p:nvSpPr>
        <p:spPr>
          <a:xfrm>
            <a:off x="1697320" y="3842569"/>
            <a:ext cx="3388048" cy="4359852"/>
          </a:xfrm>
          <a:custGeom>
            <a:rect b="b" l="l" r="r" t="t"/>
            <a:pathLst>
              <a:path extrusionOk="0"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2"/>
          <p:cNvSpPr txBox="1"/>
          <p:nvPr/>
        </p:nvSpPr>
        <p:spPr>
          <a:xfrm>
            <a:off x="1998507" y="4117308"/>
            <a:ext cx="2657633" cy="97155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999" u="none" cap="none" strike="noStrike">
                <a:solidFill>
                  <a:srgbClr val="000000"/>
                </a:solidFill>
                <a:latin typeface="Philosopher"/>
                <a:ea typeface="Philosopher"/>
                <a:cs typeface="Philosopher"/>
                <a:sym typeface="Philosopher"/>
              </a:rPr>
              <a:t>Bite-Sized Content</a:t>
            </a:r>
            <a:endParaRPr/>
          </a:p>
        </p:txBody>
      </p:sp>
      <p:sp>
        <p:nvSpPr>
          <p:cNvPr id="647" name="Google Shape;647;p32"/>
          <p:cNvSpPr/>
          <p:nvPr/>
        </p:nvSpPr>
        <p:spPr>
          <a:xfrm>
            <a:off x="5532424" y="3842569"/>
            <a:ext cx="3388048" cy="4359852"/>
          </a:xfrm>
          <a:custGeom>
            <a:rect b="b" l="l" r="r" t="t"/>
            <a:pathLst>
              <a:path extrusionOk="0"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2"/>
          <p:cNvSpPr/>
          <p:nvPr/>
        </p:nvSpPr>
        <p:spPr>
          <a:xfrm>
            <a:off x="5665974" y="4814371"/>
            <a:ext cx="3120949" cy="3120949"/>
          </a:xfrm>
          <a:custGeom>
            <a:rect b="b" l="l" r="r" t="t"/>
            <a:pathLst>
              <a:path extrusionOk="0" h="3120949" w="3120949">
                <a:moveTo>
                  <a:pt x="0" y="0"/>
                </a:moveTo>
                <a:lnTo>
                  <a:pt x="3120948" y="0"/>
                </a:lnTo>
                <a:lnTo>
                  <a:pt x="3120948" y="3120949"/>
                </a:lnTo>
                <a:lnTo>
                  <a:pt x="0" y="3120949"/>
                </a:lnTo>
                <a:lnTo>
                  <a:pt x="0" y="0"/>
                </a:lnTo>
                <a:close/>
              </a:path>
            </a:pathLst>
          </a:custGeom>
          <a:blipFill rotWithShape="1">
            <a:blip r:embed="rId3">
              <a:alphaModFix amt="42000"/>
            </a:blip>
            <a:stretch>
              <a:fillRect b="0" l="0" r="0" t="0"/>
            </a:stretch>
          </a:blipFill>
          <a:ln>
            <a:noFill/>
          </a:ln>
        </p:spPr>
      </p:sp>
      <p:sp>
        <p:nvSpPr>
          <p:cNvPr id="649" name="Google Shape;649;p32"/>
          <p:cNvSpPr txBox="1"/>
          <p:nvPr/>
        </p:nvSpPr>
        <p:spPr>
          <a:xfrm>
            <a:off x="5897632" y="4117308"/>
            <a:ext cx="2657633" cy="97155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999" u="none" cap="none" strike="noStrike">
                <a:solidFill>
                  <a:srgbClr val="000000"/>
                </a:solidFill>
                <a:latin typeface="Philosopher"/>
                <a:ea typeface="Philosopher"/>
                <a:cs typeface="Philosopher"/>
                <a:sym typeface="Philosopher"/>
              </a:rPr>
              <a:t>Focused Objectives</a:t>
            </a:r>
            <a:endParaRPr/>
          </a:p>
        </p:txBody>
      </p:sp>
      <p:sp>
        <p:nvSpPr>
          <p:cNvPr id="650" name="Google Shape;650;p32"/>
          <p:cNvSpPr/>
          <p:nvPr/>
        </p:nvSpPr>
        <p:spPr>
          <a:xfrm>
            <a:off x="9367528" y="3842569"/>
            <a:ext cx="3388048" cy="4359852"/>
          </a:xfrm>
          <a:custGeom>
            <a:rect b="b" l="l" r="r" t="t"/>
            <a:pathLst>
              <a:path extrusionOk="0"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2"/>
          <p:cNvSpPr txBox="1"/>
          <p:nvPr/>
        </p:nvSpPr>
        <p:spPr>
          <a:xfrm>
            <a:off x="9434513" y="4117308"/>
            <a:ext cx="3254079" cy="97155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999" u="none" cap="none" strike="noStrike">
                <a:solidFill>
                  <a:srgbClr val="000000"/>
                </a:solidFill>
                <a:latin typeface="Philosopher"/>
                <a:ea typeface="Philosopher"/>
                <a:cs typeface="Philosopher"/>
                <a:sym typeface="Philosopher"/>
              </a:rPr>
              <a:t>Just-in-Time Learning</a:t>
            </a:r>
            <a:endParaRPr/>
          </a:p>
        </p:txBody>
      </p:sp>
      <p:sp>
        <p:nvSpPr>
          <p:cNvPr id="652" name="Google Shape;652;p32"/>
          <p:cNvSpPr/>
          <p:nvPr/>
        </p:nvSpPr>
        <p:spPr>
          <a:xfrm>
            <a:off x="13202632" y="3842569"/>
            <a:ext cx="3388048" cy="4359852"/>
          </a:xfrm>
          <a:custGeom>
            <a:rect b="b" l="l" r="r" t="t"/>
            <a:pathLst>
              <a:path extrusionOk="0"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2"/>
          <p:cNvSpPr txBox="1"/>
          <p:nvPr/>
        </p:nvSpPr>
        <p:spPr>
          <a:xfrm>
            <a:off x="13567840" y="4117308"/>
            <a:ext cx="2657633" cy="485775"/>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999" u="none" cap="none" strike="noStrike">
                <a:solidFill>
                  <a:srgbClr val="000000"/>
                </a:solidFill>
                <a:latin typeface="Philosopher"/>
                <a:ea typeface="Philosopher"/>
                <a:cs typeface="Philosopher"/>
                <a:sym typeface="Philosopher"/>
              </a:rPr>
              <a:t>Personalization</a:t>
            </a:r>
            <a:endParaRPr/>
          </a:p>
        </p:txBody>
      </p:sp>
      <p:sp>
        <p:nvSpPr>
          <p:cNvPr id="654" name="Google Shape;654;p32"/>
          <p:cNvSpPr txBox="1"/>
          <p:nvPr/>
        </p:nvSpPr>
        <p:spPr>
          <a:xfrm>
            <a:off x="3861258" y="2309044"/>
            <a:ext cx="12658023" cy="6572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4200" u="none" cap="none" strike="noStrike">
                <a:solidFill>
                  <a:srgbClr val="000000"/>
                </a:solidFill>
                <a:latin typeface="Philosopher"/>
                <a:ea typeface="Philosopher"/>
                <a:cs typeface="Philosopher"/>
                <a:sym typeface="Philosopher"/>
              </a:rPr>
              <a:t>In the second part we discussed four core principles:</a:t>
            </a:r>
            <a:endParaRPr/>
          </a:p>
        </p:txBody>
      </p:sp>
      <p:sp>
        <p:nvSpPr>
          <p:cNvPr id="655" name="Google Shape;655;p32"/>
          <p:cNvSpPr txBox="1"/>
          <p:nvPr/>
        </p:nvSpPr>
        <p:spPr>
          <a:xfrm>
            <a:off x="5531805" y="6012969"/>
            <a:ext cx="3388048" cy="75247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2499" u="none" cap="none" strike="noStrike">
                <a:solidFill>
                  <a:srgbClr val="000000"/>
                </a:solidFill>
                <a:latin typeface="Philosopher"/>
                <a:ea typeface="Philosopher"/>
                <a:cs typeface="Philosopher"/>
                <a:sym typeface="Philosopher"/>
              </a:rPr>
              <a:t>Clear and specific learning goals</a:t>
            </a:r>
            <a:endParaRPr/>
          </a:p>
        </p:txBody>
      </p:sp>
      <p:sp>
        <p:nvSpPr>
          <p:cNvPr id="656" name="Google Shape;656;p32"/>
          <p:cNvSpPr/>
          <p:nvPr/>
        </p:nvSpPr>
        <p:spPr>
          <a:xfrm>
            <a:off x="9564596" y="5088858"/>
            <a:ext cx="2993913" cy="2993913"/>
          </a:xfrm>
          <a:custGeom>
            <a:rect b="b" l="l" r="r" t="t"/>
            <a:pathLst>
              <a:path extrusionOk="0" h="2993913" w="2993913">
                <a:moveTo>
                  <a:pt x="0" y="0"/>
                </a:moveTo>
                <a:lnTo>
                  <a:pt x="2993912" y="0"/>
                </a:lnTo>
                <a:lnTo>
                  <a:pt x="2993912" y="2993913"/>
                </a:lnTo>
                <a:lnTo>
                  <a:pt x="0" y="2993913"/>
                </a:lnTo>
                <a:lnTo>
                  <a:pt x="0" y="0"/>
                </a:lnTo>
                <a:close/>
              </a:path>
            </a:pathLst>
          </a:custGeom>
          <a:blipFill rotWithShape="1">
            <a:blip r:embed="rId4">
              <a:alphaModFix amt="44999"/>
            </a:blip>
            <a:stretch>
              <a:fillRect b="0" l="0" r="0" t="0"/>
            </a:stretch>
          </a:blipFill>
          <a:ln>
            <a:noFill/>
          </a:ln>
        </p:spPr>
      </p:sp>
      <p:sp>
        <p:nvSpPr>
          <p:cNvPr id="657" name="Google Shape;657;p32"/>
          <p:cNvSpPr txBox="1"/>
          <p:nvPr/>
        </p:nvSpPr>
        <p:spPr>
          <a:xfrm>
            <a:off x="9367528" y="6012969"/>
            <a:ext cx="3388048" cy="75247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2499" u="none" cap="none" strike="noStrike">
                <a:solidFill>
                  <a:srgbClr val="000000"/>
                </a:solidFill>
                <a:latin typeface="Philosopher"/>
                <a:ea typeface="Philosopher"/>
                <a:cs typeface="Philosopher"/>
                <a:sym typeface="Philosopher"/>
              </a:rPr>
              <a:t>Timely information delivery</a:t>
            </a:r>
            <a:endParaRPr/>
          </a:p>
        </p:txBody>
      </p:sp>
      <p:sp>
        <p:nvSpPr>
          <p:cNvPr id="658" name="Google Shape;658;p32"/>
          <p:cNvSpPr/>
          <p:nvPr/>
        </p:nvSpPr>
        <p:spPr>
          <a:xfrm>
            <a:off x="13245456" y="4292326"/>
            <a:ext cx="3302400" cy="3910094"/>
          </a:xfrm>
          <a:custGeom>
            <a:rect b="b" l="l" r="r" t="t"/>
            <a:pathLst>
              <a:path extrusionOk="0" h="3910094" w="3302400">
                <a:moveTo>
                  <a:pt x="0" y="0"/>
                </a:moveTo>
                <a:lnTo>
                  <a:pt x="3302400" y="0"/>
                </a:lnTo>
                <a:lnTo>
                  <a:pt x="3302400" y="3910093"/>
                </a:lnTo>
                <a:lnTo>
                  <a:pt x="0" y="3910093"/>
                </a:lnTo>
                <a:lnTo>
                  <a:pt x="0" y="0"/>
                </a:lnTo>
                <a:close/>
              </a:path>
            </a:pathLst>
          </a:custGeom>
          <a:blipFill rotWithShape="1">
            <a:blip r:embed="rId5">
              <a:alphaModFix amt="28000"/>
            </a:blip>
            <a:stretch>
              <a:fillRect b="0" l="0" r="0" t="0"/>
            </a:stretch>
          </a:blipFill>
          <a:ln>
            <a:noFill/>
          </a:ln>
        </p:spPr>
      </p:sp>
      <p:sp>
        <p:nvSpPr>
          <p:cNvPr id="659" name="Google Shape;659;p32"/>
          <p:cNvSpPr txBox="1"/>
          <p:nvPr/>
        </p:nvSpPr>
        <p:spPr>
          <a:xfrm>
            <a:off x="13202632" y="6012969"/>
            <a:ext cx="3388048" cy="75247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2499" u="none" cap="none" strike="noStrike">
                <a:solidFill>
                  <a:srgbClr val="000000"/>
                </a:solidFill>
                <a:latin typeface="Philosopher"/>
                <a:ea typeface="Philosopher"/>
                <a:cs typeface="Philosopher"/>
                <a:sym typeface="Philosopher"/>
              </a:rPr>
              <a:t>Tailoring content to individual needs</a:t>
            </a:r>
            <a:endParaRPr/>
          </a:p>
        </p:txBody>
      </p:sp>
      <p:sp>
        <p:nvSpPr>
          <p:cNvPr id="660" name="Google Shape;660;p32"/>
          <p:cNvSpPr/>
          <p:nvPr/>
        </p:nvSpPr>
        <p:spPr>
          <a:xfrm rot="-5399999">
            <a:off x="1697320" y="4945658"/>
            <a:ext cx="3388048" cy="3125474"/>
          </a:xfrm>
          <a:custGeom>
            <a:rect b="b" l="l" r="r" t="t"/>
            <a:pathLst>
              <a:path extrusionOk="0" h="3125474" w="3388048">
                <a:moveTo>
                  <a:pt x="0" y="0"/>
                </a:moveTo>
                <a:lnTo>
                  <a:pt x="3388048" y="0"/>
                </a:lnTo>
                <a:lnTo>
                  <a:pt x="3388048" y="3125475"/>
                </a:lnTo>
                <a:lnTo>
                  <a:pt x="0" y="3125475"/>
                </a:lnTo>
                <a:lnTo>
                  <a:pt x="0" y="0"/>
                </a:lnTo>
                <a:close/>
              </a:path>
            </a:pathLst>
          </a:custGeom>
          <a:blipFill rotWithShape="1">
            <a:blip r:embed="rId6">
              <a:alphaModFix amt="41000"/>
            </a:blip>
            <a:stretch>
              <a:fillRect b="0" l="0" r="0" t="0"/>
            </a:stretch>
          </a:blipFill>
          <a:ln>
            <a:noFill/>
          </a:ln>
        </p:spPr>
      </p:sp>
      <p:sp>
        <p:nvSpPr>
          <p:cNvPr id="661" name="Google Shape;661;p32"/>
          <p:cNvSpPr txBox="1"/>
          <p:nvPr/>
        </p:nvSpPr>
        <p:spPr>
          <a:xfrm>
            <a:off x="1998507" y="5955945"/>
            <a:ext cx="2657633" cy="112395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2499" u="none" cap="none" strike="noStrike">
                <a:solidFill>
                  <a:srgbClr val="000000"/>
                </a:solidFill>
                <a:latin typeface="Philosopher"/>
                <a:ea typeface="Philosopher"/>
                <a:cs typeface="Philosopher"/>
                <a:sym typeface="Philosopher"/>
              </a:rPr>
              <a:t>Delivering content in small, digestible pieces</a:t>
            </a:r>
            <a:endParaRPr/>
          </a:p>
        </p:txBody>
      </p:sp>
      <p:sp>
        <p:nvSpPr>
          <p:cNvPr id="662" name="Google Shape;662;p32"/>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7">
              <a:alphaModFix/>
            </a:blip>
            <a:stretch>
              <a:fillRect b="-4987" l="-14765" r="-20796" t="0"/>
            </a:stretch>
          </a:blipFill>
          <a:ln>
            <a:noFill/>
          </a:ln>
        </p:spPr>
      </p:sp>
      <p:sp>
        <p:nvSpPr>
          <p:cNvPr id="663" name="Google Shape;663;p32"/>
          <p:cNvSpPr/>
          <p:nvPr/>
        </p:nvSpPr>
        <p:spPr>
          <a:xfrm>
            <a:off x="1697320" y="8888219"/>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8">
              <a:alphaModFix/>
            </a:blip>
            <a:stretch>
              <a:fillRect b="-6540" l="-2006" r="-2012" t="-4247"/>
            </a:stretch>
          </a:blipFill>
          <a:ln>
            <a:noFill/>
          </a:ln>
        </p:spPr>
      </p:sp>
      <p:sp>
        <p:nvSpPr>
          <p:cNvPr id="664" name="Google Shape;664;p32"/>
          <p:cNvSpPr/>
          <p:nvPr/>
        </p:nvSpPr>
        <p:spPr>
          <a:xfrm>
            <a:off x="1748597" y="1799021"/>
            <a:ext cx="1642746" cy="1582011"/>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sp>
      <p:sp>
        <p:nvSpPr>
          <p:cNvPr id="665" name="Google Shape;665;p32"/>
          <p:cNvSpPr/>
          <p:nvPr/>
        </p:nvSpPr>
        <p:spPr>
          <a:xfrm>
            <a:off x="2324639" y="2251894"/>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9">
              <a:alphaModFix/>
            </a:blip>
            <a:stretch>
              <a:fillRect b="-10179" l="-20723" r="-20723" t="0"/>
            </a:stretch>
          </a:blipFill>
          <a:ln>
            <a:noFill/>
          </a:ln>
        </p:spPr>
      </p:sp>
      <p:sp>
        <p:nvSpPr>
          <p:cNvPr id="666" name="Google Shape;666;p32"/>
          <p:cNvSpPr txBox="1"/>
          <p:nvPr/>
        </p:nvSpPr>
        <p:spPr>
          <a:xfrm>
            <a:off x="1767963" y="1899469"/>
            <a:ext cx="1604016" cy="247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600" u="none" cap="none" strike="noStrike">
                <a:solidFill>
                  <a:srgbClr val="000000"/>
                </a:solidFill>
                <a:latin typeface="Philosopher"/>
                <a:ea typeface="Philosopher"/>
                <a:cs typeface="Philosopher"/>
                <a:sym typeface="Philosopher"/>
              </a:rPr>
              <a:t>Part 2</a:t>
            </a:r>
            <a:endParaRPr/>
          </a:p>
        </p:txBody>
      </p:sp>
      <p:sp>
        <p:nvSpPr>
          <p:cNvPr id="667" name="Google Shape;667;p32"/>
          <p:cNvSpPr txBox="1"/>
          <p:nvPr/>
        </p:nvSpPr>
        <p:spPr>
          <a:xfrm>
            <a:off x="1804492" y="2827785"/>
            <a:ext cx="1522831"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610" u="none" cap="none" strike="noStrike">
                <a:solidFill>
                  <a:srgbClr val="000000"/>
                </a:solidFill>
                <a:latin typeface="Philosopher"/>
                <a:ea typeface="Philosopher"/>
                <a:cs typeface="Philosopher"/>
                <a:sym typeface="Philosopher"/>
              </a:rPr>
              <a:t>Principles of Microlearning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33"/>
          <p:cNvSpPr/>
          <p:nvPr/>
        </p:nvSpPr>
        <p:spPr>
          <a:xfrm>
            <a:off x="2138290" y="4274519"/>
            <a:ext cx="4334806" cy="3354587"/>
          </a:xfrm>
          <a:custGeom>
            <a:rect b="b" l="l" r="r" t="t"/>
            <a:pathLst>
              <a:path extrusionOk="0" h="2597284" w="3356217">
                <a:moveTo>
                  <a:pt x="3231757" y="2597284"/>
                </a:moveTo>
                <a:lnTo>
                  <a:pt x="124460" y="2597284"/>
                </a:lnTo>
                <a:cubicBezTo>
                  <a:pt x="55880" y="2597284"/>
                  <a:pt x="0" y="2541404"/>
                  <a:pt x="0" y="2472824"/>
                </a:cubicBezTo>
                <a:lnTo>
                  <a:pt x="0" y="124460"/>
                </a:lnTo>
                <a:cubicBezTo>
                  <a:pt x="0" y="55880"/>
                  <a:pt x="55880" y="0"/>
                  <a:pt x="124460" y="0"/>
                </a:cubicBezTo>
                <a:lnTo>
                  <a:pt x="3231757" y="0"/>
                </a:lnTo>
                <a:cubicBezTo>
                  <a:pt x="3300337" y="0"/>
                  <a:pt x="3356217" y="55880"/>
                  <a:pt x="3356217" y="124460"/>
                </a:cubicBezTo>
                <a:lnTo>
                  <a:pt x="3356217" y="2472824"/>
                </a:lnTo>
                <a:cubicBezTo>
                  <a:pt x="3356217" y="2541404"/>
                  <a:pt x="3300337" y="2597284"/>
                  <a:pt x="3231757" y="2597284"/>
                </a:cubicBezTo>
                <a:close/>
              </a:path>
            </a:pathLst>
          </a:custGeom>
          <a:solidFill>
            <a:srgbClr val="EEE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3"/>
          <p:cNvSpPr/>
          <p:nvPr/>
        </p:nvSpPr>
        <p:spPr>
          <a:xfrm>
            <a:off x="3878878" y="4626630"/>
            <a:ext cx="827934" cy="75044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3"/>
          <p:cNvSpPr/>
          <p:nvPr/>
        </p:nvSpPr>
        <p:spPr>
          <a:xfrm>
            <a:off x="3614859" y="5658067"/>
            <a:ext cx="2648818" cy="1950192"/>
          </a:xfrm>
          <a:custGeom>
            <a:rect b="b" l="l" r="r" t="t"/>
            <a:pathLst>
              <a:path extrusionOk="0" h="1950192" w="2648818">
                <a:moveTo>
                  <a:pt x="0" y="0"/>
                </a:moveTo>
                <a:lnTo>
                  <a:pt x="2648818" y="0"/>
                </a:lnTo>
                <a:lnTo>
                  <a:pt x="2648818" y="1950192"/>
                </a:lnTo>
                <a:lnTo>
                  <a:pt x="0" y="1950192"/>
                </a:lnTo>
                <a:lnTo>
                  <a:pt x="0" y="0"/>
                </a:lnTo>
                <a:close/>
              </a:path>
            </a:pathLst>
          </a:custGeom>
          <a:blipFill rotWithShape="1">
            <a:blip r:embed="rId3">
              <a:alphaModFix amt="24000"/>
            </a:blip>
            <a:stretch>
              <a:fillRect b="0" l="0" r="0" t="0"/>
            </a:stretch>
          </a:blipFill>
          <a:ln>
            <a:noFill/>
          </a:ln>
        </p:spPr>
      </p:sp>
      <p:sp>
        <p:nvSpPr>
          <p:cNvPr id="679" name="Google Shape;679;p33"/>
          <p:cNvSpPr/>
          <p:nvPr/>
        </p:nvSpPr>
        <p:spPr>
          <a:xfrm>
            <a:off x="6936401" y="4274519"/>
            <a:ext cx="4389308" cy="3354587"/>
          </a:xfrm>
          <a:custGeom>
            <a:rect b="b" l="l" r="r" t="t"/>
            <a:pathLst>
              <a:path extrusionOk="0" h="2809437" w="3676007">
                <a:moveTo>
                  <a:pt x="3551547" y="2809437"/>
                </a:moveTo>
                <a:lnTo>
                  <a:pt x="124460" y="2809437"/>
                </a:lnTo>
                <a:cubicBezTo>
                  <a:pt x="55880" y="2809437"/>
                  <a:pt x="0" y="2753557"/>
                  <a:pt x="0" y="2684977"/>
                </a:cubicBezTo>
                <a:lnTo>
                  <a:pt x="0" y="124460"/>
                </a:lnTo>
                <a:cubicBezTo>
                  <a:pt x="0" y="55880"/>
                  <a:pt x="55880" y="0"/>
                  <a:pt x="124460" y="0"/>
                </a:cubicBezTo>
                <a:lnTo>
                  <a:pt x="3551547" y="0"/>
                </a:lnTo>
                <a:cubicBezTo>
                  <a:pt x="3620127" y="0"/>
                  <a:pt x="3676007" y="55880"/>
                  <a:pt x="3676007" y="124460"/>
                </a:cubicBezTo>
                <a:lnTo>
                  <a:pt x="3676007" y="2684977"/>
                </a:lnTo>
                <a:cubicBezTo>
                  <a:pt x="3676007" y="2753557"/>
                  <a:pt x="3620127" y="2809437"/>
                  <a:pt x="3551547" y="2809437"/>
                </a:cubicBezTo>
                <a:close/>
              </a:path>
            </a:pathLst>
          </a:custGeom>
          <a:solidFill>
            <a:srgbClr val="EEE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3"/>
          <p:cNvSpPr/>
          <p:nvPr/>
        </p:nvSpPr>
        <p:spPr>
          <a:xfrm>
            <a:off x="9131055" y="5143500"/>
            <a:ext cx="2200933" cy="2200933"/>
          </a:xfrm>
          <a:custGeom>
            <a:rect b="b" l="l" r="r" t="t"/>
            <a:pathLst>
              <a:path extrusionOk="0" h="2200933" w="2200933">
                <a:moveTo>
                  <a:pt x="0" y="0"/>
                </a:moveTo>
                <a:lnTo>
                  <a:pt x="2200933" y="0"/>
                </a:lnTo>
                <a:lnTo>
                  <a:pt x="2200933" y="2200933"/>
                </a:lnTo>
                <a:lnTo>
                  <a:pt x="0" y="2200933"/>
                </a:lnTo>
                <a:lnTo>
                  <a:pt x="0" y="0"/>
                </a:lnTo>
                <a:close/>
              </a:path>
            </a:pathLst>
          </a:custGeom>
          <a:blipFill rotWithShape="1">
            <a:blip r:embed="rId4">
              <a:alphaModFix amt="24000"/>
            </a:blip>
            <a:stretch>
              <a:fillRect b="0" l="0" r="0" t="0"/>
            </a:stretch>
          </a:blipFill>
          <a:ln>
            <a:noFill/>
          </a:ln>
        </p:spPr>
      </p:sp>
      <p:sp>
        <p:nvSpPr>
          <p:cNvPr id="681" name="Google Shape;681;p33"/>
          <p:cNvSpPr/>
          <p:nvPr/>
        </p:nvSpPr>
        <p:spPr>
          <a:xfrm>
            <a:off x="11824429" y="4274519"/>
            <a:ext cx="4333122" cy="3354587"/>
          </a:xfrm>
          <a:custGeom>
            <a:rect b="b" l="l" r="r" t="t"/>
            <a:pathLst>
              <a:path extrusionOk="0" h="2597284" w="3354913">
                <a:moveTo>
                  <a:pt x="3230452" y="2597284"/>
                </a:moveTo>
                <a:lnTo>
                  <a:pt x="124460" y="2597284"/>
                </a:lnTo>
                <a:cubicBezTo>
                  <a:pt x="55880" y="2597284"/>
                  <a:pt x="0" y="2541404"/>
                  <a:pt x="0" y="2472824"/>
                </a:cubicBezTo>
                <a:lnTo>
                  <a:pt x="0" y="124460"/>
                </a:lnTo>
                <a:cubicBezTo>
                  <a:pt x="0" y="55880"/>
                  <a:pt x="55880" y="0"/>
                  <a:pt x="124460" y="0"/>
                </a:cubicBezTo>
                <a:lnTo>
                  <a:pt x="3230452" y="0"/>
                </a:lnTo>
                <a:cubicBezTo>
                  <a:pt x="3299032" y="0"/>
                  <a:pt x="3354913" y="55880"/>
                  <a:pt x="3354913" y="124460"/>
                </a:cubicBezTo>
                <a:lnTo>
                  <a:pt x="3354913" y="2472824"/>
                </a:lnTo>
                <a:cubicBezTo>
                  <a:pt x="3354913" y="2541404"/>
                  <a:pt x="3299032" y="2597284"/>
                  <a:pt x="3230452" y="2597284"/>
                </a:cubicBezTo>
                <a:close/>
              </a:path>
            </a:pathLst>
          </a:custGeom>
          <a:solidFill>
            <a:srgbClr val="EEE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3"/>
          <p:cNvSpPr/>
          <p:nvPr/>
        </p:nvSpPr>
        <p:spPr>
          <a:xfrm>
            <a:off x="14310454" y="5416677"/>
            <a:ext cx="1816910" cy="1927756"/>
          </a:xfrm>
          <a:custGeom>
            <a:rect b="b" l="l" r="r" t="t"/>
            <a:pathLst>
              <a:path extrusionOk="0" h="1927756" w="1816910">
                <a:moveTo>
                  <a:pt x="0" y="0"/>
                </a:moveTo>
                <a:lnTo>
                  <a:pt x="1816911" y="0"/>
                </a:lnTo>
                <a:lnTo>
                  <a:pt x="1816911" y="1927756"/>
                </a:lnTo>
                <a:lnTo>
                  <a:pt x="0" y="1927756"/>
                </a:lnTo>
                <a:lnTo>
                  <a:pt x="0" y="0"/>
                </a:lnTo>
                <a:close/>
              </a:path>
            </a:pathLst>
          </a:custGeom>
          <a:blipFill rotWithShape="1">
            <a:blip r:embed="rId5">
              <a:alphaModFix amt="29000"/>
            </a:blip>
            <a:stretch>
              <a:fillRect b="0" l="0" r="0" t="0"/>
            </a:stretch>
          </a:blipFill>
          <a:ln>
            <a:noFill/>
          </a:ln>
        </p:spPr>
      </p:sp>
      <p:sp>
        <p:nvSpPr>
          <p:cNvPr id="683" name="Google Shape;683;p33"/>
          <p:cNvSpPr txBox="1"/>
          <p:nvPr/>
        </p:nvSpPr>
        <p:spPr>
          <a:xfrm>
            <a:off x="2353248" y="5713679"/>
            <a:ext cx="3879192" cy="6464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800" u="none" cap="none" strike="noStrike">
                <a:solidFill>
                  <a:srgbClr val="000000"/>
                </a:solidFill>
                <a:latin typeface="Philosopher"/>
                <a:ea typeface="Philosopher"/>
                <a:cs typeface="Philosopher"/>
                <a:sym typeface="Philosopher"/>
              </a:rPr>
              <a:t>Storytelling</a:t>
            </a:r>
            <a:endParaRPr/>
          </a:p>
        </p:txBody>
      </p:sp>
      <p:sp>
        <p:nvSpPr>
          <p:cNvPr id="684" name="Google Shape;684;p33"/>
          <p:cNvSpPr txBox="1"/>
          <p:nvPr/>
        </p:nvSpPr>
        <p:spPr>
          <a:xfrm>
            <a:off x="3942263" y="4608601"/>
            <a:ext cx="701162" cy="672208"/>
          </a:xfrm>
          <a:prstGeom prst="rect">
            <a:avLst/>
          </a:prstGeom>
          <a:noFill/>
          <a:ln>
            <a:noFill/>
          </a:ln>
        </p:spPr>
        <p:txBody>
          <a:bodyPr anchorCtr="0" anchor="t" bIns="0" lIns="0" spcFirstLastPara="1" rIns="0" wrap="square" tIns="0">
            <a:spAutoFit/>
          </a:bodyPr>
          <a:lstStyle/>
          <a:p>
            <a:pPr indent="0" lvl="0" marL="0" marR="0" rtl="0" algn="ctr">
              <a:lnSpc>
                <a:spcPct val="157021"/>
              </a:lnSpc>
              <a:spcBef>
                <a:spcPts val="0"/>
              </a:spcBef>
              <a:spcAft>
                <a:spcPts val="0"/>
              </a:spcAft>
              <a:buNone/>
            </a:pPr>
            <a:r>
              <a:rPr b="1" i="0" lang="en-US" sz="3532" u="none" cap="none" strike="noStrike">
                <a:solidFill>
                  <a:srgbClr val="FFFFFF"/>
                </a:solidFill>
                <a:latin typeface="Philosopher"/>
                <a:ea typeface="Philosopher"/>
                <a:cs typeface="Philosopher"/>
                <a:sym typeface="Philosopher"/>
              </a:rPr>
              <a:t>1</a:t>
            </a:r>
            <a:endParaRPr/>
          </a:p>
        </p:txBody>
      </p:sp>
      <p:sp>
        <p:nvSpPr>
          <p:cNvPr id="685" name="Google Shape;685;p33"/>
          <p:cNvSpPr txBox="1"/>
          <p:nvPr/>
        </p:nvSpPr>
        <p:spPr>
          <a:xfrm>
            <a:off x="7191459" y="5713679"/>
            <a:ext cx="3879192" cy="6464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800" u="none" cap="none" strike="noStrike">
                <a:solidFill>
                  <a:srgbClr val="000000"/>
                </a:solidFill>
                <a:latin typeface="Philosopher"/>
                <a:ea typeface="Philosopher"/>
                <a:cs typeface="Philosopher"/>
                <a:sym typeface="Philosopher"/>
              </a:rPr>
              <a:t>Visuals </a:t>
            </a:r>
            <a:endParaRPr/>
          </a:p>
        </p:txBody>
      </p:sp>
      <p:sp>
        <p:nvSpPr>
          <p:cNvPr id="686" name="Google Shape;686;p33"/>
          <p:cNvSpPr/>
          <p:nvPr/>
        </p:nvSpPr>
        <p:spPr>
          <a:xfrm>
            <a:off x="8717088" y="4626630"/>
            <a:ext cx="827934" cy="75044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3"/>
          <p:cNvSpPr txBox="1"/>
          <p:nvPr/>
        </p:nvSpPr>
        <p:spPr>
          <a:xfrm>
            <a:off x="8616647" y="4599076"/>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None/>
            </a:pPr>
            <a:r>
              <a:rPr b="1" i="0" lang="en-US" sz="3532" u="none" cap="none" strike="noStrike">
                <a:solidFill>
                  <a:srgbClr val="FFFFFF"/>
                </a:solidFill>
                <a:latin typeface="Philosopher"/>
                <a:ea typeface="Philosopher"/>
                <a:cs typeface="Philosopher"/>
                <a:sym typeface="Philosopher"/>
              </a:rPr>
              <a:t>2</a:t>
            </a:r>
            <a:endParaRPr/>
          </a:p>
        </p:txBody>
      </p:sp>
      <p:sp>
        <p:nvSpPr>
          <p:cNvPr id="688" name="Google Shape;688;p33"/>
          <p:cNvSpPr txBox="1"/>
          <p:nvPr/>
        </p:nvSpPr>
        <p:spPr>
          <a:xfrm>
            <a:off x="11881579" y="5713679"/>
            <a:ext cx="4199541" cy="6464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800" u="none" cap="none" strike="noStrike">
                <a:solidFill>
                  <a:srgbClr val="000000"/>
                </a:solidFill>
                <a:latin typeface="Philosopher"/>
                <a:ea typeface="Philosopher"/>
                <a:cs typeface="Philosopher"/>
                <a:sym typeface="Philosopher"/>
              </a:rPr>
              <a:t>Real-Life Scenarios</a:t>
            </a:r>
            <a:endParaRPr/>
          </a:p>
        </p:txBody>
      </p:sp>
      <p:sp>
        <p:nvSpPr>
          <p:cNvPr id="689" name="Google Shape;689;p33"/>
          <p:cNvSpPr/>
          <p:nvPr/>
        </p:nvSpPr>
        <p:spPr>
          <a:xfrm>
            <a:off x="13684287" y="4626630"/>
            <a:ext cx="827934" cy="75044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3"/>
          <p:cNvSpPr txBox="1"/>
          <p:nvPr/>
        </p:nvSpPr>
        <p:spPr>
          <a:xfrm>
            <a:off x="12088597" y="3367607"/>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None/>
            </a:pPr>
            <a:r>
              <a:rPr b="1" i="0" lang="en-US" sz="3532" u="none" cap="none" strike="noStrike">
                <a:solidFill>
                  <a:srgbClr val="FFFFFF"/>
                </a:solidFill>
                <a:latin typeface="Philosopher"/>
                <a:ea typeface="Philosopher"/>
                <a:cs typeface="Philosopher"/>
                <a:sym typeface="Philosopher"/>
              </a:rPr>
              <a:t>3</a:t>
            </a:r>
            <a:endParaRPr/>
          </a:p>
        </p:txBody>
      </p:sp>
      <p:sp>
        <p:nvSpPr>
          <p:cNvPr id="691" name="Google Shape;691;p33"/>
          <p:cNvSpPr txBox="1"/>
          <p:nvPr/>
        </p:nvSpPr>
        <p:spPr>
          <a:xfrm>
            <a:off x="2125441" y="6763383"/>
            <a:ext cx="4290504" cy="320585"/>
          </a:xfrm>
          <a:prstGeom prst="rect">
            <a:avLst/>
          </a:prstGeom>
          <a:noFill/>
          <a:ln>
            <a:noFill/>
          </a:ln>
        </p:spPr>
        <p:txBody>
          <a:bodyPr anchorCtr="0" anchor="t" bIns="0" lIns="0" spcFirstLastPara="1" rIns="0" wrap="square" tIns="0">
            <a:spAutoFit/>
          </a:bodyPr>
          <a:lstStyle/>
          <a:p>
            <a:pPr indent="0" lvl="0" marL="0" marR="0" rtl="0" algn="ctr">
              <a:lnSpc>
                <a:spcPct val="119970"/>
              </a:lnSpc>
              <a:spcBef>
                <a:spcPts val="0"/>
              </a:spcBef>
              <a:spcAft>
                <a:spcPts val="0"/>
              </a:spcAft>
              <a:buNone/>
            </a:pPr>
            <a:r>
              <a:rPr b="0" i="0" lang="en-US" sz="2068" u="none" cap="none" strike="noStrike">
                <a:solidFill>
                  <a:srgbClr val="000000"/>
                </a:solidFill>
                <a:latin typeface="Philosopher"/>
                <a:ea typeface="Philosopher"/>
                <a:cs typeface="Philosopher"/>
                <a:sym typeface="Philosopher"/>
              </a:rPr>
              <a:t> A powerful way to engage learners</a:t>
            </a:r>
            <a:endParaRPr/>
          </a:p>
        </p:txBody>
      </p:sp>
      <p:sp>
        <p:nvSpPr>
          <p:cNvPr id="692" name="Google Shape;692;p33"/>
          <p:cNvSpPr txBox="1"/>
          <p:nvPr/>
        </p:nvSpPr>
        <p:spPr>
          <a:xfrm>
            <a:off x="6956012" y="6776013"/>
            <a:ext cx="4382642" cy="5810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000000"/>
                </a:solidFill>
                <a:latin typeface="Philosopher"/>
                <a:ea typeface="Philosopher"/>
                <a:cs typeface="Philosopher"/>
                <a:sym typeface="Philosopher"/>
              </a:rPr>
              <a:t>Infographics, Diagrams, Simple Animations</a:t>
            </a:r>
            <a:endParaRPr/>
          </a:p>
        </p:txBody>
      </p:sp>
      <p:sp>
        <p:nvSpPr>
          <p:cNvPr id="693" name="Google Shape;693;p33"/>
          <p:cNvSpPr txBox="1"/>
          <p:nvPr/>
        </p:nvSpPr>
        <p:spPr>
          <a:xfrm>
            <a:off x="11814904" y="6490288"/>
            <a:ext cx="4302935" cy="866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000000"/>
                </a:solidFill>
                <a:latin typeface="Philosopher"/>
                <a:ea typeface="Philosopher"/>
                <a:cs typeface="Philosopher"/>
                <a:sym typeface="Philosopher"/>
              </a:rPr>
              <a:t>An effective way to help learners apply what they've learned to practical situations</a:t>
            </a:r>
            <a:endParaRPr/>
          </a:p>
        </p:txBody>
      </p:sp>
      <p:sp>
        <p:nvSpPr>
          <p:cNvPr id="694" name="Google Shape;694;p33"/>
          <p:cNvSpPr/>
          <p:nvPr/>
        </p:nvSpPr>
        <p:spPr>
          <a:xfrm>
            <a:off x="558034" y="9258300"/>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6">
              <a:alphaModFix/>
            </a:blip>
            <a:stretch>
              <a:fillRect b="-6540" l="-2006" r="-2012" t="-4247"/>
            </a:stretch>
          </a:blipFill>
          <a:ln>
            <a:noFill/>
          </a:ln>
        </p:spPr>
      </p:sp>
      <p:sp>
        <p:nvSpPr>
          <p:cNvPr id="695" name="Google Shape;695;p33"/>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7">
              <a:alphaModFix/>
            </a:blip>
            <a:stretch>
              <a:fillRect b="-4987" l="-14765" r="-20796" t="0"/>
            </a:stretch>
          </a:blipFill>
          <a:ln>
            <a:noFill/>
          </a:ln>
        </p:spPr>
      </p:sp>
      <p:sp>
        <p:nvSpPr>
          <p:cNvPr id="696" name="Google Shape;696;p33"/>
          <p:cNvSpPr txBox="1"/>
          <p:nvPr/>
        </p:nvSpPr>
        <p:spPr>
          <a:xfrm>
            <a:off x="727903" y="3076637"/>
            <a:ext cx="16838861" cy="8763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5799" u="none" cap="none" strike="noStrike">
                <a:solidFill>
                  <a:srgbClr val="000000"/>
                </a:solidFill>
                <a:latin typeface="Philosopher"/>
                <a:ea typeface="Philosopher"/>
                <a:cs typeface="Philosopher"/>
                <a:sym typeface="Philosopher"/>
              </a:rPr>
              <a:t> Techniques to Make Micro-learning Truly Engaging</a:t>
            </a:r>
            <a:endParaRPr/>
          </a:p>
        </p:txBody>
      </p:sp>
      <p:sp>
        <p:nvSpPr>
          <p:cNvPr id="697" name="Google Shape;697;p33"/>
          <p:cNvSpPr txBox="1"/>
          <p:nvPr/>
        </p:nvSpPr>
        <p:spPr>
          <a:xfrm>
            <a:off x="13577029" y="4599076"/>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None/>
            </a:pPr>
            <a:r>
              <a:rPr b="1" i="0" lang="en-US" sz="3532" u="none" cap="none" strike="noStrike">
                <a:solidFill>
                  <a:srgbClr val="FFFFFF"/>
                </a:solidFill>
                <a:latin typeface="Philosopher"/>
                <a:ea typeface="Philosopher"/>
                <a:cs typeface="Philosopher"/>
                <a:sym typeface="Philosopher"/>
              </a:rPr>
              <a:t>3</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34"/>
          <p:cNvSpPr/>
          <p:nvPr/>
        </p:nvSpPr>
        <p:spPr>
          <a:xfrm>
            <a:off x="1638019" y="2058093"/>
            <a:ext cx="15011965" cy="6601802"/>
          </a:xfrm>
          <a:custGeom>
            <a:rect b="b" l="l" r="r" t="t"/>
            <a:pathLst>
              <a:path extrusionOk="0" h="1503160" w="3418065">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34"/>
          <p:cNvSpPr/>
          <p:nvPr/>
        </p:nvSpPr>
        <p:spPr>
          <a:xfrm flipH="1">
            <a:off x="352777" y="4922146"/>
            <a:ext cx="7286729" cy="5364854"/>
          </a:xfrm>
          <a:custGeom>
            <a:rect b="b" l="l" r="r" t="t"/>
            <a:pathLst>
              <a:path extrusionOk="0" h="5364854" w="7286729">
                <a:moveTo>
                  <a:pt x="7286729" y="0"/>
                </a:moveTo>
                <a:lnTo>
                  <a:pt x="0" y="0"/>
                </a:lnTo>
                <a:lnTo>
                  <a:pt x="0" y="5364854"/>
                </a:lnTo>
                <a:lnTo>
                  <a:pt x="7286729" y="5364854"/>
                </a:lnTo>
                <a:lnTo>
                  <a:pt x="7286729" y="0"/>
                </a:lnTo>
                <a:close/>
              </a:path>
            </a:pathLst>
          </a:custGeom>
          <a:blipFill rotWithShape="1">
            <a:blip r:embed="rId3">
              <a:alphaModFix amt="14000"/>
            </a:blip>
            <a:stretch>
              <a:fillRect b="0" l="0" r="0" t="0"/>
            </a:stretch>
          </a:blipFill>
          <a:ln>
            <a:noFill/>
          </a:ln>
        </p:spPr>
      </p:sp>
      <p:sp>
        <p:nvSpPr>
          <p:cNvPr id="708" name="Google Shape;708;p34"/>
          <p:cNvSpPr/>
          <p:nvPr/>
        </p:nvSpPr>
        <p:spPr>
          <a:xfrm>
            <a:off x="12224105" y="2873158"/>
            <a:ext cx="778138" cy="705314"/>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34"/>
          <p:cNvSpPr txBox="1"/>
          <p:nvPr/>
        </p:nvSpPr>
        <p:spPr>
          <a:xfrm>
            <a:off x="12433688" y="2844583"/>
            <a:ext cx="3879192" cy="830580"/>
          </a:xfrm>
          <a:prstGeom prst="rect">
            <a:avLst/>
          </a:prstGeom>
          <a:noFill/>
          <a:ln>
            <a:noFill/>
          </a:ln>
        </p:spPr>
        <p:txBody>
          <a:bodyPr anchorCtr="0" anchor="t" bIns="0" lIns="0" spcFirstLastPara="1" rIns="0" wrap="square" tIns="0">
            <a:spAutoFit/>
          </a:bodyPr>
          <a:lstStyle/>
          <a:p>
            <a:pPr indent="0" lvl="0" marL="0" marR="0" rtl="0" algn="r">
              <a:lnSpc>
                <a:spcPct val="140008"/>
              </a:lnSpc>
              <a:spcBef>
                <a:spcPts val="0"/>
              </a:spcBef>
              <a:spcAft>
                <a:spcPts val="0"/>
              </a:spcAft>
              <a:buNone/>
            </a:pPr>
            <a:r>
              <a:rPr b="1" i="0" lang="en-US" sz="4799" u="none" cap="none" strike="noStrike">
                <a:solidFill>
                  <a:srgbClr val="000000"/>
                </a:solidFill>
                <a:latin typeface="Philosopher"/>
                <a:ea typeface="Philosopher"/>
                <a:cs typeface="Philosopher"/>
                <a:sym typeface="Philosopher"/>
              </a:rPr>
              <a:t>Storytelling</a:t>
            </a:r>
            <a:endParaRPr/>
          </a:p>
        </p:txBody>
      </p:sp>
      <p:sp>
        <p:nvSpPr>
          <p:cNvPr id="710" name="Google Shape;710;p34"/>
          <p:cNvSpPr txBox="1"/>
          <p:nvPr/>
        </p:nvSpPr>
        <p:spPr>
          <a:xfrm>
            <a:off x="12082489" y="2823036"/>
            <a:ext cx="1061372" cy="672208"/>
          </a:xfrm>
          <a:prstGeom prst="rect">
            <a:avLst/>
          </a:prstGeom>
          <a:noFill/>
          <a:ln>
            <a:noFill/>
          </a:ln>
        </p:spPr>
        <p:txBody>
          <a:bodyPr anchorCtr="0" anchor="t" bIns="0" lIns="0" spcFirstLastPara="1" rIns="0" wrap="square" tIns="0">
            <a:spAutoFit/>
          </a:bodyPr>
          <a:lstStyle/>
          <a:p>
            <a:pPr indent="0" lvl="0" marL="0" marR="0" rtl="0" algn="ctr">
              <a:lnSpc>
                <a:spcPct val="157021"/>
              </a:lnSpc>
              <a:spcBef>
                <a:spcPts val="0"/>
              </a:spcBef>
              <a:spcAft>
                <a:spcPts val="0"/>
              </a:spcAft>
              <a:buNone/>
            </a:pPr>
            <a:r>
              <a:rPr b="1" i="0" lang="en-US" sz="3532" u="none" cap="none" strike="noStrike">
                <a:solidFill>
                  <a:srgbClr val="FFFFFF"/>
                </a:solidFill>
                <a:latin typeface="Philosopher"/>
                <a:ea typeface="Philosopher"/>
                <a:cs typeface="Philosopher"/>
                <a:sym typeface="Philosopher"/>
              </a:rPr>
              <a:t>1</a:t>
            </a:r>
            <a:endParaRPr/>
          </a:p>
        </p:txBody>
      </p:sp>
      <p:sp>
        <p:nvSpPr>
          <p:cNvPr id="711" name="Google Shape;711;p34"/>
          <p:cNvSpPr txBox="1"/>
          <p:nvPr/>
        </p:nvSpPr>
        <p:spPr>
          <a:xfrm>
            <a:off x="9144000" y="5282794"/>
            <a:ext cx="7168880" cy="1359408"/>
          </a:xfrm>
          <a:prstGeom prst="rect">
            <a:avLst/>
          </a:prstGeom>
          <a:noFill/>
          <a:ln>
            <a:noFill/>
          </a:ln>
        </p:spPr>
        <p:txBody>
          <a:bodyPr anchorCtr="0" anchor="t" bIns="0" lIns="0" spcFirstLastPara="1" rIns="0" wrap="square" tIns="0">
            <a:spAutoFit/>
          </a:bodyPr>
          <a:lstStyle/>
          <a:p>
            <a:pPr indent="0" lvl="0" marL="0" marR="0" rtl="0" algn="r">
              <a:lnSpc>
                <a:spcPct val="149000"/>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Using a real-life story of someone overcoming digital literacy challenges can resonate deeply with low-skilled adult learners </a:t>
            </a:r>
            <a:endParaRPr/>
          </a:p>
        </p:txBody>
      </p:sp>
      <p:sp>
        <p:nvSpPr>
          <p:cNvPr id="712" name="Google Shape;712;p34"/>
          <p:cNvSpPr txBox="1"/>
          <p:nvPr/>
        </p:nvSpPr>
        <p:spPr>
          <a:xfrm>
            <a:off x="11467483" y="4165968"/>
            <a:ext cx="4845397" cy="3810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2499" u="none" cap="none" strike="noStrike">
                <a:solidFill>
                  <a:srgbClr val="000000"/>
                </a:solidFill>
                <a:latin typeface="Philosopher"/>
                <a:ea typeface="Philosopher"/>
                <a:cs typeface="Philosopher"/>
                <a:sym typeface="Philosopher"/>
              </a:rPr>
              <a:t> A powerful way to engage learners</a:t>
            </a:r>
            <a:endParaRPr/>
          </a:p>
        </p:txBody>
      </p:sp>
      <p:sp>
        <p:nvSpPr>
          <p:cNvPr id="713" name="Google Shape;713;p34"/>
          <p:cNvSpPr/>
          <p:nvPr/>
        </p:nvSpPr>
        <p:spPr>
          <a:xfrm>
            <a:off x="558034" y="9258300"/>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4">
              <a:alphaModFix/>
            </a:blip>
            <a:stretch>
              <a:fillRect b="-6540" l="-2006" r="-2012" t="-4247"/>
            </a:stretch>
          </a:blipFill>
          <a:ln>
            <a:noFill/>
          </a:ln>
        </p:spPr>
      </p:sp>
      <p:sp>
        <p:nvSpPr>
          <p:cNvPr id="714" name="Google Shape;714;p34"/>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5">
              <a:alphaModFix/>
            </a:blip>
            <a:stretch>
              <a:fillRect b="-4987" l="-14765" r="-20796" t="0"/>
            </a:stretch>
          </a:blipFill>
          <a:ln>
            <a:noFill/>
          </a:ln>
        </p:spPr>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35"/>
          <p:cNvSpPr/>
          <p:nvPr/>
        </p:nvSpPr>
        <p:spPr>
          <a:xfrm>
            <a:off x="1638019" y="2058093"/>
            <a:ext cx="15011965" cy="6601802"/>
          </a:xfrm>
          <a:custGeom>
            <a:rect b="b" l="l" r="r" t="t"/>
            <a:pathLst>
              <a:path extrusionOk="0" h="1503160" w="3418065">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5"/>
          <p:cNvSpPr/>
          <p:nvPr/>
        </p:nvSpPr>
        <p:spPr>
          <a:xfrm>
            <a:off x="11614686" y="1435368"/>
            <a:ext cx="6673314" cy="6673314"/>
          </a:xfrm>
          <a:custGeom>
            <a:rect b="b" l="l" r="r" t="t"/>
            <a:pathLst>
              <a:path extrusionOk="0" h="6673314" w="6673314">
                <a:moveTo>
                  <a:pt x="0" y="0"/>
                </a:moveTo>
                <a:lnTo>
                  <a:pt x="6673314" y="0"/>
                </a:lnTo>
                <a:lnTo>
                  <a:pt x="6673314" y="6673314"/>
                </a:lnTo>
                <a:lnTo>
                  <a:pt x="0" y="6673314"/>
                </a:lnTo>
                <a:lnTo>
                  <a:pt x="0" y="0"/>
                </a:lnTo>
                <a:close/>
              </a:path>
            </a:pathLst>
          </a:custGeom>
          <a:blipFill rotWithShape="1">
            <a:blip r:embed="rId3">
              <a:alphaModFix amt="12000"/>
            </a:blip>
            <a:stretch>
              <a:fillRect b="0" l="0" r="0" t="0"/>
            </a:stretch>
          </a:blipFill>
          <a:ln>
            <a:noFill/>
          </a:ln>
        </p:spPr>
      </p:sp>
      <p:sp>
        <p:nvSpPr>
          <p:cNvPr id="725" name="Google Shape;725;p35"/>
          <p:cNvSpPr txBox="1"/>
          <p:nvPr/>
        </p:nvSpPr>
        <p:spPr>
          <a:xfrm>
            <a:off x="3181730" y="3431160"/>
            <a:ext cx="2074739" cy="830580"/>
          </a:xfrm>
          <a:prstGeom prst="rect">
            <a:avLst/>
          </a:prstGeom>
          <a:noFill/>
          <a:ln>
            <a:noFill/>
          </a:ln>
        </p:spPr>
        <p:txBody>
          <a:bodyPr anchorCtr="0" anchor="t" bIns="0" lIns="0" spcFirstLastPara="1" rIns="0" wrap="square" tIns="0">
            <a:spAutoFit/>
          </a:bodyPr>
          <a:lstStyle/>
          <a:p>
            <a:pPr indent="0" lvl="0" marL="0" marR="0" rtl="0" algn="just">
              <a:lnSpc>
                <a:spcPct val="140008"/>
              </a:lnSpc>
              <a:spcBef>
                <a:spcPts val="0"/>
              </a:spcBef>
              <a:spcAft>
                <a:spcPts val="0"/>
              </a:spcAft>
              <a:buNone/>
            </a:pPr>
            <a:r>
              <a:rPr b="1" i="0" lang="en-US" sz="4799" u="none" cap="none" strike="noStrike">
                <a:solidFill>
                  <a:srgbClr val="000000"/>
                </a:solidFill>
                <a:latin typeface="Philosopher"/>
                <a:ea typeface="Philosopher"/>
                <a:cs typeface="Philosopher"/>
                <a:sym typeface="Philosopher"/>
              </a:rPr>
              <a:t>Visuals </a:t>
            </a:r>
            <a:endParaRPr/>
          </a:p>
        </p:txBody>
      </p:sp>
      <p:sp>
        <p:nvSpPr>
          <p:cNvPr id="726" name="Google Shape;726;p35"/>
          <p:cNvSpPr/>
          <p:nvPr/>
        </p:nvSpPr>
        <p:spPr>
          <a:xfrm>
            <a:off x="2110144" y="3370192"/>
            <a:ext cx="827934" cy="75044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5"/>
          <p:cNvSpPr txBox="1"/>
          <p:nvPr/>
        </p:nvSpPr>
        <p:spPr>
          <a:xfrm>
            <a:off x="2002950" y="3354960"/>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None/>
            </a:pPr>
            <a:r>
              <a:rPr b="1" i="0" lang="en-US" sz="3532" u="none" cap="none" strike="noStrike">
                <a:solidFill>
                  <a:srgbClr val="FFFFFF"/>
                </a:solidFill>
                <a:latin typeface="Philosopher"/>
                <a:ea typeface="Philosopher"/>
                <a:cs typeface="Philosopher"/>
                <a:sym typeface="Philosopher"/>
              </a:rPr>
              <a:t>2</a:t>
            </a:r>
            <a:endParaRPr/>
          </a:p>
        </p:txBody>
      </p:sp>
      <p:sp>
        <p:nvSpPr>
          <p:cNvPr id="728" name="Google Shape;728;p35"/>
          <p:cNvSpPr txBox="1"/>
          <p:nvPr/>
        </p:nvSpPr>
        <p:spPr>
          <a:xfrm>
            <a:off x="2002950" y="6042216"/>
            <a:ext cx="9228317" cy="1359408"/>
          </a:xfrm>
          <a:prstGeom prst="rect">
            <a:avLst/>
          </a:prstGeom>
          <a:noFill/>
          <a:ln>
            <a:noFill/>
          </a:ln>
        </p:spPr>
        <p:txBody>
          <a:bodyPr anchorCtr="0" anchor="t" bIns="0" lIns="0" spcFirstLastPara="1" rIns="0" wrap="square" tIns="0">
            <a:spAutoFit/>
          </a:bodyPr>
          <a:lstStyle/>
          <a:p>
            <a:pPr indent="0" lvl="0" marL="0" marR="0" rtl="0" algn="just">
              <a:lnSpc>
                <a:spcPct val="149000"/>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Visuals can simplify complex concepts and provide a quick visual reference, which is especially valuable for learners with limited prior knowledge</a:t>
            </a:r>
            <a:endParaRPr/>
          </a:p>
        </p:txBody>
      </p:sp>
      <p:sp>
        <p:nvSpPr>
          <p:cNvPr id="729" name="Google Shape;729;p35"/>
          <p:cNvSpPr txBox="1"/>
          <p:nvPr/>
        </p:nvSpPr>
        <p:spPr>
          <a:xfrm>
            <a:off x="2110144" y="4762500"/>
            <a:ext cx="6261024" cy="381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000000"/>
                </a:solidFill>
                <a:latin typeface="Philosopher"/>
                <a:ea typeface="Philosopher"/>
                <a:cs typeface="Philosopher"/>
                <a:sym typeface="Philosopher"/>
              </a:rPr>
              <a:t>Infographics, Diagrams, Simple Animations</a:t>
            </a:r>
            <a:endParaRPr/>
          </a:p>
        </p:txBody>
      </p:sp>
      <p:sp>
        <p:nvSpPr>
          <p:cNvPr id="730" name="Google Shape;730;p35"/>
          <p:cNvSpPr/>
          <p:nvPr/>
        </p:nvSpPr>
        <p:spPr>
          <a:xfrm>
            <a:off x="558034" y="9258300"/>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4">
              <a:alphaModFix/>
            </a:blip>
            <a:stretch>
              <a:fillRect b="-6540" l="-2006" r="-2012" t="-4247"/>
            </a:stretch>
          </a:blipFill>
          <a:ln>
            <a:noFill/>
          </a:ln>
        </p:spPr>
      </p:sp>
      <p:sp>
        <p:nvSpPr>
          <p:cNvPr id="731" name="Google Shape;731;p35"/>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5">
              <a:alphaModFix/>
            </a:blip>
            <a:stretch>
              <a:fillRect b="-4987" l="-14765" r="-20796" t="0"/>
            </a:stretch>
          </a:blipFill>
          <a:ln>
            <a:noFill/>
          </a:ln>
        </p:spPr>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36"/>
          <p:cNvSpPr/>
          <p:nvPr/>
        </p:nvSpPr>
        <p:spPr>
          <a:xfrm>
            <a:off x="1638019" y="2048568"/>
            <a:ext cx="15011965" cy="6601802"/>
          </a:xfrm>
          <a:custGeom>
            <a:rect b="b" l="l" r="r" t="t"/>
            <a:pathLst>
              <a:path extrusionOk="0" h="1503160" w="3418065">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36"/>
          <p:cNvSpPr/>
          <p:nvPr/>
        </p:nvSpPr>
        <p:spPr>
          <a:xfrm>
            <a:off x="316919" y="196903"/>
            <a:ext cx="5981650" cy="6346578"/>
          </a:xfrm>
          <a:custGeom>
            <a:rect b="b" l="l" r="r" t="t"/>
            <a:pathLst>
              <a:path extrusionOk="0" h="6346578" w="5981650">
                <a:moveTo>
                  <a:pt x="0" y="0"/>
                </a:moveTo>
                <a:lnTo>
                  <a:pt x="5981650" y="0"/>
                </a:lnTo>
                <a:lnTo>
                  <a:pt x="5981650" y="6346578"/>
                </a:lnTo>
                <a:lnTo>
                  <a:pt x="0" y="6346578"/>
                </a:lnTo>
                <a:lnTo>
                  <a:pt x="0" y="0"/>
                </a:lnTo>
                <a:close/>
              </a:path>
            </a:pathLst>
          </a:custGeom>
          <a:blipFill rotWithShape="1">
            <a:blip r:embed="rId3">
              <a:alphaModFix amt="18999"/>
            </a:blip>
            <a:stretch>
              <a:fillRect b="0" l="0" r="0" t="0"/>
            </a:stretch>
          </a:blipFill>
          <a:ln>
            <a:noFill/>
          </a:ln>
        </p:spPr>
      </p:sp>
      <p:sp>
        <p:nvSpPr>
          <p:cNvPr id="742" name="Google Shape;742;p36"/>
          <p:cNvSpPr txBox="1"/>
          <p:nvPr/>
        </p:nvSpPr>
        <p:spPr>
          <a:xfrm>
            <a:off x="8768877" y="2582670"/>
            <a:ext cx="7298438" cy="830580"/>
          </a:xfrm>
          <a:prstGeom prst="rect">
            <a:avLst/>
          </a:prstGeom>
          <a:noFill/>
          <a:ln>
            <a:noFill/>
          </a:ln>
        </p:spPr>
        <p:txBody>
          <a:bodyPr anchorCtr="0" anchor="t" bIns="0" lIns="0" spcFirstLastPara="1" rIns="0" wrap="square" tIns="0">
            <a:spAutoFit/>
          </a:bodyPr>
          <a:lstStyle/>
          <a:p>
            <a:pPr indent="0" lvl="0" marL="0" marR="0" rtl="0" algn="r">
              <a:lnSpc>
                <a:spcPct val="140008"/>
              </a:lnSpc>
              <a:spcBef>
                <a:spcPts val="0"/>
              </a:spcBef>
              <a:spcAft>
                <a:spcPts val="0"/>
              </a:spcAft>
              <a:buNone/>
            </a:pPr>
            <a:r>
              <a:rPr b="1" i="0" lang="en-US" sz="4799" u="none" cap="none" strike="noStrike">
                <a:solidFill>
                  <a:srgbClr val="000000"/>
                </a:solidFill>
                <a:latin typeface="Philosopher"/>
                <a:ea typeface="Philosopher"/>
                <a:cs typeface="Philosopher"/>
                <a:sym typeface="Philosopher"/>
              </a:rPr>
              <a:t>Real-Life Scenarios</a:t>
            </a:r>
            <a:endParaRPr/>
          </a:p>
        </p:txBody>
      </p:sp>
      <p:sp>
        <p:nvSpPr>
          <p:cNvPr id="743" name="Google Shape;743;p36"/>
          <p:cNvSpPr/>
          <p:nvPr/>
        </p:nvSpPr>
        <p:spPr>
          <a:xfrm>
            <a:off x="9982543" y="2673224"/>
            <a:ext cx="730959" cy="6625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36"/>
          <p:cNvSpPr txBox="1"/>
          <p:nvPr/>
        </p:nvSpPr>
        <p:spPr>
          <a:xfrm>
            <a:off x="9817337" y="2601720"/>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None/>
            </a:pPr>
            <a:r>
              <a:rPr b="1" i="0" lang="en-US" sz="3532" u="none" cap="none" strike="noStrike">
                <a:solidFill>
                  <a:srgbClr val="FFFFFF"/>
                </a:solidFill>
                <a:latin typeface="Philosopher"/>
                <a:ea typeface="Philosopher"/>
                <a:cs typeface="Philosopher"/>
                <a:sym typeface="Philosopher"/>
              </a:rPr>
              <a:t>3</a:t>
            </a:r>
            <a:endParaRPr/>
          </a:p>
        </p:txBody>
      </p:sp>
      <p:sp>
        <p:nvSpPr>
          <p:cNvPr id="745" name="Google Shape;745;p36"/>
          <p:cNvSpPr txBox="1"/>
          <p:nvPr/>
        </p:nvSpPr>
        <p:spPr>
          <a:xfrm>
            <a:off x="6861440" y="5263744"/>
            <a:ext cx="9205874" cy="1500759"/>
          </a:xfrm>
          <a:prstGeom prst="rect">
            <a:avLst/>
          </a:prstGeom>
          <a:noFill/>
          <a:ln>
            <a:noFill/>
          </a:ln>
        </p:spPr>
        <p:txBody>
          <a:bodyPr anchorCtr="0" anchor="t" bIns="0" lIns="0" spcFirstLastPara="1" rIns="0" wrap="square" tIns="0">
            <a:spAutoFit/>
          </a:bodyPr>
          <a:lstStyle/>
          <a:p>
            <a:pPr indent="0" lvl="0" marL="0" marR="0" rtl="0" algn="r">
              <a:lnSpc>
                <a:spcPct val="149018"/>
              </a:lnSpc>
              <a:spcBef>
                <a:spcPts val="0"/>
              </a:spcBef>
              <a:spcAft>
                <a:spcPts val="0"/>
              </a:spcAft>
              <a:buNone/>
            </a:pPr>
            <a:r>
              <a:rPr b="1" i="0" lang="en-US" sz="2699" u="none" cap="none" strike="noStrike">
                <a:solidFill>
                  <a:srgbClr val="F59F35"/>
                </a:solidFill>
                <a:latin typeface="Philosopher"/>
                <a:ea typeface="Philosopher"/>
                <a:cs typeface="Philosopher"/>
                <a:sym typeface="Philosopher"/>
              </a:rPr>
              <a:t>A scenario involving everyday budgeting or solving common workplace challenges can empower low-skilled adults  with practical skills</a:t>
            </a:r>
            <a:endParaRPr/>
          </a:p>
        </p:txBody>
      </p:sp>
      <p:sp>
        <p:nvSpPr>
          <p:cNvPr id="746" name="Google Shape;746;p36"/>
          <p:cNvSpPr txBox="1"/>
          <p:nvPr/>
        </p:nvSpPr>
        <p:spPr>
          <a:xfrm>
            <a:off x="6298569" y="3682627"/>
            <a:ext cx="9768746" cy="854075"/>
          </a:xfrm>
          <a:prstGeom prst="rect">
            <a:avLst/>
          </a:prstGeom>
          <a:noFill/>
          <a:ln>
            <a:noFill/>
          </a:ln>
        </p:spPr>
        <p:txBody>
          <a:bodyPr anchorCtr="0" anchor="t" bIns="0" lIns="0" spcFirstLastPara="1" rIns="0" wrap="square" tIns="0">
            <a:spAutoFit/>
          </a:bodyPr>
          <a:lstStyle/>
          <a:p>
            <a:pPr indent="0" lvl="0" marL="0" marR="0" rtl="0" algn="r">
              <a:lnSpc>
                <a:spcPct val="136014"/>
              </a:lnSpc>
              <a:spcBef>
                <a:spcPts val="0"/>
              </a:spcBef>
              <a:spcAft>
                <a:spcPts val="0"/>
              </a:spcAft>
              <a:buNone/>
            </a:pPr>
            <a:r>
              <a:rPr b="0" i="0" lang="en-US" sz="2499" u="none" cap="none" strike="noStrike">
                <a:solidFill>
                  <a:srgbClr val="000000"/>
                </a:solidFill>
                <a:latin typeface="Philosopher"/>
                <a:ea typeface="Philosopher"/>
                <a:cs typeface="Philosopher"/>
                <a:sym typeface="Philosopher"/>
              </a:rPr>
              <a:t>An effective way to help learners apply what they've learned to practical situations</a:t>
            </a:r>
            <a:endParaRPr/>
          </a:p>
        </p:txBody>
      </p:sp>
      <p:sp>
        <p:nvSpPr>
          <p:cNvPr id="747" name="Google Shape;747;p36"/>
          <p:cNvSpPr/>
          <p:nvPr/>
        </p:nvSpPr>
        <p:spPr>
          <a:xfrm>
            <a:off x="558034" y="9258300"/>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4">
              <a:alphaModFix/>
            </a:blip>
            <a:stretch>
              <a:fillRect b="-6540" l="-2006" r="-2012" t="-4247"/>
            </a:stretch>
          </a:blipFill>
          <a:ln>
            <a:noFill/>
          </a:ln>
        </p:spPr>
      </p:sp>
      <p:sp>
        <p:nvSpPr>
          <p:cNvPr id="748" name="Google Shape;748;p36"/>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5">
              <a:alphaModFix/>
            </a:blip>
            <a:stretch>
              <a:fillRect b="-4987" l="-14765" r="-20796" t="0"/>
            </a:stretch>
          </a:blipFill>
          <a:ln>
            <a:noFill/>
          </a:ln>
        </p:spPr>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37"/>
          <p:cNvSpPr/>
          <p:nvPr/>
        </p:nvSpPr>
        <p:spPr>
          <a:xfrm>
            <a:off x="736097" y="5286868"/>
            <a:ext cx="1602483" cy="1602477"/>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7"/>
          <p:cNvSpPr/>
          <p:nvPr/>
        </p:nvSpPr>
        <p:spPr>
          <a:xfrm>
            <a:off x="7124027" y="3496851"/>
            <a:ext cx="4119367" cy="4119367"/>
          </a:xfrm>
          <a:custGeom>
            <a:rect b="b" l="l" r="r" t="t"/>
            <a:pathLst>
              <a:path extrusionOk="0" h="4119367" w="4119367">
                <a:moveTo>
                  <a:pt x="0" y="0"/>
                </a:moveTo>
                <a:lnTo>
                  <a:pt x="4119367" y="0"/>
                </a:lnTo>
                <a:lnTo>
                  <a:pt x="4119367" y="4119367"/>
                </a:lnTo>
                <a:lnTo>
                  <a:pt x="0" y="4119367"/>
                </a:lnTo>
                <a:lnTo>
                  <a:pt x="0" y="0"/>
                </a:lnTo>
                <a:close/>
              </a:path>
            </a:pathLst>
          </a:custGeom>
          <a:blipFill rotWithShape="1">
            <a:blip r:embed="rId4">
              <a:alphaModFix amt="3000"/>
            </a:blip>
            <a:stretch>
              <a:fillRect b="0" l="0" r="0" t="0"/>
            </a:stretch>
          </a:blipFill>
          <a:ln>
            <a:noFill/>
          </a:ln>
        </p:spPr>
      </p:sp>
      <p:sp>
        <p:nvSpPr>
          <p:cNvPr id="759" name="Google Shape;759;p37"/>
          <p:cNvSpPr/>
          <p:nvPr/>
        </p:nvSpPr>
        <p:spPr>
          <a:xfrm>
            <a:off x="7275798" y="5790114"/>
            <a:ext cx="975410" cy="97540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0" l="-24901" r="-2490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37"/>
          <p:cNvSpPr/>
          <p:nvPr/>
        </p:nvSpPr>
        <p:spPr>
          <a:xfrm>
            <a:off x="12753721" y="3395878"/>
            <a:ext cx="3882504" cy="4119367"/>
          </a:xfrm>
          <a:custGeom>
            <a:rect b="b" l="l" r="r" t="t"/>
            <a:pathLst>
              <a:path extrusionOk="0" h="4119367" w="3882504">
                <a:moveTo>
                  <a:pt x="0" y="0"/>
                </a:moveTo>
                <a:lnTo>
                  <a:pt x="3882504" y="0"/>
                </a:lnTo>
                <a:lnTo>
                  <a:pt x="3882504" y="4119367"/>
                </a:lnTo>
                <a:lnTo>
                  <a:pt x="0" y="4119367"/>
                </a:lnTo>
                <a:lnTo>
                  <a:pt x="0" y="0"/>
                </a:lnTo>
                <a:close/>
              </a:path>
            </a:pathLst>
          </a:custGeom>
          <a:blipFill rotWithShape="1">
            <a:blip r:embed="rId6">
              <a:alphaModFix amt="4000"/>
            </a:blip>
            <a:stretch>
              <a:fillRect b="0" l="0" r="0" t="0"/>
            </a:stretch>
          </a:blipFill>
          <a:ln>
            <a:noFill/>
          </a:ln>
        </p:spPr>
      </p:sp>
      <p:sp>
        <p:nvSpPr>
          <p:cNvPr id="761" name="Google Shape;761;p37"/>
          <p:cNvSpPr/>
          <p:nvPr/>
        </p:nvSpPr>
        <p:spPr>
          <a:xfrm>
            <a:off x="12563221" y="5790114"/>
            <a:ext cx="1179795" cy="117979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0" l="-9878" r="-9877"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7"/>
          <p:cNvSpPr txBox="1"/>
          <p:nvPr/>
        </p:nvSpPr>
        <p:spPr>
          <a:xfrm>
            <a:off x="812297" y="1771799"/>
            <a:ext cx="16230600" cy="12287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8000" u="none" cap="none" strike="noStrike">
                <a:solidFill>
                  <a:srgbClr val="F59F35"/>
                </a:solidFill>
                <a:latin typeface="Philosopher"/>
                <a:ea typeface="Philosopher"/>
                <a:cs typeface="Philosopher"/>
                <a:sym typeface="Philosopher"/>
              </a:rPr>
              <a:t>Examples</a:t>
            </a:r>
            <a:endParaRPr/>
          </a:p>
        </p:txBody>
      </p:sp>
      <p:sp>
        <p:nvSpPr>
          <p:cNvPr id="763" name="Google Shape;763;p37"/>
          <p:cNvSpPr/>
          <p:nvPr/>
        </p:nvSpPr>
        <p:spPr>
          <a:xfrm>
            <a:off x="1677023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8">
              <a:alphaModFix/>
            </a:blip>
            <a:stretch>
              <a:fillRect b="-4987" l="-14765" r="-20796" t="0"/>
            </a:stretch>
          </a:blipFill>
          <a:ln>
            <a:noFill/>
          </a:ln>
        </p:spPr>
      </p:sp>
      <p:sp>
        <p:nvSpPr>
          <p:cNvPr id="764" name="Google Shape;764;p37"/>
          <p:cNvSpPr txBox="1"/>
          <p:nvPr/>
        </p:nvSpPr>
        <p:spPr>
          <a:xfrm>
            <a:off x="1028700" y="5694483"/>
            <a:ext cx="589898" cy="1349746"/>
          </a:xfrm>
          <a:prstGeom prst="rect">
            <a:avLst/>
          </a:prstGeom>
          <a:noFill/>
          <a:ln>
            <a:noFill/>
          </a:ln>
        </p:spPr>
        <p:txBody>
          <a:bodyPr anchorCtr="0" anchor="t" bIns="0" lIns="0" spcFirstLastPara="1" rIns="0" wrap="square" tIns="0">
            <a:spAutoFit/>
          </a:bodyPr>
          <a:lstStyle/>
          <a:p>
            <a:pPr indent="0" lvl="0" marL="0" marR="0" rtl="0" algn="l">
              <a:lnSpc>
                <a:spcPct val="129992"/>
              </a:lnSpc>
              <a:spcBef>
                <a:spcPts val="0"/>
              </a:spcBef>
              <a:spcAft>
                <a:spcPts val="0"/>
              </a:spcAft>
              <a:buNone/>
            </a:pPr>
            <a:r>
              <a:rPr b="1" i="0" lang="en-US" sz="8352" u="none" cap="none" strike="noStrike">
                <a:solidFill>
                  <a:srgbClr val="F59F35"/>
                </a:solidFill>
                <a:latin typeface="Philosopher"/>
                <a:ea typeface="Philosopher"/>
                <a:cs typeface="Philosopher"/>
                <a:sym typeface="Philosopher"/>
              </a:rPr>
              <a:t>1</a:t>
            </a:r>
            <a:endParaRPr/>
          </a:p>
        </p:txBody>
      </p:sp>
      <p:sp>
        <p:nvSpPr>
          <p:cNvPr id="765" name="Google Shape;765;p37"/>
          <p:cNvSpPr txBox="1"/>
          <p:nvPr/>
        </p:nvSpPr>
        <p:spPr>
          <a:xfrm>
            <a:off x="1028700" y="7055629"/>
            <a:ext cx="4584125" cy="186118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100" u="none" cap="none" strike="noStrike">
                <a:solidFill>
                  <a:srgbClr val="000000"/>
                </a:solidFill>
                <a:latin typeface="Philosopher"/>
                <a:ea typeface="Philosopher"/>
                <a:cs typeface="Philosopher"/>
                <a:sym typeface="Philosopher"/>
              </a:rPr>
              <a:t>Imagine a micro-learning module on email communication. Use a </a:t>
            </a:r>
            <a:r>
              <a:rPr b="1" i="0" lang="en-US" sz="2100" u="none" cap="none" strike="noStrike">
                <a:solidFill>
                  <a:srgbClr val="F59F35"/>
                </a:solidFill>
                <a:latin typeface="Philosopher"/>
                <a:ea typeface="Philosopher"/>
                <a:cs typeface="Philosopher"/>
                <a:sym typeface="Philosopher"/>
              </a:rPr>
              <a:t>short, relatable story </a:t>
            </a:r>
            <a:r>
              <a:rPr b="1" i="0" lang="en-US" sz="2100" u="none" cap="none" strike="noStrike">
                <a:solidFill>
                  <a:srgbClr val="000000"/>
                </a:solidFill>
                <a:latin typeface="Philosopher"/>
                <a:ea typeface="Philosopher"/>
                <a:cs typeface="Philosopher"/>
                <a:sym typeface="Philosopher"/>
              </a:rPr>
              <a:t>to illustrate the dos and don'ts of professional email writing</a:t>
            </a:r>
            <a:endParaRPr/>
          </a:p>
          <a:p>
            <a:pPr indent="0" lvl="0" marL="0" marR="0" rtl="0" algn="just">
              <a:lnSpc>
                <a:spcPct val="140000"/>
              </a:lnSpc>
              <a:spcBef>
                <a:spcPts val="0"/>
              </a:spcBef>
              <a:spcAft>
                <a:spcPts val="0"/>
              </a:spcAft>
              <a:buNone/>
            </a:pPr>
            <a:r>
              <a:t/>
            </a:r>
            <a:endParaRPr b="1" i="0" sz="2100" u="none" cap="none" strike="noStrike">
              <a:solidFill>
                <a:srgbClr val="000000"/>
              </a:solidFill>
              <a:latin typeface="Philosopher"/>
              <a:ea typeface="Philosopher"/>
              <a:cs typeface="Philosopher"/>
              <a:sym typeface="Philosopher"/>
            </a:endParaRPr>
          </a:p>
        </p:txBody>
      </p:sp>
      <p:sp>
        <p:nvSpPr>
          <p:cNvPr id="766" name="Google Shape;766;p37"/>
          <p:cNvSpPr txBox="1"/>
          <p:nvPr/>
        </p:nvSpPr>
        <p:spPr>
          <a:xfrm>
            <a:off x="6851938" y="7055629"/>
            <a:ext cx="4584125" cy="148971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100" u="none" cap="none" strike="noStrike">
                <a:solidFill>
                  <a:srgbClr val="000000"/>
                </a:solidFill>
                <a:latin typeface="Philosopher"/>
                <a:ea typeface="Philosopher"/>
                <a:cs typeface="Philosopher"/>
                <a:sym typeface="Philosopher"/>
              </a:rPr>
              <a:t>In a digital literacy module, include </a:t>
            </a:r>
            <a:r>
              <a:rPr b="1" i="0" lang="en-US" sz="2100" u="none" cap="none" strike="noStrike">
                <a:solidFill>
                  <a:srgbClr val="F59F35"/>
                </a:solidFill>
                <a:latin typeface="Philosopher"/>
                <a:ea typeface="Philosopher"/>
                <a:cs typeface="Philosopher"/>
                <a:sym typeface="Philosopher"/>
              </a:rPr>
              <a:t>visual step-by-step guides</a:t>
            </a:r>
            <a:r>
              <a:rPr b="1" i="0" lang="en-US" sz="2100" u="none" cap="none" strike="noStrike">
                <a:solidFill>
                  <a:srgbClr val="000000"/>
                </a:solidFill>
                <a:latin typeface="Philosopher"/>
                <a:ea typeface="Philosopher"/>
                <a:cs typeface="Philosopher"/>
                <a:sym typeface="Philosopher"/>
              </a:rPr>
              <a:t> for common tasks like setting up an email account</a:t>
            </a:r>
            <a:endParaRPr/>
          </a:p>
        </p:txBody>
      </p:sp>
      <p:sp>
        <p:nvSpPr>
          <p:cNvPr id="767" name="Google Shape;767;p37"/>
          <p:cNvSpPr txBox="1"/>
          <p:nvPr/>
        </p:nvSpPr>
        <p:spPr>
          <a:xfrm>
            <a:off x="12458773" y="7055629"/>
            <a:ext cx="4584125" cy="186118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100" u="none" cap="none" strike="noStrike">
                <a:solidFill>
                  <a:srgbClr val="000000"/>
                </a:solidFill>
                <a:latin typeface="Philosopher"/>
                <a:ea typeface="Philosopher"/>
                <a:cs typeface="Philosopher"/>
                <a:sym typeface="Philosopher"/>
              </a:rPr>
              <a:t>For a workplace skills module, present a </a:t>
            </a:r>
            <a:r>
              <a:rPr b="1" i="0" lang="en-US" sz="2100" u="none" cap="none" strike="noStrike">
                <a:solidFill>
                  <a:srgbClr val="F59F35"/>
                </a:solidFill>
                <a:latin typeface="Philosopher"/>
                <a:ea typeface="Philosopher"/>
                <a:cs typeface="Philosopher"/>
                <a:sym typeface="Philosopher"/>
              </a:rPr>
              <a:t>real-life scenario</a:t>
            </a:r>
            <a:r>
              <a:rPr b="1" i="0" lang="en-US" sz="2100" u="none" cap="none" strike="noStrike">
                <a:solidFill>
                  <a:srgbClr val="000000"/>
                </a:solidFill>
                <a:latin typeface="Philosopher"/>
                <a:ea typeface="Philosopher"/>
                <a:cs typeface="Philosopher"/>
                <a:sym typeface="Philosopher"/>
              </a:rPr>
              <a:t> where learners must apply problem-solving skills to overcome a common workplace challenge</a:t>
            </a:r>
            <a:endParaRPr/>
          </a:p>
        </p:txBody>
      </p:sp>
      <p:sp>
        <p:nvSpPr>
          <p:cNvPr id="768" name="Google Shape;768;p37"/>
          <p:cNvSpPr txBox="1"/>
          <p:nvPr/>
        </p:nvSpPr>
        <p:spPr>
          <a:xfrm>
            <a:off x="12458773" y="5847264"/>
            <a:ext cx="589898" cy="1349746"/>
          </a:xfrm>
          <a:prstGeom prst="rect">
            <a:avLst/>
          </a:prstGeom>
          <a:noFill/>
          <a:ln>
            <a:noFill/>
          </a:ln>
        </p:spPr>
        <p:txBody>
          <a:bodyPr anchorCtr="0" anchor="t" bIns="0" lIns="0" spcFirstLastPara="1" rIns="0" wrap="square" tIns="0">
            <a:spAutoFit/>
          </a:bodyPr>
          <a:lstStyle/>
          <a:p>
            <a:pPr indent="0" lvl="0" marL="0" marR="0" rtl="0" algn="l">
              <a:lnSpc>
                <a:spcPct val="129992"/>
              </a:lnSpc>
              <a:spcBef>
                <a:spcPts val="0"/>
              </a:spcBef>
              <a:spcAft>
                <a:spcPts val="0"/>
              </a:spcAft>
              <a:buNone/>
            </a:pPr>
            <a:r>
              <a:rPr b="1" i="0" lang="en-US" sz="8352" u="none" cap="none" strike="noStrike">
                <a:solidFill>
                  <a:srgbClr val="F59F35"/>
                </a:solidFill>
                <a:latin typeface="Philosopher"/>
                <a:ea typeface="Philosopher"/>
                <a:cs typeface="Philosopher"/>
                <a:sym typeface="Philosopher"/>
              </a:rPr>
              <a:t>3</a:t>
            </a:r>
            <a:endParaRPr/>
          </a:p>
        </p:txBody>
      </p:sp>
      <p:sp>
        <p:nvSpPr>
          <p:cNvPr id="769" name="Google Shape;769;p37"/>
          <p:cNvSpPr txBox="1"/>
          <p:nvPr/>
        </p:nvSpPr>
        <p:spPr>
          <a:xfrm>
            <a:off x="6851938" y="5713874"/>
            <a:ext cx="544178" cy="1360805"/>
          </a:xfrm>
          <a:prstGeom prst="rect">
            <a:avLst/>
          </a:prstGeom>
          <a:noFill/>
          <a:ln>
            <a:noFill/>
          </a:ln>
        </p:spPr>
        <p:txBody>
          <a:bodyPr anchorCtr="0" anchor="t" bIns="0" lIns="0" spcFirstLastPara="1" rIns="0" wrap="square" tIns="0">
            <a:spAutoFit/>
          </a:bodyPr>
          <a:lstStyle/>
          <a:p>
            <a:pPr indent="0" lvl="0" marL="0" marR="0" rtl="0" algn="l">
              <a:lnSpc>
                <a:spcPct val="130003"/>
              </a:lnSpc>
              <a:spcBef>
                <a:spcPts val="0"/>
              </a:spcBef>
              <a:spcAft>
                <a:spcPts val="0"/>
              </a:spcAft>
              <a:buNone/>
            </a:pPr>
            <a:r>
              <a:rPr b="1" i="0" lang="en-US" sz="8349" u="none" cap="none" strike="noStrike">
                <a:solidFill>
                  <a:srgbClr val="F59F35"/>
                </a:solidFill>
                <a:latin typeface="Philosopher"/>
                <a:ea typeface="Philosopher"/>
                <a:cs typeface="Philosopher"/>
                <a:sym typeface="Philosopher"/>
              </a:rPr>
              <a:t>2</a:t>
            </a:r>
            <a:endParaRPr/>
          </a:p>
        </p:txBody>
      </p:sp>
      <p:sp>
        <p:nvSpPr>
          <p:cNvPr id="770" name="Google Shape;770;p37"/>
          <p:cNvSpPr/>
          <p:nvPr/>
        </p:nvSpPr>
        <p:spPr>
          <a:xfrm>
            <a:off x="558034" y="9258300"/>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9">
              <a:alphaModFix/>
            </a:blip>
            <a:stretch>
              <a:fillRect b="-6540" l="-2006" r="-2012" t="-4247"/>
            </a:stretch>
          </a:blipFill>
          <a:ln>
            <a:noFill/>
          </a:ln>
        </p:spPr>
      </p:sp>
      <p:sp>
        <p:nvSpPr>
          <p:cNvPr id="771" name="Google Shape;771;p37"/>
          <p:cNvSpPr/>
          <p:nvPr/>
        </p:nvSpPr>
        <p:spPr>
          <a:xfrm>
            <a:off x="882236" y="3714114"/>
            <a:ext cx="4730589" cy="3482896"/>
          </a:xfrm>
          <a:custGeom>
            <a:rect b="b" l="l" r="r" t="t"/>
            <a:pathLst>
              <a:path extrusionOk="0" h="3482896" w="4730589">
                <a:moveTo>
                  <a:pt x="0" y="0"/>
                </a:moveTo>
                <a:lnTo>
                  <a:pt x="4730589" y="0"/>
                </a:lnTo>
                <a:lnTo>
                  <a:pt x="4730589" y="3482896"/>
                </a:lnTo>
                <a:lnTo>
                  <a:pt x="0" y="3482896"/>
                </a:lnTo>
                <a:lnTo>
                  <a:pt x="0" y="0"/>
                </a:lnTo>
                <a:close/>
              </a:path>
            </a:pathLst>
          </a:custGeom>
          <a:blipFill rotWithShape="1">
            <a:blip r:embed="rId10">
              <a:alphaModFix amt="5000"/>
            </a:blip>
            <a:stretch>
              <a:fillRect b="0" l="0" r="0" t="0"/>
            </a:stretch>
          </a:blipFill>
          <a:ln>
            <a:noFill/>
          </a:ln>
        </p:spPr>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38"/>
          <p:cNvSpPr/>
          <p:nvPr/>
        </p:nvSpPr>
        <p:spPr>
          <a:xfrm>
            <a:off x="10018983" y="2868656"/>
            <a:ext cx="1174391" cy="1174391"/>
          </a:xfrm>
          <a:custGeom>
            <a:rect b="b" l="l" r="r" t="t"/>
            <a:pathLst>
              <a:path extrusionOk="0" h="1174391" w="1174391">
                <a:moveTo>
                  <a:pt x="0" y="0"/>
                </a:moveTo>
                <a:lnTo>
                  <a:pt x="1174390" y="0"/>
                </a:lnTo>
                <a:lnTo>
                  <a:pt x="1174390" y="1174391"/>
                </a:lnTo>
                <a:lnTo>
                  <a:pt x="0" y="1174391"/>
                </a:lnTo>
                <a:lnTo>
                  <a:pt x="0" y="0"/>
                </a:lnTo>
                <a:close/>
              </a:path>
            </a:pathLst>
          </a:custGeom>
          <a:blipFill rotWithShape="1">
            <a:blip r:embed="rId3">
              <a:alphaModFix/>
            </a:blip>
            <a:stretch>
              <a:fillRect b="0" l="0" r="0" t="0"/>
            </a:stretch>
          </a:blipFill>
          <a:ln>
            <a:noFill/>
          </a:ln>
        </p:spPr>
      </p:sp>
      <p:sp>
        <p:nvSpPr>
          <p:cNvPr id="777" name="Google Shape;777;p38"/>
          <p:cNvSpPr/>
          <p:nvPr/>
        </p:nvSpPr>
        <p:spPr>
          <a:xfrm flipH="1">
            <a:off x="8847311" y="2868656"/>
            <a:ext cx="1174391" cy="1174391"/>
          </a:xfrm>
          <a:custGeom>
            <a:rect b="b" l="l" r="r" t="t"/>
            <a:pathLst>
              <a:path extrusionOk="0" h="1174391" w="1174391">
                <a:moveTo>
                  <a:pt x="1174390" y="0"/>
                </a:moveTo>
                <a:lnTo>
                  <a:pt x="0" y="0"/>
                </a:lnTo>
                <a:lnTo>
                  <a:pt x="0" y="1174391"/>
                </a:lnTo>
                <a:lnTo>
                  <a:pt x="1174390" y="1174391"/>
                </a:lnTo>
                <a:lnTo>
                  <a:pt x="1174390" y="0"/>
                </a:lnTo>
                <a:close/>
              </a:path>
            </a:pathLst>
          </a:custGeom>
          <a:blipFill rotWithShape="1">
            <a:blip r:embed="rId3">
              <a:alphaModFix/>
            </a:blip>
            <a:stretch>
              <a:fillRect b="0" l="0" r="0" t="0"/>
            </a:stretch>
          </a:blipFill>
          <a:ln>
            <a:noFill/>
          </a:ln>
        </p:spPr>
      </p:sp>
      <p:sp>
        <p:nvSpPr>
          <p:cNvPr id="778" name="Google Shape;778;p38"/>
          <p:cNvSpPr/>
          <p:nvPr/>
        </p:nvSpPr>
        <p:spPr>
          <a:xfrm rot="10800000">
            <a:off x="10858261" y="6415485"/>
            <a:ext cx="1174391" cy="1174391"/>
          </a:xfrm>
          <a:custGeom>
            <a:rect b="b" l="l" r="r" t="t"/>
            <a:pathLst>
              <a:path extrusionOk="0" h="1174391" w="1174391">
                <a:moveTo>
                  <a:pt x="0" y="0"/>
                </a:moveTo>
                <a:lnTo>
                  <a:pt x="1174390" y="0"/>
                </a:lnTo>
                <a:lnTo>
                  <a:pt x="1174390" y="1174390"/>
                </a:lnTo>
                <a:lnTo>
                  <a:pt x="0" y="1174390"/>
                </a:lnTo>
                <a:lnTo>
                  <a:pt x="0" y="0"/>
                </a:lnTo>
                <a:close/>
              </a:path>
            </a:pathLst>
          </a:custGeom>
          <a:blipFill rotWithShape="1">
            <a:blip r:embed="rId3">
              <a:alphaModFix/>
            </a:blip>
            <a:stretch>
              <a:fillRect b="0" l="0" r="0" t="0"/>
            </a:stretch>
          </a:blipFill>
          <a:ln>
            <a:noFill/>
          </a:ln>
        </p:spPr>
      </p:sp>
      <p:sp>
        <p:nvSpPr>
          <p:cNvPr id="779" name="Google Shape;779;p38"/>
          <p:cNvSpPr/>
          <p:nvPr/>
        </p:nvSpPr>
        <p:spPr>
          <a:xfrm flipH="1" rot="10800000">
            <a:off x="12029933" y="6415485"/>
            <a:ext cx="1174391" cy="1174391"/>
          </a:xfrm>
          <a:custGeom>
            <a:rect b="b" l="l" r="r" t="t"/>
            <a:pathLst>
              <a:path extrusionOk="0" h="1174391" w="1174391">
                <a:moveTo>
                  <a:pt x="1174390" y="0"/>
                </a:moveTo>
                <a:lnTo>
                  <a:pt x="0" y="0"/>
                </a:lnTo>
                <a:lnTo>
                  <a:pt x="0" y="1174390"/>
                </a:lnTo>
                <a:lnTo>
                  <a:pt x="1174390" y="1174390"/>
                </a:lnTo>
                <a:lnTo>
                  <a:pt x="1174390" y="0"/>
                </a:lnTo>
                <a:close/>
              </a:path>
            </a:pathLst>
          </a:custGeom>
          <a:blipFill rotWithShape="1">
            <a:blip r:embed="rId3">
              <a:alphaModFix/>
            </a:blip>
            <a:stretch>
              <a:fillRect b="0" l="0" r="0" t="0"/>
            </a:stretch>
          </a:blipFill>
          <a:ln>
            <a:noFill/>
          </a:ln>
        </p:spPr>
      </p:sp>
      <p:sp>
        <p:nvSpPr>
          <p:cNvPr id="780" name="Google Shape;780;p38"/>
          <p:cNvSpPr/>
          <p:nvPr/>
        </p:nvSpPr>
        <p:spPr>
          <a:xfrm rot="5400000">
            <a:off x="10582256" y="4316847"/>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sp>
      <p:sp>
        <p:nvSpPr>
          <p:cNvPr id="781" name="Google Shape;781;p38"/>
          <p:cNvSpPr/>
          <p:nvPr/>
        </p:nvSpPr>
        <p:spPr>
          <a:xfrm rot="5400000">
            <a:off x="10582256" y="5199475"/>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sp>
      <p:sp>
        <p:nvSpPr>
          <p:cNvPr id="782" name="Google Shape;782;p38"/>
          <p:cNvSpPr/>
          <p:nvPr/>
        </p:nvSpPr>
        <p:spPr>
          <a:xfrm rot="5400000">
            <a:off x="10582256" y="5813356"/>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sp>
      <p:sp>
        <p:nvSpPr>
          <p:cNvPr id="783" name="Google Shape;783;p38"/>
          <p:cNvSpPr/>
          <p:nvPr/>
        </p:nvSpPr>
        <p:spPr>
          <a:xfrm>
            <a:off x="14043141" y="2867510"/>
            <a:ext cx="1174391" cy="1174391"/>
          </a:xfrm>
          <a:custGeom>
            <a:rect b="b" l="l" r="r" t="t"/>
            <a:pathLst>
              <a:path extrusionOk="0" h="1174391" w="1174391">
                <a:moveTo>
                  <a:pt x="0" y="0"/>
                </a:moveTo>
                <a:lnTo>
                  <a:pt x="1174390" y="0"/>
                </a:lnTo>
                <a:lnTo>
                  <a:pt x="1174390" y="1174390"/>
                </a:lnTo>
                <a:lnTo>
                  <a:pt x="0" y="1174390"/>
                </a:lnTo>
                <a:lnTo>
                  <a:pt x="0" y="0"/>
                </a:lnTo>
                <a:close/>
              </a:path>
            </a:pathLst>
          </a:custGeom>
          <a:blipFill rotWithShape="1">
            <a:blip r:embed="rId3">
              <a:alphaModFix/>
            </a:blip>
            <a:stretch>
              <a:fillRect b="0" l="0" r="0" t="0"/>
            </a:stretch>
          </a:blipFill>
          <a:ln>
            <a:noFill/>
          </a:ln>
        </p:spPr>
      </p:sp>
      <p:sp>
        <p:nvSpPr>
          <p:cNvPr id="784" name="Google Shape;784;p38"/>
          <p:cNvSpPr/>
          <p:nvPr/>
        </p:nvSpPr>
        <p:spPr>
          <a:xfrm flipH="1">
            <a:off x="12871468" y="2867510"/>
            <a:ext cx="1174391" cy="1174391"/>
          </a:xfrm>
          <a:custGeom>
            <a:rect b="b" l="l" r="r" t="t"/>
            <a:pathLst>
              <a:path extrusionOk="0" h="1174391" w="1174391">
                <a:moveTo>
                  <a:pt x="1174391" y="0"/>
                </a:moveTo>
                <a:lnTo>
                  <a:pt x="0" y="0"/>
                </a:lnTo>
                <a:lnTo>
                  <a:pt x="0" y="1174390"/>
                </a:lnTo>
                <a:lnTo>
                  <a:pt x="1174391" y="1174390"/>
                </a:lnTo>
                <a:lnTo>
                  <a:pt x="1174391" y="0"/>
                </a:lnTo>
                <a:close/>
              </a:path>
            </a:pathLst>
          </a:custGeom>
          <a:blipFill rotWithShape="1">
            <a:blip r:embed="rId3">
              <a:alphaModFix/>
            </a:blip>
            <a:stretch>
              <a:fillRect b="0" l="0" r="0" t="0"/>
            </a:stretch>
          </a:blipFill>
          <a:ln>
            <a:noFill/>
          </a:ln>
        </p:spPr>
      </p:sp>
      <p:sp>
        <p:nvSpPr>
          <p:cNvPr id="785" name="Google Shape;785;p38"/>
          <p:cNvSpPr/>
          <p:nvPr/>
        </p:nvSpPr>
        <p:spPr>
          <a:xfrm rot="10800000">
            <a:off x="14882418" y="6414338"/>
            <a:ext cx="1174391" cy="1174391"/>
          </a:xfrm>
          <a:custGeom>
            <a:rect b="b" l="l" r="r" t="t"/>
            <a:pathLst>
              <a:path extrusionOk="0" h="1174391" w="1174391">
                <a:moveTo>
                  <a:pt x="0" y="0"/>
                </a:moveTo>
                <a:lnTo>
                  <a:pt x="1174391" y="0"/>
                </a:lnTo>
                <a:lnTo>
                  <a:pt x="1174391" y="1174391"/>
                </a:lnTo>
                <a:lnTo>
                  <a:pt x="0" y="1174391"/>
                </a:lnTo>
                <a:lnTo>
                  <a:pt x="0" y="0"/>
                </a:lnTo>
                <a:close/>
              </a:path>
            </a:pathLst>
          </a:custGeom>
          <a:blipFill rotWithShape="1">
            <a:blip r:embed="rId3">
              <a:alphaModFix/>
            </a:blip>
            <a:stretch>
              <a:fillRect b="0" l="0" r="0" t="0"/>
            </a:stretch>
          </a:blipFill>
          <a:ln>
            <a:noFill/>
          </a:ln>
        </p:spPr>
      </p:sp>
      <p:sp>
        <p:nvSpPr>
          <p:cNvPr id="786" name="Google Shape;786;p38"/>
          <p:cNvSpPr/>
          <p:nvPr/>
        </p:nvSpPr>
        <p:spPr>
          <a:xfrm rot="5400000">
            <a:off x="14606413" y="4315700"/>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sp>
      <p:sp>
        <p:nvSpPr>
          <p:cNvPr id="787" name="Google Shape;787;p38"/>
          <p:cNvSpPr/>
          <p:nvPr/>
        </p:nvSpPr>
        <p:spPr>
          <a:xfrm rot="5400000">
            <a:off x="14606413" y="5198329"/>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sp>
      <p:sp>
        <p:nvSpPr>
          <p:cNvPr id="788" name="Google Shape;788;p38"/>
          <p:cNvSpPr/>
          <p:nvPr/>
        </p:nvSpPr>
        <p:spPr>
          <a:xfrm rot="5400000">
            <a:off x="14606413" y="5812209"/>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sp>
      <p:sp>
        <p:nvSpPr>
          <p:cNvPr id="789" name="Google Shape;789;p38"/>
          <p:cNvSpPr/>
          <p:nvPr/>
        </p:nvSpPr>
        <p:spPr>
          <a:xfrm rot="-5400000">
            <a:off x="8569671" y="4313735"/>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sp>
      <p:sp>
        <p:nvSpPr>
          <p:cNvPr id="790" name="Google Shape;790;p38"/>
          <p:cNvSpPr/>
          <p:nvPr/>
        </p:nvSpPr>
        <p:spPr>
          <a:xfrm rot="5400000">
            <a:off x="12595498" y="4315700"/>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sp>
      <p:sp>
        <p:nvSpPr>
          <p:cNvPr id="791" name="Google Shape;791;p38"/>
          <p:cNvSpPr/>
          <p:nvPr/>
        </p:nvSpPr>
        <p:spPr>
          <a:xfrm rot="5400000">
            <a:off x="12595498" y="5198329"/>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sp>
      <p:sp>
        <p:nvSpPr>
          <p:cNvPr id="792" name="Google Shape;792;p38"/>
          <p:cNvSpPr/>
          <p:nvPr/>
        </p:nvSpPr>
        <p:spPr>
          <a:xfrm rot="5400000">
            <a:off x="12595498" y="5812209"/>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sp>
      <p:grpSp>
        <p:nvGrpSpPr>
          <p:cNvPr id="793" name="Google Shape;793;p38"/>
          <p:cNvGrpSpPr/>
          <p:nvPr/>
        </p:nvGrpSpPr>
        <p:grpSpPr>
          <a:xfrm rot="10800000">
            <a:off x="-258630" y="2263606"/>
            <a:ext cx="9441086" cy="4722365"/>
            <a:chOff x="0" y="0"/>
            <a:chExt cx="12588115" cy="6296487"/>
          </a:xfrm>
        </p:grpSpPr>
        <p:sp>
          <p:nvSpPr>
            <p:cNvPr id="794" name="Google Shape;794;p38"/>
            <p:cNvSpPr/>
            <p:nvPr/>
          </p:nvSpPr>
          <p:spPr>
            <a:xfrm>
              <a:off x="1562759" y="1528"/>
              <a:ext cx="1565854" cy="1565854"/>
            </a:xfrm>
            <a:custGeom>
              <a:rect b="b" l="l" r="r" t="t"/>
              <a:pathLst>
                <a:path extrusionOk="0" h="1565854" w="1565854">
                  <a:moveTo>
                    <a:pt x="0" y="0"/>
                  </a:moveTo>
                  <a:lnTo>
                    <a:pt x="1565854" y="0"/>
                  </a:lnTo>
                  <a:lnTo>
                    <a:pt x="1565854" y="1565855"/>
                  </a:lnTo>
                  <a:lnTo>
                    <a:pt x="0" y="1565855"/>
                  </a:lnTo>
                  <a:lnTo>
                    <a:pt x="0" y="0"/>
                  </a:lnTo>
                  <a:close/>
                </a:path>
              </a:pathLst>
            </a:custGeom>
            <a:blipFill rotWithShape="1">
              <a:blip r:embed="rId3">
                <a:alphaModFix/>
              </a:blip>
              <a:stretch>
                <a:fillRect b="0" l="0" r="0" t="0"/>
              </a:stretch>
            </a:blipFill>
            <a:ln>
              <a:noFill/>
            </a:ln>
          </p:spPr>
        </p:sp>
        <p:sp>
          <p:nvSpPr>
            <p:cNvPr id="795" name="Google Shape;795;p38"/>
            <p:cNvSpPr/>
            <p:nvPr/>
          </p:nvSpPr>
          <p:spPr>
            <a:xfrm flipH="1">
              <a:off x="529" y="1528"/>
              <a:ext cx="1565854" cy="1565854"/>
            </a:xfrm>
            <a:custGeom>
              <a:rect b="b" l="l" r="r" t="t"/>
              <a:pathLst>
                <a:path extrusionOk="0" h="1565854" w="1565854">
                  <a:moveTo>
                    <a:pt x="1565854" y="0"/>
                  </a:moveTo>
                  <a:lnTo>
                    <a:pt x="0" y="0"/>
                  </a:lnTo>
                  <a:lnTo>
                    <a:pt x="0" y="1565855"/>
                  </a:lnTo>
                  <a:lnTo>
                    <a:pt x="1565854" y="1565855"/>
                  </a:lnTo>
                  <a:lnTo>
                    <a:pt x="1565854" y="0"/>
                  </a:lnTo>
                  <a:close/>
                </a:path>
              </a:pathLst>
            </a:custGeom>
            <a:blipFill rotWithShape="1">
              <a:blip r:embed="rId3">
                <a:alphaModFix/>
              </a:blip>
              <a:stretch>
                <a:fillRect b="0" l="0" r="0" t="0"/>
              </a:stretch>
            </a:blipFill>
            <a:ln>
              <a:noFill/>
            </a:ln>
          </p:spPr>
        </p:sp>
        <p:sp>
          <p:nvSpPr>
            <p:cNvPr id="796" name="Google Shape;796;p38"/>
            <p:cNvSpPr/>
            <p:nvPr/>
          </p:nvSpPr>
          <p:spPr>
            <a:xfrm rot="10800000">
              <a:off x="2681796" y="4730633"/>
              <a:ext cx="1565854" cy="1565854"/>
            </a:xfrm>
            <a:custGeom>
              <a:rect b="b" l="l" r="r" t="t"/>
              <a:pathLst>
                <a:path extrusionOk="0" h="1565854" w="1565854">
                  <a:moveTo>
                    <a:pt x="0" y="0"/>
                  </a:moveTo>
                  <a:lnTo>
                    <a:pt x="1565854" y="0"/>
                  </a:lnTo>
                  <a:lnTo>
                    <a:pt x="1565854" y="1565854"/>
                  </a:lnTo>
                  <a:lnTo>
                    <a:pt x="0" y="1565854"/>
                  </a:lnTo>
                  <a:lnTo>
                    <a:pt x="0" y="0"/>
                  </a:lnTo>
                  <a:close/>
                </a:path>
              </a:pathLst>
            </a:custGeom>
            <a:blipFill rotWithShape="1">
              <a:blip r:embed="rId3">
                <a:alphaModFix/>
              </a:blip>
              <a:stretch>
                <a:fillRect b="0" l="0" r="0" t="0"/>
              </a:stretch>
            </a:blipFill>
            <a:ln>
              <a:noFill/>
            </a:ln>
          </p:spPr>
        </p:sp>
        <p:sp>
          <p:nvSpPr>
            <p:cNvPr id="797" name="Google Shape;797;p38"/>
            <p:cNvSpPr/>
            <p:nvPr/>
          </p:nvSpPr>
          <p:spPr>
            <a:xfrm flipH="1" rot="10800000">
              <a:off x="4244025" y="4730633"/>
              <a:ext cx="1565854" cy="1565854"/>
            </a:xfrm>
            <a:custGeom>
              <a:rect b="b" l="l" r="r" t="t"/>
              <a:pathLst>
                <a:path extrusionOk="0" h="1565854" w="1565854">
                  <a:moveTo>
                    <a:pt x="1565854" y="0"/>
                  </a:moveTo>
                  <a:lnTo>
                    <a:pt x="0" y="0"/>
                  </a:lnTo>
                  <a:lnTo>
                    <a:pt x="0" y="1565854"/>
                  </a:lnTo>
                  <a:lnTo>
                    <a:pt x="1565854" y="1565854"/>
                  </a:lnTo>
                  <a:lnTo>
                    <a:pt x="1565854" y="0"/>
                  </a:lnTo>
                  <a:close/>
                </a:path>
              </a:pathLst>
            </a:custGeom>
            <a:blipFill rotWithShape="1">
              <a:blip r:embed="rId3">
                <a:alphaModFix/>
              </a:blip>
              <a:stretch>
                <a:fillRect b="0" l="0" r="0" t="0"/>
              </a:stretch>
            </a:blipFill>
            <a:ln>
              <a:noFill/>
            </a:ln>
          </p:spPr>
        </p:sp>
        <p:sp>
          <p:nvSpPr>
            <p:cNvPr id="798" name="Google Shape;798;p38"/>
            <p:cNvSpPr/>
            <p:nvPr/>
          </p:nvSpPr>
          <p:spPr>
            <a:xfrm rot="5400000">
              <a:off x="2313789" y="1932449"/>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799" name="Google Shape;799;p38"/>
            <p:cNvSpPr/>
            <p:nvPr/>
          </p:nvSpPr>
          <p:spPr>
            <a:xfrm rot="5400000">
              <a:off x="2313789" y="3109287"/>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800" name="Google Shape;800;p38"/>
            <p:cNvSpPr/>
            <p:nvPr/>
          </p:nvSpPr>
          <p:spPr>
            <a:xfrm rot="5400000">
              <a:off x="2313789" y="3927795"/>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801" name="Google Shape;801;p38"/>
            <p:cNvSpPr/>
            <p:nvPr/>
          </p:nvSpPr>
          <p:spPr>
            <a:xfrm>
              <a:off x="6928302" y="0"/>
              <a:ext cx="1565854" cy="1565854"/>
            </a:xfrm>
            <a:custGeom>
              <a:rect b="b" l="l" r="r" t="t"/>
              <a:pathLst>
                <a:path extrusionOk="0" h="1565854" w="1565854">
                  <a:moveTo>
                    <a:pt x="0" y="0"/>
                  </a:moveTo>
                  <a:lnTo>
                    <a:pt x="1565854" y="0"/>
                  </a:lnTo>
                  <a:lnTo>
                    <a:pt x="1565854" y="1565854"/>
                  </a:lnTo>
                  <a:lnTo>
                    <a:pt x="0" y="1565854"/>
                  </a:lnTo>
                  <a:lnTo>
                    <a:pt x="0" y="0"/>
                  </a:lnTo>
                  <a:close/>
                </a:path>
              </a:pathLst>
            </a:custGeom>
            <a:blipFill rotWithShape="1">
              <a:blip r:embed="rId3">
                <a:alphaModFix/>
              </a:blip>
              <a:stretch>
                <a:fillRect b="0" l="0" r="0" t="0"/>
              </a:stretch>
            </a:blipFill>
            <a:ln>
              <a:noFill/>
            </a:ln>
          </p:spPr>
        </p:sp>
        <p:sp>
          <p:nvSpPr>
            <p:cNvPr id="802" name="Google Shape;802;p38"/>
            <p:cNvSpPr/>
            <p:nvPr/>
          </p:nvSpPr>
          <p:spPr>
            <a:xfrm flipH="1">
              <a:off x="5366073" y="0"/>
              <a:ext cx="1565854" cy="1565854"/>
            </a:xfrm>
            <a:custGeom>
              <a:rect b="b" l="l" r="r" t="t"/>
              <a:pathLst>
                <a:path extrusionOk="0" h="1565854" w="1565854">
                  <a:moveTo>
                    <a:pt x="1565854" y="0"/>
                  </a:moveTo>
                  <a:lnTo>
                    <a:pt x="0" y="0"/>
                  </a:lnTo>
                  <a:lnTo>
                    <a:pt x="0" y="1565854"/>
                  </a:lnTo>
                  <a:lnTo>
                    <a:pt x="1565854" y="1565854"/>
                  </a:lnTo>
                  <a:lnTo>
                    <a:pt x="1565854" y="0"/>
                  </a:lnTo>
                  <a:close/>
                </a:path>
              </a:pathLst>
            </a:custGeom>
            <a:blipFill rotWithShape="1">
              <a:blip r:embed="rId3">
                <a:alphaModFix/>
              </a:blip>
              <a:stretch>
                <a:fillRect b="0" l="0" r="0" t="0"/>
              </a:stretch>
            </a:blipFill>
            <a:ln>
              <a:noFill/>
            </a:ln>
          </p:spPr>
        </p:sp>
        <p:sp>
          <p:nvSpPr>
            <p:cNvPr id="803" name="Google Shape;803;p38"/>
            <p:cNvSpPr/>
            <p:nvPr/>
          </p:nvSpPr>
          <p:spPr>
            <a:xfrm rot="10800000">
              <a:off x="8047339" y="4729105"/>
              <a:ext cx="1565854" cy="1565854"/>
            </a:xfrm>
            <a:custGeom>
              <a:rect b="b" l="l" r="r" t="t"/>
              <a:pathLst>
                <a:path extrusionOk="0" h="1565854" w="1565854">
                  <a:moveTo>
                    <a:pt x="0" y="0"/>
                  </a:moveTo>
                  <a:lnTo>
                    <a:pt x="1565855" y="0"/>
                  </a:lnTo>
                  <a:lnTo>
                    <a:pt x="1565855" y="1565854"/>
                  </a:lnTo>
                  <a:lnTo>
                    <a:pt x="0" y="1565854"/>
                  </a:lnTo>
                  <a:lnTo>
                    <a:pt x="0" y="0"/>
                  </a:lnTo>
                  <a:close/>
                </a:path>
              </a:pathLst>
            </a:custGeom>
            <a:blipFill rotWithShape="1">
              <a:blip r:embed="rId3">
                <a:alphaModFix/>
              </a:blip>
              <a:stretch>
                <a:fillRect b="0" l="0" r="0" t="0"/>
              </a:stretch>
            </a:blipFill>
            <a:ln>
              <a:noFill/>
            </a:ln>
          </p:spPr>
        </p:sp>
        <p:sp>
          <p:nvSpPr>
            <p:cNvPr id="804" name="Google Shape;804;p38"/>
            <p:cNvSpPr/>
            <p:nvPr/>
          </p:nvSpPr>
          <p:spPr>
            <a:xfrm flipH="1" rot="10800000">
              <a:off x="9609569" y="4729105"/>
              <a:ext cx="1565854" cy="1565854"/>
            </a:xfrm>
            <a:custGeom>
              <a:rect b="b" l="l" r="r" t="t"/>
              <a:pathLst>
                <a:path extrusionOk="0" h="1565854" w="1565854">
                  <a:moveTo>
                    <a:pt x="1565854" y="0"/>
                  </a:moveTo>
                  <a:lnTo>
                    <a:pt x="0" y="0"/>
                  </a:lnTo>
                  <a:lnTo>
                    <a:pt x="0" y="1565854"/>
                  </a:lnTo>
                  <a:lnTo>
                    <a:pt x="1565854" y="1565854"/>
                  </a:lnTo>
                  <a:lnTo>
                    <a:pt x="1565854" y="0"/>
                  </a:lnTo>
                  <a:close/>
                </a:path>
              </a:pathLst>
            </a:custGeom>
            <a:blipFill rotWithShape="1">
              <a:blip r:embed="rId3">
                <a:alphaModFix/>
              </a:blip>
              <a:stretch>
                <a:fillRect b="0" l="0" r="0" t="0"/>
              </a:stretch>
            </a:blipFill>
            <a:ln>
              <a:noFill/>
            </a:ln>
          </p:spPr>
        </p:sp>
        <p:sp>
          <p:nvSpPr>
            <p:cNvPr id="805" name="Google Shape;805;p38"/>
            <p:cNvSpPr/>
            <p:nvPr/>
          </p:nvSpPr>
          <p:spPr>
            <a:xfrm rot="5400000">
              <a:off x="7679333" y="1930921"/>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806" name="Google Shape;806;p38"/>
            <p:cNvSpPr/>
            <p:nvPr/>
          </p:nvSpPr>
          <p:spPr>
            <a:xfrm rot="5400000">
              <a:off x="7679333" y="3107758"/>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807" name="Google Shape;807;p38"/>
            <p:cNvSpPr/>
            <p:nvPr/>
          </p:nvSpPr>
          <p:spPr>
            <a:xfrm rot="5400000">
              <a:off x="7679333" y="3926266"/>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808" name="Google Shape;808;p38"/>
            <p:cNvSpPr/>
            <p:nvPr/>
          </p:nvSpPr>
          <p:spPr>
            <a:xfrm rot="5400000">
              <a:off x="10360599" y="3926266"/>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809" name="Google Shape;809;p38"/>
            <p:cNvSpPr/>
            <p:nvPr/>
          </p:nvSpPr>
          <p:spPr>
            <a:xfrm rot="-5400000">
              <a:off x="-369656" y="1928301"/>
              <a:ext cx="1184480" cy="445167"/>
            </a:xfrm>
            <a:custGeom>
              <a:rect b="b" l="l" r="r" t="t"/>
              <a:pathLst>
                <a:path extrusionOk="0" h="445167" w="1184480">
                  <a:moveTo>
                    <a:pt x="0" y="0"/>
                  </a:moveTo>
                  <a:lnTo>
                    <a:pt x="1184479" y="0"/>
                  </a:lnTo>
                  <a:lnTo>
                    <a:pt x="1184479" y="445167"/>
                  </a:lnTo>
                  <a:lnTo>
                    <a:pt x="0" y="445167"/>
                  </a:lnTo>
                  <a:lnTo>
                    <a:pt x="0" y="0"/>
                  </a:lnTo>
                  <a:close/>
                </a:path>
              </a:pathLst>
            </a:custGeom>
            <a:blipFill rotWithShape="1">
              <a:blip r:embed="rId4">
                <a:alphaModFix/>
              </a:blip>
              <a:stretch>
                <a:fillRect b="0" l="0" r="0" t="0"/>
              </a:stretch>
            </a:blipFill>
            <a:ln>
              <a:noFill/>
            </a:ln>
          </p:spPr>
        </p:sp>
        <p:sp>
          <p:nvSpPr>
            <p:cNvPr id="810" name="Google Shape;810;p38"/>
            <p:cNvSpPr/>
            <p:nvPr/>
          </p:nvSpPr>
          <p:spPr>
            <a:xfrm rot="5400000">
              <a:off x="4998113" y="1930921"/>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811" name="Google Shape;811;p38"/>
            <p:cNvSpPr/>
            <p:nvPr/>
          </p:nvSpPr>
          <p:spPr>
            <a:xfrm rot="5400000">
              <a:off x="4998113" y="3107758"/>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812" name="Google Shape;812;p38"/>
            <p:cNvSpPr/>
            <p:nvPr/>
          </p:nvSpPr>
          <p:spPr>
            <a:xfrm rot="5400000">
              <a:off x="4998113" y="3926266"/>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813" name="Google Shape;813;p38"/>
            <p:cNvSpPr/>
            <p:nvPr/>
          </p:nvSpPr>
          <p:spPr>
            <a:xfrm flipH="1">
              <a:off x="10731713" y="2895664"/>
              <a:ext cx="1856402" cy="668305"/>
            </a:xfrm>
            <a:custGeom>
              <a:rect b="b" l="l" r="r" t="t"/>
              <a:pathLst>
                <a:path extrusionOk="0" h="668305" w="1856402">
                  <a:moveTo>
                    <a:pt x="1856402" y="0"/>
                  </a:moveTo>
                  <a:lnTo>
                    <a:pt x="0" y="0"/>
                  </a:lnTo>
                  <a:lnTo>
                    <a:pt x="0" y="668304"/>
                  </a:lnTo>
                  <a:lnTo>
                    <a:pt x="1856402" y="668304"/>
                  </a:lnTo>
                  <a:lnTo>
                    <a:pt x="1856402" y="0"/>
                  </a:lnTo>
                  <a:close/>
                </a:path>
              </a:pathLst>
            </a:custGeom>
            <a:blipFill rotWithShape="1">
              <a:blip r:embed="rId5">
                <a:alphaModFix/>
              </a:blip>
              <a:stretch>
                <a:fillRect b="0" l="0" r="0" t="0"/>
              </a:stretch>
            </a:blipFill>
            <a:ln>
              <a:noFill/>
            </a:ln>
          </p:spPr>
        </p:sp>
      </p:grpSp>
      <p:grpSp>
        <p:nvGrpSpPr>
          <p:cNvPr id="814" name="Google Shape;814;p38"/>
          <p:cNvGrpSpPr/>
          <p:nvPr/>
        </p:nvGrpSpPr>
        <p:grpSpPr>
          <a:xfrm>
            <a:off x="3586281" y="7801427"/>
            <a:ext cx="723695" cy="740657"/>
            <a:chOff x="0" y="-19050"/>
            <a:chExt cx="812800" cy="831850"/>
          </a:xfrm>
        </p:grpSpPr>
        <p:sp>
          <p:nvSpPr>
            <p:cNvPr id="815" name="Google Shape;815;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7" name="Google Shape;817;p38"/>
          <p:cNvSpPr/>
          <p:nvPr/>
        </p:nvSpPr>
        <p:spPr>
          <a:xfrm rot="5400000">
            <a:off x="8658227" y="4444369"/>
            <a:ext cx="706670" cy="265590"/>
          </a:xfrm>
          <a:custGeom>
            <a:rect b="b" l="l" r="r" t="t"/>
            <a:pathLst>
              <a:path extrusionOk="0" h="265590" w="706670">
                <a:moveTo>
                  <a:pt x="0" y="0"/>
                </a:moveTo>
                <a:lnTo>
                  <a:pt x="706669" y="0"/>
                </a:lnTo>
                <a:lnTo>
                  <a:pt x="706669" y="265590"/>
                </a:lnTo>
                <a:lnTo>
                  <a:pt x="0" y="265590"/>
                </a:lnTo>
                <a:lnTo>
                  <a:pt x="0" y="0"/>
                </a:lnTo>
                <a:close/>
              </a:path>
            </a:pathLst>
          </a:custGeom>
          <a:blipFill rotWithShape="1">
            <a:blip r:embed="rId4">
              <a:alphaModFix/>
            </a:blip>
            <a:stretch>
              <a:fillRect b="0" l="0" r="0" t="0"/>
            </a:stretch>
          </a:blipFill>
          <a:ln>
            <a:noFill/>
          </a:ln>
        </p:spPr>
      </p:sp>
      <p:sp>
        <p:nvSpPr>
          <p:cNvPr id="818" name="Google Shape;818;p38"/>
          <p:cNvSpPr/>
          <p:nvPr/>
        </p:nvSpPr>
        <p:spPr>
          <a:xfrm>
            <a:off x="1717666" y="3393913"/>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grpSp>
        <p:nvGrpSpPr>
          <p:cNvPr id="819" name="Google Shape;819;p38"/>
          <p:cNvGrpSpPr/>
          <p:nvPr/>
        </p:nvGrpSpPr>
        <p:grpSpPr>
          <a:xfrm>
            <a:off x="7672938" y="7801427"/>
            <a:ext cx="723695" cy="740657"/>
            <a:chOff x="0" y="-19050"/>
            <a:chExt cx="812800" cy="831850"/>
          </a:xfrm>
        </p:grpSpPr>
        <p:sp>
          <p:nvSpPr>
            <p:cNvPr id="820" name="Google Shape;820;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2" name="Google Shape;822;p38"/>
          <p:cNvGrpSpPr/>
          <p:nvPr/>
        </p:nvGrpSpPr>
        <p:grpSpPr>
          <a:xfrm>
            <a:off x="11740771" y="7801427"/>
            <a:ext cx="723695" cy="740657"/>
            <a:chOff x="0" y="-19050"/>
            <a:chExt cx="812800" cy="831850"/>
          </a:xfrm>
        </p:grpSpPr>
        <p:sp>
          <p:nvSpPr>
            <p:cNvPr id="823" name="Google Shape;823;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5" name="Google Shape;825;p38"/>
          <p:cNvGrpSpPr/>
          <p:nvPr/>
        </p:nvGrpSpPr>
        <p:grpSpPr>
          <a:xfrm>
            <a:off x="1565106" y="1305980"/>
            <a:ext cx="723695" cy="740657"/>
            <a:chOff x="0" y="-19050"/>
            <a:chExt cx="812800" cy="831850"/>
          </a:xfrm>
        </p:grpSpPr>
        <p:sp>
          <p:nvSpPr>
            <p:cNvPr id="826" name="Google Shape;826;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8" name="Google Shape;828;p38"/>
          <p:cNvGrpSpPr/>
          <p:nvPr/>
        </p:nvGrpSpPr>
        <p:grpSpPr>
          <a:xfrm>
            <a:off x="5595290" y="1305980"/>
            <a:ext cx="723695" cy="740657"/>
            <a:chOff x="0" y="-19050"/>
            <a:chExt cx="812800" cy="831850"/>
          </a:xfrm>
        </p:grpSpPr>
        <p:sp>
          <p:nvSpPr>
            <p:cNvPr id="829" name="Google Shape;829;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1" name="Google Shape;831;p38"/>
          <p:cNvGrpSpPr/>
          <p:nvPr/>
        </p:nvGrpSpPr>
        <p:grpSpPr>
          <a:xfrm>
            <a:off x="9643867" y="1305980"/>
            <a:ext cx="723695" cy="740657"/>
            <a:chOff x="0" y="-19050"/>
            <a:chExt cx="812800" cy="831850"/>
          </a:xfrm>
        </p:grpSpPr>
        <p:sp>
          <p:nvSpPr>
            <p:cNvPr id="832" name="Google Shape;832;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4" name="Google Shape;834;p38"/>
          <p:cNvGrpSpPr/>
          <p:nvPr/>
        </p:nvGrpSpPr>
        <p:grpSpPr>
          <a:xfrm>
            <a:off x="13691787" y="1305980"/>
            <a:ext cx="723695" cy="740657"/>
            <a:chOff x="0" y="-19050"/>
            <a:chExt cx="812800" cy="831850"/>
          </a:xfrm>
        </p:grpSpPr>
        <p:sp>
          <p:nvSpPr>
            <p:cNvPr id="835" name="Google Shape;835;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7" name="Google Shape;837;p38"/>
          <p:cNvSpPr/>
          <p:nvPr/>
        </p:nvSpPr>
        <p:spPr>
          <a:xfrm>
            <a:off x="5747850" y="3368624"/>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sp>
        <p:nvSpPr>
          <p:cNvPr id="838" name="Google Shape;838;p38"/>
          <p:cNvSpPr/>
          <p:nvPr/>
        </p:nvSpPr>
        <p:spPr>
          <a:xfrm>
            <a:off x="13844346" y="3960249"/>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sp>
        <p:nvSpPr>
          <p:cNvPr id="839" name="Google Shape;839;p38"/>
          <p:cNvSpPr/>
          <p:nvPr/>
        </p:nvSpPr>
        <p:spPr>
          <a:xfrm>
            <a:off x="9796427" y="3747248"/>
            <a:ext cx="418575" cy="1183251"/>
          </a:xfrm>
          <a:custGeom>
            <a:rect b="b" l="l" r="r" t="t"/>
            <a:pathLst>
              <a:path extrusionOk="0" h="1183251" w="418575">
                <a:moveTo>
                  <a:pt x="0" y="0"/>
                </a:moveTo>
                <a:lnTo>
                  <a:pt x="418575" y="0"/>
                </a:lnTo>
                <a:lnTo>
                  <a:pt x="418575" y="1183250"/>
                </a:lnTo>
                <a:lnTo>
                  <a:pt x="0" y="1183250"/>
                </a:lnTo>
                <a:lnTo>
                  <a:pt x="0" y="0"/>
                </a:lnTo>
                <a:close/>
              </a:path>
            </a:pathLst>
          </a:custGeom>
          <a:blipFill rotWithShape="1">
            <a:blip r:embed="rId6">
              <a:alphaModFix/>
            </a:blip>
            <a:stretch>
              <a:fillRect b="0" l="0" r="0" t="0"/>
            </a:stretch>
          </a:blipFill>
          <a:ln>
            <a:noFill/>
          </a:ln>
        </p:spPr>
      </p:sp>
      <p:sp>
        <p:nvSpPr>
          <p:cNvPr id="840" name="Google Shape;840;p38"/>
          <p:cNvSpPr/>
          <p:nvPr/>
        </p:nvSpPr>
        <p:spPr>
          <a:xfrm rot="10800000">
            <a:off x="3805676" y="4798992"/>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sp>
        <p:nvSpPr>
          <p:cNvPr id="841" name="Google Shape;841;p38"/>
          <p:cNvSpPr/>
          <p:nvPr/>
        </p:nvSpPr>
        <p:spPr>
          <a:xfrm rot="10800000">
            <a:off x="11893330" y="5522124"/>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sp>
        <p:nvSpPr>
          <p:cNvPr id="842" name="Google Shape;842;p38"/>
          <p:cNvSpPr/>
          <p:nvPr/>
        </p:nvSpPr>
        <p:spPr>
          <a:xfrm rot="10800000">
            <a:off x="7825498" y="4930498"/>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sp>
        <p:nvSpPr>
          <p:cNvPr id="843" name="Google Shape;843;p38"/>
          <p:cNvSpPr txBox="1"/>
          <p:nvPr/>
        </p:nvSpPr>
        <p:spPr>
          <a:xfrm>
            <a:off x="989782" y="657225"/>
            <a:ext cx="1874341"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Choose a Skill</a:t>
            </a:r>
            <a:endParaRPr/>
          </a:p>
        </p:txBody>
      </p:sp>
      <p:sp>
        <p:nvSpPr>
          <p:cNvPr id="844" name="Google Shape;844;p38"/>
          <p:cNvSpPr txBox="1"/>
          <p:nvPr/>
        </p:nvSpPr>
        <p:spPr>
          <a:xfrm>
            <a:off x="1867422" y="1465714"/>
            <a:ext cx="119062"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899" u="none" cap="none" strike="noStrike">
                <a:solidFill>
                  <a:srgbClr val="000000"/>
                </a:solidFill>
                <a:latin typeface="Philosopher"/>
                <a:ea typeface="Philosopher"/>
                <a:cs typeface="Philosopher"/>
                <a:sym typeface="Philosopher"/>
              </a:rPr>
              <a:t>1</a:t>
            </a:r>
            <a:endParaRPr/>
          </a:p>
        </p:txBody>
      </p:sp>
      <p:sp>
        <p:nvSpPr>
          <p:cNvPr id="845" name="Google Shape;845;p38"/>
          <p:cNvSpPr txBox="1"/>
          <p:nvPr/>
        </p:nvSpPr>
        <p:spPr>
          <a:xfrm>
            <a:off x="13966495" y="1484764"/>
            <a:ext cx="174278"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899" u="none" cap="none" strike="noStrike">
                <a:solidFill>
                  <a:srgbClr val="000000"/>
                </a:solidFill>
                <a:latin typeface="Philosopher"/>
                <a:ea typeface="Philosopher"/>
                <a:cs typeface="Philosopher"/>
                <a:sym typeface="Philosopher"/>
              </a:rPr>
              <a:t>7</a:t>
            </a:r>
            <a:endParaRPr/>
          </a:p>
        </p:txBody>
      </p:sp>
      <p:sp>
        <p:nvSpPr>
          <p:cNvPr id="846" name="Google Shape;846;p38"/>
          <p:cNvSpPr txBox="1"/>
          <p:nvPr/>
        </p:nvSpPr>
        <p:spPr>
          <a:xfrm>
            <a:off x="11999480" y="7961161"/>
            <a:ext cx="206276"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899" u="none" cap="none" strike="noStrike">
                <a:solidFill>
                  <a:srgbClr val="000000"/>
                </a:solidFill>
                <a:latin typeface="Philosopher"/>
                <a:ea typeface="Philosopher"/>
                <a:cs typeface="Philosopher"/>
                <a:sym typeface="Philosopher"/>
              </a:rPr>
              <a:t>6</a:t>
            </a:r>
            <a:endParaRPr/>
          </a:p>
        </p:txBody>
      </p:sp>
      <p:sp>
        <p:nvSpPr>
          <p:cNvPr id="847" name="Google Shape;847;p38"/>
          <p:cNvSpPr txBox="1"/>
          <p:nvPr/>
        </p:nvSpPr>
        <p:spPr>
          <a:xfrm>
            <a:off x="9905181" y="1465714"/>
            <a:ext cx="201067"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899" u="none" cap="none" strike="noStrike">
                <a:solidFill>
                  <a:srgbClr val="000000"/>
                </a:solidFill>
                <a:latin typeface="Philosopher"/>
                <a:ea typeface="Philosopher"/>
                <a:cs typeface="Philosopher"/>
                <a:sym typeface="Philosopher"/>
              </a:rPr>
              <a:t>5</a:t>
            </a:r>
            <a:endParaRPr/>
          </a:p>
        </p:txBody>
      </p:sp>
      <p:sp>
        <p:nvSpPr>
          <p:cNvPr id="848" name="Google Shape;848;p38"/>
          <p:cNvSpPr txBox="1"/>
          <p:nvPr/>
        </p:nvSpPr>
        <p:spPr>
          <a:xfrm>
            <a:off x="7929415" y="7961161"/>
            <a:ext cx="210741"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899" u="none" cap="none" strike="noStrike">
                <a:solidFill>
                  <a:srgbClr val="000000"/>
                </a:solidFill>
                <a:latin typeface="Philosopher"/>
                <a:ea typeface="Philosopher"/>
                <a:cs typeface="Philosopher"/>
                <a:sym typeface="Philosopher"/>
              </a:rPr>
              <a:t>4</a:t>
            </a:r>
            <a:endParaRPr/>
          </a:p>
        </p:txBody>
      </p:sp>
      <p:sp>
        <p:nvSpPr>
          <p:cNvPr id="849" name="Google Shape;849;p38"/>
          <p:cNvSpPr txBox="1"/>
          <p:nvPr/>
        </p:nvSpPr>
        <p:spPr>
          <a:xfrm>
            <a:off x="5857125" y="1484764"/>
            <a:ext cx="200025"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899" u="none" cap="none" strike="noStrike">
                <a:solidFill>
                  <a:srgbClr val="000000"/>
                </a:solidFill>
                <a:latin typeface="Philosopher"/>
                <a:ea typeface="Philosopher"/>
                <a:cs typeface="Philosopher"/>
                <a:sym typeface="Philosopher"/>
              </a:rPr>
              <a:t>3</a:t>
            </a:r>
            <a:endParaRPr/>
          </a:p>
        </p:txBody>
      </p:sp>
      <p:sp>
        <p:nvSpPr>
          <p:cNvPr id="850" name="Google Shape;850;p38"/>
          <p:cNvSpPr txBox="1"/>
          <p:nvPr/>
        </p:nvSpPr>
        <p:spPr>
          <a:xfrm>
            <a:off x="3856163" y="7961161"/>
            <a:ext cx="198537"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899" u="none" cap="none" strike="noStrike">
                <a:solidFill>
                  <a:srgbClr val="000000"/>
                </a:solidFill>
                <a:latin typeface="Philosopher"/>
                <a:ea typeface="Philosopher"/>
                <a:cs typeface="Philosopher"/>
                <a:sym typeface="Philosopher"/>
              </a:rPr>
              <a:t>2</a:t>
            </a:r>
            <a:endParaRPr/>
          </a:p>
        </p:txBody>
      </p:sp>
      <p:sp>
        <p:nvSpPr>
          <p:cNvPr id="851" name="Google Shape;851;p38"/>
          <p:cNvSpPr txBox="1"/>
          <p:nvPr/>
        </p:nvSpPr>
        <p:spPr>
          <a:xfrm>
            <a:off x="3152578" y="9067800"/>
            <a:ext cx="1605707"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Brainstorm </a:t>
            </a:r>
            <a:endParaRPr/>
          </a:p>
        </p:txBody>
      </p:sp>
      <p:sp>
        <p:nvSpPr>
          <p:cNvPr id="852" name="Google Shape;852;p38"/>
          <p:cNvSpPr txBox="1"/>
          <p:nvPr/>
        </p:nvSpPr>
        <p:spPr>
          <a:xfrm>
            <a:off x="5488031" y="608567"/>
            <a:ext cx="938212"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Design</a:t>
            </a:r>
            <a:endParaRPr/>
          </a:p>
        </p:txBody>
      </p:sp>
      <p:sp>
        <p:nvSpPr>
          <p:cNvPr id="853" name="Google Shape;853;p38"/>
          <p:cNvSpPr txBox="1"/>
          <p:nvPr/>
        </p:nvSpPr>
        <p:spPr>
          <a:xfrm>
            <a:off x="7582869" y="9067800"/>
            <a:ext cx="903833"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Create</a:t>
            </a:r>
            <a:endParaRPr/>
          </a:p>
        </p:txBody>
      </p:sp>
      <p:sp>
        <p:nvSpPr>
          <p:cNvPr id="854" name="Google Shape;854;p38"/>
          <p:cNvSpPr txBox="1"/>
          <p:nvPr/>
        </p:nvSpPr>
        <p:spPr>
          <a:xfrm>
            <a:off x="9524553" y="608567"/>
            <a:ext cx="962323"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Visuals</a:t>
            </a:r>
            <a:endParaRPr/>
          </a:p>
        </p:txBody>
      </p:sp>
      <p:sp>
        <p:nvSpPr>
          <p:cNvPr id="855" name="Google Shape;855;p38"/>
          <p:cNvSpPr txBox="1"/>
          <p:nvPr/>
        </p:nvSpPr>
        <p:spPr>
          <a:xfrm>
            <a:off x="10859456" y="9067800"/>
            <a:ext cx="2486323"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Time Management</a:t>
            </a:r>
            <a:endParaRPr/>
          </a:p>
        </p:txBody>
      </p:sp>
      <p:sp>
        <p:nvSpPr>
          <p:cNvPr id="856" name="Google Shape;856;p38"/>
          <p:cNvSpPr txBox="1"/>
          <p:nvPr/>
        </p:nvSpPr>
        <p:spPr>
          <a:xfrm>
            <a:off x="13106251" y="608567"/>
            <a:ext cx="1719709"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Pair Sharing </a:t>
            </a:r>
            <a:endParaRPr/>
          </a:p>
        </p:txBody>
      </p:sp>
      <p:sp>
        <p:nvSpPr>
          <p:cNvPr id="857" name="Google Shape;857;p38"/>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7">
              <a:alphaModFix/>
            </a:blip>
            <a:stretch>
              <a:fillRect b="-4987" l="-14765" r="-20796" t="0"/>
            </a:stretch>
          </a:blipFill>
          <a:ln>
            <a:noFill/>
          </a:ln>
        </p:spPr>
      </p:sp>
      <p:sp>
        <p:nvSpPr>
          <p:cNvPr id="858" name="Google Shape;858;p38"/>
          <p:cNvSpPr/>
          <p:nvPr/>
        </p:nvSpPr>
        <p:spPr>
          <a:xfrm>
            <a:off x="282274" y="9439275"/>
            <a:ext cx="2870782" cy="552674"/>
          </a:xfrm>
          <a:custGeom>
            <a:rect b="b" l="l" r="r" t="t"/>
            <a:pathLst>
              <a:path extrusionOk="0" h="552674" w="2870782">
                <a:moveTo>
                  <a:pt x="0" y="0"/>
                </a:moveTo>
                <a:lnTo>
                  <a:pt x="2870783" y="0"/>
                </a:lnTo>
                <a:lnTo>
                  <a:pt x="2870783" y="552673"/>
                </a:lnTo>
                <a:lnTo>
                  <a:pt x="0" y="552673"/>
                </a:lnTo>
                <a:lnTo>
                  <a:pt x="0" y="0"/>
                </a:lnTo>
                <a:close/>
              </a:path>
            </a:pathLst>
          </a:custGeom>
          <a:blipFill rotWithShape="1">
            <a:blip r:embed="rId8">
              <a:alphaModFix/>
            </a:blip>
            <a:stretch>
              <a:fillRect b="-6540" l="-2006" r="-2012" t="-4247"/>
            </a:stretch>
          </a:blipFill>
          <a:ln>
            <a:noFill/>
          </a:ln>
        </p:spPr>
      </p:sp>
      <p:sp>
        <p:nvSpPr>
          <p:cNvPr id="859" name="Google Shape;859;p38"/>
          <p:cNvSpPr txBox="1"/>
          <p:nvPr/>
        </p:nvSpPr>
        <p:spPr>
          <a:xfrm rot="5400000">
            <a:off x="12873940" y="5104536"/>
            <a:ext cx="9853599" cy="511329"/>
          </a:xfrm>
          <a:prstGeom prst="rect">
            <a:avLst/>
          </a:prstGeom>
          <a:noFill/>
          <a:ln>
            <a:noFill/>
          </a:ln>
        </p:spPr>
        <p:txBody>
          <a:bodyPr anchorCtr="0" anchor="t" bIns="0" lIns="0" spcFirstLastPara="1" rIns="0" wrap="square" tIns="0">
            <a:spAutoFit/>
          </a:bodyPr>
          <a:lstStyle/>
          <a:p>
            <a:pPr indent="0" lvl="0" marL="0" marR="0" rtl="0" algn="ctr">
              <a:lnSpc>
                <a:spcPct val="119987"/>
              </a:lnSpc>
              <a:spcBef>
                <a:spcPts val="0"/>
              </a:spcBef>
              <a:spcAft>
                <a:spcPts val="0"/>
              </a:spcAft>
              <a:buNone/>
            </a:pPr>
            <a:r>
              <a:rPr b="1" i="0" lang="en-US" sz="3297" u="none" cap="none" strike="noStrike">
                <a:solidFill>
                  <a:srgbClr val="F59F35"/>
                </a:solidFill>
                <a:latin typeface="Philosopher"/>
                <a:ea typeface="Philosopher"/>
                <a:cs typeface="Philosopher"/>
                <a:sym typeface="Philosopher"/>
              </a:rPr>
              <a:t> Hands-On Activity: Content Creation </a:t>
            </a:r>
            <a:endParaRPr/>
          </a:p>
        </p:txBody>
      </p:sp>
      <p:sp>
        <p:nvSpPr>
          <p:cNvPr id="860" name="Google Shape;860;p38"/>
          <p:cNvSpPr/>
          <p:nvPr/>
        </p:nvSpPr>
        <p:spPr>
          <a:xfrm>
            <a:off x="16056809" y="7269293"/>
            <a:ext cx="1174391" cy="1174391"/>
          </a:xfrm>
          <a:custGeom>
            <a:rect b="b" l="l" r="r" t="t"/>
            <a:pathLst>
              <a:path extrusionOk="0" h="1174391" w="1174391">
                <a:moveTo>
                  <a:pt x="0" y="0"/>
                </a:moveTo>
                <a:lnTo>
                  <a:pt x="1174390" y="0"/>
                </a:lnTo>
                <a:lnTo>
                  <a:pt x="1174390" y="1174391"/>
                </a:lnTo>
                <a:lnTo>
                  <a:pt x="0" y="1174391"/>
                </a:lnTo>
                <a:lnTo>
                  <a:pt x="0" y="0"/>
                </a:lnTo>
                <a:close/>
              </a:path>
            </a:pathLst>
          </a:custGeom>
          <a:blipFill rotWithShape="1">
            <a:blip r:embed="rId3">
              <a:alphaModFix/>
            </a:blip>
            <a:stretch>
              <a:fillRect b="0" l="0" r="0" t="0"/>
            </a:stretch>
          </a:blipFill>
          <a:ln>
            <a:noFill/>
          </a:ln>
        </p:spPr>
      </p:sp>
      <p:sp>
        <p:nvSpPr>
          <p:cNvPr id="861" name="Google Shape;861;p38"/>
          <p:cNvSpPr/>
          <p:nvPr/>
        </p:nvSpPr>
        <p:spPr>
          <a:xfrm rot="5400000">
            <a:off x="16066221" y="8443684"/>
            <a:ext cx="1155566" cy="1155566"/>
          </a:xfrm>
          <a:custGeom>
            <a:rect b="b" l="l" r="r" t="t"/>
            <a:pathLst>
              <a:path extrusionOk="0" h="1155566" w="1155566">
                <a:moveTo>
                  <a:pt x="0" y="0"/>
                </a:moveTo>
                <a:lnTo>
                  <a:pt x="1155566" y="0"/>
                </a:lnTo>
                <a:lnTo>
                  <a:pt x="1155566" y="1155566"/>
                </a:lnTo>
                <a:lnTo>
                  <a:pt x="0" y="1155566"/>
                </a:lnTo>
                <a:lnTo>
                  <a:pt x="0" y="0"/>
                </a:lnTo>
                <a:close/>
              </a:path>
            </a:pathLst>
          </a:custGeom>
          <a:blipFill rotWithShape="1">
            <a:blip r:embed="rId3">
              <a:alphaModFix/>
            </a:blip>
            <a:stretch>
              <a:fillRect b="0" l="0" r="0" t="0"/>
            </a:stretch>
          </a:blipFill>
          <a:ln>
            <a:noFill/>
          </a:ln>
        </p:spPr>
      </p:sp>
      <p:sp>
        <p:nvSpPr>
          <p:cNvPr id="862" name="Google Shape;862;p38"/>
          <p:cNvSpPr/>
          <p:nvPr/>
        </p:nvSpPr>
        <p:spPr>
          <a:xfrm rot="10800000">
            <a:off x="15217531" y="9267825"/>
            <a:ext cx="881841" cy="331425"/>
          </a:xfrm>
          <a:custGeom>
            <a:rect b="b" l="l" r="r" t="t"/>
            <a:pathLst>
              <a:path extrusionOk="0" h="331425" w="881841">
                <a:moveTo>
                  <a:pt x="0" y="0"/>
                </a:moveTo>
                <a:lnTo>
                  <a:pt x="881841" y="0"/>
                </a:lnTo>
                <a:lnTo>
                  <a:pt x="881841" y="331425"/>
                </a:lnTo>
                <a:lnTo>
                  <a:pt x="0" y="331425"/>
                </a:lnTo>
                <a:lnTo>
                  <a:pt x="0" y="0"/>
                </a:lnTo>
                <a:close/>
              </a:path>
            </a:pathLst>
          </a:custGeom>
          <a:blipFill rotWithShape="1">
            <a:blip r:embed="rId4">
              <a:alphaModFix/>
            </a:blip>
            <a:stretch>
              <a:fillRect b="0" l="0" r="0" t="0"/>
            </a:stretch>
          </a:blipFill>
          <a:ln>
            <a:noFill/>
          </a:ln>
        </p:spPr>
      </p:sp>
      <p:sp>
        <p:nvSpPr>
          <p:cNvPr id="863" name="Google Shape;863;p38"/>
          <p:cNvSpPr/>
          <p:nvPr/>
        </p:nvSpPr>
        <p:spPr>
          <a:xfrm rot="-5400000">
            <a:off x="14140773" y="9267825"/>
            <a:ext cx="1155566" cy="1155566"/>
          </a:xfrm>
          <a:custGeom>
            <a:rect b="b" l="l" r="r" t="t"/>
            <a:pathLst>
              <a:path extrusionOk="0" h="1155566" w="1155566">
                <a:moveTo>
                  <a:pt x="0" y="0"/>
                </a:moveTo>
                <a:lnTo>
                  <a:pt x="1155566" y="0"/>
                </a:lnTo>
                <a:lnTo>
                  <a:pt x="1155566" y="1155566"/>
                </a:lnTo>
                <a:lnTo>
                  <a:pt x="0" y="1155566"/>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39"/>
          <p:cNvSpPr txBox="1"/>
          <p:nvPr/>
        </p:nvSpPr>
        <p:spPr>
          <a:xfrm>
            <a:off x="695725" y="785825"/>
            <a:ext cx="7484120"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59F35"/>
                </a:solidFill>
                <a:latin typeface="Philosopher"/>
                <a:ea typeface="Philosopher"/>
                <a:cs typeface="Philosopher"/>
                <a:sym typeface="Philosopher"/>
              </a:rPr>
              <a:t> Hands-On Activity: Content Creation </a:t>
            </a:r>
            <a:endParaRPr/>
          </a:p>
        </p:txBody>
      </p:sp>
      <p:sp>
        <p:nvSpPr>
          <p:cNvPr id="873" name="Google Shape;873;p39"/>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3">
              <a:alphaModFix/>
            </a:blip>
            <a:stretch>
              <a:fillRect b="-4987" l="-14765" r="-20796" t="0"/>
            </a:stretch>
          </a:blipFill>
          <a:ln>
            <a:noFill/>
          </a:ln>
        </p:spPr>
      </p:sp>
      <p:sp>
        <p:nvSpPr>
          <p:cNvPr id="874" name="Google Shape;874;p39"/>
          <p:cNvSpPr txBox="1"/>
          <p:nvPr/>
        </p:nvSpPr>
        <p:spPr>
          <a:xfrm>
            <a:off x="1629183" y="2271580"/>
            <a:ext cx="16279439" cy="73342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Select a practical skill relevant to low-skilled adult learners. It could be something related to digital literacy, workplace skills, or any other area you're passionate about</a:t>
            </a:r>
            <a:endParaRPr/>
          </a:p>
        </p:txBody>
      </p:sp>
      <p:grpSp>
        <p:nvGrpSpPr>
          <p:cNvPr id="875" name="Google Shape;875;p39"/>
          <p:cNvGrpSpPr/>
          <p:nvPr/>
        </p:nvGrpSpPr>
        <p:grpSpPr>
          <a:xfrm>
            <a:off x="695725" y="2235979"/>
            <a:ext cx="723695" cy="740657"/>
            <a:chOff x="0" y="-19050"/>
            <a:chExt cx="812800" cy="831850"/>
          </a:xfrm>
        </p:grpSpPr>
        <p:sp>
          <p:nvSpPr>
            <p:cNvPr id="876" name="Google Shape;876;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3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8" name="Google Shape;878;p39"/>
          <p:cNvSpPr txBox="1"/>
          <p:nvPr/>
        </p:nvSpPr>
        <p:spPr>
          <a:xfrm>
            <a:off x="998562" y="2433505"/>
            <a:ext cx="50006"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899" u="none" cap="none" strike="noStrike">
                <a:solidFill>
                  <a:srgbClr val="000000"/>
                </a:solidFill>
                <a:latin typeface="Philosopher"/>
                <a:ea typeface="Philosopher"/>
                <a:cs typeface="Philosopher"/>
                <a:sym typeface="Philosopher"/>
              </a:rPr>
              <a:t>1</a:t>
            </a:r>
            <a:endParaRPr/>
          </a:p>
        </p:txBody>
      </p:sp>
      <p:grpSp>
        <p:nvGrpSpPr>
          <p:cNvPr id="879" name="Google Shape;879;p39"/>
          <p:cNvGrpSpPr/>
          <p:nvPr/>
        </p:nvGrpSpPr>
        <p:grpSpPr>
          <a:xfrm>
            <a:off x="686721" y="4074099"/>
            <a:ext cx="723695" cy="740657"/>
            <a:chOff x="0" y="-19050"/>
            <a:chExt cx="812800" cy="831850"/>
          </a:xfrm>
        </p:grpSpPr>
        <p:sp>
          <p:nvSpPr>
            <p:cNvPr id="880" name="Google Shape;880;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2" name="Google Shape;882;p39"/>
          <p:cNvSpPr txBox="1"/>
          <p:nvPr/>
        </p:nvSpPr>
        <p:spPr>
          <a:xfrm>
            <a:off x="1638708" y="4090855"/>
            <a:ext cx="15868267" cy="73342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Brainstorm how you can teach this skill in a micro-learning format. Consider the principles we discussed, such as bite-sized content, clear objectives, just-in-time learning, and personalization</a:t>
            </a:r>
            <a:endParaRPr/>
          </a:p>
        </p:txBody>
      </p:sp>
      <p:sp>
        <p:nvSpPr>
          <p:cNvPr id="883" name="Google Shape;883;p39"/>
          <p:cNvSpPr txBox="1"/>
          <p:nvPr/>
        </p:nvSpPr>
        <p:spPr>
          <a:xfrm>
            <a:off x="958304" y="4271830"/>
            <a:ext cx="198537"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899" u="none" cap="none" strike="noStrike">
                <a:solidFill>
                  <a:srgbClr val="000000"/>
                </a:solidFill>
                <a:latin typeface="Philosopher"/>
                <a:ea typeface="Philosopher"/>
                <a:cs typeface="Philosopher"/>
                <a:sym typeface="Philosopher"/>
              </a:rPr>
              <a:t>2</a:t>
            </a:r>
            <a:endParaRPr/>
          </a:p>
        </p:txBody>
      </p:sp>
      <p:sp>
        <p:nvSpPr>
          <p:cNvPr id="884" name="Google Shape;884;p39"/>
          <p:cNvSpPr txBox="1"/>
          <p:nvPr/>
        </p:nvSpPr>
        <p:spPr>
          <a:xfrm>
            <a:off x="1638708" y="5919716"/>
            <a:ext cx="15868267" cy="73342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Create a rough outline of your micro-learning activity. Decide how you'll present the content using engaging techniques like storytelling, visuals, or real-life scenarios. Think about the timing and sequencing of your content</a:t>
            </a:r>
            <a:endParaRPr/>
          </a:p>
        </p:txBody>
      </p:sp>
      <p:grpSp>
        <p:nvGrpSpPr>
          <p:cNvPr id="885" name="Google Shape;885;p39"/>
          <p:cNvGrpSpPr/>
          <p:nvPr/>
        </p:nvGrpSpPr>
        <p:grpSpPr>
          <a:xfrm>
            <a:off x="695725" y="5912218"/>
            <a:ext cx="723695" cy="740657"/>
            <a:chOff x="0" y="-19050"/>
            <a:chExt cx="812800" cy="831850"/>
          </a:xfrm>
        </p:grpSpPr>
        <p:sp>
          <p:nvSpPr>
            <p:cNvPr id="886" name="Google Shape;886;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3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8" name="Google Shape;888;p39"/>
          <p:cNvSpPr txBox="1"/>
          <p:nvPr/>
        </p:nvSpPr>
        <p:spPr>
          <a:xfrm>
            <a:off x="958304" y="6117170"/>
            <a:ext cx="200025"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899" u="none" cap="none" strike="noStrike">
                <a:solidFill>
                  <a:srgbClr val="000000"/>
                </a:solidFill>
                <a:latin typeface="Philosopher"/>
                <a:ea typeface="Philosopher"/>
                <a:cs typeface="Philosopher"/>
                <a:sym typeface="Philosopher"/>
              </a:rPr>
              <a:t>3</a:t>
            </a:r>
            <a:endParaRPr/>
          </a:p>
        </p:txBody>
      </p:sp>
      <p:grpSp>
        <p:nvGrpSpPr>
          <p:cNvPr id="889" name="Google Shape;889;p39"/>
          <p:cNvGrpSpPr/>
          <p:nvPr/>
        </p:nvGrpSpPr>
        <p:grpSpPr>
          <a:xfrm>
            <a:off x="686721" y="7750338"/>
            <a:ext cx="723695" cy="740657"/>
            <a:chOff x="0" y="-19050"/>
            <a:chExt cx="812800" cy="831850"/>
          </a:xfrm>
        </p:grpSpPr>
        <p:sp>
          <p:nvSpPr>
            <p:cNvPr id="890" name="Google Shape;890;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3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92" name="Google Shape;892;p39"/>
          <p:cNvSpPr txBox="1"/>
          <p:nvPr/>
        </p:nvSpPr>
        <p:spPr>
          <a:xfrm>
            <a:off x="946100" y="7948275"/>
            <a:ext cx="210741"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899" u="none" cap="none" strike="noStrike">
                <a:solidFill>
                  <a:srgbClr val="000000"/>
                </a:solidFill>
                <a:latin typeface="Philosopher"/>
                <a:ea typeface="Philosopher"/>
                <a:cs typeface="Philosopher"/>
                <a:sym typeface="Philosopher"/>
              </a:rPr>
              <a:t>4</a:t>
            </a:r>
            <a:endParaRPr/>
          </a:p>
        </p:txBody>
      </p:sp>
      <p:sp>
        <p:nvSpPr>
          <p:cNvPr id="893" name="Google Shape;893;p39"/>
          <p:cNvSpPr txBox="1"/>
          <p:nvPr/>
        </p:nvSpPr>
        <p:spPr>
          <a:xfrm>
            <a:off x="1638708" y="7748516"/>
            <a:ext cx="15868267" cy="73342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Start creating your micro-learning activity. You can use a simple format, such as a short video, an infographic, or a series of interactive slides. Remember to keep it concise and engaging</a:t>
            </a:r>
            <a:endParaRPr/>
          </a:p>
        </p:txBody>
      </p:sp>
      <p:sp>
        <p:nvSpPr>
          <p:cNvPr id="894" name="Google Shape;894;p39"/>
          <p:cNvSpPr/>
          <p:nvPr/>
        </p:nvSpPr>
        <p:spPr>
          <a:xfrm>
            <a:off x="16170252" y="9661256"/>
            <a:ext cx="1738370" cy="334665"/>
          </a:xfrm>
          <a:custGeom>
            <a:rect b="b" l="l" r="r" t="t"/>
            <a:pathLst>
              <a:path extrusionOk="0" h="334665" w="1738370">
                <a:moveTo>
                  <a:pt x="0" y="0"/>
                </a:moveTo>
                <a:lnTo>
                  <a:pt x="1738370" y="0"/>
                </a:lnTo>
                <a:lnTo>
                  <a:pt x="1738370" y="334665"/>
                </a:lnTo>
                <a:lnTo>
                  <a:pt x="0" y="334665"/>
                </a:lnTo>
                <a:lnTo>
                  <a:pt x="0" y="0"/>
                </a:lnTo>
                <a:close/>
              </a:path>
            </a:pathLst>
          </a:custGeom>
          <a:blipFill rotWithShape="1">
            <a:blip r:embed="rId4">
              <a:alphaModFix/>
            </a:blip>
            <a:stretch>
              <a:fillRect b="-6540" l="-2006" r="-2012" t="-4247"/>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4"/>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135" name="Google Shape;135;p4"/>
          <p:cNvSpPr/>
          <p:nvPr/>
        </p:nvSpPr>
        <p:spPr>
          <a:xfrm>
            <a:off x="7603324" y="3358125"/>
            <a:ext cx="3081338" cy="3081338"/>
          </a:xfrm>
          <a:custGeom>
            <a:rect b="b" l="l" r="r" t="t"/>
            <a:pathLst>
              <a:path extrusionOk="0" h="3081338" w="3081338">
                <a:moveTo>
                  <a:pt x="0" y="0"/>
                </a:moveTo>
                <a:lnTo>
                  <a:pt x="3081338" y="0"/>
                </a:lnTo>
                <a:lnTo>
                  <a:pt x="3081338" y="3081337"/>
                </a:lnTo>
                <a:lnTo>
                  <a:pt x="0" y="3081337"/>
                </a:lnTo>
                <a:lnTo>
                  <a:pt x="0" y="0"/>
                </a:lnTo>
                <a:close/>
              </a:path>
            </a:pathLst>
          </a:custGeom>
          <a:blipFill rotWithShape="1">
            <a:blip r:embed="rId3">
              <a:alphaModFix/>
            </a:blip>
            <a:stretch>
              <a:fillRect b="-31" l="-20723" r="-20723" t="0"/>
            </a:stretch>
          </a:blipFill>
          <a:ln>
            <a:noFill/>
          </a:ln>
        </p:spPr>
      </p:sp>
      <p:sp>
        <p:nvSpPr>
          <p:cNvPr id="136" name="Google Shape;136;p4"/>
          <p:cNvSpPr txBox="1"/>
          <p:nvPr/>
        </p:nvSpPr>
        <p:spPr>
          <a:xfrm>
            <a:off x="8361304" y="2540749"/>
            <a:ext cx="1565376" cy="47206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00" u="none" cap="none" strike="noStrike">
                <a:solidFill>
                  <a:srgbClr val="000000"/>
                </a:solidFill>
                <a:latin typeface="Philosopher"/>
                <a:ea typeface="Philosopher"/>
                <a:cs typeface="Philosopher"/>
                <a:sym typeface="Philosopher"/>
              </a:rPr>
              <a:t>Part 1</a:t>
            </a:r>
            <a:endParaRPr/>
          </a:p>
        </p:txBody>
      </p:sp>
      <p:sp>
        <p:nvSpPr>
          <p:cNvPr id="137" name="Google Shape;137;p4"/>
          <p:cNvSpPr txBox="1"/>
          <p:nvPr/>
        </p:nvSpPr>
        <p:spPr>
          <a:xfrm>
            <a:off x="7279477" y="6866610"/>
            <a:ext cx="3729030" cy="117410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000000"/>
                </a:solidFill>
                <a:latin typeface="Philosopher"/>
                <a:ea typeface="Philosopher"/>
                <a:cs typeface="Philosopher"/>
                <a:sym typeface="Philosopher"/>
              </a:rPr>
              <a:t>Introduction to Microlearning</a:t>
            </a:r>
            <a:endParaRPr/>
          </a:p>
        </p:txBody>
      </p:sp>
      <p:sp>
        <p:nvSpPr>
          <p:cNvPr id="138" name="Google Shape;138;p4"/>
          <p:cNvSpPr/>
          <p:nvPr/>
        </p:nvSpPr>
        <p:spPr>
          <a:xfrm>
            <a:off x="233168" y="9601200"/>
            <a:ext cx="2372872" cy="467832"/>
          </a:xfrm>
          <a:custGeom>
            <a:rect b="b" l="l" r="r" t="t"/>
            <a:pathLst>
              <a:path extrusionOk="0" h="467832" w="2372872">
                <a:moveTo>
                  <a:pt x="0" y="0"/>
                </a:moveTo>
                <a:lnTo>
                  <a:pt x="2372872" y="0"/>
                </a:lnTo>
                <a:lnTo>
                  <a:pt x="2372872" y="467832"/>
                </a:lnTo>
                <a:lnTo>
                  <a:pt x="0" y="467832"/>
                </a:lnTo>
                <a:lnTo>
                  <a:pt x="0" y="0"/>
                </a:lnTo>
                <a:close/>
              </a:path>
            </a:pathLst>
          </a:custGeom>
          <a:blipFill rotWithShape="1">
            <a:blip r:embed="rId4">
              <a:alphaModFix/>
            </a:blip>
            <a:stretch>
              <a:fillRect b="-6540" l="-2054" r="-4470" t="-4247"/>
            </a:stretch>
          </a:blipFill>
          <a:ln>
            <a:noFill/>
          </a:ln>
        </p:spPr>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40"/>
          <p:cNvSpPr txBox="1"/>
          <p:nvPr/>
        </p:nvSpPr>
        <p:spPr>
          <a:xfrm>
            <a:off x="695725" y="785825"/>
            <a:ext cx="7484120"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59F35"/>
                </a:solidFill>
                <a:latin typeface="Philosopher"/>
                <a:ea typeface="Philosopher"/>
                <a:cs typeface="Philosopher"/>
                <a:sym typeface="Philosopher"/>
              </a:rPr>
              <a:t> Hands-On Activity: Content Creation </a:t>
            </a:r>
            <a:endParaRPr/>
          </a:p>
        </p:txBody>
      </p:sp>
      <p:sp>
        <p:nvSpPr>
          <p:cNvPr id="904" name="Google Shape;904;p40"/>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3">
              <a:alphaModFix/>
            </a:blip>
            <a:stretch>
              <a:fillRect b="-4987" l="-14765" r="-20796" t="0"/>
            </a:stretch>
          </a:blipFill>
          <a:ln>
            <a:noFill/>
          </a:ln>
        </p:spPr>
      </p:sp>
      <p:grpSp>
        <p:nvGrpSpPr>
          <p:cNvPr id="905" name="Google Shape;905;p40"/>
          <p:cNvGrpSpPr/>
          <p:nvPr/>
        </p:nvGrpSpPr>
        <p:grpSpPr>
          <a:xfrm>
            <a:off x="767386" y="2581349"/>
            <a:ext cx="723695" cy="740657"/>
            <a:chOff x="0" y="-19050"/>
            <a:chExt cx="812800" cy="831850"/>
          </a:xfrm>
        </p:grpSpPr>
        <p:sp>
          <p:nvSpPr>
            <p:cNvPr id="906" name="Google Shape;906;p4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4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8" name="Google Shape;908;p40"/>
          <p:cNvGrpSpPr/>
          <p:nvPr/>
        </p:nvGrpSpPr>
        <p:grpSpPr>
          <a:xfrm>
            <a:off x="767386" y="4590918"/>
            <a:ext cx="723695" cy="740657"/>
            <a:chOff x="0" y="-19050"/>
            <a:chExt cx="812800" cy="831850"/>
          </a:xfrm>
        </p:grpSpPr>
        <p:sp>
          <p:nvSpPr>
            <p:cNvPr id="909" name="Google Shape;909;p4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4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1" name="Google Shape;911;p40"/>
          <p:cNvGrpSpPr/>
          <p:nvPr/>
        </p:nvGrpSpPr>
        <p:grpSpPr>
          <a:xfrm>
            <a:off x="767386" y="6714788"/>
            <a:ext cx="723695" cy="740657"/>
            <a:chOff x="0" y="-19050"/>
            <a:chExt cx="812800" cy="831850"/>
          </a:xfrm>
        </p:grpSpPr>
        <p:sp>
          <p:nvSpPr>
            <p:cNvPr id="912" name="Google Shape;912;p4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4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4" name="Google Shape;914;p40"/>
          <p:cNvSpPr txBox="1"/>
          <p:nvPr/>
        </p:nvSpPr>
        <p:spPr>
          <a:xfrm>
            <a:off x="1028700" y="2769761"/>
            <a:ext cx="201067"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899" u="none" cap="none" strike="noStrike">
                <a:solidFill>
                  <a:srgbClr val="000000"/>
                </a:solidFill>
                <a:latin typeface="Philosopher"/>
                <a:ea typeface="Philosopher"/>
                <a:cs typeface="Philosopher"/>
                <a:sym typeface="Philosopher"/>
              </a:rPr>
              <a:t>5</a:t>
            </a:r>
            <a:endParaRPr/>
          </a:p>
        </p:txBody>
      </p:sp>
      <p:sp>
        <p:nvSpPr>
          <p:cNvPr id="915" name="Google Shape;915;p40"/>
          <p:cNvSpPr txBox="1"/>
          <p:nvPr/>
        </p:nvSpPr>
        <p:spPr>
          <a:xfrm>
            <a:off x="1042095" y="6903097"/>
            <a:ext cx="174278"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899" u="none" cap="none" strike="noStrike">
                <a:solidFill>
                  <a:srgbClr val="000000"/>
                </a:solidFill>
                <a:latin typeface="Philosopher"/>
                <a:ea typeface="Philosopher"/>
                <a:cs typeface="Philosopher"/>
                <a:sym typeface="Philosopher"/>
              </a:rPr>
              <a:t>7</a:t>
            </a:r>
            <a:endParaRPr/>
          </a:p>
        </p:txBody>
      </p:sp>
      <p:sp>
        <p:nvSpPr>
          <p:cNvPr id="916" name="Google Shape;916;p40"/>
          <p:cNvSpPr txBox="1"/>
          <p:nvPr/>
        </p:nvSpPr>
        <p:spPr>
          <a:xfrm>
            <a:off x="1028700" y="4788855"/>
            <a:ext cx="206276"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899" u="none" cap="none" strike="noStrike">
                <a:solidFill>
                  <a:srgbClr val="000000"/>
                </a:solidFill>
                <a:latin typeface="Philosopher"/>
                <a:ea typeface="Philosopher"/>
                <a:cs typeface="Philosopher"/>
                <a:sym typeface="Philosopher"/>
              </a:rPr>
              <a:t>6</a:t>
            </a:r>
            <a:endParaRPr/>
          </a:p>
        </p:txBody>
      </p:sp>
      <p:sp>
        <p:nvSpPr>
          <p:cNvPr id="917" name="Google Shape;917;p40"/>
          <p:cNvSpPr txBox="1"/>
          <p:nvPr/>
        </p:nvSpPr>
        <p:spPr>
          <a:xfrm>
            <a:off x="1818386" y="2598311"/>
            <a:ext cx="15868267" cy="73342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Visuals or short videos can be especially effective in capturing learners' attention. Consider how you can incorporate these elements into your activity</a:t>
            </a:r>
            <a:endParaRPr/>
          </a:p>
        </p:txBody>
      </p:sp>
      <p:sp>
        <p:nvSpPr>
          <p:cNvPr id="918" name="Google Shape;918;p40"/>
          <p:cNvSpPr txBox="1"/>
          <p:nvPr/>
        </p:nvSpPr>
        <p:spPr>
          <a:xfrm>
            <a:off x="1818386" y="4817430"/>
            <a:ext cx="8113812"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Keep an eye on the time; you have 8 minutes for this activity</a:t>
            </a:r>
            <a:endParaRPr/>
          </a:p>
        </p:txBody>
      </p:sp>
      <p:sp>
        <p:nvSpPr>
          <p:cNvPr id="919" name="Google Shape;919;p40"/>
          <p:cNvSpPr txBox="1"/>
          <p:nvPr/>
        </p:nvSpPr>
        <p:spPr>
          <a:xfrm>
            <a:off x="1818386" y="6750594"/>
            <a:ext cx="15620592" cy="73342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After creating your micro-learning activity, share it with your partner. Explain how you've applied the engagement techniques we discussed and how your activity addresses the chosen skill</a:t>
            </a:r>
            <a:endParaRPr/>
          </a:p>
        </p:txBody>
      </p:sp>
      <p:sp>
        <p:nvSpPr>
          <p:cNvPr id="920" name="Google Shape;920;p40"/>
          <p:cNvSpPr/>
          <p:nvPr/>
        </p:nvSpPr>
        <p:spPr>
          <a:xfrm>
            <a:off x="16170252" y="9661256"/>
            <a:ext cx="1738370" cy="334665"/>
          </a:xfrm>
          <a:custGeom>
            <a:rect b="b" l="l" r="r" t="t"/>
            <a:pathLst>
              <a:path extrusionOk="0" h="334665" w="1738370">
                <a:moveTo>
                  <a:pt x="0" y="0"/>
                </a:moveTo>
                <a:lnTo>
                  <a:pt x="1738370" y="0"/>
                </a:lnTo>
                <a:lnTo>
                  <a:pt x="1738370" y="334665"/>
                </a:lnTo>
                <a:lnTo>
                  <a:pt x="0" y="334665"/>
                </a:lnTo>
                <a:lnTo>
                  <a:pt x="0" y="0"/>
                </a:lnTo>
                <a:close/>
              </a:path>
            </a:pathLst>
          </a:custGeom>
          <a:blipFill rotWithShape="1">
            <a:blip r:embed="rId4">
              <a:alphaModFix/>
            </a:blip>
            <a:stretch>
              <a:fillRect b="-6540" l="-2006" r="-2012" t="-4247"/>
            </a:stretch>
          </a:blipFill>
          <a:ln>
            <a:noFill/>
          </a:ln>
        </p:spPr>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41"/>
          <p:cNvSpPr/>
          <p:nvPr/>
        </p:nvSpPr>
        <p:spPr>
          <a:xfrm>
            <a:off x="1919862" y="2050713"/>
            <a:ext cx="7000610" cy="3092787"/>
          </a:xfrm>
          <a:custGeom>
            <a:rect b="b" l="l" r="r" t="t"/>
            <a:pathLst>
              <a:path extrusionOk="0" h="2394586" w="5420212">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41"/>
          <p:cNvSpPr/>
          <p:nvPr/>
        </p:nvSpPr>
        <p:spPr>
          <a:xfrm>
            <a:off x="1919862" y="5535168"/>
            <a:ext cx="7000610" cy="3198784"/>
          </a:xfrm>
          <a:custGeom>
            <a:rect b="b" l="l" r="r" t="t"/>
            <a:pathLst>
              <a:path extrusionOk="0" h="2476654" w="5420212">
                <a:moveTo>
                  <a:pt x="5295752" y="2476654"/>
                </a:moveTo>
                <a:lnTo>
                  <a:pt x="124460" y="2476654"/>
                </a:lnTo>
                <a:cubicBezTo>
                  <a:pt x="55880" y="2476654"/>
                  <a:pt x="0" y="2420774"/>
                  <a:pt x="0" y="2352194"/>
                </a:cubicBezTo>
                <a:lnTo>
                  <a:pt x="0" y="124460"/>
                </a:lnTo>
                <a:cubicBezTo>
                  <a:pt x="0" y="55880"/>
                  <a:pt x="55880" y="0"/>
                  <a:pt x="124460" y="0"/>
                </a:cubicBezTo>
                <a:lnTo>
                  <a:pt x="5295752" y="0"/>
                </a:lnTo>
                <a:cubicBezTo>
                  <a:pt x="5364332" y="0"/>
                  <a:pt x="5420212" y="55880"/>
                  <a:pt x="5420212" y="124460"/>
                </a:cubicBezTo>
                <a:lnTo>
                  <a:pt x="5420212" y="2352194"/>
                </a:lnTo>
                <a:cubicBezTo>
                  <a:pt x="5420212" y="2420774"/>
                  <a:pt x="5364332" y="2476654"/>
                  <a:pt x="5295752" y="2476654"/>
                </a:cubicBezTo>
                <a:close/>
              </a:path>
            </a:pathLst>
          </a:custGeom>
          <a:solidFill>
            <a:srgbClr val="EEE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1"/>
          <p:cNvSpPr/>
          <p:nvPr/>
        </p:nvSpPr>
        <p:spPr>
          <a:xfrm>
            <a:off x="9367528" y="2050713"/>
            <a:ext cx="7000610" cy="3092787"/>
          </a:xfrm>
          <a:custGeom>
            <a:rect b="b" l="l" r="r" t="t"/>
            <a:pathLst>
              <a:path extrusionOk="0" h="2394586" w="5420212">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41"/>
          <p:cNvSpPr/>
          <p:nvPr/>
        </p:nvSpPr>
        <p:spPr>
          <a:xfrm>
            <a:off x="9367528" y="5535168"/>
            <a:ext cx="7000610" cy="3213344"/>
          </a:xfrm>
          <a:custGeom>
            <a:rect b="b" l="l" r="r" t="t"/>
            <a:pathLst>
              <a:path extrusionOk="0" h="2487927" w="5420212">
                <a:moveTo>
                  <a:pt x="5295752" y="2487927"/>
                </a:moveTo>
                <a:lnTo>
                  <a:pt x="124460" y="2487927"/>
                </a:lnTo>
                <a:cubicBezTo>
                  <a:pt x="55880" y="2487927"/>
                  <a:pt x="0" y="2432047"/>
                  <a:pt x="0" y="2363467"/>
                </a:cubicBezTo>
                <a:lnTo>
                  <a:pt x="0" y="124460"/>
                </a:lnTo>
                <a:cubicBezTo>
                  <a:pt x="0" y="55880"/>
                  <a:pt x="55880" y="0"/>
                  <a:pt x="124460" y="0"/>
                </a:cubicBezTo>
                <a:lnTo>
                  <a:pt x="5295752" y="0"/>
                </a:lnTo>
                <a:cubicBezTo>
                  <a:pt x="5364332" y="0"/>
                  <a:pt x="5420212" y="55880"/>
                  <a:pt x="5420212" y="124460"/>
                </a:cubicBezTo>
                <a:lnTo>
                  <a:pt x="5420212" y="2363467"/>
                </a:lnTo>
                <a:cubicBezTo>
                  <a:pt x="5420212" y="2432047"/>
                  <a:pt x="5364332" y="2487927"/>
                  <a:pt x="5295752" y="2487927"/>
                </a:cubicBezTo>
                <a:close/>
              </a:path>
            </a:pathLst>
          </a:custGeom>
          <a:solidFill>
            <a:srgbClr val="EEE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1"/>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3">
              <a:alphaModFix/>
            </a:blip>
            <a:stretch>
              <a:fillRect b="-4987" l="-14765" r="-20796" t="0"/>
            </a:stretch>
          </a:blipFill>
          <a:ln>
            <a:noFill/>
          </a:ln>
        </p:spPr>
      </p:sp>
      <p:sp>
        <p:nvSpPr>
          <p:cNvPr id="934" name="Google Shape;934;p41"/>
          <p:cNvSpPr/>
          <p:nvPr/>
        </p:nvSpPr>
        <p:spPr>
          <a:xfrm>
            <a:off x="282274" y="9439275"/>
            <a:ext cx="2870782" cy="552674"/>
          </a:xfrm>
          <a:custGeom>
            <a:rect b="b" l="l" r="r" t="t"/>
            <a:pathLst>
              <a:path extrusionOk="0" h="552674" w="2870782">
                <a:moveTo>
                  <a:pt x="0" y="0"/>
                </a:moveTo>
                <a:lnTo>
                  <a:pt x="2870783" y="0"/>
                </a:lnTo>
                <a:lnTo>
                  <a:pt x="2870783" y="552673"/>
                </a:lnTo>
                <a:lnTo>
                  <a:pt x="0" y="552673"/>
                </a:lnTo>
                <a:lnTo>
                  <a:pt x="0" y="0"/>
                </a:lnTo>
                <a:close/>
              </a:path>
            </a:pathLst>
          </a:custGeom>
          <a:blipFill rotWithShape="1">
            <a:blip r:embed="rId4">
              <a:alphaModFix/>
            </a:blip>
            <a:stretch>
              <a:fillRect b="-6540" l="-2006" r="-2012" t="-4247"/>
            </a:stretch>
          </a:blipFill>
          <a:ln>
            <a:noFill/>
          </a:ln>
        </p:spPr>
      </p:sp>
      <p:sp>
        <p:nvSpPr>
          <p:cNvPr id="935" name="Google Shape;935;p41"/>
          <p:cNvSpPr/>
          <p:nvPr/>
        </p:nvSpPr>
        <p:spPr>
          <a:xfrm flipH="1">
            <a:off x="7015435" y="2905389"/>
            <a:ext cx="1807702" cy="2218039"/>
          </a:xfrm>
          <a:custGeom>
            <a:rect b="b" l="l" r="r" t="t"/>
            <a:pathLst>
              <a:path extrusionOk="0" h="2218039" w="1807702">
                <a:moveTo>
                  <a:pt x="1807702" y="0"/>
                </a:moveTo>
                <a:lnTo>
                  <a:pt x="0" y="0"/>
                </a:lnTo>
                <a:lnTo>
                  <a:pt x="0" y="2218039"/>
                </a:lnTo>
                <a:lnTo>
                  <a:pt x="1807702" y="2218039"/>
                </a:lnTo>
                <a:lnTo>
                  <a:pt x="1807702" y="0"/>
                </a:lnTo>
                <a:close/>
              </a:path>
            </a:pathLst>
          </a:custGeom>
          <a:blipFill rotWithShape="1">
            <a:blip r:embed="rId5">
              <a:alphaModFix amt="14000"/>
            </a:blip>
            <a:stretch>
              <a:fillRect b="0" l="0" r="0" t="0"/>
            </a:stretch>
          </a:blipFill>
          <a:ln>
            <a:noFill/>
          </a:ln>
        </p:spPr>
      </p:sp>
      <p:sp>
        <p:nvSpPr>
          <p:cNvPr id="936" name="Google Shape;936;p41"/>
          <p:cNvSpPr/>
          <p:nvPr/>
        </p:nvSpPr>
        <p:spPr>
          <a:xfrm rot="-2066308">
            <a:off x="15254773" y="2421422"/>
            <a:ext cx="1801063" cy="2389469"/>
          </a:xfrm>
          <a:custGeom>
            <a:rect b="b" l="l" r="r" t="t"/>
            <a:pathLst>
              <a:path extrusionOk="0" h="2389469" w="1801063">
                <a:moveTo>
                  <a:pt x="0" y="0"/>
                </a:moveTo>
                <a:lnTo>
                  <a:pt x="1801063" y="0"/>
                </a:lnTo>
                <a:lnTo>
                  <a:pt x="1801063" y="2389469"/>
                </a:lnTo>
                <a:lnTo>
                  <a:pt x="0" y="2389469"/>
                </a:lnTo>
                <a:lnTo>
                  <a:pt x="0" y="0"/>
                </a:lnTo>
                <a:close/>
              </a:path>
            </a:pathLst>
          </a:custGeom>
          <a:blipFill rotWithShape="1">
            <a:blip r:embed="rId6">
              <a:alphaModFix amt="34000"/>
            </a:blip>
            <a:stretch>
              <a:fillRect b="0" l="0" r="0" t="0"/>
            </a:stretch>
          </a:blipFill>
          <a:ln>
            <a:noFill/>
          </a:ln>
        </p:spPr>
      </p:sp>
      <p:sp>
        <p:nvSpPr>
          <p:cNvPr id="937" name="Google Shape;937;p41"/>
          <p:cNvSpPr/>
          <p:nvPr/>
        </p:nvSpPr>
        <p:spPr>
          <a:xfrm>
            <a:off x="6060523" y="5874003"/>
            <a:ext cx="2859949" cy="2859949"/>
          </a:xfrm>
          <a:custGeom>
            <a:rect b="b" l="l" r="r" t="t"/>
            <a:pathLst>
              <a:path extrusionOk="0" h="2859949" w="2859949">
                <a:moveTo>
                  <a:pt x="0" y="0"/>
                </a:moveTo>
                <a:lnTo>
                  <a:pt x="2859949" y="0"/>
                </a:lnTo>
                <a:lnTo>
                  <a:pt x="2859949" y="2859949"/>
                </a:lnTo>
                <a:lnTo>
                  <a:pt x="0" y="2859949"/>
                </a:lnTo>
                <a:lnTo>
                  <a:pt x="0" y="0"/>
                </a:lnTo>
                <a:close/>
              </a:path>
            </a:pathLst>
          </a:custGeom>
          <a:blipFill rotWithShape="1">
            <a:blip r:embed="rId7">
              <a:alphaModFix amt="16000"/>
            </a:blip>
            <a:stretch>
              <a:fillRect b="0" l="0" r="0" t="0"/>
            </a:stretch>
          </a:blipFill>
          <a:ln>
            <a:noFill/>
          </a:ln>
        </p:spPr>
      </p:sp>
      <p:sp>
        <p:nvSpPr>
          <p:cNvPr id="938" name="Google Shape;938;p41"/>
          <p:cNvSpPr/>
          <p:nvPr/>
        </p:nvSpPr>
        <p:spPr>
          <a:xfrm>
            <a:off x="13249338" y="5888562"/>
            <a:ext cx="2975239" cy="2859949"/>
          </a:xfrm>
          <a:custGeom>
            <a:rect b="b" l="l" r="r" t="t"/>
            <a:pathLst>
              <a:path extrusionOk="0" h="2859949" w="2975239">
                <a:moveTo>
                  <a:pt x="0" y="0"/>
                </a:moveTo>
                <a:lnTo>
                  <a:pt x="2975240" y="0"/>
                </a:lnTo>
                <a:lnTo>
                  <a:pt x="2975240" y="2859949"/>
                </a:lnTo>
                <a:lnTo>
                  <a:pt x="0" y="2859949"/>
                </a:lnTo>
                <a:lnTo>
                  <a:pt x="0" y="0"/>
                </a:lnTo>
                <a:close/>
              </a:path>
            </a:pathLst>
          </a:custGeom>
          <a:blipFill rotWithShape="1">
            <a:blip r:embed="rId8">
              <a:alphaModFix amt="15000"/>
            </a:blip>
            <a:stretch>
              <a:fillRect b="0" l="0" r="0" t="0"/>
            </a:stretch>
          </a:blipFill>
          <a:ln>
            <a:noFill/>
          </a:ln>
        </p:spPr>
      </p:sp>
      <p:sp>
        <p:nvSpPr>
          <p:cNvPr id="939" name="Google Shape;939;p41"/>
          <p:cNvSpPr txBox="1"/>
          <p:nvPr/>
        </p:nvSpPr>
        <p:spPr>
          <a:xfrm>
            <a:off x="2161413" y="2427543"/>
            <a:ext cx="5915133" cy="61531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4200" u="none" cap="none" strike="noStrike">
                <a:solidFill>
                  <a:srgbClr val="94A037"/>
                </a:solidFill>
                <a:latin typeface="Philosopher"/>
                <a:ea typeface="Philosopher"/>
                <a:cs typeface="Philosopher"/>
                <a:sym typeface="Philosopher"/>
              </a:rPr>
              <a:t>Reinforce Learning</a:t>
            </a:r>
            <a:endParaRPr/>
          </a:p>
        </p:txBody>
      </p:sp>
      <p:sp>
        <p:nvSpPr>
          <p:cNvPr id="940" name="Google Shape;940;p41"/>
          <p:cNvSpPr txBox="1"/>
          <p:nvPr/>
        </p:nvSpPr>
        <p:spPr>
          <a:xfrm>
            <a:off x="2161413" y="6225112"/>
            <a:ext cx="5915133" cy="61531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4200" u="none" cap="none" strike="noStrike">
                <a:solidFill>
                  <a:srgbClr val="94A037"/>
                </a:solidFill>
                <a:latin typeface="Philosopher"/>
                <a:ea typeface="Philosopher"/>
                <a:cs typeface="Philosopher"/>
                <a:sym typeface="Philosopher"/>
              </a:rPr>
              <a:t>Identify Gaps</a:t>
            </a:r>
            <a:endParaRPr/>
          </a:p>
        </p:txBody>
      </p:sp>
      <p:sp>
        <p:nvSpPr>
          <p:cNvPr id="941" name="Google Shape;941;p41"/>
          <p:cNvSpPr txBox="1"/>
          <p:nvPr/>
        </p:nvSpPr>
        <p:spPr>
          <a:xfrm>
            <a:off x="9703200" y="2427543"/>
            <a:ext cx="5915133" cy="61531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4200" u="none" cap="none" strike="noStrike">
                <a:solidFill>
                  <a:srgbClr val="94A037"/>
                </a:solidFill>
                <a:latin typeface="Philosopher"/>
                <a:ea typeface="Philosopher"/>
                <a:cs typeface="Philosopher"/>
                <a:sym typeface="Philosopher"/>
              </a:rPr>
              <a:t>Measure Progress</a:t>
            </a:r>
            <a:endParaRPr/>
          </a:p>
        </p:txBody>
      </p:sp>
      <p:sp>
        <p:nvSpPr>
          <p:cNvPr id="942" name="Google Shape;942;p41"/>
          <p:cNvSpPr txBox="1"/>
          <p:nvPr/>
        </p:nvSpPr>
        <p:spPr>
          <a:xfrm>
            <a:off x="9703200" y="6225112"/>
            <a:ext cx="5915133" cy="61531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4200" u="none" cap="none" strike="noStrike">
                <a:solidFill>
                  <a:srgbClr val="94A037"/>
                </a:solidFill>
                <a:latin typeface="Philosopher"/>
                <a:ea typeface="Philosopher"/>
                <a:cs typeface="Philosopher"/>
                <a:sym typeface="Philosopher"/>
              </a:rPr>
              <a:t>Enhance Retention</a:t>
            </a:r>
            <a:endParaRPr/>
          </a:p>
        </p:txBody>
      </p:sp>
      <p:sp>
        <p:nvSpPr>
          <p:cNvPr id="943" name="Google Shape;943;p41"/>
          <p:cNvSpPr txBox="1"/>
          <p:nvPr/>
        </p:nvSpPr>
        <p:spPr>
          <a:xfrm>
            <a:off x="2530067" y="3328608"/>
            <a:ext cx="5780200" cy="1276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Philosopher"/>
                <a:ea typeface="Philosopher"/>
                <a:cs typeface="Philosopher"/>
                <a:sym typeface="Philosopher"/>
              </a:rPr>
              <a:t>Assessments help reinforce what learners have just studied. They provide an opportunity for learners to recall and apply what they've learned in a controlled setting</a:t>
            </a:r>
            <a:endParaRPr/>
          </a:p>
        </p:txBody>
      </p:sp>
      <p:sp>
        <p:nvSpPr>
          <p:cNvPr id="944" name="Google Shape;944;p41"/>
          <p:cNvSpPr txBox="1"/>
          <p:nvPr/>
        </p:nvSpPr>
        <p:spPr>
          <a:xfrm>
            <a:off x="9910266" y="3328608"/>
            <a:ext cx="5915133" cy="1276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Philosopher"/>
                <a:ea typeface="Philosopher"/>
                <a:cs typeface="Philosopher"/>
                <a:sym typeface="Philosopher"/>
              </a:rPr>
              <a:t>Assessments also measure learners' progress. They allow you to gauge how well learners are absorbing the content and making progress toward their learning objectives</a:t>
            </a:r>
            <a:endParaRPr/>
          </a:p>
        </p:txBody>
      </p:sp>
      <p:sp>
        <p:nvSpPr>
          <p:cNvPr id="945" name="Google Shape;945;p41"/>
          <p:cNvSpPr txBox="1"/>
          <p:nvPr/>
        </p:nvSpPr>
        <p:spPr>
          <a:xfrm>
            <a:off x="2161413" y="7127765"/>
            <a:ext cx="6517508" cy="1276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Philosopher"/>
                <a:ea typeface="Philosopher"/>
                <a:cs typeface="Philosopher"/>
                <a:sym typeface="Philosopher"/>
              </a:rPr>
              <a:t> By analyzing assessment results, you can identify areas where learners may be struggling, enabling you to provide additional support or adjust your micro-learning content</a:t>
            </a:r>
            <a:endParaRPr/>
          </a:p>
        </p:txBody>
      </p:sp>
      <p:sp>
        <p:nvSpPr>
          <p:cNvPr id="946" name="Google Shape;946;p41"/>
          <p:cNvSpPr txBox="1"/>
          <p:nvPr/>
        </p:nvSpPr>
        <p:spPr>
          <a:xfrm>
            <a:off x="9910266" y="7127765"/>
            <a:ext cx="5876318" cy="9620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Philosopher"/>
                <a:ea typeface="Philosopher"/>
                <a:cs typeface="Philosopher"/>
                <a:sym typeface="Philosopher"/>
              </a:rPr>
              <a:t>Well-designed assessments contribute to better information retention. They encourage active engagement with the material</a:t>
            </a:r>
            <a:endParaRPr/>
          </a:p>
        </p:txBody>
      </p:sp>
      <p:sp>
        <p:nvSpPr>
          <p:cNvPr id="947" name="Google Shape;947;p41"/>
          <p:cNvSpPr txBox="1"/>
          <p:nvPr/>
        </p:nvSpPr>
        <p:spPr>
          <a:xfrm>
            <a:off x="7307907" y="1145423"/>
            <a:ext cx="3672185"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699" u="none" cap="none" strike="noStrike">
                <a:solidFill>
                  <a:srgbClr val="F59F35"/>
                </a:solidFill>
                <a:latin typeface="Philosopher"/>
                <a:ea typeface="Philosopher"/>
                <a:cs typeface="Philosopher"/>
                <a:sym typeface="Philosopher"/>
              </a:rPr>
              <a:t>Assessment Importance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42"/>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3">
              <a:alphaModFix/>
            </a:blip>
            <a:stretch>
              <a:fillRect b="-4987" l="-14765" r="-20796" t="0"/>
            </a:stretch>
          </a:blipFill>
          <a:ln>
            <a:noFill/>
          </a:ln>
        </p:spPr>
      </p:sp>
      <p:sp>
        <p:nvSpPr>
          <p:cNvPr id="957" name="Google Shape;957;p42"/>
          <p:cNvSpPr/>
          <p:nvPr/>
        </p:nvSpPr>
        <p:spPr>
          <a:xfrm>
            <a:off x="282274" y="9439275"/>
            <a:ext cx="2870782" cy="552674"/>
          </a:xfrm>
          <a:custGeom>
            <a:rect b="b" l="l" r="r" t="t"/>
            <a:pathLst>
              <a:path extrusionOk="0" h="552674" w="2870782">
                <a:moveTo>
                  <a:pt x="0" y="0"/>
                </a:moveTo>
                <a:lnTo>
                  <a:pt x="2870783" y="0"/>
                </a:lnTo>
                <a:lnTo>
                  <a:pt x="2870783" y="552673"/>
                </a:lnTo>
                <a:lnTo>
                  <a:pt x="0" y="552673"/>
                </a:lnTo>
                <a:lnTo>
                  <a:pt x="0" y="0"/>
                </a:lnTo>
                <a:close/>
              </a:path>
            </a:pathLst>
          </a:custGeom>
          <a:blipFill rotWithShape="1">
            <a:blip r:embed="rId4">
              <a:alphaModFix/>
            </a:blip>
            <a:stretch>
              <a:fillRect b="-6540" l="-2006" r="-2012" t="-4247"/>
            </a:stretch>
          </a:blipFill>
          <a:ln>
            <a:noFill/>
          </a:ln>
        </p:spPr>
      </p:sp>
      <p:sp>
        <p:nvSpPr>
          <p:cNvPr id="958" name="Google Shape;958;p42"/>
          <p:cNvSpPr/>
          <p:nvPr/>
        </p:nvSpPr>
        <p:spPr>
          <a:xfrm>
            <a:off x="1717666" y="2145828"/>
            <a:ext cx="1979883" cy="2463307"/>
          </a:xfrm>
          <a:custGeom>
            <a:rect b="b" l="l" r="r" t="t"/>
            <a:pathLst>
              <a:path extrusionOk="0" h="2463307" w="1979883">
                <a:moveTo>
                  <a:pt x="0" y="0"/>
                </a:moveTo>
                <a:lnTo>
                  <a:pt x="1979883" y="0"/>
                </a:lnTo>
                <a:lnTo>
                  <a:pt x="1979883" y="2463307"/>
                </a:lnTo>
                <a:lnTo>
                  <a:pt x="0" y="2463307"/>
                </a:lnTo>
                <a:lnTo>
                  <a:pt x="0" y="0"/>
                </a:lnTo>
                <a:close/>
              </a:path>
            </a:pathLst>
          </a:custGeom>
          <a:blipFill rotWithShape="1">
            <a:blip r:embed="rId5">
              <a:alphaModFix amt="31999"/>
            </a:blip>
            <a:stretch>
              <a:fillRect b="0" l="0" r="0" t="0"/>
            </a:stretch>
          </a:blipFill>
          <a:ln>
            <a:noFill/>
          </a:ln>
        </p:spPr>
      </p:sp>
      <p:sp>
        <p:nvSpPr>
          <p:cNvPr id="959" name="Google Shape;959;p42"/>
          <p:cNvSpPr/>
          <p:nvPr/>
        </p:nvSpPr>
        <p:spPr>
          <a:xfrm flipH="1">
            <a:off x="7007200" y="2145828"/>
            <a:ext cx="2710655" cy="2463307"/>
          </a:xfrm>
          <a:custGeom>
            <a:rect b="b" l="l" r="r" t="t"/>
            <a:pathLst>
              <a:path extrusionOk="0" h="2463307" w="2710655">
                <a:moveTo>
                  <a:pt x="2710655" y="0"/>
                </a:moveTo>
                <a:lnTo>
                  <a:pt x="0" y="0"/>
                </a:lnTo>
                <a:lnTo>
                  <a:pt x="0" y="2463307"/>
                </a:lnTo>
                <a:lnTo>
                  <a:pt x="2710655" y="2463307"/>
                </a:lnTo>
                <a:lnTo>
                  <a:pt x="2710655" y="0"/>
                </a:lnTo>
                <a:close/>
              </a:path>
            </a:pathLst>
          </a:custGeom>
          <a:blipFill rotWithShape="1">
            <a:blip r:embed="rId6">
              <a:alphaModFix amt="14000"/>
            </a:blip>
            <a:stretch>
              <a:fillRect b="0" l="0" r="0" t="0"/>
            </a:stretch>
          </a:blipFill>
          <a:ln>
            <a:noFill/>
          </a:ln>
        </p:spPr>
      </p:sp>
      <p:sp>
        <p:nvSpPr>
          <p:cNvPr id="960" name="Google Shape;960;p42"/>
          <p:cNvSpPr/>
          <p:nvPr/>
        </p:nvSpPr>
        <p:spPr>
          <a:xfrm>
            <a:off x="12708740" y="2845217"/>
            <a:ext cx="1799823" cy="1644588"/>
          </a:xfrm>
          <a:custGeom>
            <a:rect b="b" l="l" r="r" t="t"/>
            <a:pathLst>
              <a:path extrusionOk="0" h="1644588" w="1799823">
                <a:moveTo>
                  <a:pt x="0" y="0"/>
                </a:moveTo>
                <a:lnTo>
                  <a:pt x="1799823" y="0"/>
                </a:lnTo>
                <a:lnTo>
                  <a:pt x="1799823" y="1644588"/>
                </a:lnTo>
                <a:lnTo>
                  <a:pt x="0" y="1644588"/>
                </a:lnTo>
                <a:lnTo>
                  <a:pt x="0" y="0"/>
                </a:lnTo>
                <a:close/>
              </a:path>
            </a:pathLst>
          </a:custGeom>
          <a:blipFill rotWithShape="1">
            <a:blip r:embed="rId7">
              <a:alphaModFix amt="28000"/>
            </a:blip>
            <a:stretch>
              <a:fillRect b="0" l="0" r="0" t="0"/>
            </a:stretch>
          </a:blipFill>
          <a:ln>
            <a:noFill/>
          </a:ln>
        </p:spPr>
      </p:sp>
      <p:sp>
        <p:nvSpPr>
          <p:cNvPr id="961" name="Google Shape;961;p42"/>
          <p:cNvSpPr/>
          <p:nvPr/>
        </p:nvSpPr>
        <p:spPr>
          <a:xfrm>
            <a:off x="387049" y="1103112"/>
            <a:ext cx="445450" cy="475146"/>
          </a:xfrm>
          <a:custGeom>
            <a:rect b="b" l="l" r="r" t="t"/>
            <a:pathLst>
              <a:path extrusionOk="0" h="475146" w="445450">
                <a:moveTo>
                  <a:pt x="0" y="0"/>
                </a:moveTo>
                <a:lnTo>
                  <a:pt x="445450" y="0"/>
                </a:lnTo>
                <a:lnTo>
                  <a:pt x="445450" y="475146"/>
                </a:lnTo>
                <a:lnTo>
                  <a:pt x="0" y="475146"/>
                </a:lnTo>
                <a:lnTo>
                  <a:pt x="0" y="0"/>
                </a:lnTo>
                <a:close/>
              </a:path>
            </a:pathLst>
          </a:custGeom>
          <a:blipFill rotWithShape="1">
            <a:blip r:embed="rId8">
              <a:alphaModFix amt="51000"/>
            </a:blip>
            <a:stretch>
              <a:fillRect b="0" l="0" r="0" t="0"/>
            </a:stretch>
          </a:blipFill>
          <a:ln>
            <a:noFill/>
          </a:ln>
        </p:spPr>
      </p:sp>
      <p:sp>
        <p:nvSpPr>
          <p:cNvPr id="962" name="Google Shape;962;p42"/>
          <p:cNvSpPr txBox="1"/>
          <p:nvPr/>
        </p:nvSpPr>
        <p:spPr>
          <a:xfrm>
            <a:off x="12999300" y="5118879"/>
            <a:ext cx="4550560" cy="1066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360" u="none" cap="none" strike="noStrike">
                <a:solidFill>
                  <a:srgbClr val="000000"/>
                </a:solidFill>
                <a:latin typeface="Philosopher"/>
                <a:ea typeface="Philosopher"/>
                <a:cs typeface="Philosopher"/>
                <a:sym typeface="Philosopher"/>
              </a:rPr>
              <a:t>Asking open-ended reflective questions can encourage critical thinking and self-assessment</a:t>
            </a:r>
            <a:endParaRPr/>
          </a:p>
        </p:txBody>
      </p:sp>
      <p:sp>
        <p:nvSpPr>
          <p:cNvPr id="963" name="Google Shape;963;p42"/>
          <p:cNvSpPr txBox="1"/>
          <p:nvPr/>
        </p:nvSpPr>
        <p:spPr>
          <a:xfrm>
            <a:off x="962025" y="1007310"/>
            <a:ext cx="1501676" cy="69532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499" u="none" cap="none" strike="noStrike">
                <a:solidFill>
                  <a:srgbClr val="F59F35"/>
                </a:solidFill>
                <a:latin typeface="Philosopher"/>
                <a:ea typeface="Philosopher"/>
                <a:cs typeface="Philosopher"/>
                <a:sym typeface="Philosopher"/>
              </a:rPr>
              <a:t>Types</a:t>
            </a:r>
            <a:endParaRPr/>
          </a:p>
        </p:txBody>
      </p:sp>
      <p:sp>
        <p:nvSpPr>
          <p:cNvPr id="964" name="Google Shape;964;p42"/>
          <p:cNvSpPr txBox="1"/>
          <p:nvPr/>
        </p:nvSpPr>
        <p:spPr>
          <a:xfrm>
            <a:off x="2481623" y="3281749"/>
            <a:ext cx="2241352" cy="7620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999" u="none" cap="none" strike="noStrike">
                <a:solidFill>
                  <a:srgbClr val="94A037"/>
                </a:solidFill>
                <a:latin typeface="Philosopher"/>
                <a:ea typeface="Philosopher"/>
                <a:cs typeface="Philosopher"/>
                <a:sym typeface="Philosopher"/>
              </a:rPr>
              <a:t>Quizzes</a:t>
            </a:r>
            <a:endParaRPr/>
          </a:p>
        </p:txBody>
      </p:sp>
      <p:sp>
        <p:nvSpPr>
          <p:cNvPr id="965" name="Google Shape;965;p42"/>
          <p:cNvSpPr txBox="1"/>
          <p:nvPr/>
        </p:nvSpPr>
        <p:spPr>
          <a:xfrm>
            <a:off x="7340724" y="2975330"/>
            <a:ext cx="3606552" cy="1514475"/>
          </a:xfrm>
          <a:prstGeom prst="rect">
            <a:avLst/>
          </a:prstGeom>
          <a:noFill/>
          <a:ln>
            <a:noFill/>
          </a:ln>
        </p:spPr>
        <p:txBody>
          <a:bodyPr anchorCtr="0" anchor="t" bIns="0" lIns="0" spcFirstLastPara="1" rIns="0" wrap="square" tIns="0">
            <a:spAutoFit/>
          </a:bodyPr>
          <a:lstStyle/>
          <a:p>
            <a:pPr indent="0" lvl="0" marL="0" marR="0" rtl="0" algn="r">
              <a:lnSpc>
                <a:spcPct val="120004"/>
              </a:lnSpc>
              <a:spcBef>
                <a:spcPts val="0"/>
              </a:spcBef>
              <a:spcAft>
                <a:spcPts val="0"/>
              </a:spcAft>
              <a:buNone/>
            </a:pPr>
            <a:r>
              <a:rPr b="1" i="0" lang="en-US" sz="4999" u="none" cap="none" strike="noStrike">
                <a:solidFill>
                  <a:srgbClr val="94A037"/>
                </a:solidFill>
                <a:latin typeface="Philosopher"/>
                <a:ea typeface="Philosopher"/>
                <a:cs typeface="Philosopher"/>
                <a:sym typeface="Philosopher"/>
              </a:rPr>
              <a:t>Short </a:t>
            </a:r>
            <a:endParaRPr/>
          </a:p>
          <a:p>
            <a:pPr indent="0" lvl="0" marL="0" marR="0" rtl="0" algn="r">
              <a:lnSpc>
                <a:spcPct val="120004"/>
              </a:lnSpc>
              <a:spcBef>
                <a:spcPts val="0"/>
              </a:spcBef>
              <a:spcAft>
                <a:spcPts val="0"/>
              </a:spcAft>
              <a:buNone/>
            </a:pPr>
            <a:r>
              <a:rPr b="1" i="0" lang="en-US" sz="4999" u="none" cap="none" strike="noStrike">
                <a:solidFill>
                  <a:srgbClr val="94A037"/>
                </a:solidFill>
                <a:latin typeface="Philosopher"/>
                <a:ea typeface="Philosopher"/>
                <a:cs typeface="Philosopher"/>
                <a:sym typeface="Philosopher"/>
              </a:rPr>
              <a:t>Assignments</a:t>
            </a:r>
            <a:endParaRPr/>
          </a:p>
        </p:txBody>
      </p:sp>
      <p:sp>
        <p:nvSpPr>
          <p:cNvPr id="966" name="Google Shape;966;p42"/>
          <p:cNvSpPr txBox="1"/>
          <p:nvPr/>
        </p:nvSpPr>
        <p:spPr>
          <a:xfrm>
            <a:off x="14132079" y="2975330"/>
            <a:ext cx="2852886" cy="151447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999" u="none" cap="none" strike="noStrike">
                <a:solidFill>
                  <a:srgbClr val="94A037"/>
                </a:solidFill>
                <a:latin typeface="Philosopher"/>
                <a:ea typeface="Philosopher"/>
                <a:cs typeface="Philosopher"/>
                <a:sym typeface="Philosopher"/>
              </a:rPr>
              <a:t>Reflective</a:t>
            </a:r>
            <a:endParaRPr/>
          </a:p>
          <a:p>
            <a:pPr indent="0" lvl="0" marL="0" marR="0" rtl="0" algn="ctr">
              <a:lnSpc>
                <a:spcPct val="120004"/>
              </a:lnSpc>
              <a:spcBef>
                <a:spcPts val="0"/>
              </a:spcBef>
              <a:spcAft>
                <a:spcPts val="0"/>
              </a:spcAft>
              <a:buNone/>
            </a:pPr>
            <a:r>
              <a:rPr b="1" i="0" lang="en-US" sz="4999" u="none" cap="none" strike="noStrike">
                <a:solidFill>
                  <a:srgbClr val="94A037"/>
                </a:solidFill>
                <a:latin typeface="Philosopher"/>
                <a:ea typeface="Philosopher"/>
                <a:cs typeface="Philosopher"/>
                <a:sym typeface="Philosopher"/>
              </a:rPr>
              <a:t>Questions</a:t>
            </a:r>
            <a:endParaRPr/>
          </a:p>
        </p:txBody>
      </p:sp>
      <p:sp>
        <p:nvSpPr>
          <p:cNvPr id="967" name="Google Shape;967;p42"/>
          <p:cNvSpPr txBox="1"/>
          <p:nvPr/>
        </p:nvSpPr>
        <p:spPr>
          <a:xfrm>
            <a:off x="387049" y="5118879"/>
            <a:ext cx="4900651" cy="1066800"/>
          </a:xfrm>
          <a:prstGeom prst="rect">
            <a:avLst/>
          </a:prstGeom>
          <a:noFill/>
          <a:ln>
            <a:noFill/>
          </a:ln>
        </p:spPr>
        <p:txBody>
          <a:bodyPr anchorCtr="0" anchor="t" bIns="0" lIns="0" spcFirstLastPara="1" rIns="0" wrap="square" tIns="0">
            <a:spAutoFit/>
          </a:bodyPr>
          <a:lstStyle/>
          <a:p>
            <a:pPr indent="0" lvl="0" marL="0" marR="0" rtl="0" algn="ctr">
              <a:lnSpc>
                <a:spcPct val="120025"/>
              </a:lnSpc>
              <a:spcBef>
                <a:spcPts val="0"/>
              </a:spcBef>
              <a:spcAft>
                <a:spcPts val="0"/>
              </a:spcAft>
              <a:buNone/>
            </a:pPr>
            <a:r>
              <a:rPr b="1" i="0" lang="en-US" sz="2362" u="none" cap="none" strike="noStrike">
                <a:solidFill>
                  <a:srgbClr val="000000"/>
                </a:solidFill>
                <a:latin typeface="Philosopher"/>
                <a:ea typeface="Philosopher"/>
                <a:cs typeface="Philosopher"/>
                <a:sym typeface="Philosopher"/>
              </a:rPr>
              <a:t>Short quizzes with multiple-choice or true/false questions are effective for assessing knowledge retention</a:t>
            </a:r>
            <a:endParaRPr/>
          </a:p>
        </p:txBody>
      </p:sp>
      <p:sp>
        <p:nvSpPr>
          <p:cNvPr id="968" name="Google Shape;968;p42"/>
          <p:cNvSpPr txBox="1"/>
          <p:nvPr/>
        </p:nvSpPr>
        <p:spPr>
          <a:xfrm>
            <a:off x="6488850" y="5133975"/>
            <a:ext cx="5310300" cy="1066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360" u="none" cap="none" strike="noStrike">
                <a:solidFill>
                  <a:srgbClr val="000000"/>
                </a:solidFill>
                <a:latin typeface="Philosopher"/>
                <a:ea typeface="Philosopher"/>
                <a:cs typeface="Philosopher"/>
                <a:sym typeface="Philosopher"/>
              </a:rPr>
              <a:t>Assignments that require learners to apply what they've learned to real-world scenarios can be highly effective</a:t>
            </a:r>
            <a:endParaRPr/>
          </a:p>
        </p:txBody>
      </p:sp>
      <p:sp>
        <p:nvSpPr>
          <p:cNvPr id="969" name="Google Shape;969;p42"/>
          <p:cNvSpPr txBox="1"/>
          <p:nvPr/>
        </p:nvSpPr>
        <p:spPr>
          <a:xfrm>
            <a:off x="609774" y="6929437"/>
            <a:ext cx="4455202" cy="1238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700" u="none" cap="none" strike="noStrike">
                <a:solidFill>
                  <a:srgbClr val="000000"/>
                </a:solidFill>
                <a:latin typeface="Philosopher"/>
                <a:ea typeface="Philosopher"/>
                <a:cs typeface="Philosopher"/>
                <a:sym typeface="Philosopher"/>
              </a:rPr>
              <a:t>They can be integrated into micro-learning modules to check understanding</a:t>
            </a:r>
            <a:endParaRPr/>
          </a:p>
        </p:txBody>
      </p:sp>
      <p:sp>
        <p:nvSpPr>
          <p:cNvPr id="970" name="Google Shape;970;p42"/>
          <p:cNvSpPr txBox="1"/>
          <p:nvPr/>
        </p:nvSpPr>
        <p:spPr>
          <a:xfrm>
            <a:off x="6488850" y="6929437"/>
            <a:ext cx="5310300" cy="1238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700" u="none" cap="none" strike="noStrike">
                <a:solidFill>
                  <a:srgbClr val="000000"/>
                </a:solidFill>
                <a:latin typeface="Philosopher"/>
                <a:ea typeface="Philosopher"/>
                <a:cs typeface="Philosopher"/>
                <a:sym typeface="Philosopher"/>
              </a:rPr>
              <a:t>For example, you might ask learners to draft a sample email based on an email-writing micro-lesson</a:t>
            </a:r>
            <a:endParaRPr/>
          </a:p>
        </p:txBody>
      </p:sp>
      <p:sp>
        <p:nvSpPr>
          <p:cNvPr id="971" name="Google Shape;971;p42"/>
          <p:cNvSpPr txBox="1"/>
          <p:nvPr/>
        </p:nvSpPr>
        <p:spPr>
          <a:xfrm>
            <a:off x="12544505" y="6929437"/>
            <a:ext cx="5005355" cy="16478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700" u="none" cap="none" strike="noStrike">
                <a:solidFill>
                  <a:srgbClr val="000000"/>
                </a:solidFill>
                <a:latin typeface="Philosopher"/>
                <a:ea typeface="Philosopher"/>
                <a:cs typeface="Philosopher"/>
                <a:sym typeface="Philosopher"/>
              </a:rPr>
              <a:t>For example, you might prompt learners to reflect on how they can apply a newly acquired skill in their daily life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4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1999"/>
            </a:blip>
            <a:stretch>
              <a:fillRect b="-5381" l="0" r="0" t="-13059"/>
            </a:stretch>
          </a:blipFill>
          <a:ln>
            <a:noFill/>
          </a:ln>
        </p:spPr>
      </p:sp>
      <p:sp>
        <p:nvSpPr>
          <p:cNvPr id="981" name="Google Shape;981;p43"/>
          <p:cNvSpPr/>
          <p:nvPr/>
        </p:nvSpPr>
        <p:spPr>
          <a:xfrm>
            <a:off x="16173068" y="156528"/>
            <a:ext cx="1910215" cy="1744344"/>
          </a:xfrm>
          <a:custGeom>
            <a:rect b="b" l="l" r="r" t="t"/>
            <a:pathLst>
              <a:path extrusionOk="0" h="1744344" w="1910215">
                <a:moveTo>
                  <a:pt x="0" y="0"/>
                </a:moveTo>
                <a:lnTo>
                  <a:pt x="1910216" y="0"/>
                </a:lnTo>
                <a:lnTo>
                  <a:pt x="1910216" y="1744344"/>
                </a:lnTo>
                <a:lnTo>
                  <a:pt x="0" y="1744344"/>
                </a:lnTo>
                <a:lnTo>
                  <a:pt x="0" y="0"/>
                </a:lnTo>
                <a:close/>
              </a:path>
            </a:pathLst>
          </a:custGeom>
          <a:blipFill rotWithShape="1">
            <a:blip r:embed="rId4">
              <a:alphaModFix/>
            </a:blip>
            <a:stretch>
              <a:fillRect b="-4987" l="-14765" r="-20796" t="0"/>
            </a:stretch>
          </a:blipFill>
          <a:ln>
            <a:noFill/>
          </a:ln>
        </p:spPr>
      </p:sp>
      <p:sp>
        <p:nvSpPr>
          <p:cNvPr id="982" name="Google Shape;982;p43"/>
          <p:cNvSpPr/>
          <p:nvPr/>
        </p:nvSpPr>
        <p:spPr>
          <a:xfrm>
            <a:off x="3007178" y="7463894"/>
            <a:ext cx="1418112" cy="1416951"/>
          </a:xfrm>
          <a:custGeom>
            <a:rect b="b" l="l" r="r" t="t"/>
            <a:pathLst>
              <a:path extrusionOk="0" h="1416951" w="1418112">
                <a:moveTo>
                  <a:pt x="0" y="0"/>
                </a:moveTo>
                <a:lnTo>
                  <a:pt x="1418112" y="0"/>
                </a:lnTo>
                <a:lnTo>
                  <a:pt x="1418112" y="1416951"/>
                </a:lnTo>
                <a:lnTo>
                  <a:pt x="0" y="1416951"/>
                </a:lnTo>
                <a:lnTo>
                  <a:pt x="0" y="0"/>
                </a:lnTo>
                <a:close/>
              </a:path>
            </a:pathLst>
          </a:custGeom>
          <a:blipFill rotWithShape="1">
            <a:blip r:embed="rId5">
              <a:alphaModFix/>
            </a:blip>
            <a:stretch>
              <a:fillRect b="0" l="-6689" r="-6690" t="0"/>
            </a:stretch>
          </a:blipFill>
          <a:ln>
            <a:noFill/>
          </a:ln>
        </p:spPr>
      </p:sp>
      <p:sp>
        <p:nvSpPr>
          <p:cNvPr id="983" name="Google Shape;983;p43"/>
          <p:cNvSpPr/>
          <p:nvPr/>
        </p:nvSpPr>
        <p:spPr>
          <a:xfrm>
            <a:off x="2580052" y="3068171"/>
            <a:ext cx="13127892" cy="3371246"/>
          </a:xfrm>
          <a:custGeom>
            <a:rect b="b" l="l" r="r" t="t"/>
            <a:pathLst>
              <a:path extrusionOk="0" h="4494994" w="17503856">
                <a:moveTo>
                  <a:pt x="0" y="0"/>
                </a:moveTo>
                <a:lnTo>
                  <a:pt x="17503856" y="0"/>
                </a:lnTo>
                <a:lnTo>
                  <a:pt x="17503856" y="4494994"/>
                </a:lnTo>
                <a:lnTo>
                  <a:pt x="0" y="4494994"/>
                </a:lnTo>
                <a:close/>
              </a:path>
            </a:pathLst>
          </a:custGeom>
          <a:solidFill>
            <a:srgbClr val="F59F35"/>
          </a:solidFill>
          <a:ln>
            <a:noFill/>
          </a:ln>
        </p:spPr>
      </p:sp>
      <p:sp>
        <p:nvSpPr>
          <p:cNvPr id="984" name="Google Shape;984;p43"/>
          <p:cNvSpPr txBox="1"/>
          <p:nvPr/>
        </p:nvSpPr>
        <p:spPr>
          <a:xfrm>
            <a:off x="3007178" y="3749105"/>
            <a:ext cx="12273645" cy="1837947"/>
          </a:xfrm>
          <a:prstGeom prst="rect">
            <a:avLst/>
          </a:prstGeom>
          <a:noFill/>
          <a:ln>
            <a:noFill/>
          </a:ln>
        </p:spPr>
        <p:txBody>
          <a:bodyPr anchorCtr="0" anchor="t" bIns="0" lIns="0" spcFirstLastPara="1" rIns="0" wrap="square" tIns="0">
            <a:spAutoFit/>
          </a:bodyPr>
          <a:lstStyle/>
          <a:p>
            <a:pPr indent="0" lvl="0" marL="0" marR="0" rtl="0" algn="ctr">
              <a:lnSpc>
                <a:spcPct val="156011"/>
              </a:lnSpc>
              <a:spcBef>
                <a:spcPts val="0"/>
              </a:spcBef>
              <a:spcAft>
                <a:spcPts val="0"/>
              </a:spcAft>
              <a:buNone/>
            </a:pPr>
            <a:r>
              <a:rPr b="1" i="0" lang="en-US" sz="4799" u="none" cap="none" strike="noStrike">
                <a:solidFill>
                  <a:srgbClr val="000000"/>
                </a:solidFill>
                <a:latin typeface="Philosopher"/>
                <a:ea typeface="Philosopher"/>
                <a:cs typeface="Philosopher"/>
                <a:sym typeface="Philosopher"/>
              </a:rPr>
              <a:t>Remember, micro-learning is about </a:t>
            </a:r>
            <a:r>
              <a:rPr b="1" i="0" lang="en-US" sz="4799" u="none" cap="none" strike="noStrike">
                <a:solidFill>
                  <a:srgbClr val="FBF9FF"/>
                </a:solidFill>
                <a:latin typeface="Philosopher"/>
                <a:ea typeface="Philosopher"/>
                <a:cs typeface="Philosopher"/>
                <a:sym typeface="Philosopher"/>
              </a:rPr>
              <a:t>delivering content effectively</a:t>
            </a:r>
            <a:r>
              <a:rPr b="1" i="0" lang="en-US" sz="4799" u="none" cap="none" strike="noStrike">
                <a:solidFill>
                  <a:srgbClr val="F59F35"/>
                </a:solidFill>
                <a:latin typeface="Philosopher"/>
                <a:ea typeface="Philosopher"/>
                <a:cs typeface="Philosopher"/>
                <a:sym typeface="Philosopher"/>
              </a:rPr>
              <a:t> </a:t>
            </a:r>
            <a:r>
              <a:rPr b="1" i="0" lang="en-US" sz="4799" u="none" cap="none" strike="noStrike">
                <a:solidFill>
                  <a:srgbClr val="000000"/>
                </a:solidFill>
                <a:latin typeface="Philosopher"/>
                <a:ea typeface="Philosopher"/>
                <a:cs typeface="Philosopher"/>
                <a:sym typeface="Philosopher"/>
              </a:rPr>
              <a:t>and</a:t>
            </a:r>
            <a:r>
              <a:rPr b="1" i="0" lang="en-US" sz="4799" u="none" cap="none" strike="noStrike">
                <a:solidFill>
                  <a:srgbClr val="F59F35"/>
                </a:solidFill>
                <a:latin typeface="Philosopher"/>
                <a:ea typeface="Philosopher"/>
                <a:cs typeface="Philosopher"/>
                <a:sym typeface="Philosopher"/>
              </a:rPr>
              <a:t> </a:t>
            </a:r>
            <a:r>
              <a:rPr b="1" i="0" lang="en-US" sz="4799" u="none" cap="none" strike="noStrike">
                <a:solidFill>
                  <a:srgbClr val="FFFFFF"/>
                </a:solidFill>
                <a:latin typeface="Philosopher"/>
                <a:ea typeface="Philosopher"/>
                <a:cs typeface="Philosopher"/>
                <a:sym typeface="Philosopher"/>
              </a:rPr>
              <a:t>efficiently</a:t>
            </a:r>
            <a:r>
              <a:rPr b="1" i="0" lang="en-US" sz="4799" u="none" cap="none" strike="noStrike">
                <a:solidFill>
                  <a:srgbClr val="000000"/>
                </a:solidFill>
                <a:latin typeface="Philosopher"/>
                <a:ea typeface="Philosopher"/>
                <a:cs typeface="Philosopher"/>
                <a:sym typeface="Philosopher"/>
              </a:rPr>
              <a:t>!</a:t>
            </a:r>
            <a:endParaRPr/>
          </a:p>
        </p:txBody>
      </p:sp>
      <p:sp>
        <p:nvSpPr>
          <p:cNvPr id="985" name="Google Shape;985;p43"/>
          <p:cNvSpPr txBox="1"/>
          <p:nvPr/>
        </p:nvSpPr>
        <p:spPr>
          <a:xfrm>
            <a:off x="4743230" y="7648494"/>
            <a:ext cx="10964718" cy="1038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99" u="none" cap="none" strike="noStrike">
                <a:solidFill>
                  <a:srgbClr val="000000"/>
                </a:solidFill>
                <a:latin typeface="Philosopher"/>
                <a:ea typeface="Philosopher"/>
                <a:cs typeface="Philosopher"/>
                <a:sym typeface="Philosopher"/>
              </a:rPr>
              <a:t>Keep practicing these principles as you design engaging </a:t>
            </a:r>
            <a:endParaRPr/>
          </a:p>
          <a:p>
            <a:pPr indent="0" lvl="0" marL="0" marR="0" rtl="0" algn="ctr">
              <a:lnSpc>
                <a:spcPct val="120005"/>
              </a:lnSpc>
              <a:spcBef>
                <a:spcPts val="0"/>
              </a:spcBef>
              <a:spcAft>
                <a:spcPts val="0"/>
              </a:spcAft>
              <a:buNone/>
            </a:pPr>
            <a:r>
              <a:rPr b="0" i="0" lang="en-US" sz="3399" u="none" cap="none" strike="noStrike">
                <a:solidFill>
                  <a:srgbClr val="000000"/>
                </a:solidFill>
                <a:latin typeface="Philosopher"/>
                <a:ea typeface="Philosopher"/>
                <a:cs typeface="Philosopher"/>
                <a:sym typeface="Philosopher"/>
              </a:rPr>
              <a:t>micro-learning experiences for Low-skilled Adult Learners</a:t>
            </a:r>
            <a:endParaRPr/>
          </a:p>
        </p:txBody>
      </p:sp>
      <p:sp>
        <p:nvSpPr>
          <p:cNvPr id="986" name="Google Shape;986;p43"/>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6">
              <a:alphaModFix/>
            </a:blip>
            <a:stretch>
              <a:fillRect b="-6540" l="-2006" r="-2012" t="-4247"/>
            </a:stretch>
          </a:blipFill>
          <a:ln>
            <a:noFill/>
          </a:ln>
        </p:spPr>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44"/>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992" name="Google Shape;992;p44"/>
          <p:cNvSpPr/>
          <p:nvPr/>
        </p:nvSpPr>
        <p:spPr>
          <a:xfrm>
            <a:off x="7603324" y="3358125"/>
            <a:ext cx="3081338" cy="3081338"/>
          </a:xfrm>
          <a:custGeom>
            <a:rect b="b" l="l" r="r" t="t"/>
            <a:pathLst>
              <a:path extrusionOk="0" h="3081338" w="3081338">
                <a:moveTo>
                  <a:pt x="0" y="0"/>
                </a:moveTo>
                <a:lnTo>
                  <a:pt x="3081338" y="0"/>
                </a:lnTo>
                <a:lnTo>
                  <a:pt x="3081338" y="3081337"/>
                </a:lnTo>
                <a:lnTo>
                  <a:pt x="0" y="3081337"/>
                </a:lnTo>
                <a:lnTo>
                  <a:pt x="0" y="0"/>
                </a:lnTo>
                <a:close/>
              </a:path>
            </a:pathLst>
          </a:custGeom>
          <a:blipFill rotWithShape="1">
            <a:blip r:embed="rId3">
              <a:alphaModFix/>
            </a:blip>
            <a:stretch>
              <a:fillRect b="-31" l="-20723" r="-20723" t="0"/>
            </a:stretch>
          </a:blipFill>
          <a:ln>
            <a:noFill/>
          </a:ln>
        </p:spPr>
      </p:sp>
      <p:sp>
        <p:nvSpPr>
          <p:cNvPr id="993" name="Google Shape;993;p44"/>
          <p:cNvSpPr/>
          <p:nvPr/>
        </p:nvSpPr>
        <p:spPr>
          <a:xfrm>
            <a:off x="244929" y="9424828"/>
            <a:ext cx="3371850" cy="691383"/>
          </a:xfrm>
          <a:custGeom>
            <a:rect b="b" l="l" r="r" t="t"/>
            <a:pathLst>
              <a:path extrusionOk="0" h="691383" w="3371850">
                <a:moveTo>
                  <a:pt x="0" y="0"/>
                </a:moveTo>
                <a:lnTo>
                  <a:pt x="3371850" y="0"/>
                </a:lnTo>
                <a:lnTo>
                  <a:pt x="3371850" y="691384"/>
                </a:lnTo>
                <a:lnTo>
                  <a:pt x="0" y="691384"/>
                </a:lnTo>
                <a:lnTo>
                  <a:pt x="0" y="0"/>
                </a:lnTo>
                <a:close/>
              </a:path>
            </a:pathLst>
          </a:custGeom>
          <a:blipFill rotWithShape="1">
            <a:blip r:embed="rId4">
              <a:alphaModFix/>
            </a:blip>
            <a:stretch>
              <a:fillRect b="0" l="0" r="0" t="0"/>
            </a:stretch>
          </a:blipFill>
          <a:ln>
            <a:noFill/>
          </a:ln>
        </p:spPr>
      </p:sp>
      <p:sp>
        <p:nvSpPr>
          <p:cNvPr id="994" name="Google Shape;994;p44"/>
          <p:cNvSpPr txBox="1"/>
          <p:nvPr/>
        </p:nvSpPr>
        <p:spPr>
          <a:xfrm>
            <a:off x="8257672" y="2547791"/>
            <a:ext cx="1772640" cy="47206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00" u="none" cap="none" strike="noStrike">
                <a:solidFill>
                  <a:srgbClr val="000000"/>
                </a:solidFill>
                <a:latin typeface="Philosopher"/>
                <a:ea typeface="Philosopher"/>
                <a:cs typeface="Philosopher"/>
                <a:sym typeface="Philosopher"/>
              </a:rPr>
              <a:t>Part 4</a:t>
            </a:r>
            <a:endParaRPr/>
          </a:p>
        </p:txBody>
      </p:sp>
      <p:sp>
        <p:nvSpPr>
          <p:cNvPr id="995" name="Google Shape;995;p44"/>
          <p:cNvSpPr txBox="1"/>
          <p:nvPr/>
        </p:nvSpPr>
        <p:spPr>
          <a:xfrm>
            <a:off x="7003076" y="7060801"/>
            <a:ext cx="4281834" cy="88758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00" u="none" cap="none" strike="noStrike">
                <a:solidFill>
                  <a:srgbClr val="000000"/>
                </a:solidFill>
                <a:latin typeface="Philosopher"/>
                <a:ea typeface="Philosopher"/>
                <a:cs typeface="Philosopher"/>
                <a:sym typeface="Philosopher"/>
              </a:rPr>
              <a:t>Fostering Engagement and Motivation</a:t>
            </a:r>
            <a:r>
              <a:rPr b="0" i="0" lang="en-US" sz="2700" u="none" cap="none" strike="noStrike">
                <a:solidFill>
                  <a:srgbClr val="000000"/>
                </a:solidFill>
                <a:latin typeface="Philosopher"/>
                <a:ea typeface="Philosopher"/>
                <a:cs typeface="Philosopher"/>
                <a:sym typeface="Philosopher"/>
              </a:rPr>
              <a:t>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45"/>
          <p:cNvSpPr/>
          <p:nvPr/>
        </p:nvSpPr>
        <p:spPr>
          <a:xfrm>
            <a:off x="13823286"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sp>
      <p:sp>
        <p:nvSpPr>
          <p:cNvPr id="1001" name="Google Shape;1001;p45"/>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9" l="-20723" r="-20723" t="0"/>
            </a:stretch>
          </a:blipFill>
          <a:ln>
            <a:noFill/>
          </a:ln>
        </p:spPr>
      </p:sp>
      <p:sp>
        <p:nvSpPr>
          <p:cNvPr id="1002" name="Google Shape;1002;p45"/>
          <p:cNvSpPr txBox="1"/>
          <p:nvPr/>
        </p:nvSpPr>
        <p:spPr>
          <a:xfrm>
            <a:off x="15163748" y="2580838"/>
            <a:ext cx="1783784" cy="38925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100" u="none" cap="none" strike="noStrike">
                <a:solidFill>
                  <a:srgbClr val="000000"/>
                </a:solidFill>
                <a:latin typeface="Philosopher"/>
                <a:ea typeface="Philosopher"/>
                <a:cs typeface="Philosopher"/>
                <a:sym typeface="Philosopher"/>
              </a:rPr>
              <a:t>Part 4</a:t>
            </a:r>
            <a:endParaRPr/>
          </a:p>
        </p:txBody>
      </p:sp>
      <p:sp>
        <p:nvSpPr>
          <p:cNvPr id="1003" name="Google Shape;1003;p45"/>
          <p:cNvSpPr/>
          <p:nvPr/>
        </p:nvSpPr>
        <p:spPr>
          <a:xfrm>
            <a:off x="244929" y="9424828"/>
            <a:ext cx="3371850" cy="691383"/>
          </a:xfrm>
          <a:custGeom>
            <a:rect b="b" l="l" r="r" t="t"/>
            <a:pathLst>
              <a:path extrusionOk="0" h="691383" w="3371850">
                <a:moveTo>
                  <a:pt x="0" y="0"/>
                </a:moveTo>
                <a:lnTo>
                  <a:pt x="3371850" y="0"/>
                </a:lnTo>
                <a:lnTo>
                  <a:pt x="3371850" y="691384"/>
                </a:lnTo>
                <a:lnTo>
                  <a:pt x="0" y="691384"/>
                </a:lnTo>
                <a:lnTo>
                  <a:pt x="0" y="0"/>
                </a:lnTo>
                <a:close/>
              </a:path>
            </a:pathLst>
          </a:custGeom>
          <a:blipFill rotWithShape="1">
            <a:blip r:embed="rId4">
              <a:alphaModFix/>
            </a:blip>
            <a:stretch>
              <a:fillRect b="0" l="0" r="0" t="0"/>
            </a:stretch>
          </a:blipFill>
          <a:ln>
            <a:noFill/>
          </a:ln>
        </p:spPr>
      </p:sp>
      <p:sp>
        <p:nvSpPr>
          <p:cNvPr id="1004" name="Google Shape;1004;p45"/>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005" name="Google Shape;1005;p45"/>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006" name="Google Shape;1006;p45"/>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007" name="Google Shape;1007;p45"/>
          <p:cNvSpPr txBox="1"/>
          <p:nvPr/>
        </p:nvSpPr>
        <p:spPr>
          <a:xfrm>
            <a:off x="1566280" y="1791195"/>
            <a:ext cx="8961120"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Explain core principles of micro-learning</a:t>
            </a:r>
            <a:endParaRPr/>
          </a:p>
        </p:txBody>
      </p:sp>
      <p:sp>
        <p:nvSpPr>
          <p:cNvPr id="1008" name="Google Shape;1008;p45"/>
          <p:cNvSpPr txBox="1"/>
          <p:nvPr/>
        </p:nvSpPr>
        <p:spPr>
          <a:xfrm>
            <a:off x="1566280" y="4479144"/>
            <a:ext cx="8961120"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Relevance to low-skilled adult learners</a:t>
            </a:r>
            <a:endParaRPr/>
          </a:p>
        </p:txBody>
      </p:sp>
      <p:sp>
        <p:nvSpPr>
          <p:cNvPr id="1009" name="Google Shape;1009;p45"/>
          <p:cNvSpPr txBox="1"/>
          <p:nvPr/>
        </p:nvSpPr>
        <p:spPr>
          <a:xfrm>
            <a:off x="1566279" y="7155228"/>
            <a:ext cx="9711320"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Illustrate how focusing on learning objectives enhances outcomes</a:t>
            </a:r>
            <a:endParaRPr/>
          </a:p>
        </p:txBody>
      </p:sp>
      <p:sp>
        <p:nvSpPr>
          <p:cNvPr id="1010" name="Google Shape;1010;p45"/>
          <p:cNvSpPr txBox="1"/>
          <p:nvPr/>
        </p:nvSpPr>
        <p:spPr>
          <a:xfrm>
            <a:off x="13914722" y="7085160"/>
            <a:ext cx="4281834" cy="79524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Fostering Engagement and Motivation</a:t>
            </a:r>
            <a:r>
              <a:rPr b="0" i="0" lang="en-US" sz="2400" u="none" cap="none" strike="noStrike">
                <a:solidFill>
                  <a:srgbClr val="000000"/>
                </a:solidFill>
                <a:latin typeface="Philosopher"/>
                <a:ea typeface="Philosopher"/>
                <a:cs typeface="Philosopher"/>
                <a:sym typeface="Philosopher"/>
              </a:rPr>
              <a:t>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46"/>
          <p:cNvSpPr/>
          <p:nvPr/>
        </p:nvSpPr>
        <p:spPr>
          <a:xfrm>
            <a:off x="3036167"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46"/>
          <p:cNvSpPr/>
          <p:nvPr/>
        </p:nvSpPr>
        <p:spPr>
          <a:xfrm>
            <a:off x="15967787" y="1028700"/>
            <a:ext cx="1768719" cy="1615134"/>
          </a:xfrm>
          <a:custGeom>
            <a:rect b="b" l="l" r="r" t="t"/>
            <a:pathLst>
              <a:path extrusionOk="0" h="1615134" w="1768719">
                <a:moveTo>
                  <a:pt x="0" y="0"/>
                </a:moveTo>
                <a:lnTo>
                  <a:pt x="1768719" y="0"/>
                </a:lnTo>
                <a:lnTo>
                  <a:pt x="1768719" y="1615134"/>
                </a:lnTo>
                <a:lnTo>
                  <a:pt x="0" y="1615134"/>
                </a:lnTo>
                <a:lnTo>
                  <a:pt x="0" y="0"/>
                </a:lnTo>
                <a:close/>
              </a:path>
            </a:pathLst>
          </a:custGeom>
          <a:blipFill rotWithShape="1">
            <a:blip r:embed="rId3">
              <a:alphaModFix/>
            </a:blip>
            <a:stretch>
              <a:fillRect b="-4987" l="-14765" r="-20796" t="0"/>
            </a:stretch>
          </a:blipFill>
          <a:ln>
            <a:noFill/>
          </a:ln>
        </p:spPr>
      </p:sp>
      <p:sp>
        <p:nvSpPr>
          <p:cNvPr id="1021" name="Google Shape;1021;p46"/>
          <p:cNvSpPr/>
          <p:nvPr/>
        </p:nvSpPr>
        <p:spPr>
          <a:xfrm>
            <a:off x="402486" y="9193019"/>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4">
              <a:alphaModFix/>
            </a:blip>
            <a:stretch>
              <a:fillRect b="-6540" l="-2006" r="-2012" t="-4247"/>
            </a:stretch>
          </a:blipFill>
          <a:ln>
            <a:noFill/>
          </a:ln>
        </p:spPr>
      </p:sp>
      <p:sp>
        <p:nvSpPr>
          <p:cNvPr id="1022" name="Google Shape;1022;p46"/>
          <p:cNvSpPr/>
          <p:nvPr/>
        </p:nvSpPr>
        <p:spPr>
          <a:xfrm>
            <a:off x="383120" y="1125224"/>
            <a:ext cx="1642746" cy="1582011"/>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sp>
      <p:sp>
        <p:nvSpPr>
          <p:cNvPr id="1023" name="Google Shape;1023;p46"/>
          <p:cNvSpPr/>
          <p:nvPr/>
        </p:nvSpPr>
        <p:spPr>
          <a:xfrm>
            <a:off x="929955" y="1464200"/>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5">
              <a:alphaModFix/>
            </a:blip>
            <a:stretch>
              <a:fillRect b="-10179" l="-20723" r="-20723" t="0"/>
            </a:stretch>
          </a:blipFill>
          <a:ln>
            <a:noFill/>
          </a:ln>
        </p:spPr>
      </p:sp>
      <p:sp>
        <p:nvSpPr>
          <p:cNvPr id="1024" name="Google Shape;1024;p46"/>
          <p:cNvSpPr/>
          <p:nvPr/>
        </p:nvSpPr>
        <p:spPr>
          <a:xfrm>
            <a:off x="6126949"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46"/>
          <p:cNvSpPr/>
          <p:nvPr/>
        </p:nvSpPr>
        <p:spPr>
          <a:xfrm>
            <a:off x="9217731"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46"/>
          <p:cNvSpPr/>
          <p:nvPr/>
        </p:nvSpPr>
        <p:spPr>
          <a:xfrm>
            <a:off x="12308513"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46"/>
          <p:cNvSpPr/>
          <p:nvPr/>
        </p:nvSpPr>
        <p:spPr>
          <a:xfrm>
            <a:off x="15397243"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46"/>
          <p:cNvSpPr/>
          <p:nvPr/>
        </p:nvSpPr>
        <p:spPr>
          <a:xfrm>
            <a:off x="-55774"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46"/>
          <p:cNvSpPr/>
          <p:nvPr/>
        </p:nvSpPr>
        <p:spPr>
          <a:xfrm>
            <a:off x="3282064" y="5598447"/>
            <a:ext cx="2663910" cy="2603973"/>
          </a:xfrm>
          <a:custGeom>
            <a:rect b="b" l="l" r="r" t="t"/>
            <a:pathLst>
              <a:path extrusionOk="0" h="2603973" w="2663910">
                <a:moveTo>
                  <a:pt x="0" y="0"/>
                </a:moveTo>
                <a:lnTo>
                  <a:pt x="2663910" y="0"/>
                </a:lnTo>
                <a:lnTo>
                  <a:pt x="2663910" y="2603972"/>
                </a:lnTo>
                <a:lnTo>
                  <a:pt x="0" y="2603972"/>
                </a:lnTo>
                <a:lnTo>
                  <a:pt x="0" y="0"/>
                </a:lnTo>
                <a:close/>
              </a:path>
            </a:pathLst>
          </a:custGeom>
          <a:blipFill rotWithShape="1">
            <a:blip r:embed="rId6">
              <a:alphaModFix amt="24000"/>
            </a:blip>
            <a:stretch>
              <a:fillRect b="0" l="0" r="0" t="0"/>
            </a:stretch>
          </a:blipFill>
          <a:ln>
            <a:noFill/>
          </a:ln>
        </p:spPr>
      </p:sp>
      <p:sp>
        <p:nvSpPr>
          <p:cNvPr id="1030" name="Google Shape;1030;p46"/>
          <p:cNvSpPr/>
          <p:nvPr/>
        </p:nvSpPr>
        <p:spPr>
          <a:xfrm>
            <a:off x="0" y="4043473"/>
            <a:ext cx="2778992" cy="2372564"/>
          </a:xfrm>
          <a:custGeom>
            <a:rect b="b" l="l" r="r" t="t"/>
            <a:pathLst>
              <a:path extrusionOk="0" h="2372564" w="2778992">
                <a:moveTo>
                  <a:pt x="0" y="0"/>
                </a:moveTo>
                <a:lnTo>
                  <a:pt x="2778992" y="0"/>
                </a:lnTo>
                <a:lnTo>
                  <a:pt x="2778992" y="2372565"/>
                </a:lnTo>
                <a:lnTo>
                  <a:pt x="0" y="2372565"/>
                </a:lnTo>
                <a:lnTo>
                  <a:pt x="0" y="0"/>
                </a:lnTo>
                <a:close/>
              </a:path>
            </a:pathLst>
          </a:custGeom>
          <a:blipFill rotWithShape="1">
            <a:blip r:embed="rId7">
              <a:alphaModFix amt="24000"/>
            </a:blip>
            <a:stretch>
              <a:fillRect b="0" l="0" r="0" t="0"/>
            </a:stretch>
          </a:blipFill>
          <a:ln>
            <a:noFill/>
          </a:ln>
        </p:spPr>
      </p:sp>
      <p:sp>
        <p:nvSpPr>
          <p:cNvPr id="1031" name="Google Shape;1031;p46"/>
          <p:cNvSpPr/>
          <p:nvPr/>
        </p:nvSpPr>
        <p:spPr>
          <a:xfrm>
            <a:off x="6165049" y="3990387"/>
            <a:ext cx="2271632" cy="2306225"/>
          </a:xfrm>
          <a:custGeom>
            <a:rect b="b" l="l" r="r" t="t"/>
            <a:pathLst>
              <a:path extrusionOk="0" h="2306225" w="2271632">
                <a:moveTo>
                  <a:pt x="0" y="0"/>
                </a:moveTo>
                <a:lnTo>
                  <a:pt x="2271632" y="0"/>
                </a:lnTo>
                <a:lnTo>
                  <a:pt x="2271632" y="2306226"/>
                </a:lnTo>
                <a:lnTo>
                  <a:pt x="0" y="2306226"/>
                </a:lnTo>
                <a:lnTo>
                  <a:pt x="0" y="0"/>
                </a:lnTo>
                <a:close/>
              </a:path>
            </a:pathLst>
          </a:custGeom>
          <a:blipFill rotWithShape="1">
            <a:blip r:embed="rId8">
              <a:alphaModFix amt="24000"/>
            </a:blip>
            <a:stretch>
              <a:fillRect b="0" l="0" r="0" t="0"/>
            </a:stretch>
          </a:blipFill>
          <a:ln>
            <a:noFill/>
          </a:ln>
        </p:spPr>
      </p:sp>
      <p:sp>
        <p:nvSpPr>
          <p:cNvPr id="1032" name="Google Shape;1032;p46"/>
          <p:cNvSpPr/>
          <p:nvPr/>
        </p:nvSpPr>
        <p:spPr>
          <a:xfrm>
            <a:off x="9787693" y="5823924"/>
            <a:ext cx="2339845" cy="2378496"/>
          </a:xfrm>
          <a:custGeom>
            <a:rect b="b" l="l" r="r" t="t"/>
            <a:pathLst>
              <a:path extrusionOk="0" h="2378496" w="2339845">
                <a:moveTo>
                  <a:pt x="0" y="0"/>
                </a:moveTo>
                <a:lnTo>
                  <a:pt x="2339845" y="0"/>
                </a:lnTo>
                <a:lnTo>
                  <a:pt x="2339845" y="2378495"/>
                </a:lnTo>
                <a:lnTo>
                  <a:pt x="0" y="2378495"/>
                </a:lnTo>
                <a:lnTo>
                  <a:pt x="0" y="0"/>
                </a:lnTo>
                <a:close/>
              </a:path>
            </a:pathLst>
          </a:custGeom>
          <a:blipFill rotWithShape="1">
            <a:blip r:embed="rId9">
              <a:alphaModFix amt="24000"/>
            </a:blip>
            <a:stretch>
              <a:fillRect b="0" l="0" r="0" t="0"/>
            </a:stretch>
          </a:blipFill>
          <a:ln>
            <a:noFill/>
          </a:ln>
        </p:spPr>
      </p:sp>
      <p:sp>
        <p:nvSpPr>
          <p:cNvPr id="1033" name="Google Shape;1033;p46"/>
          <p:cNvSpPr/>
          <p:nvPr/>
        </p:nvSpPr>
        <p:spPr>
          <a:xfrm>
            <a:off x="12308513" y="3842569"/>
            <a:ext cx="2295161" cy="2295161"/>
          </a:xfrm>
          <a:custGeom>
            <a:rect b="b" l="l" r="r" t="t"/>
            <a:pathLst>
              <a:path extrusionOk="0" h="2295161" w="2295161">
                <a:moveTo>
                  <a:pt x="0" y="0"/>
                </a:moveTo>
                <a:lnTo>
                  <a:pt x="2295162" y="0"/>
                </a:lnTo>
                <a:lnTo>
                  <a:pt x="2295162" y="2295161"/>
                </a:lnTo>
                <a:lnTo>
                  <a:pt x="0" y="2295161"/>
                </a:lnTo>
                <a:lnTo>
                  <a:pt x="0" y="0"/>
                </a:lnTo>
                <a:close/>
              </a:path>
            </a:pathLst>
          </a:custGeom>
          <a:blipFill rotWithShape="1">
            <a:blip r:embed="rId10">
              <a:alphaModFix amt="24000"/>
            </a:blip>
            <a:stretch>
              <a:fillRect b="0" l="0" r="0" t="0"/>
            </a:stretch>
          </a:blipFill>
          <a:ln>
            <a:noFill/>
          </a:ln>
        </p:spPr>
      </p:sp>
      <p:sp>
        <p:nvSpPr>
          <p:cNvPr id="1034" name="Google Shape;1034;p46"/>
          <p:cNvSpPr/>
          <p:nvPr/>
        </p:nvSpPr>
        <p:spPr>
          <a:xfrm>
            <a:off x="16214672" y="6137730"/>
            <a:ext cx="2073328" cy="2064690"/>
          </a:xfrm>
          <a:custGeom>
            <a:rect b="b" l="l" r="r" t="t"/>
            <a:pathLst>
              <a:path extrusionOk="0" h="2064690" w="2073328">
                <a:moveTo>
                  <a:pt x="0" y="0"/>
                </a:moveTo>
                <a:lnTo>
                  <a:pt x="2073328" y="0"/>
                </a:lnTo>
                <a:lnTo>
                  <a:pt x="2073328" y="2064689"/>
                </a:lnTo>
                <a:lnTo>
                  <a:pt x="0" y="2064689"/>
                </a:lnTo>
                <a:lnTo>
                  <a:pt x="0" y="0"/>
                </a:lnTo>
                <a:close/>
              </a:path>
            </a:pathLst>
          </a:custGeom>
          <a:blipFill rotWithShape="1">
            <a:blip r:embed="rId11">
              <a:alphaModFix amt="24000"/>
            </a:blip>
            <a:stretch>
              <a:fillRect b="0" l="0" r="0" t="0"/>
            </a:stretch>
          </a:blipFill>
          <a:ln>
            <a:noFill/>
          </a:ln>
        </p:spPr>
      </p:sp>
      <p:sp>
        <p:nvSpPr>
          <p:cNvPr id="1035" name="Google Shape;1035;p46"/>
          <p:cNvSpPr txBox="1"/>
          <p:nvPr/>
        </p:nvSpPr>
        <p:spPr>
          <a:xfrm>
            <a:off x="2502799" y="2190150"/>
            <a:ext cx="7562896" cy="6572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4200" u="none" cap="none" strike="noStrike">
                <a:solidFill>
                  <a:srgbClr val="000000"/>
                </a:solidFill>
                <a:latin typeface="Philosopher"/>
                <a:ea typeface="Philosopher"/>
                <a:cs typeface="Philosopher"/>
                <a:sym typeface="Philosopher"/>
              </a:rPr>
              <a:t>In the third part we discussed:</a:t>
            </a:r>
            <a:endParaRPr/>
          </a:p>
        </p:txBody>
      </p:sp>
      <p:sp>
        <p:nvSpPr>
          <p:cNvPr id="1036" name="Google Shape;1036;p46"/>
          <p:cNvSpPr txBox="1"/>
          <p:nvPr/>
        </p:nvSpPr>
        <p:spPr>
          <a:xfrm>
            <a:off x="402486" y="1178047"/>
            <a:ext cx="1604016" cy="247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600" u="none" cap="none" strike="noStrike">
                <a:solidFill>
                  <a:srgbClr val="000000"/>
                </a:solidFill>
                <a:latin typeface="Philosopher"/>
                <a:ea typeface="Philosopher"/>
                <a:cs typeface="Philosopher"/>
                <a:sym typeface="Philosopher"/>
              </a:rPr>
              <a:t>Part 3</a:t>
            </a:r>
            <a:endParaRPr/>
          </a:p>
        </p:txBody>
      </p:sp>
      <p:sp>
        <p:nvSpPr>
          <p:cNvPr id="1037" name="Google Shape;1037;p46"/>
          <p:cNvSpPr txBox="1"/>
          <p:nvPr/>
        </p:nvSpPr>
        <p:spPr>
          <a:xfrm>
            <a:off x="487549" y="1973819"/>
            <a:ext cx="1471989" cy="723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610" u="none" cap="none" strike="noStrike">
                <a:solidFill>
                  <a:srgbClr val="000000"/>
                </a:solidFill>
                <a:latin typeface="Philosopher"/>
                <a:ea typeface="Philosopher"/>
                <a:cs typeface="Philosopher"/>
                <a:sym typeface="Philosopher"/>
              </a:rPr>
              <a:t>Designing Micro-Learning Activities</a:t>
            </a:r>
            <a:endParaRPr/>
          </a:p>
        </p:txBody>
      </p:sp>
      <p:sp>
        <p:nvSpPr>
          <p:cNvPr id="1038" name="Google Shape;1038;p46"/>
          <p:cNvSpPr txBox="1"/>
          <p:nvPr/>
        </p:nvSpPr>
        <p:spPr>
          <a:xfrm>
            <a:off x="255128" y="4435249"/>
            <a:ext cx="2380989" cy="3060190"/>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The importance of micro-learning in providing bite-sized, accessible content for learners</a:t>
            </a:r>
            <a:endParaRPr/>
          </a:p>
        </p:txBody>
      </p:sp>
      <p:sp>
        <p:nvSpPr>
          <p:cNvPr id="1039" name="Google Shape;1039;p46"/>
          <p:cNvSpPr txBox="1"/>
          <p:nvPr/>
        </p:nvSpPr>
        <p:spPr>
          <a:xfrm>
            <a:off x="3191215" y="4385337"/>
            <a:ext cx="2599711" cy="3188589"/>
          </a:xfrm>
          <a:prstGeom prst="rect">
            <a:avLst/>
          </a:prstGeom>
          <a:noFill/>
          <a:ln>
            <a:noFill/>
          </a:ln>
        </p:spPr>
        <p:txBody>
          <a:bodyPr anchorCtr="0" anchor="t" bIns="0" lIns="0" spcFirstLastPara="1" rIns="0" wrap="square" tIns="0">
            <a:spAutoFit/>
          </a:bodyPr>
          <a:lstStyle/>
          <a:p>
            <a:pPr indent="0" lvl="0" marL="0" marR="0" rtl="0" algn="ctr">
              <a:lnSpc>
                <a:spcPct val="152000"/>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The various methods of delivering micro-learning, including video, quizzes, infographics, and more</a:t>
            </a:r>
            <a:endParaRPr/>
          </a:p>
        </p:txBody>
      </p:sp>
      <p:sp>
        <p:nvSpPr>
          <p:cNvPr id="1040" name="Google Shape;1040;p46"/>
          <p:cNvSpPr txBox="1"/>
          <p:nvPr/>
        </p:nvSpPr>
        <p:spPr>
          <a:xfrm>
            <a:off x="6284247" y="5172605"/>
            <a:ext cx="2595212" cy="20916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Strategies for integrating micro-learning into longer courses or curricula</a:t>
            </a:r>
            <a:endParaRPr/>
          </a:p>
        </p:txBody>
      </p:sp>
      <p:sp>
        <p:nvSpPr>
          <p:cNvPr id="1041" name="Google Shape;1041;p46"/>
          <p:cNvSpPr txBox="1"/>
          <p:nvPr/>
        </p:nvSpPr>
        <p:spPr>
          <a:xfrm>
            <a:off x="12556163" y="4431612"/>
            <a:ext cx="2443270" cy="3355086"/>
          </a:xfrm>
          <a:prstGeom prst="rect">
            <a:avLst/>
          </a:prstGeom>
          <a:noFill/>
          <a:ln>
            <a:noFill/>
          </a:ln>
        </p:spPr>
        <p:txBody>
          <a:bodyPr anchorCtr="0" anchor="t" bIns="0" lIns="0" spcFirstLastPara="1" rIns="0" wrap="square" tIns="0">
            <a:spAutoFit/>
          </a:bodyPr>
          <a:lstStyle/>
          <a:p>
            <a:pPr indent="0" lvl="0" marL="0" marR="0" rtl="0" algn="ctr">
              <a:lnSpc>
                <a:spcPct val="137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The potential benefits of incorporating gamification and social learning elements to enhance engagement</a:t>
            </a:r>
            <a:endParaRPr/>
          </a:p>
        </p:txBody>
      </p:sp>
      <p:sp>
        <p:nvSpPr>
          <p:cNvPr id="1042" name="Google Shape;1042;p46"/>
          <p:cNvSpPr txBox="1"/>
          <p:nvPr/>
        </p:nvSpPr>
        <p:spPr>
          <a:xfrm>
            <a:off x="15589795" y="4324377"/>
            <a:ext cx="2501894" cy="3348609"/>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Tips for encouraging continuous learning, such as setting goals and maintaining a consistent schedule</a:t>
            </a:r>
            <a:endParaRPr/>
          </a:p>
        </p:txBody>
      </p:sp>
      <p:sp>
        <p:nvSpPr>
          <p:cNvPr id="1043" name="Google Shape;1043;p46"/>
          <p:cNvSpPr txBox="1"/>
          <p:nvPr/>
        </p:nvSpPr>
        <p:spPr>
          <a:xfrm>
            <a:off x="9422519" y="4791657"/>
            <a:ext cx="2500232" cy="2625471"/>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Aligning micro-learning with curriculum goals and learning objectives to ensure relevance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47"/>
          <p:cNvSpPr/>
          <p:nvPr/>
        </p:nvSpPr>
        <p:spPr>
          <a:xfrm rot="5400000">
            <a:off x="3505434" y="1487217"/>
            <a:ext cx="3349074" cy="6965303"/>
          </a:xfrm>
          <a:custGeom>
            <a:rect b="b" l="l" r="r" t="t"/>
            <a:pathLst>
              <a:path extrusionOk="0" h="4860520" w="2337047">
                <a:moveTo>
                  <a:pt x="2212586" y="4860520"/>
                </a:moveTo>
                <a:lnTo>
                  <a:pt x="124460" y="4860520"/>
                </a:lnTo>
                <a:cubicBezTo>
                  <a:pt x="55880" y="4860520"/>
                  <a:pt x="0" y="4804640"/>
                  <a:pt x="0" y="4736060"/>
                </a:cubicBezTo>
                <a:lnTo>
                  <a:pt x="0" y="124460"/>
                </a:lnTo>
                <a:cubicBezTo>
                  <a:pt x="0" y="55880"/>
                  <a:pt x="55880" y="0"/>
                  <a:pt x="124460" y="0"/>
                </a:cubicBezTo>
                <a:lnTo>
                  <a:pt x="2212587" y="0"/>
                </a:lnTo>
                <a:cubicBezTo>
                  <a:pt x="2281167" y="0"/>
                  <a:pt x="2337047" y="55880"/>
                  <a:pt x="2337047" y="124460"/>
                </a:cubicBezTo>
                <a:lnTo>
                  <a:pt x="2337047" y="4736060"/>
                </a:lnTo>
                <a:cubicBezTo>
                  <a:pt x="2337047" y="4804640"/>
                  <a:pt x="2281167" y="4860520"/>
                  <a:pt x="2212587" y="4860520"/>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47"/>
          <p:cNvSpPr/>
          <p:nvPr/>
        </p:nvSpPr>
        <p:spPr>
          <a:xfrm rot="5400000">
            <a:off x="11100277" y="3663855"/>
            <a:ext cx="3816911" cy="6965304"/>
          </a:xfrm>
          <a:custGeom>
            <a:rect b="b" l="l" r="r" t="t"/>
            <a:pathLst>
              <a:path extrusionOk="0" h="6442630" w="3530491">
                <a:moveTo>
                  <a:pt x="3406031" y="6442629"/>
                </a:moveTo>
                <a:lnTo>
                  <a:pt x="124460" y="6442629"/>
                </a:lnTo>
                <a:cubicBezTo>
                  <a:pt x="55880" y="6442629"/>
                  <a:pt x="0" y="6386749"/>
                  <a:pt x="0" y="6318169"/>
                </a:cubicBezTo>
                <a:lnTo>
                  <a:pt x="0" y="124460"/>
                </a:lnTo>
                <a:cubicBezTo>
                  <a:pt x="0" y="55880"/>
                  <a:pt x="55880" y="0"/>
                  <a:pt x="124460" y="0"/>
                </a:cubicBezTo>
                <a:lnTo>
                  <a:pt x="3406031" y="0"/>
                </a:lnTo>
                <a:cubicBezTo>
                  <a:pt x="3474611" y="0"/>
                  <a:pt x="3530491" y="55880"/>
                  <a:pt x="3530491" y="124460"/>
                </a:cubicBezTo>
                <a:lnTo>
                  <a:pt x="3530491" y="6318169"/>
                </a:lnTo>
                <a:cubicBezTo>
                  <a:pt x="3530491" y="6386749"/>
                  <a:pt x="3474611" y="6442630"/>
                  <a:pt x="3406031" y="6442630"/>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47"/>
          <p:cNvSpPr/>
          <p:nvPr/>
        </p:nvSpPr>
        <p:spPr>
          <a:xfrm>
            <a:off x="16491385" y="326974"/>
            <a:ext cx="1535830" cy="1514769"/>
          </a:xfrm>
          <a:custGeom>
            <a:rect b="b" l="l" r="r" t="t"/>
            <a:pathLst>
              <a:path extrusionOk="0" h="1514769" w="1535830">
                <a:moveTo>
                  <a:pt x="0" y="0"/>
                </a:moveTo>
                <a:lnTo>
                  <a:pt x="1535830" y="0"/>
                </a:lnTo>
                <a:lnTo>
                  <a:pt x="1535830" y="1514769"/>
                </a:lnTo>
                <a:lnTo>
                  <a:pt x="0" y="1514769"/>
                </a:lnTo>
                <a:lnTo>
                  <a:pt x="0" y="0"/>
                </a:lnTo>
                <a:close/>
              </a:path>
            </a:pathLst>
          </a:custGeom>
          <a:blipFill rotWithShape="1">
            <a:blip r:embed="rId3">
              <a:alphaModFix/>
            </a:blip>
            <a:stretch>
              <a:fillRect b="-4987" l="-23955" r="-22461" t="0"/>
            </a:stretch>
          </a:blipFill>
          <a:ln>
            <a:noFill/>
          </a:ln>
        </p:spPr>
      </p:sp>
      <p:sp>
        <p:nvSpPr>
          <p:cNvPr id="1055" name="Google Shape;1055;p47"/>
          <p:cNvSpPr/>
          <p:nvPr/>
        </p:nvSpPr>
        <p:spPr>
          <a:xfrm>
            <a:off x="1697320" y="8888219"/>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4">
              <a:alphaModFix/>
            </a:blip>
            <a:stretch>
              <a:fillRect b="-6540" l="-2006" r="-2012" t="-4247"/>
            </a:stretch>
          </a:blipFill>
          <a:ln>
            <a:noFill/>
          </a:ln>
        </p:spPr>
      </p:sp>
      <p:sp>
        <p:nvSpPr>
          <p:cNvPr id="1056" name="Google Shape;1056;p47"/>
          <p:cNvSpPr txBox="1"/>
          <p:nvPr/>
        </p:nvSpPr>
        <p:spPr>
          <a:xfrm>
            <a:off x="2070161" y="3685898"/>
            <a:ext cx="6219622" cy="25107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What is the main purpose of micro-learning?</a:t>
            </a:r>
            <a:endParaRPr/>
          </a:p>
          <a:p>
            <a:pPr indent="0" lvl="0" marL="0" marR="0" rtl="0" algn="l">
              <a:lnSpc>
                <a:spcPct val="13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a)</a:t>
            </a:r>
            <a:r>
              <a:rPr b="1" i="0" lang="en-US" sz="2400" u="none" cap="none" strike="noStrike">
                <a:solidFill>
                  <a:srgbClr val="000000"/>
                </a:solidFill>
                <a:latin typeface="Philosopher"/>
                <a:ea typeface="Philosopher"/>
                <a:cs typeface="Philosopher"/>
                <a:sym typeface="Philosopher"/>
              </a:rPr>
              <a:t> In-depth, lengthy content</a:t>
            </a: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b)</a:t>
            </a:r>
            <a:r>
              <a:rPr b="1" i="0" lang="en-US" sz="2400" u="none" cap="none" strike="noStrike">
                <a:solidFill>
                  <a:srgbClr val="EEAE34"/>
                </a:solidFill>
                <a:latin typeface="Philosopher"/>
                <a:ea typeface="Philosopher"/>
                <a:cs typeface="Philosopher"/>
                <a:sym typeface="Philosopher"/>
              </a:rPr>
              <a:t> </a:t>
            </a:r>
            <a:r>
              <a:rPr b="1" i="0" lang="en-US" sz="2400" u="none" cap="none" strike="noStrike">
                <a:solidFill>
                  <a:srgbClr val="000000"/>
                </a:solidFill>
                <a:latin typeface="Philosopher"/>
                <a:ea typeface="Philosopher"/>
                <a:cs typeface="Philosopher"/>
                <a:sym typeface="Philosopher"/>
              </a:rPr>
              <a:t>Bite-sized, accessible content</a:t>
            </a: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c)</a:t>
            </a:r>
            <a:r>
              <a:rPr b="1" i="0" lang="en-US" sz="2400" u="none" cap="none" strike="noStrike">
                <a:solidFill>
                  <a:srgbClr val="000000"/>
                </a:solidFill>
                <a:latin typeface="Philosopher"/>
                <a:ea typeface="Philosopher"/>
                <a:cs typeface="Philosopher"/>
                <a:sym typeface="Philosopher"/>
              </a:rPr>
              <a:t> Complex assessments</a:t>
            </a: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d)</a:t>
            </a:r>
            <a:r>
              <a:rPr b="1" i="0" lang="en-US" sz="2400" u="none" cap="none" strike="noStrike">
                <a:solidFill>
                  <a:srgbClr val="000000"/>
                </a:solidFill>
                <a:latin typeface="Philosopher"/>
                <a:ea typeface="Philosopher"/>
                <a:cs typeface="Philosopher"/>
                <a:sym typeface="Philosopher"/>
              </a:rPr>
              <a:t> Comprehensive course materials</a:t>
            </a:r>
            <a:endParaRPr/>
          </a:p>
        </p:txBody>
      </p:sp>
      <p:sp>
        <p:nvSpPr>
          <p:cNvPr id="1057" name="Google Shape;1057;p47"/>
          <p:cNvSpPr txBox="1"/>
          <p:nvPr/>
        </p:nvSpPr>
        <p:spPr>
          <a:xfrm>
            <a:off x="9893315" y="5652987"/>
            <a:ext cx="6825991" cy="29298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How can micro-learning be delivered?</a:t>
            </a:r>
            <a:endParaRPr/>
          </a:p>
          <a:p>
            <a:pPr indent="0" lvl="0" marL="0" marR="0" rtl="0" algn="l">
              <a:lnSpc>
                <a:spcPct val="13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a) </a:t>
            </a:r>
            <a:r>
              <a:rPr b="1" i="0" lang="en-US" sz="2400" u="none" cap="none" strike="noStrike">
                <a:solidFill>
                  <a:srgbClr val="000000"/>
                </a:solidFill>
                <a:latin typeface="Philosopher"/>
                <a:ea typeface="Philosopher"/>
                <a:cs typeface="Philosopher"/>
                <a:sym typeface="Philosopher"/>
              </a:rPr>
              <a:t>Only through text-based materials</a:t>
            </a: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b) </a:t>
            </a:r>
            <a:r>
              <a:rPr b="1" i="0" lang="en-US" sz="2400" u="none" cap="none" strike="noStrike">
                <a:solidFill>
                  <a:srgbClr val="000000"/>
                </a:solidFill>
                <a:latin typeface="Philosopher"/>
                <a:ea typeface="Philosopher"/>
                <a:cs typeface="Philosopher"/>
                <a:sym typeface="Philosopher"/>
              </a:rPr>
              <a:t>Via various formats, including video, quizzes, and infographics</a:t>
            </a: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c)</a:t>
            </a:r>
            <a:r>
              <a:rPr b="1" i="0" lang="en-US" sz="2400" u="none" cap="none" strike="noStrike">
                <a:solidFill>
                  <a:srgbClr val="000000"/>
                </a:solidFill>
                <a:latin typeface="Philosopher"/>
                <a:ea typeface="Philosopher"/>
                <a:cs typeface="Philosopher"/>
                <a:sym typeface="Philosopher"/>
              </a:rPr>
              <a:t> Exclusively through lengthy articles</a:t>
            </a: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d)</a:t>
            </a:r>
            <a:r>
              <a:rPr b="1" i="0" lang="en-US" sz="2400" u="none" cap="none" strike="noStrike">
                <a:solidFill>
                  <a:srgbClr val="000000"/>
                </a:solidFill>
                <a:latin typeface="Philosopher"/>
                <a:ea typeface="Philosopher"/>
                <a:cs typeface="Philosopher"/>
                <a:sym typeface="Philosopher"/>
              </a:rPr>
              <a:t> In-person lectures</a:t>
            </a:r>
            <a:endParaRPr/>
          </a:p>
        </p:txBody>
      </p:sp>
      <p:sp>
        <p:nvSpPr>
          <p:cNvPr id="1058" name="Google Shape;1058;p47"/>
          <p:cNvSpPr/>
          <p:nvPr/>
        </p:nvSpPr>
        <p:spPr>
          <a:xfrm>
            <a:off x="325023" y="326974"/>
            <a:ext cx="1642746" cy="1582011"/>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sp>
      <p:sp>
        <p:nvSpPr>
          <p:cNvPr id="1059" name="Google Shape;1059;p47"/>
          <p:cNvSpPr txBox="1"/>
          <p:nvPr/>
        </p:nvSpPr>
        <p:spPr>
          <a:xfrm>
            <a:off x="1697320" y="2192587"/>
            <a:ext cx="1842314" cy="809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5300" u="none" cap="none" strike="noStrike">
                <a:solidFill>
                  <a:srgbClr val="F59F35"/>
                </a:solidFill>
                <a:latin typeface="Philosopher"/>
                <a:ea typeface="Philosopher"/>
                <a:cs typeface="Philosopher"/>
                <a:sym typeface="Philosopher"/>
              </a:rPr>
              <a:t>Quizz</a:t>
            </a:r>
            <a:endParaRPr/>
          </a:p>
        </p:txBody>
      </p:sp>
      <p:sp>
        <p:nvSpPr>
          <p:cNvPr id="1060" name="Google Shape;1060;p47"/>
          <p:cNvSpPr txBox="1"/>
          <p:nvPr/>
        </p:nvSpPr>
        <p:spPr>
          <a:xfrm>
            <a:off x="429768" y="1181874"/>
            <a:ext cx="1471989" cy="723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610" u="none" cap="none" strike="noStrike">
                <a:solidFill>
                  <a:srgbClr val="000000"/>
                </a:solidFill>
                <a:latin typeface="Philosopher"/>
                <a:ea typeface="Philosopher"/>
                <a:cs typeface="Philosopher"/>
                <a:sym typeface="Philosopher"/>
              </a:rPr>
              <a:t>Designing Micro-Learning Activities</a:t>
            </a:r>
            <a:endParaRPr/>
          </a:p>
        </p:txBody>
      </p:sp>
      <p:sp>
        <p:nvSpPr>
          <p:cNvPr id="1061" name="Google Shape;1061;p47"/>
          <p:cNvSpPr/>
          <p:nvPr/>
        </p:nvSpPr>
        <p:spPr>
          <a:xfrm>
            <a:off x="901065" y="682183"/>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5">
              <a:alphaModFix/>
            </a:blip>
            <a:stretch>
              <a:fillRect b="-10179" l="-20723" r="-20723" t="0"/>
            </a:stretch>
          </a:blipFill>
          <a:ln>
            <a:noFill/>
          </a:ln>
        </p:spPr>
      </p:sp>
      <p:sp>
        <p:nvSpPr>
          <p:cNvPr id="1062" name="Google Shape;1062;p47"/>
          <p:cNvSpPr txBox="1"/>
          <p:nvPr/>
        </p:nvSpPr>
        <p:spPr>
          <a:xfrm>
            <a:off x="363754" y="403174"/>
            <a:ext cx="1604016" cy="247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600" u="none" cap="none" strike="noStrike">
                <a:solidFill>
                  <a:srgbClr val="000000"/>
                </a:solidFill>
                <a:latin typeface="Philosopher"/>
                <a:ea typeface="Philosopher"/>
                <a:cs typeface="Philosopher"/>
                <a:sym typeface="Philosopher"/>
              </a:rPr>
              <a:t>Part 3</a:t>
            </a:r>
            <a:endParaRPr/>
          </a:p>
        </p:txBody>
      </p:sp>
      <p:sp>
        <p:nvSpPr>
          <p:cNvPr id="1063" name="Google Shape;1063;p47"/>
          <p:cNvSpPr/>
          <p:nvPr/>
        </p:nvSpPr>
        <p:spPr>
          <a:xfrm>
            <a:off x="9153269" y="805330"/>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6">
              <a:alphaModFix amt="14000"/>
            </a:blip>
            <a:stretch>
              <a:fillRect b="0" l="0" r="0" t="0"/>
            </a:stretch>
          </a:blipFill>
          <a:ln>
            <a:noFill/>
          </a:ln>
        </p:spPr>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48"/>
          <p:cNvSpPr/>
          <p:nvPr/>
        </p:nvSpPr>
        <p:spPr>
          <a:xfrm rot="5400000">
            <a:off x="1498485" y="1238849"/>
            <a:ext cx="4225197" cy="6875945"/>
          </a:xfrm>
          <a:custGeom>
            <a:rect b="b" l="l" r="r" t="t"/>
            <a:pathLst>
              <a:path extrusionOk="0" h="6915850" w="4249717">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48"/>
          <p:cNvSpPr/>
          <p:nvPr/>
        </p:nvSpPr>
        <p:spPr>
          <a:xfrm rot="5400000">
            <a:off x="8727930" y="4174407"/>
            <a:ext cx="4225197" cy="6875945"/>
          </a:xfrm>
          <a:custGeom>
            <a:rect b="b" l="l" r="r" t="t"/>
            <a:pathLst>
              <a:path extrusionOk="0" h="6915850" w="4249717">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48"/>
          <p:cNvSpPr/>
          <p:nvPr/>
        </p:nvSpPr>
        <p:spPr>
          <a:xfrm rot="5400000">
            <a:off x="10213888" y="-873748"/>
            <a:ext cx="4225197" cy="6875945"/>
          </a:xfrm>
          <a:custGeom>
            <a:rect b="b" l="l" r="r" t="t"/>
            <a:pathLst>
              <a:path extrusionOk="0" h="6915850" w="4249717">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48"/>
          <p:cNvSpPr/>
          <p:nvPr/>
        </p:nvSpPr>
        <p:spPr>
          <a:xfrm>
            <a:off x="9398302" y="805330"/>
            <a:ext cx="7441359" cy="9258300"/>
          </a:xfrm>
          <a:custGeom>
            <a:rect b="b" l="l" r="r" t="t"/>
            <a:pathLst>
              <a:path extrusionOk="0" h="9258300" w="7441359">
                <a:moveTo>
                  <a:pt x="0" y="0"/>
                </a:moveTo>
                <a:lnTo>
                  <a:pt x="7441359" y="0"/>
                </a:lnTo>
                <a:lnTo>
                  <a:pt x="7441359" y="9258300"/>
                </a:lnTo>
                <a:lnTo>
                  <a:pt x="0" y="9258300"/>
                </a:lnTo>
                <a:lnTo>
                  <a:pt x="0" y="0"/>
                </a:lnTo>
                <a:close/>
              </a:path>
            </a:pathLst>
          </a:custGeom>
          <a:blipFill rotWithShape="1">
            <a:blip r:embed="rId3">
              <a:alphaModFix amt="14000"/>
            </a:blip>
            <a:stretch>
              <a:fillRect b="0" l="0" r="0" t="0"/>
            </a:stretch>
          </a:blipFill>
          <a:ln>
            <a:noFill/>
          </a:ln>
        </p:spPr>
      </p:sp>
      <p:sp>
        <p:nvSpPr>
          <p:cNvPr id="1076" name="Google Shape;1076;p48"/>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4">
              <a:alphaModFix/>
            </a:blip>
            <a:stretch>
              <a:fillRect b="-4987" l="-14765" r="-20796" t="0"/>
            </a:stretch>
          </a:blipFill>
          <a:ln>
            <a:noFill/>
          </a:ln>
        </p:spPr>
      </p:sp>
      <p:sp>
        <p:nvSpPr>
          <p:cNvPr id="1077" name="Google Shape;1077;p48"/>
          <p:cNvSpPr/>
          <p:nvPr/>
        </p:nvSpPr>
        <p:spPr>
          <a:xfrm>
            <a:off x="1028700" y="87056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5">
              <a:alphaModFix/>
            </a:blip>
            <a:stretch>
              <a:fillRect b="-6540" l="-2006" r="-2012" t="-4247"/>
            </a:stretch>
          </a:blipFill>
          <a:ln>
            <a:noFill/>
          </a:ln>
        </p:spPr>
      </p:sp>
      <p:sp>
        <p:nvSpPr>
          <p:cNvPr id="1078" name="Google Shape;1078;p48"/>
          <p:cNvSpPr txBox="1"/>
          <p:nvPr/>
        </p:nvSpPr>
        <p:spPr>
          <a:xfrm>
            <a:off x="1028700" y="1019175"/>
            <a:ext cx="1842314" cy="809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5300" u="none" cap="none" strike="noStrike">
                <a:solidFill>
                  <a:srgbClr val="F59F35"/>
                </a:solidFill>
                <a:latin typeface="Philosopher"/>
                <a:ea typeface="Philosopher"/>
                <a:cs typeface="Philosopher"/>
                <a:sym typeface="Philosopher"/>
              </a:rPr>
              <a:t>Quizz</a:t>
            </a:r>
            <a:endParaRPr/>
          </a:p>
        </p:txBody>
      </p:sp>
      <p:sp>
        <p:nvSpPr>
          <p:cNvPr id="1079" name="Google Shape;1079;p48"/>
          <p:cNvSpPr txBox="1"/>
          <p:nvPr/>
        </p:nvSpPr>
        <p:spPr>
          <a:xfrm>
            <a:off x="637351" y="2973752"/>
            <a:ext cx="5947462" cy="33489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What is one strategy for integrating micro-learning into longer courses?</a:t>
            </a:r>
            <a:endParaRPr/>
          </a:p>
          <a:p>
            <a:pPr indent="0" lvl="0" marL="0" marR="0" rtl="0" algn="l">
              <a:lnSpc>
                <a:spcPct val="13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a)</a:t>
            </a:r>
            <a:r>
              <a:rPr b="1" i="0" lang="en-US" sz="2400" u="none" cap="none" strike="noStrike">
                <a:solidFill>
                  <a:srgbClr val="000000"/>
                </a:solidFill>
                <a:latin typeface="Philosopher"/>
                <a:ea typeface="Philosopher"/>
                <a:cs typeface="Philosopher"/>
                <a:sym typeface="Philosopher"/>
              </a:rPr>
              <a:t> Avoid integration and keep them separate</a:t>
            </a: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b)</a:t>
            </a:r>
            <a:r>
              <a:rPr b="1" i="0" lang="en-US" sz="2400" u="none" cap="none" strike="noStrike">
                <a:solidFill>
                  <a:srgbClr val="000000"/>
                </a:solidFill>
                <a:latin typeface="Philosopher"/>
                <a:ea typeface="Philosopher"/>
                <a:cs typeface="Philosopher"/>
                <a:sym typeface="Philosopher"/>
              </a:rPr>
              <a:t> Disregard curriculum goals</a:t>
            </a: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c) </a:t>
            </a:r>
            <a:r>
              <a:rPr b="1" i="0" lang="en-US" sz="2400" u="none" cap="none" strike="noStrike">
                <a:solidFill>
                  <a:srgbClr val="000000"/>
                </a:solidFill>
                <a:latin typeface="Philosopher"/>
                <a:ea typeface="Philosopher"/>
                <a:cs typeface="Philosopher"/>
                <a:sym typeface="Philosopher"/>
              </a:rPr>
              <a:t>Align micro-learning with curriculum goals and learning objectives</a:t>
            </a: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d)</a:t>
            </a:r>
            <a:r>
              <a:rPr b="1" i="0" lang="en-US" sz="2400" u="none" cap="none" strike="noStrike">
                <a:solidFill>
                  <a:srgbClr val="000000"/>
                </a:solidFill>
                <a:latin typeface="Philosopher"/>
                <a:ea typeface="Philosopher"/>
                <a:cs typeface="Philosopher"/>
                <a:sym typeface="Philosopher"/>
              </a:rPr>
              <a:t> Use micro-learning for unrelated topics</a:t>
            </a:r>
            <a:endParaRPr/>
          </a:p>
        </p:txBody>
      </p:sp>
      <p:sp>
        <p:nvSpPr>
          <p:cNvPr id="1080" name="Google Shape;1080;p48"/>
          <p:cNvSpPr txBox="1"/>
          <p:nvPr/>
        </p:nvSpPr>
        <p:spPr>
          <a:xfrm>
            <a:off x="9398302" y="999076"/>
            <a:ext cx="5856368" cy="3063621"/>
          </a:xfrm>
          <a:prstGeom prst="rect">
            <a:avLst/>
          </a:prstGeom>
          <a:noFill/>
          <a:ln>
            <a:noFill/>
          </a:ln>
        </p:spPr>
        <p:txBody>
          <a:bodyPr anchorCtr="0" anchor="t" bIns="0" lIns="0" spcFirstLastPara="1" rIns="0" wrap="square" tIns="0">
            <a:spAutoFit/>
          </a:bodyPr>
          <a:lstStyle/>
          <a:p>
            <a:pPr indent="0" lvl="0" marL="0" marR="0" rtl="0" algn="just">
              <a:lnSpc>
                <a:spcPct val="143000"/>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What is an essential element to enhance engagement in micro-learning?</a:t>
            </a:r>
            <a:endParaRPr/>
          </a:p>
          <a:p>
            <a:pPr indent="0" lvl="0" marL="0" marR="0" rtl="0" algn="l">
              <a:lnSpc>
                <a:spcPct val="143000"/>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 </a:t>
            </a:r>
            <a:endParaRPr/>
          </a:p>
          <a:p>
            <a:pPr indent="0" lvl="0" marL="0" marR="0" rtl="0" algn="l">
              <a:lnSpc>
                <a:spcPct val="143000"/>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a)</a:t>
            </a:r>
            <a:r>
              <a:rPr b="1" i="0" lang="en-US" sz="2400" u="none" cap="none" strike="noStrike">
                <a:solidFill>
                  <a:srgbClr val="000000"/>
                </a:solidFill>
                <a:latin typeface="Philosopher"/>
                <a:ea typeface="Philosopher"/>
                <a:cs typeface="Philosopher"/>
                <a:sym typeface="Philosopher"/>
              </a:rPr>
              <a:t> Lengthy assignments</a:t>
            </a:r>
            <a:endParaRPr/>
          </a:p>
          <a:p>
            <a:pPr indent="0" lvl="0" marL="0" marR="0" rtl="0" algn="l">
              <a:lnSpc>
                <a:spcPct val="143000"/>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b)</a:t>
            </a:r>
            <a:r>
              <a:rPr b="1" i="0" lang="en-US" sz="2400" u="none" cap="none" strike="noStrike">
                <a:solidFill>
                  <a:srgbClr val="000000"/>
                </a:solidFill>
                <a:latin typeface="Philosopher"/>
                <a:ea typeface="Philosopher"/>
                <a:cs typeface="Philosopher"/>
                <a:sym typeface="Philosopher"/>
              </a:rPr>
              <a:t> Extrinsic motivation</a:t>
            </a:r>
            <a:endParaRPr/>
          </a:p>
          <a:p>
            <a:pPr indent="0" lvl="0" marL="0" marR="0" rtl="0" algn="l">
              <a:lnSpc>
                <a:spcPct val="143000"/>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c)</a:t>
            </a:r>
            <a:r>
              <a:rPr b="1" i="0" lang="en-US" sz="2400" u="none" cap="none" strike="noStrike">
                <a:solidFill>
                  <a:srgbClr val="000000"/>
                </a:solidFill>
                <a:latin typeface="Philosopher"/>
                <a:ea typeface="Philosopher"/>
                <a:cs typeface="Philosopher"/>
                <a:sym typeface="Philosopher"/>
              </a:rPr>
              <a:t> Gamification and social learning</a:t>
            </a:r>
            <a:endParaRPr/>
          </a:p>
          <a:p>
            <a:pPr indent="0" lvl="0" marL="0" marR="0" rtl="0" algn="l">
              <a:lnSpc>
                <a:spcPct val="143000"/>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d)</a:t>
            </a:r>
            <a:r>
              <a:rPr b="1" i="0" lang="en-US" sz="2400" u="none" cap="none" strike="noStrike">
                <a:solidFill>
                  <a:srgbClr val="000000"/>
                </a:solidFill>
                <a:latin typeface="Philosopher"/>
                <a:ea typeface="Philosopher"/>
                <a:cs typeface="Philosopher"/>
                <a:sym typeface="Philosopher"/>
              </a:rPr>
              <a:t> Isolation from peers</a:t>
            </a:r>
            <a:endParaRPr/>
          </a:p>
        </p:txBody>
      </p:sp>
      <p:sp>
        <p:nvSpPr>
          <p:cNvPr id="1081" name="Google Shape;1081;p48"/>
          <p:cNvSpPr txBox="1"/>
          <p:nvPr/>
        </p:nvSpPr>
        <p:spPr>
          <a:xfrm>
            <a:off x="7935772" y="5909310"/>
            <a:ext cx="5809511" cy="33489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How can you encourage continuous learning with micro-learning?</a:t>
            </a:r>
            <a:endParaRPr/>
          </a:p>
          <a:p>
            <a:pPr indent="0" lvl="0" marL="0" marR="0" rtl="0" algn="l">
              <a:lnSpc>
                <a:spcPct val="13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a)</a:t>
            </a:r>
            <a:r>
              <a:rPr b="1" i="0" lang="en-US" sz="2400" u="none" cap="none" strike="noStrike">
                <a:solidFill>
                  <a:srgbClr val="000000"/>
                </a:solidFill>
                <a:latin typeface="Philosopher"/>
                <a:ea typeface="Philosopher"/>
                <a:cs typeface="Philosopher"/>
                <a:sym typeface="Philosopher"/>
              </a:rPr>
              <a:t> Maintain an irregular schedule</a:t>
            </a: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b)</a:t>
            </a:r>
            <a:r>
              <a:rPr b="1" i="0" lang="en-US" sz="2400" u="none" cap="none" strike="noStrike">
                <a:solidFill>
                  <a:srgbClr val="000000"/>
                </a:solidFill>
                <a:latin typeface="Philosopher"/>
                <a:ea typeface="Philosopher"/>
                <a:cs typeface="Philosopher"/>
                <a:sym typeface="Philosopher"/>
              </a:rPr>
              <a:t> Set goals and maintain a consistent schedule</a:t>
            </a: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c) </a:t>
            </a:r>
            <a:r>
              <a:rPr b="1" i="0" lang="en-US" sz="2400" u="none" cap="none" strike="noStrike">
                <a:solidFill>
                  <a:srgbClr val="000000"/>
                </a:solidFill>
                <a:latin typeface="Philosopher"/>
                <a:ea typeface="Philosopher"/>
                <a:cs typeface="Philosopher"/>
                <a:sym typeface="Philosopher"/>
              </a:rPr>
              <a:t>Ignore learners' progress</a:t>
            </a: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d) </a:t>
            </a:r>
            <a:r>
              <a:rPr b="1" i="0" lang="en-US" sz="2400" u="none" cap="none" strike="noStrike">
                <a:solidFill>
                  <a:srgbClr val="000000"/>
                </a:solidFill>
                <a:latin typeface="Philosopher"/>
                <a:ea typeface="Philosopher"/>
                <a:cs typeface="Philosopher"/>
                <a:sym typeface="Philosopher"/>
              </a:rPr>
              <a:t>Use long, infrequent learning materials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p49"/>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1091" name="Google Shape;1091;p49"/>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092" name="Google Shape;1092;p49"/>
          <p:cNvSpPr/>
          <p:nvPr/>
        </p:nvSpPr>
        <p:spPr>
          <a:xfrm>
            <a:off x="10349235" y="2487164"/>
            <a:ext cx="7938765" cy="7799836"/>
          </a:xfrm>
          <a:custGeom>
            <a:rect b="b" l="l" r="r" t="t"/>
            <a:pathLst>
              <a:path extrusionOk="0" h="7799836" w="7938765">
                <a:moveTo>
                  <a:pt x="0" y="0"/>
                </a:moveTo>
                <a:lnTo>
                  <a:pt x="7938765" y="0"/>
                </a:lnTo>
                <a:lnTo>
                  <a:pt x="7938765" y="7799836"/>
                </a:lnTo>
                <a:lnTo>
                  <a:pt x="0" y="7799836"/>
                </a:lnTo>
                <a:lnTo>
                  <a:pt x="0" y="0"/>
                </a:lnTo>
                <a:close/>
              </a:path>
            </a:pathLst>
          </a:custGeom>
          <a:blipFill rotWithShape="1">
            <a:blip r:embed="rId5">
              <a:alphaModFix amt="8999"/>
            </a:blip>
            <a:stretch>
              <a:fillRect b="0" l="0" r="0" t="0"/>
            </a:stretch>
          </a:blipFill>
          <a:ln>
            <a:noFill/>
          </a:ln>
        </p:spPr>
      </p:sp>
      <p:sp>
        <p:nvSpPr>
          <p:cNvPr id="1093" name="Google Shape;1093;p49"/>
          <p:cNvSpPr/>
          <p:nvPr/>
        </p:nvSpPr>
        <p:spPr>
          <a:xfrm>
            <a:off x="5121143" y="7428288"/>
            <a:ext cx="1044491" cy="946570"/>
          </a:xfrm>
          <a:custGeom>
            <a:rect b="b" l="l" r="r" t="t"/>
            <a:pathLst>
              <a:path extrusionOk="0" h="946570" w="1044491">
                <a:moveTo>
                  <a:pt x="0" y="0"/>
                </a:moveTo>
                <a:lnTo>
                  <a:pt x="1044492" y="0"/>
                </a:lnTo>
                <a:lnTo>
                  <a:pt x="1044492" y="946570"/>
                </a:lnTo>
                <a:lnTo>
                  <a:pt x="0" y="946570"/>
                </a:lnTo>
                <a:lnTo>
                  <a:pt x="0" y="0"/>
                </a:lnTo>
                <a:close/>
              </a:path>
            </a:pathLst>
          </a:custGeom>
          <a:blipFill rotWithShape="1">
            <a:blip r:embed="rId6">
              <a:alphaModFix/>
            </a:blip>
            <a:stretch>
              <a:fillRect b="0" l="0" r="0" t="0"/>
            </a:stretch>
          </a:blipFill>
          <a:ln>
            <a:noFill/>
          </a:ln>
        </p:spPr>
      </p:sp>
      <p:sp>
        <p:nvSpPr>
          <p:cNvPr id="1094" name="Google Shape;1094;p49"/>
          <p:cNvSpPr/>
          <p:nvPr/>
        </p:nvSpPr>
        <p:spPr>
          <a:xfrm>
            <a:off x="5015669" y="3126438"/>
            <a:ext cx="1064941" cy="1072988"/>
          </a:xfrm>
          <a:custGeom>
            <a:rect b="b" l="l" r="r" t="t"/>
            <a:pathLst>
              <a:path extrusionOk="0" h="1072988" w="1064941">
                <a:moveTo>
                  <a:pt x="0" y="0"/>
                </a:moveTo>
                <a:lnTo>
                  <a:pt x="1064940" y="0"/>
                </a:lnTo>
                <a:lnTo>
                  <a:pt x="1064940" y="1072988"/>
                </a:lnTo>
                <a:lnTo>
                  <a:pt x="0" y="1072988"/>
                </a:lnTo>
                <a:lnTo>
                  <a:pt x="0" y="0"/>
                </a:lnTo>
                <a:close/>
              </a:path>
            </a:pathLst>
          </a:custGeom>
          <a:blipFill rotWithShape="1">
            <a:blip r:embed="rId7">
              <a:alphaModFix/>
            </a:blip>
            <a:stretch>
              <a:fillRect b="0" l="0" r="0" t="0"/>
            </a:stretch>
          </a:blipFill>
          <a:ln>
            <a:noFill/>
          </a:ln>
        </p:spPr>
      </p:sp>
      <p:sp>
        <p:nvSpPr>
          <p:cNvPr id="1095" name="Google Shape;1095;p49"/>
          <p:cNvSpPr/>
          <p:nvPr/>
        </p:nvSpPr>
        <p:spPr>
          <a:xfrm>
            <a:off x="11531481" y="7347934"/>
            <a:ext cx="933217" cy="1026924"/>
          </a:xfrm>
          <a:custGeom>
            <a:rect b="b" l="l" r="r" t="t"/>
            <a:pathLst>
              <a:path extrusionOk="0" h="1026924" w="933217">
                <a:moveTo>
                  <a:pt x="0" y="0"/>
                </a:moveTo>
                <a:lnTo>
                  <a:pt x="933217" y="0"/>
                </a:lnTo>
                <a:lnTo>
                  <a:pt x="933217" y="1026924"/>
                </a:lnTo>
                <a:lnTo>
                  <a:pt x="0" y="1026924"/>
                </a:lnTo>
                <a:lnTo>
                  <a:pt x="0" y="0"/>
                </a:lnTo>
                <a:close/>
              </a:path>
            </a:pathLst>
          </a:custGeom>
          <a:blipFill rotWithShape="1">
            <a:blip r:embed="rId8">
              <a:alphaModFix/>
            </a:blip>
            <a:stretch>
              <a:fillRect b="0" l="0" r="0" t="0"/>
            </a:stretch>
          </a:blipFill>
          <a:ln>
            <a:noFill/>
          </a:ln>
        </p:spPr>
      </p:sp>
      <p:sp>
        <p:nvSpPr>
          <p:cNvPr id="1096" name="Google Shape;1096;p49"/>
          <p:cNvSpPr/>
          <p:nvPr/>
        </p:nvSpPr>
        <p:spPr>
          <a:xfrm rot="-2859112">
            <a:off x="4877256" y="5404523"/>
            <a:ext cx="1341765" cy="1438891"/>
          </a:xfrm>
          <a:custGeom>
            <a:rect b="b" l="l" r="r" t="t"/>
            <a:pathLst>
              <a:path extrusionOk="0" h="1438891" w="1341765">
                <a:moveTo>
                  <a:pt x="0" y="0"/>
                </a:moveTo>
                <a:lnTo>
                  <a:pt x="1341766" y="0"/>
                </a:lnTo>
                <a:lnTo>
                  <a:pt x="1341766" y="1438891"/>
                </a:lnTo>
                <a:lnTo>
                  <a:pt x="0" y="1438891"/>
                </a:lnTo>
                <a:lnTo>
                  <a:pt x="0" y="0"/>
                </a:lnTo>
                <a:close/>
              </a:path>
            </a:pathLst>
          </a:custGeom>
          <a:blipFill rotWithShape="1">
            <a:blip r:embed="rId9">
              <a:alphaModFix/>
            </a:blip>
            <a:stretch>
              <a:fillRect b="0" l="0" r="0" t="0"/>
            </a:stretch>
          </a:blipFill>
          <a:ln>
            <a:noFill/>
          </a:ln>
        </p:spPr>
      </p:sp>
      <p:sp>
        <p:nvSpPr>
          <p:cNvPr id="1097" name="Google Shape;1097;p49"/>
          <p:cNvSpPr/>
          <p:nvPr/>
        </p:nvSpPr>
        <p:spPr>
          <a:xfrm>
            <a:off x="11333466" y="2740917"/>
            <a:ext cx="1329246" cy="1452728"/>
          </a:xfrm>
          <a:custGeom>
            <a:rect b="b" l="l" r="r" t="t"/>
            <a:pathLst>
              <a:path extrusionOk="0" h="1452728" w="1329246">
                <a:moveTo>
                  <a:pt x="0" y="0"/>
                </a:moveTo>
                <a:lnTo>
                  <a:pt x="1329246" y="0"/>
                </a:lnTo>
                <a:lnTo>
                  <a:pt x="1329246" y="1452728"/>
                </a:lnTo>
                <a:lnTo>
                  <a:pt x="0" y="1452728"/>
                </a:lnTo>
                <a:lnTo>
                  <a:pt x="0" y="0"/>
                </a:lnTo>
                <a:close/>
              </a:path>
            </a:pathLst>
          </a:custGeom>
          <a:blipFill rotWithShape="1">
            <a:blip r:embed="rId10">
              <a:alphaModFix/>
            </a:blip>
            <a:stretch>
              <a:fillRect b="0" l="0" r="0" t="0"/>
            </a:stretch>
          </a:blipFill>
          <a:ln>
            <a:noFill/>
          </a:ln>
        </p:spPr>
      </p:sp>
      <p:sp>
        <p:nvSpPr>
          <p:cNvPr id="1098" name="Google Shape;1098;p49"/>
          <p:cNvSpPr/>
          <p:nvPr/>
        </p:nvSpPr>
        <p:spPr>
          <a:xfrm rot="10800000">
            <a:off x="11704329" y="5481699"/>
            <a:ext cx="587521" cy="1517072"/>
          </a:xfrm>
          <a:custGeom>
            <a:rect b="b" l="l" r="r" t="t"/>
            <a:pathLst>
              <a:path extrusionOk="0" h="1517072" w="587521">
                <a:moveTo>
                  <a:pt x="0" y="0"/>
                </a:moveTo>
                <a:lnTo>
                  <a:pt x="587521" y="0"/>
                </a:lnTo>
                <a:lnTo>
                  <a:pt x="587521" y="1517071"/>
                </a:lnTo>
                <a:lnTo>
                  <a:pt x="0" y="1517071"/>
                </a:lnTo>
                <a:lnTo>
                  <a:pt x="0" y="0"/>
                </a:lnTo>
                <a:close/>
              </a:path>
            </a:pathLst>
          </a:custGeom>
          <a:blipFill rotWithShape="1">
            <a:blip r:embed="rId11">
              <a:alphaModFix/>
            </a:blip>
            <a:stretch>
              <a:fillRect b="0" l="0" r="0" t="0"/>
            </a:stretch>
          </a:blipFill>
          <a:ln>
            <a:noFill/>
          </a:ln>
        </p:spPr>
      </p:sp>
      <p:sp>
        <p:nvSpPr>
          <p:cNvPr id="1099" name="Google Shape;1099;p49"/>
          <p:cNvSpPr txBox="1"/>
          <p:nvPr/>
        </p:nvSpPr>
        <p:spPr>
          <a:xfrm>
            <a:off x="12449175" y="561863"/>
            <a:ext cx="4131320"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 Motivation in Micro-Learning </a:t>
            </a:r>
            <a:endParaRPr/>
          </a:p>
        </p:txBody>
      </p:sp>
      <p:sp>
        <p:nvSpPr>
          <p:cNvPr id="1100" name="Google Shape;1100;p49"/>
          <p:cNvSpPr txBox="1"/>
          <p:nvPr/>
        </p:nvSpPr>
        <p:spPr>
          <a:xfrm>
            <a:off x="335181" y="1791839"/>
            <a:ext cx="11232677" cy="3714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Motivating low-skilled adult learners in micro-learning can be challenging due to:</a:t>
            </a:r>
            <a:endParaRPr/>
          </a:p>
        </p:txBody>
      </p:sp>
      <p:sp>
        <p:nvSpPr>
          <p:cNvPr id="1101" name="Google Shape;1101;p49"/>
          <p:cNvSpPr txBox="1"/>
          <p:nvPr/>
        </p:nvSpPr>
        <p:spPr>
          <a:xfrm>
            <a:off x="4095934" y="8633904"/>
            <a:ext cx="3094909"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Lack of Confidence </a:t>
            </a:r>
            <a:endParaRPr/>
          </a:p>
        </p:txBody>
      </p:sp>
      <p:sp>
        <p:nvSpPr>
          <p:cNvPr id="1102" name="Google Shape;1102;p49"/>
          <p:cNvSpPr txBox="1"/>
          <p:nvPr/>
        </p:nvSpPr>
        <p:spPr>
          <a:xfrm>
            <a:off x="9677561" y="8633904"/>
            <a:ext cx="4641057"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Limited Digital Literacy</a:t>
            </a:r>
            <a:endParaRPr/>
          </a:p>
        </p:txBody>
      </p:sp>
      <p:sp>
        <p:nvSpPr>
          <p:cNvPr id="1103" name="Google Shape;1103;p49"/>
          <p:cNvSpPr txBox="1"/>
          <p:nvPr/>
        </p:nvSpPr>
        <p:spPr>
          <a:xfrm>
            <a:off x="3977035" y="4410075"/>
            <a:ext cx="3142208"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Boost their self-esteem</a:t>
            </a:r>
            <a:endParaRPr/>
          </a:p>
        </p:txBody>
      </p:sp>
      <p:sp>
        <p:nvSpPr>
          <p:cNvPr id="1104" name="Google Shape;1104;p49"/>
          <p:cNvSpPr txBox="1"/>
          <p:nvPr/>
        </p:nvSpPr>
        <p:spPr>
          <a:xfrm>
            <a:off x="10283238" y="4410075"/>
            <a:ext cx="3429703" cy="73342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Provide user-friendly tools and support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5"/>
          <p:cNvSpPr/>
          <p:nvPr/>
        </p:nvSpPr>
        <p:spPr>
          <a:xfrm>
            <a:off x="691678" y="1308160"/>
            <a:ext cx="9144000" cy="5143500"/>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144" name="Google Shape;144;p5"/>
          <p:cNvSpPr txBox="1"/>
          <p:nvPr/>
        </p:nvSpPr>
        <p:spPr>
          <a:xfrm>
            <a:off x="7512853" y="1605396"/>
            <a:ext cx="2231400" cy="2811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00" u="none" cap="none" strike="noStrike">
                <a:solidFill>
                  <a:srgbClr val="000000"/>
                </a:solidFill>
                <a:latin typeface="Philosopher"/>
                <a:ea typeface="Philosopher"/>
                <a:cs typeface="Philosopher"/>
                <a:sym typeface="Philosopher"/>
              </a:rPr>
              <a:t>WELCOME!</a:t>
            </a:r>
            <a:endParaRPr/>
          </a:p>
        </p:txBody>
      </p:sp>
      <p:sp>
        <p:nvSpPr>
          <p:cNvPr id="145" name="Google Shape;145;p5"/>
          <p:cNvSpPr/>
          <p:nvPr/>
        </p:nvSpPr>
        <p:spPr>
          <a:xfrm>
            <a:off x="15056900" y="-67592"/>
            <a:ext cx="3580483" cy="2531242"/>
          </a:xfrm>
          <a:custGeom>
            <a:rect b="b" l="l" r="r" t="t"/>
            <a:pathLst>
              <a:path extrusionOk="0" h="2531242" w="3580483">
                <a:moveTo>
                  <a:pt x="0" y="0"/>
                </a:moveTo>
                <a:lnTo>
                  <a:pt x="3580483" y="0"/>
                </a:lnTo>
                <a:lnTo>
                  <a:pt x="3580483" y="2531243"/>
                </a:lnTo>
                <a:lnTo>
                  <a:pt x="0" y="2531243"/>
                </a:lnTo>
                <a:lnTo>
                  <a:pt x="0" y="0"/>
                </a:lnTo>
                <a:close/>
              </a:path>
            </a:pathLst>
          </a:custGeom>
          <a:blipFill rotWithShape="1">
            <a:blip r:embed="rId3">
              <a:alphaModFix/>
            </a:blip>
            <a:stretch>
              <a:fillRect b="-32" l="0" r="0" t="0"/>
            </a:stretch>
          </a:blipFill>
          <a:ln>
            <a:noFill/>
          </a:ln>
        </p:spPr>
      </p:sp>
      <p:sp>
        <p:nvSpPr>
          <p:cNvPr id="146" name="Google Shape;146;p5"/>
          <p:cNvSpPr txBox="1"/>
          <p:nvPr/>
        </p:nvSpPr>
        <p:spPr>
          <a:xfrm>
            <a:off x="1103428" y="1885565"/>
            <a:ext cx="7525119" cy="3874315"/>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0" i="0" lang="en-US" sz="2700" u="none" cap="none" strike="noStrike">
                <a:solidFill>
                  <a:srgbClr val="000000"/>
                </a:solidFill>
                <a:latin typeface="Philosopher"/>
                <a:ea typeface="Philosopher"/>
                <a:cs typeface="Philosopher"/>
                <a:sym typeface="Philosopher"/>
              </a:rPr>
              <a:t>We’re excited to kick off our journey into the world of micro-learning and how it can make a big difference in adult education. Micro-learning might be a term you're not familiar with yet, but by the end of our time together, you'll have a solid </a:t>
            </a:r>
            <a:endParaRPr/>
          </a:p>
          <a:p>
            <a:pPr indent="0" lvl="0" marL="0" marR="0" rtl="0" algn="l">
              <a:lnSpc>
                <a:spcPct val="180000"/>
              </a:lnSpc>
              <a:spcBef>
                <a:spcPts val="0"/>
              </a:spcBef>
              <a:spcAft>
                <a:spcPts val="0"/>
              </a:spcAft>
              <a:buNone/>
            </a:pPr>
            <a:r>
              <a:rPr b="0" i="0" lang="en-US" sz="2700" u="none" cap="none" strike="noStrike">
                <a:solidFill>
                  <a:srgbClr val="000000"/>
                </a:solidFill>
                <a:latin typeface="Philosopher"/>
                <a:ea typeface="Philosopher"/>
                <a:cs typeface="Philosopher"/>
                <a:sym typeface="Philosopher"/>
              </a:rPr>
              <a:t>grasp of its power and potential.</a:t>
            </a:r>
            <a:endParaRPr/>
          </a:p>
        </p:txBody>
      </p:sp>
      <p:sp>
        <p:nvSpPr>
          <p:cNvPr id="147" name="Google Shape;147;p5"/>
          <p:cNvSpPr/>
          <p:nvPr/>
        </p:nvSpPr>
        <p:spPr>
          <a:xfrm>
            <a:off x="8132012" y="4489704"/>
            <a:ext cx="9144000" cy="5143500"/>
          </a:xfrm>
          <a:custGeom>
            <a:rect b="b" l="l" r="r" t="t"/>
            <a:pathLst>
              <a:path extrusionOk="0" h="5143500" w="9144000">
                <a:moveTo>
                  <a:pt x="0" y="0"/>
                </a:moveTo>
                <a:lnTo>
                  <a:pt x="9144000" y="0"/>
                </a:lnTo>
                <a:lnTo>
                  <a:pt x="9144000" y="5143500"/>
                </a:lnTo>
                <a:lnTo>
                  <a:pt x="0" y="5143500"/>
                </a:lnTo>
                <a:lnTo>
                  <a:pt x="0" y="0"/>
                </a:lnTo>
                <a:close/>
              </a:path>
            </a:pathLst>
          </a:custGeom>
          <a:blipFill rotWithShape="1">
            <a:blip r:embed="rId4">
              <a:alphaModFix/>
            </a:blip>
            <a:stretch>
              <a:fillRect b="0" l="-6248" r="-6249" t="0"/>
            </a:stretch>
          </a:blipFill>
          <a:ln>
            <a:noFill/>
          </a:ln>
        </p:spPr>
      </p:sp>
      <p:sp>
        <p:nvSpPr>
          <p:cNvPr id="148" name="Google Shape;148;p5"/>
          <p:cNvSpPr/>
          <p:nvPr/>
        </p:nvSpPr>
        <p:spPr>
          <a:xfrm>
            <a:off x="233166" y="9516358"/>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5">
              <a:alphaModFix/>
            </a:blip>
            <a:stretch>
              <a:fillRect b="-6540" l="-2006" r="-2012" t="-4247"/>
            </a:stretch>
          </a:blipFill>
          <a:ln>
            <a:noFill/>
          </a:ln>
        </p:spPr>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50"/>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1114" name="Google Shape;1114;p50"/>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115" name="Google Shape;1115;p50"/>
          <p:cNvSpPr/>
          <p:nvPr/>
        </p:nvSpPr>
        <p:spPr>
          <a:xfrm>
            <a:off x="9144000" y="2487164"/>
            <a:ext cx="7938765" cy="7799836"/>
          </a:xfrm>
          <a:custGeom>
            <a:rect b="b" l="l" r="r" t="t"/>
            <a:pathLst>
              <a:path extrusionOk="0" h="7799836" w="7938765">
                <a:moveTo>
                  <a:pt x="0" y="0"/>
                </a:moveTo>
                <a:lnTo>
                  <a:pt x="7938765" y="0"/>
                </a:lnTo>
                <a:lnTo>
                  <a:pt x="7938765" y="7799836"/>
                </a:lnTo>
                <a:lnTo>
                  <a:pt x="0" y="7799836"/>
                </a:lnTo>
                <a:lnTo>
                  <a:pt x="0" y="0"/>
                </a:lnTo>
                <a:close/>
              </a:path>
            </a:pathLst>
          </a:custGeom>
          <a:blipFill rotWithShape="1">
            <a:blip r:embed="rId5">
              <a:alphaModFix amt="8999"/>
            </a:blip>
            <a:stretch>
              <a:fillRect b="0" l="0" r="0" t="0"/>
            </a:stretch>
          </a:blipFill>
          <a:ln>
            <a:noFill/>
          </a:ln>
        </p:spPr>
      </p:sp>
      <p:sp>
        <p:nvSpPr>
          <p:cNvPr id="1116" name="Google Shape;1116;p50"/>
          <p:cNvSpPr/>
          <p:nvPr/>
        </p:nvSpPr>
        <p:spPr>
          <a:xfrm>
            <a:off x="8609864" y="6955221"/>
            <a:ext cx="1068271" cy="1001504"/>
          </a:xfrm>
          <a:custGeom>
            <a:rect b="b" l="l" r="r" t="t"/>
            <a:pathLst>
              <a:path extrusionOk="0" h="1001504" w="1068271">
                <a:moveTo>
                  <a:pt x="0" y="0"/>
                </a:moveTo>
                <a:lnTo>
                  <a:pt x="1068272" y="0"/>
                </a:lnTo>
                <a:lnTo>
                  <a:pt x="1068272" y="1001504"/>
                </a:lnTo>
                <a:lnTo>
                  <a:pt x="0" y="1001504"/>
                </a:lnTo>
                <a:lnTo>
                  <a:pt x="0" y="0"/>
                </a:lnTo>
                <a:close/>
              </a:path>
            </a:pathLst>
          </a:custGeom>
          <a:blipFill rotWithShape="1">
            <a:blip r:embed="rId6">
              <a:alphaModFix/>
            </a:blip>
            <a:stretch>
              <a:fillRect b="0" l="0" r="0" t="0"/>
            </a:stretch>
          </a:blipFill>
          <a:ln>
            <a:noFill/>
          </a:ln>
        </p:spPr>
      </p:sp>
      <p:sp>
        <p:nvSpPr>
          <p:cNvPr id="1117" name="Google Shape;1117;p50"/>
          <p:cNvSpPr/>
          <p:nvPr/>
        </p:nvSpPr>
        <p:spPr>
          <a:xfrm>
            <a:off x="15092423" y="7376442"/>
            <a:ext cx="810881" cy="810881"/>
          </a:xfrm>
          <a:custGeom>
            <a:rect b="b" l="l" r="r" t="t"/>
            <a:pathLst>
              <a:path extrusionOk="0" h="810881" w="810881">
                <a:moveTo>
                  <a:pt x="0" y="0"/>
                </a:moveTo>
                <a:lnTo>
                  <a:pt x="810880" y="0"/>
                </a:lnTo>
                <a:lnTo>
                  <a:pt x="810880" y="810881"/>
                </a:lnTo>
                <a:lnTo>
                  <a:pt x="0" y="810881"/>
                </a:lnTo>
                <a:lnTo>
                  <a:pt x="0" y="0"/>
                </a:lnTo>
                <a:close/>
              </a:path>
            </a:pathLst>
          </a:custGeom>
          <a:blipFill rotWithShape="1">
            <a:blip r:embed="rId7">
              <a:alphaModFix/>
            </a:blip>
            <a:stretch>
              <a:fillRect b="0" l="0" r="0" t="0"/>
            </a:stretch>
          </a:blipFill>
          <a:ln>
            <a:noFill/>
          </a:ln>
        </p:spPr>
      </p:sp>
      <p:sp>
        <p:nvSpPr>
          <p:cNvPr id="1118" name="Google Shape;1118;p50"/>
          <p:cNvSpPr/>
          <p:nvPr/>
        </p:nvSpPr>
        <p:spPr>
          <a:xfrm rot="10800000">
            <a:off x="15204103" y="5010173"/>
            <a:ext cx="587521" cy="1517072"/>
          </a:xfrm>
          <a:custGeom>
            <a:rect b="b" l="l" r="r" t="t"/>
            <a:pathLst>
              <a:path extrusionOk="0" h="1517072" w="587521">
                <a:moveTo>
                  <a:pt x="0" y="0"/>
                </a:moveTo>
                <a:lnTo>
                  <a:pt x="587520" y="0"/>
                </a:lnTo>
                <a:lnTo>
                  <a:pt x="587520" y="1517072"/>
                </a:lnTo>
                <a:lnTo>
                  <a:pt x="0" y="1517072"/>
                </a:lnTo>
                <a:lnTo>
                  <a:pt x="0" y="0"/>
                </a:lnTo>
                <a:close/>
              </a:path>
            </a:pathLst>
          </a:custGeom>
          <a:blipFill rotWithShape="1">
            <a:blip r:embed="rId8">
              <a:alphaModFix/>
            </a:blip>
            <a:stretch>
              <a:fillRect b="0" l="0" r="0" t="0"/>
            </a:stretch>
          </a:blipFill>
          <a:ln>
            <a:noFill/>
          </a:ln>
        </p:spPr>
      </p:sp>
      <p:sp>
        <p:nvSpPr>
          <p:cNvPr id="1119" name="Google Shape;1119;p50"/>
          <p:cNvSpPr/>
          <p:nvPr/>
        </p:nvSpPr>
        <p:spPr>
          <a:xfrm rot="10800000">
            <a:off x="8850240" y="5010173"/>
            <a:ext cx="587521" cy="1517072"/>
          </a:xfrm>
          <a:custGeom>
            <a:rect b="b" l="l" r="r" t="t"/>
            <a:pathLst>
              <a:path extrusionOk="0" h="1517072" w="587521">
                <a:moveTo>
                  <a:pt x="0" y="0"/>
                </a:moveTo>
                <a:lnTo>
                  <a:pt x="587520" y="0"/>
                </a:lnTo>
                <a:lnTo>
                  <a:pt x="587520" y="1517072"/>
                </a:lnTo>
                <a:lnTo>
                  <a:pt x="0" y="1517072"/>
                </a:lnTo>
                <a:lnTo>
                  <a:pt x="0" y="0"/>
                </a:lnTo>
                <a:close/>
              </a:path>
            </a:pathLst>
          </a:custGeom>
          <a:blipFill rotWithShape="1">
            <a:blip r:embed="rId8">
              <a:alphaModFix/>
            </a:blip>
            <a:stretch>
              <a:fillRect b="0" l="0" r="0" t="0"/>
            </a:stretch>
          </a:blipFill>
          <a:ln>
            <a:noFill/>
          </a:ln>
        </p:spPr>
      </p:sp>
      <p:sp>
        <p:nvSpPr>
          <p:cNvPr id="1120" name="Google Shape;1120;p50"/>
          <p:cNvSpPr/>
          <p:nvPr/>
        </p:nvSpPr>
        <p:spPr>
          <a:xfrm rot="10800000">
            <a:off x="2820967" y="5010173"/>
            <a:ext cx="587521" cy="1517072"/>
          </a:xfrm>
          <a:custGeom>
            <a:rect b="b" l="l" r="r" t="t"/>
            <a:pathLst>
              <a:path extrusionOk="0" h="1517072" w="587521">
                <a:moveTo>
                  <a:pt x="0" y="0"/>
                </a:moveTo>
                <a:lnTo>
                  <a:pt x="587520" y="0"/>
                </a:lnTo>
                <a:lnTo>
                  <a:pt x="587520" y="1517072"/>
                </a:lnTo>
                <a:lnTo>
                  <a:pt x="0" y="1517072"/>
                </a:lnTo>
                <a:lnTo>
                  <a:pt x="0" y="0"/>
                </a:lnTo>
                <a:close/>
              </a:path>
            </a:pathLst>
          </a:custGeom>
          <a:blipFill rotWithShape="1">
            <a:blip r:embed="rId8">
              <a:alphaModFix/>
            </a:blip>
            <a:stretch>
              <a:fillRect b="0" l="0" r="0" t="0"/>
            </a:stretch>
          </a:blipFill>
          <a:ln>
            <a:noFill/>
          </a:ln>
        </p:spPr>
      </p:sp>
      <p:sp>
        <p:nvSpPr>
          <p:cNvPr id="1121" name="Google Shape;1121;p50"/>
          <p:cNvSpPr/>
          <p:nvPr/>
        </p:nvSpPr>
        <p:spPr>
          <a:xfrm>
            <a:off x="2524072" y="2084476"/>
            <a:ext cx="1181311" cy="1562064"/>
          </a:xfrm>
          <a:custGeom>
            <a:rect b="b" l="l" r="r" t="t"/>
            <a:pathLst>
              <a:path extrusionOk="0" h="1562064" w="1181311">
                <a:moveTo>
                  <a:pt x="0" y="0"/>
                </a:moveTo>
                <a:lnTo>
                  <a:pt x="1181310" y="0"/>
                </a:lnTo>
                <a:lnTo>
                  <a:pt x="1181310" y="1562063"/>
                </a:lnTo>
                <a:lnTo>
                  <a:pt x="0" y="1562063"/>
                </a:lnTo>
                <a:lnTo>
                  <a:pt x="0" y="0"/>
                </a:lnTo>
                <a:close/>
              </a:path>
            </a:pathLst>
          </a:custGeom>
          <a:blipFill rotWithShape="1">
            <a:blip r:embed="rId9">
              <a:alphaModFix/>
            </a:blip>
            <a:stretch>
              <a:fillRect b="0" l="0" r="0" t="0"/>
            </a:stretch>
          </a:blipFill>
          <a:ln>
            <a:noFill/>
          </a:ln>
        </p:spPr>
      </p:sp>
      <p:sp>
        <p:nvSpPr>
          <p:cNvPr id="1122" name="Google Shape;1122;p50"/>
          <p:cNvSpPr/>
          <p:nvPr/>
        </p:nvSpPr>
        <p:spPr>
          <a:xfrm>
            <a:off x="8460597" y="2084476"/>
            <a:ext cx="1366806" cy="1562064"/>
          </a:xfrm>
          <a:custGeom>
            <a:rect b="b" l="l" r="r" t="t"/>
            <a:pathLst>
              <a:path extrusionOk="0" h="1562064" w="1366806">
                <a:moveTo>
                  <a:pt x="0" y="0"/>
                </a:moveTo>
                <a:lnTo>
                  <a:pt x="1366806" y="0"/>
                </a:lnTo>
                <a:lnTo>
                  <a:pt x="1366806" y="1562063"/>
                </a:lnTo>
                <a:lnTo>
                  <a:pt x="0" y="1562063"/>
                </a:lnTo>
                <a:lnTo>
                  <a:pt x="0" y="0"/>
                </a:lnTo>
                <a:close/>
              </a:path>
            </a:pathLst>
          </a:custGeom>
          <a:blipFill rotWithShape="1">
            <a:blip r:embed="rId10">
              <a:alphaModFix/>
            </a:blip>
            <a:stretch>
              <a:fillRect b="0" l="0" r="0" t="0"/>
            </a:stretch>
          </a:blipFill>
          <a:ln>
            <a:noFill/>
          </a:ln>
        </p:spPr>
      </p:sp>
      <p:sp>
        <p:nvSpPr>
          <p:cNvPr id="1123" name="Google Shape;1123;p50"/>
          <p:cNvSpPr/>
          <p:nvPr/>
        </p:nvSpPr>
        <p:spPr>
          <a:xfrm>
            <a:off x="2612782" y="6796158"/>
            <a:ext cx="1003890" cy="1160567"/>
          </a:xfrm>
          <a:custGeom>
            <a:rect b="b" l="l" r="r" t="t"/>
            <a:pathLst>
              <a:path extrusionOk="0" h="1160567" w="1003890">
                <a:moveTo>
                  <a:pt x="0" y="0"/>
                </a:moveTo>
                <a:lnTo>
                  <a:pt x="1003890" y="0"/>
                </a:lnTo>
                <a:lnTo>
                  <a:pt x="1003890" y="1160567"/>
                </a:lnTo>
                <a:lnTo>
                  <a:pt x="0" y="1160567"/>
                </a:lnTo>
                <a:lnTo>
                  <a:pt x="0" y="0"/>
                </a:lnTo>
                <a:close/>
              </a:path>
            </a:pathLst>
          </a:custGeom>
          <a:blipFill rotWithShape="1">
            <a:blip r:embed="rId11">
              <a:alphaModFix/>
            </a:blip>
            <a:stretch>
              <a:fillRect b="0" l="0" r="0" t="0"/>
            </a:stretch>
          </a:blipFill>
          <a:ln>
            <a:noFill/>
          </a:ln>
        </p:spPr>
      </p:sp>
      <p:sp>
        <p:nvSpPr>
          <p:cNvPr id="1124" name="Google Shape;1124;p50"/>
          <p:cNvSpPr/>
          <p:nvPr/>
        </p:nvSpPr>
        <p:spPr>
          <a:xfrm>
            <a:off x="14788058" y="2084476"/>
            <a:ext cx="1562064" cy="1562064"/>
          </a:xfrm>
          <a:custGeom>
            <a:rect b="b" l="l" r="r" t="t"/>
            <a:pathLst>
              <a:path extrusionOk="0" h="1562064" w="1562064">
                <a:moveTo>
                  <a:pt x="0" y="0"/>
                </a:moveTo>
                <a:lnTo>
                  <a:pt x="1562064" y="0"/>
                </a:lnTo>
                <a:lnTo>
                  <a:pt x="1562064" y="1562063"/>
                </a:lnTo>
                <a:lnTo>
                  <a:pt x="0" y="1562063"/>
                </a:lnTo>
                <a:lnTo>
                  <a:pt x="0" y="0"/>
                </a:lnTo>
                <a:close/>
              </a:path>
            </a:pathLst>
          </a:custGeom>
          <a:blipFill rotWithShape="1">
            <a:blip r:embed="rId12">
              <a:alphaModFix/>
            </a:blip>
            <a:stretch>
              <a:fillRect b="0" l="0" r="0" t="0"/>
            </a:stretch>
          </a:blipFill>
          <a:ln>
            <a:noFill/>
          </a:ln>
        </p:spPr>
      </p:sp>
      <p:sp>
        <p:nvSpPr>
          <p:cNvPr id="1125" name="Google Shape;1125;p50"/>
          <p:cNvSpPr txBox="1"/>
          <p:nvPr/>
        </p:nvSpPr>
        <p:spPr>
          <a:xfrm>
            <a:off x="1097510" y="8375176"/>
            <a:ext cx="4034433"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Time Constraints</a:t>
            </a:r>
            <a:endParaRPr/>
          </a:p>
        </p:txBody>
      </p:sp>
      <p:sp>
        <p:nvSpPr>
          <p:cNvPr id="1126" name="Google Shape;1126;p50"/>
          <p:cNvSpPr txBox="1"/>
          <p:nvPr/>
        </p:nvSpPr>
        <p:spPr>
          <a:xfrm>
            <a:off x="7123784" y="3876997"/>
            <a:ext cx="4040432" cy="73342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Design content to address foundational skills</a:t>
            </a:r>
            <a:endParaRPr/>
          </a:p>
        </p:txBody>
      </p:sp>
      <p:sp>
        <p:nvSpPr>
          <p:cNvPr id="1127" name="Google Shape;1127;p50"/>
          <p:cNvSpPr txBox="1"/>
          <p:nvPr/>
        </p:nvSpPr>
        <p:spPr>
          <a:xfrm>
            <a:off x="13270570" y="3876997"/>
            <a:ext cx="4323894" cy="73342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 Show the immediate practicality of the learning</a:t>
            </a:r>
            <a:endParaRPr/>
          </a:p>
        </p:txBody>
      </p:sp>
      <p:sp>
        <p:nvSpPr>
          <p:cNvPr id="1128" name="Google Shape;1128;p50"/>
          <p:cNvSpPr txBox="1"/>
          <p:nvPr/>
        </p:nvSpPr>
        <p:spPr>
          <a:xfrm>
            <a:off x="1097510" y="3876997"/>
            <a:ext cx="4034433"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Offer flexible learning options</a:t>
            </a:r>
            <a:endParaRPr/>
          </a:p>
        </p:txBody>
      </p:sp>
      <p:sp>
        <p:nvSpPr>
          <p:cNvPr id="1129" name="Google Shape;1129;p50"/>
          <p:cNvSpPr txBox="1"/>
          <p:nvPr/>
        </p:nvSpPr>
        <p:spPr>
          <a:xfrm>
            <a:off x="8008144" y="8384701"/>
            <a:ext cx="2271712"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Basic Skills Gaps</a:t>
            </a:r>
            <a:endParaRPr/>
          </a:p>
        </p:txBody>
      </p:sp>
      <p:sp>
        <p:nvSpPr>
          <p:cNvPr id="1130" name="Google Shape;1130;p50"/>
          <p:cNvSpPr txBox="1"/>
          <p:nvPr/>
        </p:nvSpPr>
        <p:spPr>
          <a:xfrm>
            <a:off x="13335916" y="8375176"/>
            <a:ext cx="4193202"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Relevance</a:t>
            </a:r>
            <a:endParaRPr/>
          </a:p>
        </p:txBody>
      </p:sp>
      <p:sp>
        <p:nvSpPr>
          <p:cNvPr id="1131" name="Google Shape;1131;p50"/>
          <p:cNvSpPr txBox="1"/>
          <p:nvPr/>
        </p:nvSpPr>
        <p:spPr>
          <a:xfrm>
            <a:off x="12449175" y="561863"/>
            <a:ext cx="4131320"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 Motivation in Micro-Learning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p51"/>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1141" name="Google Shape;1141;p51"/>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142" name="Google Shape;1142;p51"/>
          <p:cNvSpPr/>
          <p:nvPr/>
        </p:nvSpPr>
        <p:spPr>
          <a:xfrm flipH="1">
            <a:off x="826518" y="4398947"/>
            <a:ext cx="5380209" cy="5888053"/>
          </a:xfrm>
          <a:custGeom>
            <a:rect b="b" l="l" r="r" t="t"/>
            <a:pathLst>
              <a:path extrusionOk="0" h="5888053" w="5380209">
                <a:moveTo>
                  <a:pt x="5380209" y="0"/>
                </a:moveTo>
                <a:lnTo>
                  <a:pt x="0" y="0"/>
                </a:lnTo>
                <a:lnTo>
                  <a:pt x="0" y="5888053"/>
                </a:lnTo>
                <a:lnTo>
                  <a:pt x="5380209" y="5888053"/>
                </a:lnTo>
                <a:lnTo>
                  <a:pt x="5380209" y="0"/>
                </a:lnTo>
                <a:close/>
              </a:path>
            </a:pathLst>
          </a:custGeom>
          <a:blipFill rotWithShape="1">
            <a:blip r:embed="rId5">
              <a:alphaModFix amt="19999"/>
            </a:blip>
            <a:stretch>
              <a:fillRect b="0" l="0" r="0" t="0"/>
            </a:stretch>
          </a:blipFill>
          <a:ln>
            <a:noFill/>
          </a:ln>
        </p:spPr>
      </p:sp>
      <p:sp>
        <p:nvSpPr>
          <p:cNvPr id="1143" name="Google Shape;1143;p51"/>
          <p:cNvSpPr/>
          <p:nvPr/>
        </p:nvSpPr>
        <p:spPr>
          <a:xfrm>
            <a:off x="12956415" y="4056611"/>
            <a:ext cx="2587704" cy="2519776"/>
          </a:xfrm>
          <a:custGeom>
            <a:rect b="b" l="l" r="r" t="t"/>
            <a:pathLst>
              <a:path extrusionOk="0" h="2519776" w="2587704">
                <a:moveTo>
                  <a:pt x="0" y="0"/>
                </a:moveTo>
                <a:lnTo>
                  <a:pt x="2587703" y="0"/>
                </a:lnTo>
                <a:lnTo>
                  <a:pt x="2587703" y="2519777"/>
                </a:lnTo>
                <a:lnTo>
                  <a:pt x="0" y="2519777"/>
                </a:lnTo>
                <a:lnTo>
                  <a:pt x="0" y="0"/>
                </a:lnTo>
                <a:close/>
              </a:path>
            </a:pathLst>
          </a:custGeom>
          <a:blipFill rotWithShape="1">
            <a:blip r:embed="rId6">
              <a:alphaModFix amt="23000"/>
            </a:blip>
            <a:stretch>
              <a:fillRect b="0" l="0" r="0" t="0"/>
            </a:stretch>
          </a:blipFill>
          <a:ln>
            <a:noFill/>
          </a:ln>
        </p:spPr>
      </p:sp>
      <p:sp>
        <p:nvSpPr>
          <p:cNvPr id="1144" name="Google Shape;1144;p51"/>
          <p:cNvSpPr/>
          <p:nvPr/>
        </p:nvSpPr>
        <p:spPr>
          <a:xfrm>
            <a:off x="7671434" y="3763035"/>
            <a:ext cx="2593466" cy="2788674"/>
          </a:xfrm>
          <a:custGeom>
            <a:rect b="b" l="l" r="r" t="t"/>
            <a:pathLst>
              <a:path extrusionOk="0" h="2788674" w="2593466">
                <a:moveTo>
                  <a:pt x="0" y="0"/>
                </a:moveTo>
                <a:lnTo>
                  <a:pt x="2593466" y="0"/>
                </a:lnTo>
                <a:lnTo>
                  <a:pt x="2593466" y="2788673"/>
                </a:lnTo>
                <a:lnTo>
                  <a:pt x="0" y="2788673"/>
                </a:lnTo>
                <a:lnTo>
                  <a:pt x="0" y="0"/>
                </a:lnTo>
                <a:close/>
              </a:path>
            </a:pathLst>
          </a:custGeom>
          <a:blipFill rotWithShape="1">
            <a:blip r:embed="rId7">
              <a:alphaModFix amt="23000"/>
            </a:blip>
            <a:stretch>
              <a:fillRect b="0" l="0" r="0" t="0"/>
            </a:stretch>
          </a:blipFill>
          <a:ln>
            <a:noFill/>
          </a:ln>
        </p:spPr>
      </p:sp>
      <p:sp>
        <p:nvSpPr>
          <p:cNvPr id="1145" name="Google Shape;1145;p51"/>
          <p:cNvSpPr/>
          <p:nvPr/>
        </p:nvSpPr>
        <p:spPr>
          <a:xfrm>
            <a:off x="10319918" y="3601782"/>
            <a:ext cx="2636496" cy="2949926"/>
          </a:xfrm>
          <a:custGeom>
            <a:rect b="b" l="l" r="r" t="t"/>
            <a:pathLst>
              <a:path extrusionOk="0" h="2949926" w="2636496">
                <a:moveTo>
                  <a:pt x="0" y="0"/>
                </a:moveTo>
                <a:lnTo>
                  <a:pt x="2636497" y="0"/>
                </a:lnTo>
                <a:lnTo>
                  <a:pt x="2636497" y="2949926"/>
                </a:lnTo>
                <a:lnTo>
                  <a:pt x="0" y="2949926"/>
                </a:lnTo>
                <a:lnTo>
                  <a:pt x="0" y="0"/>
                </a:lnTo>
                <a:close/>
              </a:path>
            </a:pathLst>
          </a:custGeom>
          <a:blipFill rotWithShape="1">
            <a:blip r:embed="rId8">
              <a:alphaModFix amt="23000"/>
            </a:blip>
            <a:stretch>
              <a:fillRect b="0" l="0" r="0" t="0"/>
            </a:stretch>
          </a:blipFill>
          <a:ln>
            <a:noFill/>
          </a:ln>
        </p:spPr>
      </p:sp>
      <p:sp>
        <p:nvSpPr>
          <p:cNvPr id="1146" name="Google Shape;1146;p51"/>
          <p:cNvSpPr/>
          <p:nvPr/>
        </p:nvSpPr>
        <p:spPr>
          <a:xfrm>
            <a:off x="15496493" y="4117991"/>
            <a:ext cx="2705251" cy="2458396"/>
          </a:xfrm>
          <a:custGeom>
            <a:rect b="b" l="l" r="r" t="t"/>
            <a:pathLst>
              <a:path extrusionOk="0" h="2458396" w="2705251">
                <a:moveTo>
                  <a:pt x="0" y="0"/>
                </a:moveTo>
                <a:lnTo>
                  <a:pt x="2705251" y="0"/>
                </a:lnTo>
                <a:lnTo>
                  <a:pt x="2705251" y="2458397"/>
                </a:lnTo>
                <a:lnTo>
                  <a:pt x="0" y="2458397"/>
                </a:lnTo>
                <a:lnTo>
                  <a:pt x="0" y="0"/>
                </a:lnTo>
                <a:close/>
              </a:path>
            </a:pathLst>
          </a:custGeom>
          <a:blipFill rotWithShape="1">
            <a:blip r:embed="rId9">
              <a:alphaModFix amt="23000"/>
            </a:blip>
            <a:stretch>
              <a:fillRect b="0" l="0" r="0" t="0"/>
            </a:stretch>
          </a:blipFill>
          <a:ln>
            <a:noFill/>
          </a:ln>
        </p:spPr>
      </p:sp>
      <p:sp>
        <p:nvSpPr>
          <p:cNvPr id="1147" name="Google Shape;1147;p51"/>
          <p:cNvSpPr txBox="1"/>
          <p:nvPr/>
        </p:nvSpPr>
        <p:spPr>
          <a:xfrm>
            <a:off x="12449175" y="561863"/>
            <a:ext cx="4131320"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 Motivation in Micro-Learning </a:t>
            </a:r>
            <a:endParaRPr/>
          </a:p>
        </p:txBody>
      </p:sp>
      <p:sp>
        <p:nvSpPr>
          <p:cNvPr id="1148" name="Google Shape;1148;p51"/>
          <p:cNvSpPr txBox="1"/>
          <p:nvPr/>
        </p:nvSpPr>
        <p:spPr>
          <a:xfrm>
            <a:off x="10330976" y="4027472"/>
            <a:ext cx="5584924" cy="7429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899" u="none" cap="none" strike="noStrike">
                <a:solidFill>
                  <a:srgbClr val="FF843D"/>
                </a:solidFill>
                <a:latin typeface="Philosopher"/>
                <a:ea typeface="Philosopher"/>
                <a:cs typeface="Philosopher"/>
                <a:sym typeface="Philosopher"/>
              </a:rPr>
              <a:t>Extrinsic Motivation</a:t>
            </a:r>
            <a:endParaRPr/>
          </a:p>
        </p:txBody>
      </p:sp>
      <p:sp>
        <p:nvSpPr>
          <p:cNvPr id="1149" name="Google Shape;1149;p51"/>
          <p:cNvSpPr txBox="1"/>
          <p:nvPr/>
        </p:nvSpPr>
        <p:spPr>
          <a:xfrm>
            <a:off x="791654" y="6204913"/>
            <a:ext cx="5562260" cy="7429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899" u="none" cap="none" strike="noStrike">
                <a:solidFill>
                  <a:srgbClr val="00B050"/>
                </a:solidFill>
                <a:latin typeface="Philosopher"/>
                <a:ea typeface="Philosopher"/>
                <a:cs typeface="Philosopher"/>
                <a:sym typeface="Philosopher"/>
              </a:rPr>
              <a:t>Intrinsic Motivation</a:t>
            </a:r>
            <a:endParaRPr/>
          </a:p>
        </p:txBody>
      </p:sp>
      <p:sp>
        <p:nvSpPr>
          <p:cNvPr id="1150" name="Google Shape;1150;p51"/>
          <p:cNvSpPr txBox="1"/>
          <p:nvPr/>
        </p:nvSpPr>
        <p:spPr>
          <a:xfrm>
            <a:off x="1119592" y="7077614"/>
            <a:ext cx="5087135" cy="10953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The </a:t>
            </a:r>
            <a:r>
              <a:rPr b="1" i="0" lang="en-US" sz="2400" u="none" cap="none" strike="noStrike">
                <a:solidFill>
                  <a:srgbClr val="000000"/>
                </a:solidFill>
                <a:latin typeface="Philosopher"/>
                <a:ea typeface="Philosopher"/>
                <a:cs typeface="Philosopher"/>
                <a:sym typeface="Philosopher"/>
              </a:rPr>
              <a:t>inner</a:t>
            </a:r>
            <a:r>
              <a:rPr b="0" i="0" lang="en-US" sz="2400" u="none" cap="none" strike="noStrike">
                <a:solidFill>
                  <a:srgbClr val="000000"/>
                </a:solidFill>
                <a:latin typeface="Philosopher"/>
                <a:ea typeface="Philosopher"/>
                <a:cs typeface="Philosopher"/>
                <a:sym typeface="Philosopher"/>
              </a:rPr>
              <a:t> </a:t>
            </a:r>
            <a:r>
              <a:rPr b="1" i="0" lang="en-US" sz="2400" u="none" cap="none" strike="noStrike">
                <a:solidFill>
                  <a:srgbClr val="000000"/>
                </a:solidFill>
                <a:latin typeface="Philosopher"/>
                <a:ea typeface="Philosopher"/>
                <a:cs typeface="Philosopher"/>
                <a:sym typeface="Philosopher"/>
              </a:rPr>
              <a:t>drive to engage </a:t>
            </a:r>
            <a:r>
              <a:rPr b="0" i="0" lang="en-US" sz="2400" u="none" cap="none" strike="noStrike">
                <a:solidFill>
                  <a:srgbClr val="000000"/>
                </a:solidFill>
                <a:latin typeface="Philosopher"/>
                <a:ea typeface="Philosopher"/>
                <a:cs typeface="Philosopher"/>
                <a:sym typeface="Philosopher"/>
              </a:rPr>
              <a:t>in an </a:t>
            </a:r>
            <a:r>
              <a:rPr b="1" i="0" lang="en-US" sz="2400" u="none" cap="none" strike="noStrike">
                <a:solidFill>
                  <a:srgbClr val="000000"/>
                </a:solidFill>
                <a:latin typeface="Philosopher"/>
                <a:ea typeface="Philosopher"/>
                <a:cs typeface="Philosopher"/>
                <a:sym typeface="Philosopher"/>
              </a:rPr>
              <a:t>activity </a:t>
            </a:r>
            <a:r>
              <a:rPr b="0" i="0" lang="en-US" sz="2400" u="none" cap="none" strike="noStrike">
                <a:solidFill>
                  <a:srgbClr val="000000"/>
                </a:solidFill>
                <a:latin typeface="Philosopher"/>
                <a:ea typeface="Philosopher"/>
                <a:cs typeface="Philosopher"/>
                <a:sym typeface="Philosopher"/>
              </a:rPr>
              <a:t>for</a:t>
            </a:r>
            <a:r>
              <a:rPr b="1" i="0" lang="en-US" sz="2400" u="none" cap="none" strike="noStrike">
                <a:solidFill>
                  <a:srgbClr val="000000"/>
                </a:solidFill>
                <a:latin typeface="Philosopher"/>
                <a:ea typeface="Philosopher"/>
                <a:cs typeface="Philosopher"/>
                <a:sym typeface="Philosopher"/>
              </a:rPr>
              <a:t> personal satisfaction </a:t>
            </a:r>
            <a:r>
              <a:rPr b="0" i="0" lang="en-US" sz="2400" u="none" cap="none" strike="noStrike">
                <a:solidFill>
                  <a:srgbClr val="000000"/>
                </a:solidFill>
                <a:latin typeface="Philosopher"/>
                <a:ea typeface="Philosopher"/>
                <a:cs typeface="Philosopher"/>
                <a:sym typeface="Philosopher"/>
              </a:rPr>
              <a:t>rather than </a:t>
            </a:r>
            <a:r>
              <a:rPr b="1" i="0" lang="en-US" sz="2400" u="none" cap="none" strike="noStrike">
                <a:solidFill>
                  <a:srgbClr val="000000"/>
                </a:solidFill>
                <a:latin typeface="Philosopher"/>
                <a:ea typeface="Philosopher"/>
                <a:cs typeface="Philosopher"/>
                <a:sym typeface="Philosopher"/>
              </a:rPr>
              <a:t>external rewards</a:t>
            </a:r>
            <a:endParaRPr/>
          </a:p>
        </p:txBody>
      </p:sp>
      <p:sp>
        <p:nvSpPr>
          <p:cNvPr id="1151" name="Google Shape;1151;p51"/>
          <p:cNvSpPr txBox="1"/>
          <p:nvPr/>
        </p:nvSpPr>
        <p:spPr>
          <a:xfrm>
            <a:off x="8717758" y="4794740"/>
            <a:ext cx="8811360" cy="10953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To </a:t>
            </a:r>
            <a:r>
              <a:rPr b="1" i="0" lang="en-US" sz="2400" u="none" cap="none" strike="noStrike">
                <a:solidFill>
                  <a:srgbClr val="000000"/>
                </a:solidFill>
                <a:latin typeface="Philosopher"/>
                <a:ea typeface="Philosopher"/>
                <a:cs typeface="Philosopher"/>
                <a:sym typeface="Philosopher"/>
              </a:rPr>
              <a:t>engage </a:t>
            </a:r>
            <a:r>
              <a:rPr b="0" i="0" lang="en-US" sz="2400" u="none" cap="none" strike="noStrike">
                <a:solidFill>
                  <a:srgbClr val="000000"/>
                </a:solidFill>
                <a:latin typeface="Philosopher"/>
                <a:ea typeface="Philosopher"/>
                <a:cs typeface="Philosopher"/>
                <a:sym typeface="Philosopher"/>
              </a:rPr>
              <a:t>in an</a:t>
            </a:r>
            <a:r>
              <a:rPr b="1" i="0" lang="en-US" sz="2400" u="none" cap="none" strike="noStrike">
                <a:solidFill>
                  <a:srgbClr val="000000"/>
                </a:solidFill>
                <a:latin typeface="Philosopher"/>
                <a:ea typeface="Philosopher"/>
                <a:cs typeface="Philosopher"/>
                <a:sym typeface="Philosopher"/>
              </a:rPr>
              <a:t> activity or task </a:t>
            </a:r>
            <a:r>
              <a:rPr b="0" i="0" lang="en-US" sz="2400" u="none" cap="none" strike="noStrike">
                <a:solidFill>
                  <a:srgbClr val="000000"/>
                </a:solidFill>
                <a:latin typeface="Philosopher"/>
                <a:ea typeface="Philosopher"/>
                <a:cs typeface="Philosopher"/>
                <a:sym typeface="Philosopher"/>
              </a:rPr>
              <a:t>for </a:t>
            </a:r>
            <a:r>
              <a:rPr b="1" i="0" lang="en-US" sz="2400" u="none" cap="none" strike="noStrike">
                <a:solidFill>
                  <a:srgbClr val="000000"/>
                </a:solidFill>
                <a:latin typeface="Philosopher"/>
                <a:ea typeface="Philosopher"/>
                <a:cs typeface="Philosopher"/>
                <a:sym typeface="Philosopher"/>
              </a:rPr>
              <a:t>reasons external to the task itself. </a:t>
            </a:r>
            <a:r>
              <a:rPr b="0" i="0" lang="en-US" sz="2400" u="none" cap="none" strike="noStrike">
                <a:solidFill>
                  <a:srgbClr val="000000"/>
                </a:solidFill>
                <a:latin typeface="Philosopher"/>
                <a:ea typeface="Philosopher"/>
                <a:cs typeface="Philosopher"/>
                <a:sym typeface="Philosopher"/>
              </a:rPr>
              <a:t>It typically involves</a:t>
            </a:r>
            <a:r>
              <a:rPr b="1" i="0" lang="en-US" sz="2400" u="none" cap="none" strike="noStrike">
                <a:solidFill>
                  <a:srgbClr val="000000"/>
                </a:solidFill>
                <a:latin typeface="Philosopher"/>
                <a:ea typeface="Philosopher"/>
                <a:cs typeface="Philosopher"/>
                <a:sym typeface="Philosopher"/>
              </a:rPr>
              <a:t> seeking rewards, recognition, </a:t>
            </a:r>
            <a:r>
              <a:rPr b="0" i="0" lang="en-US" sz="2400" u="none" cap="none" strike="noStrike">
                <a:solidFill>
                  <a:srgbClr val="000000"/>
                </a:solidFill>
                <a:latin typeface="Philosopher"/>
                <a:ea typeface="Philosopher"/>
                <a:cs typeface="Philosopher"/>
                <a:sym typeface="Philosopher"/>
              </a:rPr>
              <a:t>or</a:t>
            </a:r>
            <a:r>
              <a:rPr b="1" i="0" lang="en-US" sz="2400" u="none" cap="none" strike="noStrike">
                <a:solidFill>
                  <a:srgbClr val="000000"/>
                </a:solidFill>
                <a:latin typeface="Philosopher"/>
                <a:ea typeface="Philosopher"/>
                <a:cs typeface="Philosopher"/>
                <a:sym typeface="Philosopher"/>
              </a:rPr>
              <a:t> avoiding punishment </a:t>
            </a:r>
            <a:r>
              <a:rPr b="0" i="0" lang="en-US" sz="2400" u="none" cap="none" strike="noStrike">
                <a:solidFill>
                  <a:srgbClr val="000000"/>
                </a:solidFill>
                <a:latin typeface="Philosopher"/>
                <a:ea typeface="Philosopher"/>
                <a:cs typeface="Philosopher"/>
                <a:sym typeface="Philosopher"/>
              </a:rPr>
              <a:t>as the</a:t>
            </a:r>
            <a:r>
              <a:rPr b="1" i="0" lang="en-US" sz="2400" u="none" cap="none" strike="noStrike">
                <a:solidFill>
                  <a:srgbClr val="000000"/>
                </a:solidFill>
                <a:latin typeface="Philosopher"/>
                <a:ea typeface="Philosopher"/>
                <a:cs typeface="Philosopher"/>
                <a:sym typeface="Philosopher"/>
              </a:rPr>
              <a:t> primary driving factors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52"/>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1161" name="Google Shape;1161;p52"/>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162" name="Google Shape;1162;p52"/>
          <p:cNvSpPr/>
          <p:nvPr/>
        </p:nvSpPr>
        <p:spPr>
          <a:xfrm>
            <a:off x="6726966" y="7108807"/>
            <a:ext cx="997526" cy="1448313"/>
          </a:xfrm>
          <a:custGeom>
            <a:rect b="b" l="l" r="r" t="t"/>
            <a:pathLst>
              <a:path extrusionOk="0" h="1448313" w="997526">
                <a:moveTo>
                  <a:pt x="0" y="0"/>
                </a:moveTo>
                <a:lnTo>
                  <a:pt x="997526" y="0"/>
                </a:lnTo>
                <a:lnTo>
                  <a:pt x="997526" y="1448313"/>
                </a:lnTo>
                <a:lnTo>
                  <a:pt x="0" y="1448313"/>
                </a:lnTo>
                <a:lnTo>
                  <a:pt x="0" y="0"/>
                </a:lnTo>
                <a:close/>
              </a:path>
            </a:pathLst>
          </a:custGeom>
          <a:blipFill rotWithShape="1">
            <a:blip r:embed="rId5">
              <a:alphaModFix/>
            </a:blip>
            <a:stretch>
              <a:fillRect b="0" l="0" r="0" t="0"/>
            </a:stretch>
          </a:blipFill>
          <a:ln>
            <a:noFill/>
          </a:ln>
        </p:spPr>
      </p:sp>
      <p:sp>
        <p:nvSpPr>
          <p:cNvPr id="1163" name="Google Shape;1163;p52"/>
          <p:cNvSpPr/>
          <p:nvPr/>
        </p:nvSpPr>
        <p:spPr>
          <a:xfrm>
            <a:off x="2701909" y="6965562"/>
            <a:ext cx="1386633" cy="1493010"/>
          </a:xfrm>
          <a:custGeom>
            <a:rect b="b" l="l" r="r" t="t"/>
            <a:pathLst>
              <a:path extrusionOk="0" h="1493010" w="1386633">
                <a:moveTo>
                  <a:pt x="0" y="0"/>
                </a:moveTo>
                <a:lnTo>
                  <a:pt x="1386632" y="0"/>
                </a:lnTo>
                <a:lnTo>
                  <a:pt x="1386632" y="1493010"/>
                </a:lnTo>
                <a:lnTo>
                  <a:pt x="0" y="1493010"/>
                </a:lnTo>
                <a:lnTo>
                  <a:pt x="0" y="0"/>
                </a:lnTo>
                <a:close/>
              </a:path>
            </a:pathLst>
          </a:custGeom>
          <a:blipFill rotWithShape="1">
            <a:blip r:embed="rId6">
              <a:alphaModFix/>
            </a:blip>
            <a:stretch>
              <a:fillRect b="0" l="0" r="0" t="0"/>
            </a:stretch>
          </a:blipFill>
          <a:ln>
            <a:noFill/>
          </a:ln>
        </p:spPr>
      </p:sp>
      <p:sp>
        <p:nvSpPr>
          <p:cNvPr id="1164" name="Google Shape;1164;p52"/>
          <p:cNvSpPr/>
          <p:nvPr/>
        </p:nvSpPr>
        <p:spPr>
          <a:xfrm>
            <a:off x="10364707" y="7032607"/>
            <a:ext cx="1400672" cy="1379662"/>
          </a:xfrm>
          <a:custGeom>
            <a:rect b="b" l="l" r="r" t="t"/>
            <a:pathLst>
              <a:path extrusionOk="0" h="1379662" w="1400672">
                <a:moveTo>
                  <a:pt x="0" y="0"/>
                </a:moveTo>
                <a:lnTo>
                  <a:pt x="1400672" y="0"/>
                </a:lnTo>
                <a:lnTo>
                  <a:pt x="1400672" y="1379661"/>
                </a:lnTo>
                <a:lnTo>
                  <a:pt x="0" y="1379661"/>
                </a:lnTo>
                <a:lnTo>
                  <a:pt x="0" y="0"/>
                </a:lnTo>
                <a:close/>
              </a:path>
            </a:pathLst>
          </a:custGeom>
          <a:blipFill rotWithShape="1">
            <a:blip r:embed="rId7">
              <a:alphaModFix/>
            </a:blip>
            <a:stretch>
              <a:fillRect b="0" l="0" r="0" t="0"/>
            </a:stretch>
          </a:blipFill>
          <a:ln>
            <a:noFill/>
          </a:ln>
        </p:spPr>
      </p:sp>
      <p:sp>
        <p:nvSpPr>
          <p:cNvPr id="1165" name="Google Shape;1165;p52"/>
          <p:cNvSpPr/>
          <p:nvPr/>
        </p:nvSpPr>
        <p:spPr>
          <a:xfrm>
            <a:off x="14405595" y="6898818"/>
            <a:ext cx="1323841" cy="1559754"/>
          </a:xfrm>
          <a:custGeom>
            <a:rect b="b" l="l" r="r" t="t"/>
            <a:pathLst>
              <a:path extrusionOk="0" h="1559754" w="1323841">
                <a:moveTo>
                  <a:pt x="0" y="0"/>
                </a:moveTo>
                <a:lnTo>
                  <a:pt x="1323841" y="0"/>
                </a:lnTo>
                <a:lnTo>
                  <a:pt x="1323841" y="1559754"/>
                </a:lnTo>
                <a:lnTo>
                  <a:pt x="0" y="1559754"/>
                </a:lnTo>
                <a:lnTo>
                  <a:pt x="0" y="0"/>
                </a:lnTo>
                <a:close/>
              </a:path>
            </a:pathLst>
          </a:custGeom>
          <a:blipFill rotWithShape="1">
            <a:blip r:embed="rId8">
              <a:alphaModFix/>
            </a:blip>
            <a:stretch>
              <a:fillRect b="0" l="0" r="0" t="0"/>
            </a:stretch>
          </a:blipFill>
          <a:ln>
            <a:noFill/>
          </a:ln>
        </p:spPr>
      </p:sp>
      <p:sp>
        <p:nvSpPr>
          <p:cNvPr id="1166" name="Google Shape;1166;p52"/>
          <p:cNvSpPr/>
          <p:nvPr/>
        </p:nvSpPr>
        <p:spPr>
          <a:xfrm>
            <a:off x="9989468" y="1382851"/>
            <a:ext cx="7093470" cy="8179053"/>
          </a:xfrm>
          <a:custGeom>
            <a:rect b="b" l="l" r="r" t="t"/>
            <a:pathLst>
              <a:path extrusionOk="0" h="8179053" w="7093470">
                <a:moveTo>
                  <a:pt x="0" y="0"/>
                </a:moveTo>
                <a:lnTo>
                  <a:pt x="7093470" y="0"/>
                </a:lnTo>
                <a:lnTo>
                  <a:pt x="7093470" y="8179053"/>
                </a:lnTo>
                <a:lnTo>
                  <a:pt x="0" y="8179053"/>
                </a:lnTo>
                <a:lnTo>
                  <a:pt x="0" y="0"/>
                </a:lnTo>
                <a:close/>
              </a:path>
            </a:pathLst>
          </a:custGeom>
          <a:blipFill rotWithShape="1">
            <a:blip r:embed="rId9">
              <a:alphaModFix amt="10999"/>
            </a:blip>
            <a:stretch>
              <a:fillRect b="0" l="0" r="0" t="0"/>
            </a:stretch>
          </a:blipFill>
          <a:ln>
            <a:noFill/>
          </a:ln>
        </p:spPr>
      </p:sp>
      <p:sp>
        <p:nvSpPr>
          <p:cNvPr id="1167" name="Google Shape;1167;p52"/>
          <p:cNvSpPr txBox="1"/>
          <p:nvPr/>
        </p:nvSpPr>
        <p:spPr>
          <a:xfrm>
            <a:off x="11994781" y="561863"/>
            <a:ext cx="4527203"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 Gamification and Social Learning</a:t>
            </a:r>
            <a:endParaRPr/>
          </a:p>
        </p:txBody>
      </p:sp>
      <p:sp>
        <p:nvSpPr>
          <p:cNvPr id="1168" name="Google Shape;1168;p52"/>
          <p:cNvSpPr txBox="1"/>
          <p:nvPr/>
        </p:nvSpPr>
        <p:spPr>
          <a:xfrm>
            <a:off x="634582" y="2806077"/>
            <a:ext cx="8345658" cy="90487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5899" u="none" cap="none" strike="noStrike">
                <a:solidFill>
                  <a:srgbClr val="F59F35"/>
                </a:solidFill>
                <a:latin typeface="Philosopher"/>
                <a:ea typeface="Philosopher"/>
                <a:cs typeface="Philosopher"/>
                <a:sym typeface="Philosopher"/>
              </a:rPr>
              <a:t>Gamification Elements</a:t>
            </a:r>
            <a:endParaRPr/>
          </a:p>
        </p:txBody>
      </p:sp>
      <p:sp>
        <p:nvSpPr>
          <p:cNvPr id="1169" name="Google Shape;1169;p52"/>
          <p:cNvSpPr txBox="1"/>
          <p:nvPr/>
        </p:nvSpPr>
        <p:spPr>
          <a:xfrm>
            <a:off x="2937272" y="8683394"/>
            <a:ext cx="851446"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Points</a:t>
            </a:r>
            <a:endParaRPr/>
          </a:p>
        </p:txBody>
      </p:sp>
      <p:sp>
        <p:nvSpPr>
          <p:cNvPr id="1170" name="Google Shape;1170;p52"/>
          <p:cNvSpPr txBox="1"/>
          <p:nvPr/>
        </p:nvSpPr>
        <p:spPr>
          <a:xfrm>
            <a:off x="634582" y="4502439"/>
            <a:ext cx="16283732" cy="43815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2899" u="none" cap="none" strike="noStrike">
                <a:solidFill>
                  <a:srgbClr val="000000"/>
                </a:solidFill>
                <a:latin typeface="Philosopher"/>
                <a:ea typeface="Philosopher"/>
                <a:cs typeface="Philosopher"/>
                <a:sym typeface="Philosopher"/>
              </a:rPr>
              <a:t>Features borrowed from games and added to non-game situations to </a:t>
            </a:r>
            <a:r>
              <a:rPr b="1" i="0" lang="en-US" sz="2899" u="none" cap="none" strike="noStrike">
                <a:solidFill>
                  <a:srgbClr val="000000"/>
                </a:solidFill>
                <a:latin typeface="Philosopher"/>
                <a:ea typeface="Philosopher"/>
                <a:cs typeface="Philosopher"/>
                <a:sym typeface="Philosopher"/>
              </a:rPr>
              <a:t>boost engagement</a:t>
            </a:r>
            <a:r>
              <a:rPr b="0" i="0" lang="en-US" sz="2899" u="none" cap="none" strike="noStrike">
                <a:solidFill>
                  <a:srgbClr val="000000"/>
                </a:solidFill>
                <a:latin typeface="Philosopher"/>
                <a:ea typeface="Philosopher"/>
                <a:cs typeface="Philosopher"/>
                <a:sym typeface="Philosopher"/>
              </a:rPr>
              <a:t> and </a:t>
            </a:r>
            <a:r>
              <a:rPr b="1" i="0" lang="en-US" sz="2899" u="none" cap="none" strike="noStrike">
                <a:solidFill>
                  <a:srgbClr val="000000"/>
                </a:solidFill>
                <a:latin typeface="Philosopher"/>
                <a:ea typeface="Philosopher"/>
                <a:cs typeface="Philosopher"/>
                <a:sym typeface="Philosopher"/>
              </a:rPr>
              <a:t>motivation</a:t>
            </a:r>
            <a:endParaRPr/>
          </a:p>
        </p:txBody>
      </p:sp>
      <p:sp>
        <p:nvSpPr>
          <p:cNvPr id="1171" name="Google Shape;1171;p52"/>
          <p:cNvSpPr txBox="1"/>
          <p:nvPr/>
        </p:nvSpPr>
        <p:spPr>
          <a:xfrm>
            <a:off x="1028700" y="5894001"/>
            <a:ext cx="2477244"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These can include:</a:t>
            </a:r>
            <a:endParaRPr/>
          </a:p>
        </p:txBody>
      </p:sp>
      <p:sp>
        <p:nvSpPr>
          <p:cNvPr id="1172" name="Google Shape;1172;p52"/>
          <p:cNvSpPr txBox="1"/>
          <p:nvPr/>
        </p:nvSpPr>
        <p:spPr>
          <a:xfrm>
            <a:off x="6748135" y="8683394"/>
            <a:ext cx="1047601"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 Badges</a:t>
            </a:r>
            <a:endParaRPr/>
          </a:p>
        </p:txBody>
      </p:sp>
      <p:sp>
        <p:nvSpPr>
          <p:cNvPr id="1173" name="Google Shape;1173;p52"/>
          <p:cNvSpPr txBox="1"/>
          <p:nvPr/>
        </p:nvSpPr>
        <p:spPr>
          <a:xfrm>
            <a:off x="10138886" y="8683394"/>
            <a:ext cx="1852315"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Leaderboards</a:t>
            </a:r>
            <a:endParaRPr/>
          </a:p>
        </p:txBody>
      </p:sp>
      <p:sp>
        <p:nvSpPr>
          <p:cNvPr id="1174" name="Google Shape;1174;p52"/>
          <p:cNvSpPr txBox="1"/>
          <p:nvPr/>
        </p:nvSpPr>
        <p:spPr>
          <a:xfrm>
            <a:off x="14333049" y="8683394"/>
            <a:ext cx="1468934"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Challenges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53"/>
          <p:cNvSpPr/>
          <p:nvPr/>
        </p:nvSpPr>
        <p:spPr>
          <a:xfrm>
            <a:off x="15038788" y="9338830"/>
            <a:ext cx="2870782" cy="552674"/>
          </a:xfrm>
          <a:custGeom>
            <a:rect b="b" l="l" r="r" t="t"/>
            <a:pathLst>
              <a:path extrusionOk="0" h="552674" w="2870782">
                <a:moveTo>
                  <a:pt x="0" y="0"/>
                </a:moveTo>
                <a:lnTo>
                  <a:pt x="2870783" y="0"/>
                </a:lnTo>
                <a:lnTo>
                  <a:pt x="2870783" y="552673"/>
                </a:lnTo>
                <a:lnTo>
                  <a:pt x="0" y="552673"/>
                </a:lnTo>
                <a:lnTo>
                  <a:pt x="0" y="0"/>
                </a:lnTo>
                <a:close/>
              </a:path>
            </a:pathLst>
          </a:custGeom>
          <a:blipFill rotWithShape="1">
            <a:blip r:embed="rId3">
              <a:alphaModFix/>
            </a:blip>
            <a:stretch>
              <a:fillRect b="-6540" l="-2006" r="-2012" t="-4247"/>
            </a:stretch>
          </a:blipFill>
          <a:ln>
            <a:noFill/>
          </a:ln>
        </p:spPr>
      </p:sp>
      <p:sp>
        <p:nvSpPr>
          <p:cNvPr id="1184" name="Google Shape;1184;p53"/>
          <p:cNvSpPr/>
          <p:nvPr/>
        </p:nvSpPr>
        <p:spPr>
          <a:xfrm>
            <a:off x="214124" y="59378"/>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7" l="-14765" r="-20796" t="0"/>
            </a:stretch>
          </a:blipFill>
          <a:ln>
            <a:noFill/>
          </a:ln>
        </p:spPr>
      </p:sp>
      <p:sp>
        <p:nvSpPr>
          <p:cNvPr id="1185" name="Google Shape;1185;p53"/>
          <p:cNvSpPr/>
          <p:nvPr/>
        </p:nvSpPr>
        <p:spPr>
          <a:xfrm rot="5400000">
            <a:off x="-124897" y="4239343"/>
            <a:ext cx="6275260" cy="5260819"/>
          </a:xfrm>
          <a:custGeom>
            <a:rect b="b" l="l" r="r" t="t"/>
            <a:pathLst>
              <a:path extrusionOk="0" h="5291350" w="6311679">
                <a:moveTo>
                  <a:pt x="6187219" y="5291350"/>
                </a:moveTo>
                <a:lnTo>
                  <a:pt x="124460" y="5291350"/>
                </a:lnTo>
                <a:cubicBezTo>
                  <a:pt x="55880" y="5291350"/>
                  <a:pt x="0" y="5235470"/>
                  <a:pt x="0" y="5166890"/>
                </a:cubicBezTo>
                <a:lnTo>
                  <a:pt x="0" y="124460"/>
                </a:lnTo>
                <a:cubicBezTo>
                  <a:pt x="0" y="55880"/>
                  <a:pt x="55880" y="0"/>
                  <a:pt x="124460" y="0"/>
                </a:cubicBezTo>
                <a:lnTo>
                  <a:pt x="6187219" y="0"/>
                </a:lnTo>
                <a:cubicBezTo>
                  <a:pt x="6255799" y="0"/>
                  <a:pt x="6311679" y="55880"/>
                  <a:pt x="6311679" y="124460"/>
                </a:cubicBezTo>
                <a:lnTo>
                  <a:pt x="6311679" y="5166890"/>
                </a:lnTo>
                <a:cubicBezTo>
                  <a:pt x="6311679" y="5235470"/>
                  <a:pt x="6255799" y="5291350"/>
                  <a:pt x="6187219" y="5291350"/>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53"/>
          <p:cNvSpPr/>
          <p:nvPr/>
        </p:nvSpPr>
        <p:spPr>
          <a:xfrm>
            <a:off x="3205963" y="4480345"/>
            <a:ext cx="1979620" cy="1596069"/>
          </a:xfrm>
          <a:custGeom>
            <a:rect b="b" l="l" r="r" t="t"/>
            <a:pathLst>
              <a:path extrusionOk="0" h="1596069" w="1979620">
                <a:moveTo>
                  <a:pt x="0" y="0"/>
                </a:moveTo>
                <a:lnTo>
                  <a:pt x="1979620" y="0"/>
                </a:lnTo>
                <a:lnTo>
                  <a:pt x="1979620" y="1596069"/>
                </a:lnTo>
                <a:lnTo>
                  <a:pt x="0" y="1596069"/>
                </a:lnTo>
                <a:lnTo>
                  <a:pt x="0" y="0"/>
                </a:lnTo>
                <a:close/>
              </a:path>
            </a:pathLst>
          </a:custGeom>
          <a:blipFill rotWithShape="1">
            <a:blip r:embed="rId5">
              <a:alphaModFix/>
            </a:blip>
            <a:stretch>
              <a:fillRect b="0" l="0" r="0" t="0"/>
            </a:stretch>
          </a:blipFill>
          <a:ln>
            <a:noFill/>
          </a:ln>
        </p:spPr>
      </p:sp>
      <p:sp>
        <p:nvSpPr>
          <p:cNvPr id="1187" name="Google Shape;1187;p53"/>
          <p:cNvSpPr/>
          <p:nvPr/>
        </p:nvSpPr>
        <p:spPr>
          <a:xfrm>
            <a:off x="721909" y="6509310"/>
            <a:ext cx="1909394" cy="1131316"/>
          </a:xfrm>
          <a:custGeom>
            <a:rect b="b" l="l" r="r" t="t"/>
            <a:pathLst>
              <a:path extrusionOk="0" h="1131316" w="1909394">
                <a:moveTo>
                  <a:pt x="0" y="0"/>
                </a:moveTo>
                <a:lnTo>
                  <a:pt x="1909395" y="0"/>
                </a:lnTo>
                <a:lnTo>
                  <a:pt x="1909395" y="1131316"/>
                </a:lnTo>
                <a:lnTo>
                  <a:pt x="0" y="1131316"/>
                </a:lnTo>
                <a:lnTo>
                  <a:pt x="0" y="0"/>
                </a:lnTo>
                <a:close/>
              </a:path>
            </a:pathLst>
          </a:custGeom>
          <a:blipFill rotWithShape="1">
            <a:blip r:embed="rId6">
              <a:alphaModFix/>
            </a:blip>
            <a:stretch>
              <a:fillRect b="0" l="0" r="0" t="0"/>
            </a:stretch>
          </a:blipFill>
          <a:ln>
            <a:noFill/>
          </a:ln>
        </p:spPr>
      </p:sp>
      <p:sp>
        <p:nvSpPr>
          <p:cNvPr id="1188" name="Google Shape;1188;p53"/>
          <p:cNvSpPr/>
          <p:nvPr/>
        </p:nvSpPr>
        <p:spPr>
          <a:xfrm>
            <a:off x="3224691" y="7901349"/>
            <a:ext cx="1983196" cy="1648531"/>
          </a:xfrm>
          <a:custGeom>
            <a:rect b="b" l="l" r="r" t="t"/>
            <a:pathLst>
              <a:path extrusionOk="0" h="1648531" w="1983196">
                <a:moveTo>
                  <a:pt x="0" y="0"/>
                </a:moveTo>
                <a:lnTo>
                  <a:pt x="1983196" y="0"/>
                </a:lnTo>
                <a:lnTo>
                  <a:pt x="1983196" y="1648532"/>
                </a:lnTo>
                <a:lnTo>
                  <a:pt x="0" y="1648532"/>
                </a:lnTo>
                <a:lnTo>
                  <a:pt x="0" y="0"/>
                </a:lnTo>
                <a:close/>
              </a:path>
            </a:pathLst>
          </a:custGeom>
          <a:blipFill rotWithShape="1">
            <a:blip r:embed="rId7">
              <a:alphaModFix/>
            </a:blip>
            <a:stretch>
              <a:fillRect b="0" l="0" r="0" t="0"/>
            </a:stretch>
          </a:blipFill>
          <a:ln>
            <a:noFill/>
          </a:ln>
        </p:spPr>
      </p:sp>
      <p:sp>
        <p:nvSpPr>
          <p:cNvPr id="1189" name="Google Shape;1189;p53"/>
          <p:cNvSpPr/>
          <p:nvPr/>
        </p:nvSpPr>
        <p:spPr>
          <a:xfrm>
            <a:off x="6243218" y="6465098"/>
            <a:ext cx="2016101" cy="609871"/>
          </a:xfrm>
          <a:custGeom>
            <a:rect b="b" l="l" r="r" t="t"/>
            <a:pathLst>
              <a:path extrusionOk="0" h="609871" w="2016101">
                <a:moveTo>
                  <a:pt x="0" y="0"/>
                </a:moveTo>
                <a:lnTo>
                  <a:pt x="2016101" y="0"/>
                </a:lnTo>
                <a:lnTo>
                  <a:pt x="2016101" y="609870"/>
                </a:lnTo>
                <a:lnTo>
                  <a:pt x="0" y="609870"/>
                </a:lnTo>
                <a:lnTo>
                  <a:pt x="0" y="0"/>
                </a:lnTo>
                <a:close/>
              </a:path>
            </a:pathLst>
          </a:custGeom>
          <a:blipFill rotWithShape="1">
            <a:blip r:embed="rId8">
              <a:alphaModFix/>
            </a:blip>
            <a:stretch>
              <a:fillRect b="0" l="0" r="0" t="0"/>
            </a:stretch>
          </a:blipFill>
          <a:ln>
            <a:noFill/>
          </a:ln>
        </p:spPr>
      </p:sp>
      <p:sp>
        <p:nvSpPr>
          <p:cNvPr id="1190" name="Google Shape;1190;p53"/>
          <p:cNvSpPr/>
          <p:nvPr/>
        </p:nvSpPr>
        <p:spPr>
          <a:xfrm rot="5400000">
            <a:off x="11022336" y="1584797"/>
            <a:ext cx="1173236" cy="5467885"/>
          </a:xfrm>
          <a:custGeom>
            <a:rect b="b" l="l" r="r" t="t"/>
            <a:pathLst>
              <a:path extrusionOk="0" h="5499618" w="1180045">
                <a:moveTo>
                  <a:pt x="1055585" y="5499618"/>
                </a:moveTo>
                <a:lnTo>
                  <a:pt x="124460" y="5499618"/>
                </a:lnTo>
                <a:cubicBezTo>
                  <a:pt x="55880" y="5499618"/>
                  <a:pt x="0" y="5443738"/>
                  <a:pt x="0" y="5375158"/>
                </a:cubicBezTo>
                <a:lnTo>
                  <a:pt x="0" y="124460"/>
                </a:lnTo>
                <a:cubicBezTo>
                  <a:pt x="0" y="55880"/>
                  <a:pt x="55880" y="0"/>
                  <a:pt x="124460" y="0"/>
                </a:cubicBezTo>
                <a:lnTo>
                  <a:pt x="1055585" y="0"/>
                </a:lnTo>
                <a:cubicBezTo>
                  <a:pt x="1124165" y="0"/>
                  <a:pt x="1180045" y="55880"/>
                  <a:pt x="1180045" y="124460"/>
                </a:cubicBezTo>
                <a:lnTo>
                  <a:pt x="1180045" y="5375158"/>
                </a:lnTo>
                <a:cubicBezTo>
                  <a:pt x="1180045" y="5443738"/>
                  <a:pt x="1124165" y="5499618"/>
                  <a:pt x="1055585" y="5499618"/>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53"/>
          <p:cNvSpPr/>
          <p:nvPr/>
        </p:nvSpPr>
        <p:spPr>
          <a:xfrm>
            <a:off x="9634471" y="3901071"/>
            <a:ext cx="1354276" cy="859965"/>
          </a:xfrm>
          <a:custGeom>
            <a:rect b="b" l="l" r="r" t="t"/>
            <a:pathLst>
              <a:path extrusionOk="0" h="859965" w="1354276">
                <a:moveTo>
                  <a:pt x="0" y="0"/>
                </a:moveTo>
                <a:lnTo>
                  <a:pt x="1354276" y="0"/>
                </a:lnTo>
                <a:lnTo>
                  <a:pt x="1354276" y="859965"/>
                </a:lnTo>
                <a:lnTo>
                  <a:pt x="0" y="859965"/>
                </a:lnTo>
                <a:lnTo>
                  <a:pt x="0" y="0"/>
                </a:lnTo>
                <a:close/>
              </a:path>
            </a:pathLst>
          </a:custGeom>
          <a:blipFill rotWithShape="1">
            <a:blip r:embed="rId9">
              <a:alphaModFix/>
            </a:blip>
            <a:stretch>
              <a:fillRect b="0" l="0" r="0" t="0"/>
            </a:stretch>
          </a:blipFill>
          <a:ln>
            <a:noFill/>
          </a:ln>
        </p:spPr>
      </p:sp>
      <p:sp>
        <p:nvSpPr>
          <p:cNvPr id="1192" name="Google Shape;1192;p53"/>
          <p:cNvSpPr/>
          <p:nvPr/>
        </p:nvSpPr>
        <p:spPr>
          <a:xfrm rot="5400000">
            <a:off x="10911756" y="6576241"/>
            <a:ext cx="1394397" cy="5467885"/>
          </a:xfrm>
          <a:custGeom>
            <a:rect b="b" l="l" r="r" t="t"/>
            <a:pathLst>
              <a:path extrusionOk="0" h="5499618" w="1402489">
                <a:moveTo>
                  <a:pt x="1278029" y="5499618"/>
                </a:moveTo>
                <a:lnTo>
                  <a:pt x="124460" y="5499618"/>
                </a:lnTo>
                <a:cubicBezTo>
                  <a:pt x="55880" y="5499618"/>
                  <a:pt x="0" y="5443738"/>
                  <a:pt x="0" y="5375158"/>
                </a:cubicBezTo>
                <a:lnTo>
                  <a:pt x="0" y="124460"/>
                </a:lnTo>
                <a:cubicBezTo>
                  <a:pt x="0" y="55880"/>
                  <a:pt x="55880" y="0"/>
                  <a:pt x="124460" y="0"/>
                </a:cubicBezTo>
                <a:lnTo>
                  <a:pt x="1278029" y="0"/>
                </a:lnTo>
                <a:cubicBezTo>
                  <a:pt x="1346609" y="0"/>
                  <a:pt x="1402489" y="55880"/>
                  <a:pt x="1402489" y="124460"/>
                </a:cubicBezTo>
                <a:lnTo>
                  <a:pt x="1402489" y="5375158"/>
                </a:lnTo>
                <a:cubicBezTo>
                  <a:pt x="1402489" y="5443738"/>
                  <a:pt x="1346609" y="5499618"/>
                  <a:pt x="1278029" y="5499618"/>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53"/>
          <p:cNvSpPr/>
          <p:nvPr/>
        </p:nvSpPr>
        <p:spPr>
          <a:xfrm rot="5400000">
            <a:off x="10855022" y="4965021"/>
            <a:ext cx="1507866" cy="5467885"/>
          </a:xfrm>
          <a:custGeom>
            <a:rect b="b" l="l" r="r" t="t"/>
            <a:pathLst>
              <a:path extrusionOk="0" h="5499618" w="1516617">
                <a:moveTo>
                  <a:pt x="1392156" y="5499618"/>
                </a:moveTo>
                <a:lnTo>
                  <a:pt x="124460" y="5499618"/>
                </a:lnTo>
                <a:cubicBezTo>
                  <a:pt x="55880" y="5499618"/>
                  <a:pt x="0" y="5443738"/>
                  <a:pt x="0" y="5375158"/>
                </a:cubicBezTo>
                <a:lnTo>
                  <a:pt x="0" y="124460"/>
                </a:lnTo>
                <a:cubicBezTo>
                  <a:pt x="0" y="55880"/>
                  <a:pt x="55880" y="0"/>
                  <a:pt x="124460" y="0"/>
                </a:cubicBezTo>
                <a:lnTo>
                  <a:pt x="1392157" y="0"/>
                </a:lnTo>
                <a:cubicBezTo>
                  <a:pt x="1460737" y="0"/>
                  <a:pt x="1516617" y="55880"/>
                  <a:pt x="1516617" y="124460"/>
                </a:cubicBezTo>
                <a:lnTo>
                  <a:pt x="1516617" y="5375158"/>
                </a:lnTo>
                <a:cubicBezTo>
                  <a:pt x="1516617" y="5443738"/>
                  <a:pt x="1460737" y="5499618"/>
                  <a:pt x="1392157" y="5499618"/>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53"/>
          <p:cNvSpPr/>
          <p:nvPr/>
        </p:nvSpPr>
        <p:spPr>
          <a:xfrm>
            <a:off x="9439863" y="8700220"/>
            <a:ext cx="1751887" cy="1191283"/>
          </a:xfrm>
          <a:custGeom>
            <a:rect b="b" l="l" r="r" t="t"/>
            <a:pathLst>
              <a:path extrusionOk="0" h="1191283" w="1751887">
                <a:moveTo>
                  <a:pt x="0" y="0"/>
                </a:moveTo>
                <a:lnTo>
                  <a:pt x="1751887" y="0"/>
                </a:lnTo>
                <a:lnTo>
                  <a:pt x="1751887" y="1191283"/>
                </a:lnTo>
                <a:lnTo>
                  <a:pt x="0" y="1191283"/>
                </a:lnTo>
                <a:lnTo>
                  <a:pt x="0" y="0"/>
                </a:lnTo>
                <a:close/>
              </a:path>
            </a:pathLst>
          </a:custGeom>
          <a:blipFill rotWithShape="1">
            <a:blip r:embed="rId10">
              <a:alphaModFix/>
            </a:blip>
            <a:stretch>
              <a:fillRect b="0" l="0" r="0" t="0"/>
            </a:stretch>
          </a:blipFill>
          <a:ln>
            <a:noFill/>
          </a:ln>
        </p:spPr>
      </p:sp>
      <p:sp>
        <p:nvSpPr>
          <p:cNvPr id="1195" name="Google Shape;1195;p53"/>
          <p:cNvSpPr/>
          <p:nvPr/>
        </p:nvSpPr>
        <p:spPr>
          <a:xfrm>
            <a:off x="9634471" y="6945031"/>
            <a:ext cx="1297345" cy="1461798"/>
          </a:xfrm>
          <a:custGeom>
            <a:rect b="b" l="l" r="r" t="t"/>
            <a:pathLst>
              <a:path extrusionOk="0" h="1461798" w="1297345">
                <a:moveTo>
                  <a:pt x="0" y="0"/>
                </a:moveTo>
                <a:lnTo>
                  <a:pt x="1297346" y="0"/>
                </a:lnTo>
                <a:lnTo>
                  <a:pt x="1297346" y="1461797"/>
                </a:lnTo>
                <a:lnTo>
                  <a:pt x="0" y="1461797"/>
                </a:lnTo>
                <a:lnTo>
                  <a:pt x="0" y="0"/>
                </a:lnTo>
                <a:close/>
              </a:path>
            </a:pathLst>
          </a:custGeom>
          <a:blipFill rotWithShape="1">
            <a:blip r:embed="rId11">
              <a:alphaModFix/>
            </a:blip>
            <a:stretch>
              <a:fillRect b="0" l="0" r="0" t="0"/>
            </a:stretch>
          </a:blipFill>
          <a:ln>
            <a:noFill/>
          </a:ln>
        </p:spPr>
      </p:sp>
      <p:sp>
        <p:nvSpPr>
          <p:cNvPr id="1196" name="Google Shape;1196;p53"/>
          <p:cNvSpPr/>
          <p:nvPr/>
        </p:nvSpPr>
        <p:spPr>
          <a:xfrm rot="5400000">
            <a:off x="10728955" y="3226314"/>
            <a:ext cx="1772956" cy="5454928"/>
          </a:xfrm>
          <a:custGeom>
            <a:rect b="b" l="l" r="r" t="t"/>
            <a:pathLst>
              <a:path extrusionOk="0" h="5486586" w="1783245">
                <a:moveTo>
                  <a:pt x="1658785" y="5486586"/>
                </a:moveTo>
                <a:lnTo>
                  <a:pt x="124460" y="5486586"/>
                </a:lnTo>
                <a:cubicBezTo>
                  <a:pt x="55880" y="5486586"/>
                  <a:pt x="0" y="5430706"/>
                  <a:pt x="0" y="5362126"/>
                </a:cubicBezTo>
                <a:lnTo>
                  <a:pt x="0" y="124460"/>
                </a:lnTo>
                <a:cubicBezTo>
                  <a:pt x="0" y="55880"/>
                  <a:pt x="55880" y="0"/>
                  <a:pt x="124460" y="0"/>
                </a:cubicBezTo>
                <a:lnTo>
                  <a:pt x="1658785" y="0"/>
                </a:lnTo>
                <a:cubicBezTo>
                  <a:pt x="1727365" y="0"/>
                  <a:pt x="1783245" y="55880"/>
                  <a:pt x="1783245" y="124460"/>
                </a:cubicBezTo>
                <a:lnTo>
                  <a:pt x="1783245" y="5362126"/>
                </a:lnTo>
                <a:cubicBezTo>
                  <a:pt x="1783245" y="5430706"/>
                  <a:pt x="1727365" y="5486586"/>
                  <a:pt x="1658785" y="5486586"/>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53"/>
          <p:cNvSpPr/>
          <p:nvPr/>
        </p:nvSpPr>
        <p:spPr>
          <a:xfrm>
            <a:off x="9532636" y="5305408"/>
            <a:ext cx="1566341" cy="1429286"/>
          </a:xfrm>
          <a:custGeom>
            <a:rect b="b" l="l" r="r" t="t"/>
            <a:pathLst>
              <a:path extrusionOk="0" h="1429286" w="1566341">
                <a:moveTo>
                  <a:pt x="0" y="0"/>
                </a:moveTo>
                <a:lnTo>
                  <a:pt x="1566341" y="0"/>
                </a:lnTo>
                <a:lnTo>
                  <a:pt x="1566341" y="1429286"/>
                </a:lnTo>
                <a:lnTo>
                  <a:pt x="0" y="1429286"/>
                </a:lnTo>
                <a:lnTo>
                  <a:pt x="0" y="0"/>
                </a:lnTo>
                <a:close/>
              </a:path>
            </a:pathLst>
          </a:custGeom>
          <a:blipFill rotWithShape="1">
            <a:blip r:embed="rId12">
              <a:alphaModFix/>
            </a:blip>
            <a:stretch>
              <a:fillRect b="0" l="0" r="0" t="0"/>
            </a:stretch>
          </a:blipFill>
          <a:ln>
            <a:noFill/>
          </a:ln>
        </p:spPr>
      </p:sp>
      <p:sp>
        <p:nvSpPr>
          <p:cNvPr id="1198" name="Google Shape;1198;p53"/>
          <p:cNvSpPr/>
          <p:nvPr/>
        </p:nvSpPr>
        <p:spPr>
          <a:xfrm>
            <a:off x="15152522" y="5127569"/>
            <a:ext cx="2208122" cy="2208122"/>
          </a:xfrm>
          <a:custGeom>
            <a:rect b="b" l="l" r="r" t="t"/>
            <a:pathLst>
              <a:path extrusionOk="0" h="2208122" w="2208122">
                <a:moveTo>
                  <a:pt x="0" y="0"/>
                </a:moveTo>
                <a:lnTo>
                  <a:pt x="2208122" y="0"/>
                </a:lnTo>
                <a:lnTo>
                  <a:pt x="2208122" y="2208122"/>
                </a:lnTo>
                <a:lnTo>
                  <a:pt x="0" y="2208122"/>
                </a:lnTo>
                <a:lnTo>
                  <a:pt x="0" y="0"/>
                </a:lnTo>
                <a:close/>
              </a:path>
            </a:pathLst>
          </a:custGeom>
          <a:blipFill rotWithShape="1">
            <a:blip r:embed="rId13">
              <a:alphaModFix/>
            </a:blip>
            <a:stretch>
              <a:fillRect b="0" l="0" r="0" t="0"/>
            </a:stretch>
          </a:blipFill>
          <a:ln>
            <a:noFill/>
          </a:ln>
        </p:spPr>
      </p:sp>
      <p:sp>
        <p:nvSpPr>
          <p:cNvPr id="1199" name="Google Shape;1199;p53"/>
          <p:cNvSpPr txBox="1"/>
          <p:nvPr/>
        </p:nvSpPr>
        <p:spPr>
          <a:xfrm>
            <a:off x="12646426" y="627647"/>
            <a:ext cx="5104800" cy="1998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900" u="none" cap="none" strike="noStrike">
                <a:solidFill>
                  <a:srgbClr val="F59F35"/>
                </a:solidFill>
                <a:latin typeface="Philosopher"/>
                <a:ea typeface="Philosopher"/>
                <a:cs typeface="Philosopher"/>
                <a:sym typeface="Philosopher"/>
              </a:rPr>
              <a:t>Social Learning</a:t>
            </a:r>
            <a:endParaRPr/>
          </a:p>
        </p:txBody>
      </p:sp>
      <p:sp>
        <p:nvSpPr>
          <p:cNvPr id="1200" name="Google Shape;1200;p53"/>
          <p:cNvSpPr txBox="1"/>
          <p:nvPr/>
        </p:nvSpPr>
        <p:spPr>
          <a:xfrm>
            <a:off x="3651188" y="2836772"/>
            <a:ext cx="14258382" cy="43815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900" u="none" cap="none" strike="noStrike">
                <a:solidFill>
                  <a:srgbClr val="000000"/>
                </a:solidFill>
                <a:latin typeface="Philosopher"/>
                <a:ea typeface="Philosopher"/>
                <a:cs typeface="Philosopher"/>
                <a:sym typeface="Philosopher"/>
              </a:rPr>
              <a:t>Learning approach that </a:t>
            </a:r>
            <a:r>
              <a:rPr b="1" i="0" lang="en-US" sz="2900" u="none" cap="none" strike="noStrike">
                <a:solidFill>
                  <a:srgbClr val="000000"/>
                </a:solidFill>
                <a:latin typeface="Philosopher"/>
                <a:ea typeface="Philosopher"/>
                <a:cs typeface="Philosopher"/>
                <a:sym typeface="Philosopher"/>
              </a:rPr>
              <a:t>occurs through interactions </a:t>
            </a:r>
            <a:r>
              <a:rPr b="0" i="0" lang="en-US" sz="2900" u="none" cap="none" strike="noStrike">
                <a:solidFill>
                  <a:srgbClr val="000000"/>
                </a:solidFill>
                <a:latin typeface="Philosopher"/>
                <a:ea typeface="Philosopher"/>
                <a:cs typeface="Philosopher"/>
                <a:sym typeface="Philosopher"/>
              </a:rPr>
              <a:t>and</a:t>
            </a:r>
            <a:r>
              <a:rPr b="1" i="0" lang="en-US" sz="2900" u="none" cap="none" strike="noStrike">
                <a:solidFill>
                  <a:srgbClr val="000000"/>
                </a:solidFill>
                <a:latin typeface="Philosopher"/>
                <a:ea typeface="Philosopher"/>
                <a:cs typeface="Philosopher"/>
                <a:sym typeface="Philosopher"/>
              </a:rPr>
              <a:t> collaboration with others </a:t>
            </a:r>
            <a:endParaRPr/>
          </a:p>
        </p:txBody>
      </p:sp>
      <p:sp>
        <p:nvSpPr>
          <p:cNvPr id="1201" name="Google Shape;1201;p53"/>
          <p:cNvSpPr txBox="1"/>
          <p:nvPr/>
        </p:nvSpPr>
        <p:spPr>
          <a:xfrm>
            <a:off x="769193" y="4166340"/>
            <a:ext cx="2115443" cy="2952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900" u="none" cap="none" strike="noStrike">
                <a:solidFill>
                  <a:srgbClr val="000000"/>
                </a:solidFill>
                <a:latin typeface="Philosopher"/>
                <a:ea typeface="Philosopher"/>
                <a:cs typeface="Philosopher"/>
                <a:sym typeface="Philosopher"/>
              </a:rPr>
              <a:t>It involves </a:t>
            </a:r>
            <a:r>
              <a:rPr b="1" i="0" lang="en-US" sz="1900" u="none" cap="none" strike="noStrike">
                <a:solidFill>
                  <a:srgbClr val="000000"/>
                </a:solidFill>
                <a:latin typeface="Philosopher"/>
                <a:ea typeface="Philosopher"/>
                <a:cs typeface="Philosopher"/>
                <a:sym typeface="Philosopher"/>
              </a:rPr>
              <a:t>acquiring</a:t>
            </a:r>
            <a:endParaRPr/>
          </a:p>
        </p:txBody>
      </p:sp>
      <p:sp>
        <p:nvSpPr>
          <p:cNvPr id="1202" name="Google Shape;1202;p53"/>
          <p:cNvSpPr txBox="1"/>
          <p:nvPr/>
        </p:nvSpPr>
        <p:spPr>
          <a:xfrm>
            <a:off x="2892130" y="6830731"/>
            <a:ext cx="2541462" cy="62150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050" u="none" cap="none" strike="noStrike">
                <a:solidFill>
                  <a:srgbClr val="F59F35"/>
                </a:solidFill>
                <a:latin typeface="Philosopher"/>
                <a:ea typeface="Philosopher"/>
                <a:cs typeface="Philosopher"/>
                <a:sym typeface="Philosopher"/>
              </a:rPr>
              <a:t>Knowledge</a:t>
            </a:r>
            <a:endParaRPr/>
          </a:p>
        </p:txBody>
      </p:sp>
      <p:sp>
        <p:nvSpPr>
          <p:cNvPr id="1203" name="Google Shape;1203;p53"/>
          <p:cNvSpPr txBox="1"/>
          <p:nvPr/>
        </p:nvSpPr>
        <p:spPr>
          <a:xfrm>
            <a:off x="1232104" y="5268855"/>
            <a:ext cx="1189622" cy="619125"/>
          </a:xfrm>
          <a:prstGeom prst="rect">
            <a:avLst/>
          </a:prstGeom>
          <a:noFill/>
          <a:ln>
            <a:noFill/>
          </a:ln>
        </p:spPr>
        <p:txBody>
          <a:bodyPr anchorCtr="0" anchor="t" bIns="0" lIns="0" spcFirstLastPara="1" rIns="0" wrap="square" tIns="0">
            <a:spAutoFit/>
          </a:bodyPr>
          <a:lstStyle/>
          <a:p>
            <a:pPr indent="0" lvl="0" marL="0" marR="0" rtl="0" algn="ctr">
              <a:lnSpc>
                <a:spcPct val="120019"/>
              </a:lnSpc>
              <a:spcBef>
                <a:spcPts val="0"/>
              </a:spcBef>
              <a:spcAft>
                <a:spcPts val="0"/>
              </a:spcAft>
              <a:buNone/>
            </a:pPr>
            <a:r>
              <a:rPr b="1" i="0" lang="en-US" sz="4041" u="none" cap="none" strike="noStrike">
                <a:solidFill>
                  <a:srgbClr val="F59F35"/>
                </a:solidFill>
                <a:latin typeface="Philosopher"/>
                <a:ea typeface="Philosopher"/>
                <a:cs typeface="Philosopher"/>
                <a:sym typeface="Philosopher"/>
              </a:rPr>
              <a:t>Skills</a:t>
            </a:r>
            <a:endParaRPr/>
          </a:p>
        </p:txBody>
      </p:sp>
      <p:sp>
        <p:nvSpPr>
          <p:cNvPr id="1204" name="Google Shape;1204;p53"/>
          <p:cNvSpPr txBox="1"/>
          <p:nvPr/>
        </p:nvSpPr>
        <p:spPr>
          <a:xfrm>
            <a:off x="769193" y="8639175"/>
            <a:ext cx="1925400" cy="6216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039" u="none" cap="none" strike="noStrike">
                <a:solidFill>
                  <a:srgbClr val="F59F35"/>
                </a:solidFill>
                <a:latin typeface="Philosopher"/>
                <a:ea typeface="Philosopher"/>
                <a:cs typeface="Philosopher"/>
                <a:sym typeface="Philosopher"/>
              </a:rPr>
              <a:t>Insights</a:t>
            </a:r>
            <a:endParaRPr/>
          </a:p>
        </p:txBody>
      </p:sp>
      <p:sp>
        <p:nvSpPr>
          <p:cNvPr id="1205" name="Google Shape;1205;p53"/>
          <p:cNvSpPr txBox="1"/>
          <p:nvPr/>
        </p:nvSpPr>
        <p:spPr>
          <a:xfrm>
            <a:off x="6243218" y="6066889"/>
            <a:ext cx="1663251"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 through </a:t>
            </a:r>
            <a:endParaRPr/>
          </a:p>
        </p:txBody>
      </p:sp>
      <p:sp>
        <p:nvSpPr>
          <p:cNvPr id="1206" name="Google Shape;1206;p53"/>
          <p:cNvSpPr txBox="1"/>
          <p:nvPr/>
        </p:nvSpPr>
        <p:spPr>
          <a:xfrm>
            <a:off x="11608954" y="4150610"/>
            <a:ext cx="1651843" cy="3714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Observation</a:t>
            </a:r>
            <a:endParaRPr/>
          </a:p>
        </p:txBody>
      </p:sp>
      <p:sp>
        <p:nvSpPr>
          <p:cNvPr id="1207" name="Google Shape;1207;p53"/>
          <p:cNvSpPr txBox="1"/>
          <p:nvPr/>
        </p:nvSpPr>
        <p:spPr>
          <a:xfrm>
            <a:off x="14603595" y="7529874"/>
            <a:ext cx="3305975" cy="73342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within a Social or Group Context</a:t>
            </a:r>
            <a:endParaRPr/>
          </a:p>
        </p:txBody>
      </p:sp>
      <p:sp>
        <p:nvSpPr>
          <p:cNvPr id="1208" name="Google Shape;1208;p53"/>
          <p:cNvSpPr txBox="1"/>
          <p:nvPr/>
        </p:nvSpPr>
        <p:spPr>
          <a:xfrm>
            <a:off x="11527483" y="7562314"/>
            <a:ext cx="1264444"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Feedback</a:t>
            </a:r>
            <a:endParaRPr/>
          </a:p>
        </p:txBody>
      </p:sp>
      <p:sp>
        <p:nvSpPr>
          <p:cNvPr id="1209" name="Google Shape;1209;p53"/>
          <p:cNvSpPr txBox="1"/>
          <p:nvPr/>
        </p:nvSpPr>
        <p:spPr>
          <a:xfrm>
            <a:off x="11527483" y="9243471"/>
            <a:ext cx="1482030" cy="3714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Discussion</a:t>
            </a:r>
            <a:endParaRPr/>
          </a:p>
        </p:txBody>
      </p:sp>
      <p:sp>
        <p:nvSpPr>
          <p:cNvPr id="1210" name="Google Shape;1210;p53"/>
          <p:cNvSpPr txBox="1"/>
          <p:nvPr/>
        </p:nvSpPr>
        <p:spPr>
          <a:xfrm>
            <a:off x="11527483" y="5885914"/>
            <a:ext cx="2636044"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Shared experiences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54"/>
          <p:cNvSpPr/>
          <p:nvPr/>
        </p:nvSpPr>
        <p:spPr>
          <a:xfrm>
            <a:off x="9797327" y="-3119"/>
            <a:ext cx="8490673" cy="10290119"/>
          </a:xfrm>
          <a:custGeom>
            <a:rect b="b" l="l" r="r" t="t"/>
            <a:pathLst>
              <a:path extrusionOk="0" h="10290119" w="8490673">
                <a:moveTo>
                  <a:pt x="0" y="0"/>
                </a:moveTo>
                <a:lnTo>
                  <a:pt x="8490673" y="0"/>
                </a:lnTo>
                <a:lnTo>
                  <a:pt x="8490673" y="10290119"/>
                </a:lnTo>
                <a:lnTo>
                  <a:pt x="0" y="10290119"/>
                </a:lnTo>
                <a:lnTo>
                  <a:pt x="0" y="0"/>
                </a:lnTo>
                <a:close/>
              </a:path>
            </a:pathLst>
          </a:custGeom>
          <a:blipFill rotWithShape="1">
            <a:blip r:embed="rId3">
              <a:alphaModFix amt="72000"/>
            </a:blip>
            <a:stretch>
              <a:fillRect b="-1096" l="-41527" r="-42367" t="0"/>
            </a:stretch>
          </a:blipFill>
          <a:ln>
            <a:noFill/>
          </a:ln>
        </p:spPr>
      </p:sp>
      <p:sp>
        <p:nvSpPr>
          <p:cNvPr id="1220" name="Google Shape;1220;p54"/>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221" name="Google Shape;1221;p54"/>
          <p:cNvSpPr txBox="1"/>
          <p:nvPr/>
        </p:nvSpPr>
        <p:spPr>
          <a:xfrm>
            <a:off x="1020607" y="575566"/>
            <a:ext cx="7797503" cy="1309315"/>
          </a:xfrm>
          <a:prstGeom prst="rect">
            <a:avLst/>
          </a:prstGeom>
          <a:noFill/>
          <a:ln>
            <a:noFill/>
          </a:ln>
        </p:spPr>
        <p:txBody>
          <a:bodyPr anchorCtr="0" anchor="t" bIns="0" lIns="0" spcFirstLastPara="1" rIns="0" wrap="square" tIns="0">
            <a:spAutoFit/>
          </a:bodyPr>
          <a:lstStyle/>
          <a:p>
            <a:pPr indent="0" lvl="0" marL="0" marR="0" rtl="0" algn="ctr">
              <a:lnSpc>
                <a:spcPct val="149050"/>
              </a:lnSpc>
              <a:spcBef>
                <a:spcPts val="0"/>
              </a:spcBef>
              <a:spcAft>
                <a:spcPts val="0"/>
              </a:spcAft>
              <a:buNone/>
            </a:pPr>
            <a:r>
              <a:rPr b="1" i="0" lang="en-US" sz="4000" u="none" cap="none" strike="noStrike">
                <a:solidFill>
                  <a:srgbClr val="F59F35"/>
                </a:solidFill>
                <a:latin typeface="Philosopher"/>
                <a:ea typeface="Philosopher"/>
                <a:cs typeface="Philosopher"/>
                <a:sym typeface="Philosopher"/>
              </a:rPr>
              <a:t>Activity: Gamification Brainstorm</a:t>
            </a:r>
            <a:endParaRPr/>
          </a:p>
          <a:p>
            <a:pPr indent="0" lvl="0" marL="0" marR="0" rtl="0" algn="ctr">
              <a:lnSpc>
                <a:spcPct val="149017"/>
              </a:lnSpc>
              <a:spcBef>
                <a:spcPts val="0"/>
              </a:spcBef>
              <a:spcAft>
                <a:spcPts val="0"/>
              </a:spcAft>
              <a:buNone/>
            </a:pPr>
            <a:r>
              <a:rPr b="0" i="0" lang="en-US" sz="3001" u="none" cap="none" strike="noStrike">
                <a:solidFill>
                  <a:srgbClr val="000000"/>
                </a:solidFill>
                <a:latin typeface="Philosopher"/>
                <a:ea typeface="Philosopher"/>
                <a:cs typeface="Philosopher"/>
                <a:sym typeface="Philosopher"/>
              </a:rPr>
              <a:t>Making Learning Fun and Engaging</a:t>
            </a:r>
            <a:endParaRPr/>
          </a:p>
        </p:txBody>
      </p:sp>
      <p:sp>
        <p:nvSpPr>
          <p:cNvPr id="1222" name="Google Shape;1222;p54"/>
          <p:cNvSpPr txBox="1"/>
          <p:nvPr/>
        </p:nvSpPr>
        <p:spPr>
          <a:xfrm>
            <a:off x="1222517" y="3072375"/>
            <a:ext cx="7605117"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Please, divide yourselves into small groups of 3-4 people</a:t>
            </a:r>
            <a:endParaRPr/>
          </a:p>
        </p:txBody>
      </p:sp>
      <p:sp>
        <p:nvSpPr>
          <p:cNvPr id="1223" name="Google Shape;1223;p54"/>
          <p:cNvSpPr txBox="1"/>
          <p:nvPr/>
        </p:nvSpPr>
        <p:spPr>
          <a:xfrm>
            <a:off x="1222517" y="6791817"/>
            <a:ext cx="7789409" cy="73342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You have 8 minutes for the brainstorming session and 2 minutes for each group to share their ideas</a:t>
            </a:r>
            <a:endParaRPr/>
          </a:p>
        </p:txBody>
      </p:sp>
      <p:sp>
        <p:nvSpPr>
          <p:cNvPr id="1224" name="Google Shape;1224;p54"/>
          <p:cNvSpPr txBox="1"/>
          <p:nvPr/>
        </p:nvSpPr>
        <p:spPr>
          <a:xfrm>
            <a:off x="1222517" y="4070084"/>
            <a:ext cx="7619992" cy="73342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Our task is to brainstorm gamification ideas for a micro-learning scenario</a:t>
            </a:r>
            <a:endParaRPr/>
          </a:p>
        </p:txBody>
      </p:sp>
      <p:sp>
        <p:nvSpPr>
          <p:cNvPr id="1225" name="Google Shape;1225;p54"/>
          <p:cNvSpPr txBox="1"/>
          <p:nvPr/>
        </p:nvSpPr>
        <p:spPr>
          <a:xfrm>
            <a:off x="1222517" y="5429742"/>
            <a:ext cx="7789409" cy="73342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Think creatively, and imagine how you can make learning fun and engaging through gamification</a:t>
            </a:r>
            <a:endParaRPr/>
          </a:p>
        </p:txBody>
      </p:sp>
      <p:sp>
        <p:nvSpPr>
          <p:cNvPr id="1226" name="Google Shape;1226;p54"/>
          <p:cNvSpPr txBox="1"/>
          <p:nvPr/>
        </p:nvSpPr>
        <p:spPr>
          <a:xfrm>
            <a:off x="3063769" y="8153892"/>
            <a:ext cx="3711178" cy="6286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099" u="none" cap="none" strike="noStrike">
                <a:solidFill>
                  <a:srgbClr val="F59F35"/>
                </a:solidFill>
                <a:latin typeface="Philosopher"/>
                <a:ea typeface="Philosopher"/>
                <a:cs typeface="Philosopher"/>
                <a:sym typeface="Philosopher"/>
              </a:rPr>
              <a:t>Ready? Set? Go!</a:t>
            </a:r>
            <a:endParaRPr/>
          </a:p>
        </p:txBody>
      </p:sp>
      <p:sp>
        <p:nvSpPr>
          <p:cNvPr id="1227" name="Google Shape;1227;p54"/>
          <p:cNvSpPr/>
          <p:nvPr/>
        </p:nvSpPr>
        <p:spPr>
          <a:xfrm>
            <a:off x="476127" y="9515967"/>
            <a:ext cx="2241013" cy="431432"/>
          </a:xfrm>
          <a:custGeom>
            <a:rect b="b" l="l" r="r" t="t"/>
            <a:pathLst>
              <a:path extrusionOk="0" h="431432" w="2241013">
                <a:moveTo>
                  <a:pt x="0" y="0"/>
                </a:moveTo>
                <a:lnTo>
                  <a:pt x="2241014" y="0"/>
                </a:lnTo>
                <a:lnTo>
                  <a:pt x="2241014" y="431433"/>
                </a:lnTo>
                <a:lnTo>
                  <a:pt x="0" y="431433"/>
                </a:lnTo>
                <a:lnTo>
                  <a:pt x="0" y="0"/>
                </a:lnTo>
                <a:close/>
              </a:path>
            </a:pathLst>
          </a:custGeom>
          <a:blipFill rotWithShape="1">
            <a:blip r:embed="rId5">
              <a:alphaModFix/>
            </a:blip>
            <a:stretch>
              <a:fillRect b="-6540" l="-2006" r="-2012" t="-4247"/>
            </a:stretch>
          </a:blipFill>
          <a:ln>
            <a:noFill/>
          </a:ln>
        </p:spPr>
      </p:sp>
      <p:grpSp>
        <p:nvGrpSpPr>
          <p:cNvPr id="1228" name="Google Shape;1228;p54"/>
          <p:cNvGrpSpPr/>
          <p:nvPr/>
        </p:nvGrpSpPr>
        <p:grpSpPr>
          <a:xfrm>
            <a:off x="475620" y="3004497"/>
            <a:ext cx="493620" cy="505189"/>
            <a:chOff x="0" y="-19050"/>
            <a:chExt cx="812800" cy="831850"/>
          </a:xfrm>
        </p:grpSpPr>
        <p:sp>
          <p:nvSpPr>
            <p:cNvPr id="1229" name="Google Shape;1229;p5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5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31" name="Google Shape;1231;p54"/>
          <p:cNvSpPr txBox="1"/>
          <p:nvPr/>
        </p:nvSpPr>
        <p:spPr>
          <a:xfrm>
            <a:off x="682180" y="3129700"/>
            <a:ext cx="34108" cy="308380"/>
          </a:xfrm>
          <a:prstGeom prst="rect">
            <a:avLst/>
          </a:prstGeom>
          <a:noFill/>
          <a:ln>
            <a:noFill/>
          </a:ln>
        </p:spPr>
        <p:txBody>
          <a:bodyPr anchorCtr="0" anchor="t" bIns="0" lIns="0" spcFirstLastPara="1" rIns="0" wrap="square" tIns="0">
            <a:spAutoFit/>
          </a:bodyPr>
          <a:lstStyle/>
          <a:p>
            <a:pPr indent="0" lvl="0" marL="0" marR="0" rtl="0" algn="ctr">
              <a:lnSpc>
                <a:spcPct val="119969"/>
              </a:lnSpc>
              <a:spcBef>
                <a:spcPts val="0"/>
              </a:spcBef>
              <a:spcAft>
                <a:spcPts val="0"/>
              </a:spcAft>
              <a:buNone/>
            </a:pPr>
            <a:r>
              <a:rPr b="1" i="0" lang="en-US" sz="1978" u="none" cap="none" strike="noStrike">
                <a:solidFill>
                  <a:srgbClr val="000000"/>
                </a:solidFill>
                <a:latin typeface="Philosopher"/>
                <a:ea typeface="Philosopher"/>
                <a:cs typeface="Philosopher"/>
                <a:sym typeface="Philosopher"/>
              </a:rPr>
              <a:t>1</a:t>
            </a:r>
            <a:endParaRPr/>
          </a:p>
        </p:txBody>
      </p:sp>
      <p:grpSp>
        <p:nvGrpSpPr>
          <p:cNvPr id="1232" name="Google Shape;1232;p54"/>
          <p:cNvGrpSpPr/>
          <p:nvPr/>
        </p:nvGrpSpPr>
        <p:grpSpPr>
          <a:xfrm>
            <a:off x="452424" y="4183180"/>
            <a:ext cx="493620" cy="505189"/>
            <a:chOff x="0" y="-19050"/>
            <a:chExt cx="812800" cy="831850"/>
          </a:xfrm>
        </p:grpSpPr>
        <p:sp>
          <p:nvSpPr>
            <p:cNvPr id="1233" name="Google Shape;1233;p5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5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35" name="Google Shape;1235;p54"/>
          <p:cNvSpPr txBox="1"/>
          <p:nvPr/>
        </p:nvSpPr>
        <p:spPr>
          <a:xfrm>
            <a:off x="637666" y="4308524"/>
            <a:ext cx="135418" cy="308380"/>
          </a:xfrm>
          <a:prstGeom prst="rect">
            <a:avLst/>
          </a:prstGeom>
          <a:noFill/>
          <a:ln>
            <a:noFill/>
          </a:ln>
        </p:spPr>
        <p:txBody>
          <a:bodyPr anchorCtr="0" anchor="t" bIns="0" lIns="0" spcFirstLastPara="1" rIns="0" wrap="square" tIns="0">
            <a:spAutoFit/>
          </a:bodyPr>
          <a:lstStyle/>
          <a:p>
            <a:pPr indent="0" lvl="0" marL="0" marR="0" rtl="0" algn="ctr">
              <a:lnSpc>
                <a:spcPct val="119969"/>
              </a:lnSpc>
              <a:spcBef>
                <a:spcPts val="0"/>
              </a:spcBef>
              <a:spcAft>
                <a:spcPts val="0"/>
              </a:spcAft>
              <a:buNone/>
            </a:pPr>
            <a:r>
              <a:rPr b="1" i="0" lang="en-US" sz="1978" u="none" cap="none" strike="noStrike">
                <a:solidFill>
                  <a:srgbClr val="000000"/>
                </a:solidFill>
                <a:latin typeface="Philosopher"/>
                <a:ea typeface="Philosopher"/>
                <a:cs typeface="Philosopher"/>
                <a:sym typeface="Philosopher"/>
              </a:rPr>
              <a:t>2</a:t>
            </a:r>
            <a:endParaRPr/>
          </a:p>
        </p:txBody>
      </p:sp>
      <p:grpSp>
        <p:nvGrpSpPr>
          <p:cNvPr id="1236" name="Google Shape;1236;p54"/>
          <p:cNvGrpSpPr/>
          <p:nvPr/>
        </p:nvGrpSpPr>
        <p:grpSpPr>
          <a:xfrm>
            <a:off x="435370" y="5486425"/>
            <a:ext cx="493620" cy="505189"/>
            <a:chOff x="0" y="-19050"/>
            <a:chExt cx="812800" cy="831850"/>
          </a:xfrm>
        </p:grpSpPr>
        <p:sp>
          <p:nvSpPr>
            <p:cNvPr id="1237" name="Google Shape;1237;p5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5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39" name="Google Shape;1239;p54"/>
          <p:cNvSpPr txBox="1"/>
          <p:nvPr/>
        </p:nvSpPr>
        <p:spPr>
          <a:xfrm>
            <a:off x="614470" y="5616693"/>
            <a:ext cx="136434" cy="308380"/>
          </a:xfrm>
          <a:prstGeom prst="rect">
            <a:avLst/>
          </a:prstGeom>
          <a:noFill/>
          <a:ln>
            <a:noFill/>
          </a:ln>
        </p:spPr>
        <p:txBody>
          <a:bodyPr anchorCtr="0" anchor="t" bIns="0" lIns="0" spcFirstLastPara="1" rIns="0" wrap="square" tIns="0">
            <a:spAutoFit/>
          </a:bodyPr>
          <a:lstStyle/>
          <a:p>
            <a:pPr indent="0" lvl="0" marL="0" marR="0" rtl="0" algn="ctr">
              <a:lnSpc>
                <a:spcPct val="119969"/>
              </a:lnSpc>
              <a:spcBef>
                <a:spcPts val="0"/>
              </a:spcBef>
              <a:spcAft>
                <a:spcPts val="0"/>
              </a:spcAft>
              <a:buNone/>
            </a:pPr>
            <a:r>
              <a:rPr b="1" i="0" lang="en-US" sz="1978" u="none" cap="none" strike="noStrike">
                <a:solidFill>
                  <a:srgbClr val="000000"/>
                </a:solidFill>
                <a:latin typeface="Philosopher"/>
                <a:ea typeface="Philosopher"/>
                <a:cs typeface="Philosopher"/>
                <a:sym typeface="Philosopher"/>
              </a:rPr>
              <a:t>3</a:t>
            </a:r>
            <a:endParaRPr/>
          </a:p>
        </p:txBody>
      </p:sp>
      <p:grpSp>
        <p:nvGrpSpPr>
          <p:cNvPr id="1240" name="Google Shape;1240;p54"/>
          <p:cNvGrpSpPr/>
          <p:nvPr/>
        </p:nvGrpSpPr>
        <p:grpSpPr>
          <a:xfrm>
            <a:off x="435370" y="6904913"/>
            <a:ext cx="493620" cy="505189"/>
            <a:chOff x="0" y="-19050"/>
            <a:chExt cx="812800" cy="831850"/>
          </a:xfrm>
        </p:grpSpPr>
        <p:sp>
          <p:nvSpPr>
            <p:cNvPr id="1241" name="Google Shape;1241;p5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5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43" name="Google Shape;1243;p54"/>
          <p:cNvSpPr txBox="1"/>
          <p:nvPr/>
        </p:nvSpPr>
        <p:spPr>
          <a:xfrm>
            <a:off x="612288" y="7030397"/>
            <a:ext cx="143743" cy="308380"/>
          </a:xfrm>
          <a:prstGeom prst="rect">
            <a:avLst/>
          </a:prstGeom>
          <a:noFill/>
          <a:ln>
            <a:noFill/>
          </a:ln>
        </p:spPr>
        <p:txBody>
          <a:bodyPr anchorCtr="0" anchor="t" bIns="0" lIns="0" spcFirstLastPara="1" rIns="0" wrap="square" tIns="0">
            <a:spAutoFit/>
          </a:bodyPr>
          <a:lstStyle/>
          <a:p>
            <a:pPr indent="0" lvl="0" marL="0" marR="0" rtl="0" algn="ctr">
              <a:lnSpc>
                <a:spcPct val="119969"/>
              </a:lnSpc>
              <a:spcBef>
                <a:spcPts val="0"/>
              </a:spcBef>
              <a:spcAft>
                <a:spcPts val="0"/>
              </a:spcAft>
              <a:buNone/>
            </a:pPr>
            <a:r>
              <a:rPr b="1" i="0" lang="en-US" sz="1978" u="none" cap="none" strike="noStrike">
                <a:solidFill>
                  <a:srgbClr val="000000"/>
                </a:solidFill>
                <a:latin typeface="Philosopher"/>
                <a:ea typeface="Philosopher"/>
                <a:cs typeface="Philosopher"/>
                <a:sym typeface="Philosopher"/>
              </a:rPr>
              <a:t>4</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sp>
        <p:nvSpPr>
          <p:cNvPr id="1252" name="Google Shape;1252;p55"/>
          <p:cNvSpPr/>
          <p:nvPr/>
        </p:nvSpPr>
        <p:spPr>
          <a:xfrm>
            <a:off x="0" y="0"/>
            <a:ext cx="23207174" cy="10403064"/>
          </a:xfrm>
          <a:custGeom>
            <a:rect b="b" l="l" r="r" t="t"/>
            <a:pathLst>
              <a:path extrusionOk="0" h="10403064" w="23207174">
                <a:moveTo>
                  <a:pt x="0" y="0"/>
                </a:moveTo>
                <a:lnTo>
                  <a:pt x="23207174" y="0"/>
                </a:lnTo>
                <a:lnTo>
                  <a:pt x="23207174" y="10403064"/>
                </a:lnTo>
                <a:lnTo>
                  <a:pt x="0" y="10403064"/>
                </a:lnTo>
                <a:lnTo>
                  <a:pt x="0" y="0"/>
                </a:lnTo>
                <a:close/>
              </a:path>
            </a:pathLst>
          </a:custGeom>
          <a:blipFill rotWithShape="1">
            <a:blip r:embed="rId3">
              <a:alphaModFix amt="72000"/>
            </a:blip>
            <a:stretch>
              <a:fillRect b="-24310" l="0" r="0" t="-24311"/>
            </a:stretch>
          </a:blipFill>
          <a:ln>
            <a:noFill/>
          </a:ln>
        </p:spPr>
      </p:sp>
      <p:sp>
        <p:nvSpPr>
          <p:cNvPr id="1253" name="Google Shape;1253;p55"/>
          <p:cNvSpPr/>
          <p:nvPr/>
        </p:nvSpPr>
        <p:spPr>
          <a:xfrm>
            <a:off x="15804379" y="9574051"/>
            <a:ext cx="2137622" cy="411528"/>
          </a:xfrm>
          <a:custGeom>
            <a:rect b="b" l="l" r="r" t="t"/>
            <a:pathLst>
              <a:path extrusionOk="0" h="411528" w="2137622">
                <a:moveTo>
                  <a:pt x="0" y="0"/>
                </a:moveTo>
                <a:lnTo>
                  <a:pt x="2137622" y="0"/>
                </a:lnTo>
                <a:lnTo>
                  <a:pt x="2137622" y="411528"/>
                </a:lnTo>
                <a:lnTo>
                  <a:pt x="0" y="411528"/>
                </a:lnTo>
                <a:lnTo>
                  <a:pt x="0" y="0"/>
                </a:lnTo>
                <a:close/>
              </a:path>
            </a:pathLst>
          </a:custGeom>
          <a:blipFill rotWithShape="1">
            <a:blip r:embed="rId4">
              <a:alphaModFix/>
            </a:blip>
            <a:stretch>
              <a:fillRect b="-6540" l="-2006" r="-2012" t="-4247"/>
            </a:stretch>
          </a:blipFill>
          <a:ln>
            <a:noFill/>
          </a:ln>
        </p:spPr>
      </p:sp>
      <p:sp>
        <p:nvSpPr>
          <p:cNvPr id="1254" name="Google Shape;1254;p55"/>
          <p:cNvSpPr/>
          <p:nvPr/>
        </p:nvSpPr>
        <p:spPr>
          <a:xfrm>
            <a:off x="0" y="5377186"/>
            <a:ext cx="11883665" cy="3881092"/>
          </a:xfrm>
          <a:custGeom>
            <a:rect b="b" l="l" r="r" t="t"/>
            <a:pathLst>
              <a:path extrusionOk="0" h="5174789" w="15844887">
                <a:moveTo>
                  <a:pt x="0" y="0"/>
                </a:moveTo>
                <a:lnTo>
                  <a:pt x="15844887" y="0"/>
                </a:lnTo>
                <a:lnTo>
                  <a:pt x="15844887" y="5174789"/>
                </a:lnTo>
                <a:lnTo>
                  <a:pt x="0" y="5174789"/>
                </a:lnTo>
                <a:close/>
              </a:path>
            </a:pathLst>
          </a:custGeom>
          <a:solidFill>
            <a:srgbClr val="FFCA08"/>
          </a:solidFill>
          <a:ln>
            <a:noFill/>
          </a:ln>
        </p:spPr>
      </p:sp>
      <p:sp>
        <p:nvSpPr>
          <p:cNvPr id="1255" name="Google Shape;1255;p55"/>
          <p:cNvSpPr/>
          <p:nvPr/>
        </p:nvSpPr>
        <p:spPr>
          <a:xfrm>
            <a:off x="144433" y="132186"/>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5">
              <a:alphaModFix/>
            </a:blip>
            <a:stretch>
              <a:fillRect b="-4987" l="-14765" r="-20796" t="0"/>
            </a:stretch>
          </a:blipFill>
          <a:ln>
            <a:noFill/>
          </a:ln>
        </p:spPr>
      </p:sp>
      <p:sp>
        <p:nvSpPr>
          <p:cNvPr id="1256" name="Google Shape;1256;p55"/>
          <p:cNvSpPr txBox="1"/>
          <p:nvPr/>
        </p:nvSpPr>
        <p:spPr>
          <a:xfrm>
            <a:off x="266550" y="6356079"/>
            <a:ext cx="11350568" cy="1571625"/>
          </a:xfrm>
          <a:prstGeom prst="rect">
            <a:avLst/>
          </a:prstGeom>
          <a:noFill/>
          <a:ln>
            <a:noFill/>
          </a:ln>
        </p:spPr>
        <p:txBody>
          <a:bodyPr anchorCtr="0" anchor="t" bIns="0" lIns="0" spcFirstLastPara="1" rIns="0" wrap="square" tIns="0">
            <a:spAutoFit/>
          </a:bodyPr>
          <a:lstStyle/>
          <a:p>
            <a:pPr indent="0" lvl="0" marL="0" marR="0" rtl="0" algn="ctr">
              <a:lnSpc>
                <a:spcPct val="23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20005"/>
              </a:lnSpc>
              <a:spcBef>
                <a:spcPts val="0"/>
              </a:spcBef>
              <a:spcAft>
                <a:spcPts val="0"/>
              </a:spcAft>
              <a:buNone/>
            </a:pPr>
            <a:r>
              <a:rPr b="1" i="0" lang="en-US" sz="3499" u="none" cap="none" strike="noStrike">
                <a:solidFill>
                  <a:srgbClr val="000000"/>
                </a:solidFill>
                <a:latin typeface="Philosopher"/>
                <a:ea typeface="Philosopher"/>
                <a:cs typeface="Philosopher"/>
                <a:sym typeface="Philosopher"/>
              </a:rPr>
              <a:t>What did you learn from this activity? How can these gamification ideas be applied to enhance micro-learning?</a:t>
            </a:r>
            <a:endParaRPr/>
          </a:p>
        </p:txBody>
      </p:sp>
      <p:sp>
        <p:nvSpPr>
          <p:cNvPr id="1257" name="Google Shape;1257;p55"/>
          <p:cNvSpPr txBox="1"/>
          <p:nvPr/>
        </p:nvSpPr>
        <p:spPr>
          <a:xfrm>
            <a:off x="8364479" y="4257675"/>
            <a:ext cx="3519190" cy="88582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5699" u="none" cap="none" strike="noStrike">
                <a:solidFill>
                  <a:srgbClr val="FCD001"/>
                </a:solidFill>
                <a:latin typeface="Philosopher"/>
                <a:ea typeface="Philosopher"/>
                <a:cs typeface="Philosopher"/>
                <a:sym typeface="Philosopher"/>
              </a:rPr>
              <a:t>Discussion</a:t>
            </a:r>
            <a:endParaRPr/>
          </a:p>
        </p:txBody>
      </p:sp>
      <p:sp>
        <p:nvSpPr>
          <p:cNvPr id="1258" name="Google Shape;1258;p55"/>
          <p:cNvSpPr txBox="1"/>
          <p:nvPr/>
        </p:nvSpPr>
        <p:spPr>
          <a:xfrm>
            <a:off x="13494618" y="430004"/>
            <a:ext cx="4447383" cy="395168"/>
          </a:xfrm>
          <a:prstGeom prst="rect">
            <a:avLst/>
          </a:prstGeom>
          <a:noFill/>
          <a:ln>
            <a:noFill/>
          </a:ln>
        </p:spPr>
        <p:txBody>
          <a:bodyPr anchorCtr="0" anchor="t" bIns="0" lIns="0" spcFirstLastPara="1" rIns="0" wrap="square" tIns="0">
            <a:spAutoFit/>
          </a:bodyPr>
          <a:lstStyle/>
          <a:p>
            <a:pPr indent="0" lvl="0" marL="0" marR="0" rtl="0" algn="ctr">
              <a:lnSpc>
                <a:spcPct val="149023"/>
              </a:lnSpc>
              <a:spcBef>
                <a:spcPts val="0"/>
              </a:spcBef>
              <a:spcAft>
                <a:spcPts val="0"/>
              </a:spcAft>
              <a:buNone/>
            </a:pPr>
            <a:r>
              <a:rPr b="1" i="0" lang="en-US" sz="2201" u="none" cap="none" strike="noStrike">
                <a:solidFill>
                  <a:srgbClr val="FCD001"/>
                </a:solidFill>
                <a:latin typeface="Philosopher"/>
                <a:ea typeface="Philosopher"/>
                <a:cs typeface="Philosopher"/>
                <a:sym typeface="Philosopher"/>
              </a:rPr>
              <a:t>Activity: Gamification Brainstorm</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6" name="Shape 1266"/>
        <p:cNvGrpSpPr/>
        <p:nvPr/>
      </p:nvGrpSpPr>
      <p:grpSpPr>
        <a:xfrm>
          <a:off x="0" y="0"/>
          <a:ext cx="0" cy="0"/>
          <a:chOff x="0" y="0"/>
          <a:chExt cx="0" cy="0"/>
        </a:xfrm>
      </p:grpSpPr>
      <p:sp>
        <p:nvSpPr>
          <p:cNvPr id="1267" name="Google Shape;1267;p56"/>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1268" name="Google Shape;1268;p56"/>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269" name="Google Shape;1269;p56"/>
          <p:cNvSpPr/>
          <p:nvPr/>
        </p:nvSpPr>
        <p:spPr>
          <a:xfrm>
            <a:off x="3643353" y="20219"/>
            <a:ext cx="9511537" cy="9238081"/>
          </a:xfrm>
          <a:custGeom>
            <a:rect b="b" l="l" r="r" t="t"/>
            <a:pathLst>
              <a:path extrusionOk="0" h="9238081" w="9511537">
                <a:moveTo>
                  <a:pt x="0" y="0"/>
                </a:moveTo>
                <a:lnTo>
                  <a:pt x="9511537" y="0"/>
                </a:lnTo>
                <a:lnTo>
                  <a:pt x="9511537" y="9238081"/>
                </a:lnTo>
                <a:lnTo>
                  <a:pt x="0" y="9238081"/>
                </a:lnTo>
                <a:lnTo>
                  <a:pt x="0" y="0"/>
                </a:lnTo>
                <a:close/>
              </a:path>
            </a:pathLst>
          </a:custGeom>
          <a:blipFill rotWithShape="1">
            <a:blip r:embed="rId5">
              <a:alphaModFix amt="9999"/>
            </a:blip>
            <a:stretch>
              <a:fillRect b="0" l="0" r="0" t="0"/>
            </a:stretch>
          </a:blipFill>
          <a:ln>
            <a:noFill/>
          </a:ln>
        </p:spPr>
      </p:sp>
      <p:sp>
        <p:nvSpPr>
          <p:cNvPr id="1270" name="Google Shape;1270;p56"/>
          <p:cNvSpPr/>
          <p:nvPr/>
        </p:nvSpPr>
        <p:spPr>
          <a:xfrm>
            <a:off x="545075" y="4310628"/>
            <a:ext cx="7245619" cy="3704221"/>
          </a:xfrm>
          <a:custGeom>
            <a:rect b="b" l="l" r="r" t="t"/>
            <a:pathLst>
              <a:path extrusionOk="0" h="3704221" w="7245619">
                <a:moveTo>
                  <a:pt x="0" y="0"/>
                </a:moveTo>
                <a:lnTo>
                  <a:pt x="7245619" y="0"/>
                </a:lnTo>
                <a:lnTo>
                  <a:pt x="7245619" y="3704221"/>
                </a:lnTo>
                <a:lnTo>
                  <a:pt x="0" y="3704221"/>
                </a:lnTo>
                <a:lnTo>
                  <a:pt x="0" y="0"/>
                </a:lnTo>
                <a:close/>
              </a:path>
            </a:pathLst>
          </a:custGeom>
          <a:blipFill rotWithShape="1">
            <a:blip r:embed="rId6">
              <a:alphaModFix amt="49000"/>
            </a:blip>
            <a:stretch>
              <a:fillRect b="-22473" l="-1058" r="-3140" t="-13448"/>
            </a:stretch>
          </a:blipFill>
          <a:ln>
            <a:noFill/>
          </a:ln>
        </p:spPr>
      </p:sp>
      <p:sp>
        <p:nvSpPr>
          <p:cNvPr id="1271" name="Google Shape;1271;p56"/>
          <p:cNvSpPr/>
          <p:nvPr/>
        </p:nvSpPr>
        <p:spPr>
          <a:xfrm>
            <a:off x="6456053" y="2372562"/>
            <a:ext cx="10736237" cy="3876110"/>
          </a:xfrm>
          <a:custGeom>
            <a:rect b="b" l="l" r="r" t="t"/>
            <a:pathLst>
              <a:path extrusionOk="0" h="3633656" w="10064676">
                <a:moveTo>
                  <a:pt x="0" y="0"/>
                </a:moveTo>
                <a:lnTo>
                  <a:pt x="10064676" y="0"/>
                </a:lnTo>
                <a:lnTo>
                  <a:pt x="10064676" y="3633656"/>
                </a:lnTo>
                <a:lnTo>
                  <a:pt x="0" y="3633656"/>
                </a:lnTo>
                <a:close/>
              </a:path>
            </a:pathLst>
          </a:custGeom>
          <a:solidFill>
            <a:srgbClr val="F4B234">
              <a:alpha val="68235"/>
            </a:srgbClr>
          </a:solidFill>
          <a:ln>
            <a:noFill/>
          </a:ln>
        </p:spPr>
      </p:sp>
      <p:sp>
        <p:nvSpPr>
          <p:cNvPr id="1272" name="Google Shape;1272;p56"/>
          <p:cNvSpPr/>
          <p:nvPr/>
        </p:nvSpPr>
        <p:spPr>
          <a:xfrm>
            <a:off x="15884544" y="6597234"/>
            <a:ext cx="1307750" cy="1417615"/>
          </a:xfrm>
          <a:custGeom>
            <a:rect b="b" l="l" r="r" t="t"/>
            <a:pathLst>
              <a:path extrusionOk="0" h="1417615" w="1307750">
                <a:moveTo>
                  <a:pt x="0" y="0"/>
                </a:moveTo>
                <a:lnTo>
                  <a:pt x="1307750" y="0"/>
                </a:lnTo>
                <a:lnTo>
                  <a:pt x="1307750" y="1417615"/>
                </a:lnTo>
                <a:lnTo>
                  <a:pt x="0" y="1417615"/>
                </a:lnTo>
                <a:lnTo>
                  <a:pt x="0" y="0"/>
                </a:lnTo>
                <a:close/>
              </a:path>
            </a:pathLst>
          </a:custGeom>
          <a:blipFill rotWithShape="1">
            <a:blip r:embed="rId7">
              <a:alphaModFix/>
            </a:blip>
            <a:stretch>
              <a:fillRect b="0" l="0" r="0" t="0"/>
            </a:stretch>
          </a:blipFill>
          <a:ln>
            <a:noFill/>
          </a:ln>
        </p:spPr>
      </p:sp>
      <p:sp>
        <p:nvSpPr>
          <p:cNvPr id="1273" name="Google Shape;1273;p56"/>
          <p:cNvSpPr txBox="1"/>
          <p:nvPr/>
        </p:nvSpPr>
        <p:spPr>
          <a:xfrm>
            <a:off x="7017901" y="4111096"/>
            <a:ext cx="10174392" cy="140017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599" u="none" cap="none" strike="noStrike">
                <a:solidFill>
                  <a:srgbClr val="FFFFFF"/>
                </a:solidFill>
                <a:latin typeface="Philosopher"/>
                <a:ea typeface="Philosopher"/>
                <a:cs typeface="Philosopher"/>
                <a:sym typeface="Philosopher"/>
              </a:rPr>
              <a:t>How can we make learning a regular part of our lives? </a:t>
            </a:r>
            <a:endParaRPr/>
          </a:p>
        </p:txBody>
      </p:sp>
      <p:sp>
        <p:nvSpPr>
          <p:cNvPr id="1274" name="Google Shape;1274;p56"/>
          <p:cNvSpPr txBox="1"/>
          <p:nvPr/>
        </p:nvSpPr>
        <p:spPr>
          <a:xfrm>
            <a:off x="9223468" y="3347904"/>
            <a:ext cx="5111569" cy="39041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580" u="none" cap="none" strike="noStrike">
                <a:solidFill>
                  <a:srgbClr val="231F20"/>
                </a:solidFill>
                <a:latin typeface="Philosopher"/>
                <a:ea typeface="Philosopher"/>
                <a:cs typeface="Philosopher"/>
                <a:sym typeface="Philosopher"/>
              </a:rPr>
              <a:t> Building a Habit of Micro-Learning</a:t>
            </a:r>
            <a:endParaRPr/>
          </a:p>
        </p:txBody>
      </p:sp>
      <p:sp>
        <p:nvSpPr>
          <p:cNvPr id="1275" name="Google Shape;1275;p56"/>
          <p:cNvSpPr txBox="1"/>
          <p:nvPr/>
        </p:nvSpPr>
        <p:spPr>
          <a:xfrm>
            <a:off x="8304520" y="6851999"/>
            <a:ext cx="7601154" cy="640013"/>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b="1" i="0" lang="en-US" sz="4243" u="none" cap="none" strike="noStrike">
                <a:solidFill>
                  <a:srgbClr val="F59F35"/>
                </a:solidFill>
                <a:latin typeface="Philosopher"/>
                <a:ea typeface="Philosopher"/>
                <a:cs typeface="Philosopher"/>
                <a:sym typeface="Philosopher"/>
              </a:rPr>
              <a:t>Let's discuss some strategies!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sp>
        <p:nvSpPr>
          <p:cNvPr id="1284" name="Google Shape;1284;p57"/>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1285" name="Google Shape;1285;p57"/>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286" name="Google Shape;1286;p57"/>
          <p:cNvSpPr/>
          <p:nvPr/>
        </p:nvSpPr>
        <p:spPr>
          <a:xfrm>
            <a:off x="227835" y="1780557"/>
            <a:ext cx="1601731" cy="1555681"/>
          </a:xfrm>
          <a:custGeom>
            <a:rect b="b" l="l" r="r" t="t"/>
            <a:pathLst>
              <a:path extrusionOk="0" h="1555681" w="1601731">
                <a:moveTo>
                  <a:pt x="0" y="0"/>
                </a:moveTo>
                <a:lnTo>
                  <a:pt x="1601730" y="0"/>
                </a:lnTo>
                <a:lnTo>
                  <a:pt x="1601730" y="1555681"/>
                </a:lnTo>
                <a:lnTo>
                  <a:pt x="0" y="1555681"/>
                </a:lnTo>
                <a:lnTo>
                  <a:pt x="0" y="0"/>
                </a:lnTo>
                <a:close/>
              </a:path>
            </a:pathLst>
          </a:custGeom>
          <a:blipFill rotWithShape="1">
            <a:blip r:embed="rId5">
              <a:alphaModFix/>
            </a:blip>
            <a:stretch>
              <a:fillRect b="0" l="0" r="0" t="0"/>
            </a:stretch>
          </a:blipFill>
          <a:ln>
            <a:noFill/>
          </a:ln>
        </p:spPr>
      </p:sp>
      <p:sp>
        <p:nvSpPr>
          <p:cNvPr id="1287" name="Google Shape;1287;p57"/>
          <p:cNvSpPr/>
          <p:nvPr/>
        </p:nvSpPr>
        <p:spPr>
          <a:xfrm>
            <a:off x="696786" y="4988120"/>
            <a:ext cx="2147571" cy="2191399"/>
          </a:xfrm>
          <a:custGeom>
            <a:rect b="b" l="l" r="r" t="t"/>
            <a:pathLst>
              <a:path extrusionOk="0" h="2191399" w="2147571">
                <a:moveTo>
                  <a:pt x="0" y="0"/>
                </a:moveTo>
                <a:lnTo>
                  <a:pt x="2147571" y="0"/>
                </a:lnTo>
                <a:lnTo>
                  <a:pt x="2147571" y="2191400"/>
                </a:lnTo>
                <a:lnTo>
                  <a:pt x="0" y="2191400"/>
                </a:lnTo>
                <a:lnTo>
                  <a:pt x="0" y="0"/>
                </a:lnTo>
                <a:close/>
              </a:path>
            </a:pathLst>
          </a:custGeom>
          <a:blipFill rotWithShape="1">
            <a:blip r:embed="rId6">
              <a:alphaModFix amt="19999"/>
            </a:blip>
            <a:stretch>
              <a:fillRect b="0" l="0" r="0" t="0"/>
            </a:stretch>
          </a:blipFill>
          <a:ln>
            <a:noFill/>
          </a:ln>
        </p:spPr>
      </p:sp>
      <p:sp>
        <p:nvSpPr>
          <p:cNvPr id="1288" name="Google Shape;1288;p57"/>
          <p:cNvSpPr/>
          <p:nvPr/>
        </p:nvSpPr>
        <p:spPr>
          <a:xfrm>
            <a:off x="3865863" y="4815287"/>
            <a:ext cx="2340591" cy="2364233"/>
          </a:xfrm>
          <a:custGeom>
            <a:rect b="b" l="l" r="r" t="t"/>
            <a:pathLst>
              <a:path extrusionOk="0" h="2364233" w="2340591">
                <a:moveTo>
                  <a:pt x="0" y="0"/>
                </a:moveTo>
                <a:lnTo>
                  <a:pt x="2340591" y="0"/>
                </a:lnTo>
                <a:lnTo>
                  <a:pt x="2340591" y="2364233"/>
                </a:lnTo>
                <a:lnTo>
                  <a:pt x="0" y="2364233"/>
                </a:lnTo>
                <a:lnTo>
                  <a:pt x="0" y="0"/>
                </a:lnTo>
                <a:close/>
              </a:path>
            </a:pathLst>
          </a:custGeom>
          <a:blipFill rotWithShape="1">
            <a:blip r:embed="rId7">
              <a:alphaModFix amt="19999"/>
            </a:blip>
            <a:stretch>
              <a:fillRect b="0" l="0" r="0" t="0"/>
            </a:stretch>
          </a:blipFill>
          <a:ln>
            <a:noFill/>
          </a:ln>
        </p:spPr>
      </p:sp>
      <p:sp>
        <p:nvSpPr>
          <p:cNvPr id="1289" name="Google Shape;1289;p57"/>
          <p:cNvSpPr/>
          <p:nvPr/>
        </p:nvSpPr>
        <p:spPr>
          <a:xfrm>
            <a:off x="7322985" y="5143500"/>
            <a:ext cx="2522754" cy="1933060"/>
          </a:xfrm>
          <a:custGeom>
            <a:rect b="b" l="l" r="r" t="t"/>
            <a:pathLst>
              <a:path extrusionOk="0" h="1933060" w="2522754">
                <a:moveTo>
                  <a:pt x="0" y="0"/>
                </a:moveTo>
                <a:lnTo>
                  <a:pt x="2522754" y="0"/>
                </a:lnTo>
                <a:lnTo>
                  <a:pt x="2522754" y="1933060"/>
                </a:lnTo>
                <a:lnTo>
                  <a:pt x="0" y="1933060"/>
                </a:lnTo>
                <a:lnTo>
                  <a:pt x="0" y="0"/>
                </a:lnTo>
                <a:close/>
              </a:path>
            </a:pathLst>
          </a:custGeom>
          <a:blipFill rotWithShape="1">
            <a:blip r:embed="rId8">
              <a:alphaModFix amt="19999"/>
            </a:blip>
            <a:stretch>
              <a:fillRect b="0" l="0" r="0" t="0"/>
            </a:stretch>
          </a:blipFill>
          <a:ln>
            <a:noFill/>
          </a:ln>
        </p:spPr>
      </p:sp>
      <p:sp>
        <p:nvSpPr>
          <p:cNvPr id="1290" name="Google Shape;1290;p57"/>
          <p:cNvSpPr/>
          <p:nvPr/>
        </p:nvSpPr>
        <p:spPr>
          <a:xfrm>
            <a:off x="10285752" y="5437713"/>
            <a:ext cx="3993931" cy="1447800"/>
          </a:xfrm>
          <a:custGeom>
            <a:rect b="b" l="l" r="r" t="t"/>
            <a:pathLst>
              <a:path extrusionOk="0" h="1447800" w="3993931">
                <a:moveTo>
                  <a:pt x="0" y="0"/>
                </a:moveTo>
                <a:lnTo>
                  <a:pt x="3993931" y="0"/>
                </a:lnTo>
                <a:lnTo>
                  <a:pt x="3993931" y="1447800"/>
                </a:lnTo>
                <a:lnTo>
                  <a:pt x="0" y="1447800"/>
                </a:lnTo>
                <a:lnTo>
                  <a:pt x="0" y="0"/>
                </a:lnTo>
                <a:close/>
              </a:path>
            </a:pathLst>
          </a:custGeom>
          <a:blipFill rotWithShape="1">
            <a:blip r:embed="rId9">
              <a:alphaModFix amt="19999"/>
            </a:blip>
            <a:stretch>
              <a:fillRect b="0" l="0" r="0" t="0"/>
            </a:stretch>
          </a:blipFill>
          <a:ln>
            <a:noFill/>
          </a:ln>
        </p:spPr>
      </p:sp>
      <p:sp>
        <p:nvSpPr>
          <p:cNvPr id="1291" name="Google Shape;1291;p57"/>
          <p:cNvSpPr/>
          <p:nvPr/>
        </p:nvSpPr>
        <p:spPr>
          <a:xfrm>
            <a:off x="15394108" y="4466163"/>
            <a:ext cx="1829979" cy="2600325"/>
          </a:xfrm>
          <a:custGeom>
            <a:rect b="b" l="l" r="r" t="t"/>
            <a:pathLst>
              <a:path extrusionOk="0" h="2600325" w="1829979">
                <a:moveTo>
                  <a:pt x="0" y="0"/>
                </a:moveTo>
                <a:lnTo>
                  <a:pt x="1829979" y="0"/>
                </a:lnTo>
                <a:lnTo>
                  <a:pt x="1829979" y="2600325"/>
                </a:lnTo>
                <a:lnTo>
                  <a:pt x="0" y="2600325"/>
                </a:lnTo>
                <a:lnTo>
                  <a:pt x="0" y="0"/>
                </a:lnTo>
                <a:close/>
              </a:path>
            </a:pathLst>
          </a:custGeom>
          <a:blipFill rotWithShape="1">
            <a:blip r:embed="rId10">
              <a:alphaModFix amt="19999"/>
            </a:blip>
            <a:stretch>
              <a:fillRect b="0" l="0" r="0" t="0"/>
            </a:stretch>
          </a:blipFill>
          <a:ln>
            <a:noFill/>
          </a:ln>
        </p:spPr>
      </p:sp>
      <p:sp>
        <p:nvSpPr>
          <p:cNvPr id="1292" name="Google Shape;1292;p57"/>
          <p:cNvSpPr txBox="1"/>
          <p:nvPr/>
        </p:nvSpPr>
        <p:spPr>
          <a:xfrm>
            <a:off x="12068607" y="499366"/>
            <a:ext cx="4701629"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 Encouraging Continuous Learning</a:t>
            </a:r>
            <a:endParaRPr/>
          </a:p>
        </p:txBody>
      </p:sp>
      <p:sp>
        <p:nvSpPr>
          <p:cNvPr id="1293" name="Google Shape;1293;p57"/>
          <p:cNvSpPr txBox="1"/>
          <p:nvPr/>
        </p:nvSpPr>
        <p:spPr>
          <a:xfrm>
            <a:off x="1829565" y="2262187"/>
            <a:ext cx="9675589" cy="7334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4700" u="none" cap="none" strike="noStrike">
                <a:solidFill>
                  <a:srgbClr val="F59F35"/>
                </a:solidFill>
                <a:latin typeface="Philosopher"/>
                <a:ea typeface="Philosopher"/>
                <a:cs typeface="Philosopher"/>
                <a:sym typeface="Philosopher"/>
              </a:rPr>
              <a:t> Building a Habit of Micro-Learning</a:t>
            </a:r>
            <a:endParaRPr/>
          </a:p>
        </p:txBody>
      </p:sp>
      <p:sp>
        <p:nvSpPr>
          <p:cNvPr id="1294" name="Google Shape;1294;p57"/>
          <p:cNvSpPr txBox="1"/>
          <p:nvPr/>
        </p:nvSpPr>
        <p:spPr>
          <a:xfrm>
            <a:off x="376506" y="4591050"/>
            <a:ext cx="2829457"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Set Specific Goals </a:t>
            </a:r>
            <a:endParaRPr/>
          </a:p>
        </p:txBody>
      </p:sp>
      <p:sp>
        <p:nvSpPr>
          <p:cNvPr id="1295" name="Google Shape;1295;p57"/>
          <p:cNvSpPr txBox="1"/>
          <p:nvPr/>
        </p:nvSpPr>
        <p:spPr>
          <a:xfrm>
            <a:off x="3439413" y="7747595"/>
            <a:ext cx="3193491"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Consistent Schedule</a:t>
            </a:r>
            <a:endParaRPr/>
          </a:p>
        </p:txBody>
      </p:sp>
      <p:sp>
        <p:nvSpPr>
          <p:cNvPr id="1296" name="Google Shape;1296;p57"/>
          <p:cNvSpPr txBox="1"/>
          <p:nvPr/>
        </p:nvSpPr>
        <p:spPr>
          <a:xfrm>
            <a:off x="6945707" y="4591050"/>
            <a:ext cx="3277309"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Short and Frequent</a:t>
            </a:r>
            <a:endParaRPr/>
          </a:p>
        </p:txBody>
      </p:sp>
      <p:sp>
        <p:nvSpPr>
          <p:cNvPr id="1297" name="Google Shape;1297;p57"/>
          <p:cNvSpPr txBox="1"/>
          <p:nvPr/>
        </p:nvSpPr>
        <p:spPr>
          <a:xfrm>
            <a:off x="10579620" y="7747595"/>
            <a:ext cx="3586291" cy="73342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Incorporate Micro-Learning into Daily Tasks</a:t>
            </a:r>
            <a:endParaRPr/>
          </a:p>
        </p:txBody>
      </p:sp>
      <p:sp>
        <p:nvSpPr>
          <p:cNvPr id="1298" name="Google Shape;1298;p57"/>
          <p:cNvSpPr txBox="1"/>
          <p:nvPr/>
        </p:nvSpPr>
        <p:spPr>
          <a:xfrm>
            <a:off x="14841202" y="4591050"/>
            <a:ext cx="2935792"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Track Progress</a:t>
            </a:r>
            <a:endParaRPr/>
          </a:p>
        </p:txBody>
      </p:sp>
      <p:sp>
        <p:nvSpPr>
          <p:cNvPr id="1299" name="Google Shape;1299;p57"/>
          <p:cNvSpPr txBox="1"/>
          <p:nvPr/>
        </p:nvSpPr>
        <p:spPr>
          <a:xfrm>
            <a:off x="682322" y="5247213"/>
            <a:ext cx="2176500" cy="18192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Define clear, achievable learning objectives to stay focused</a:t>
            </a:r>
            <a:endParaRPr/>
          </a:p>
        </p:txBody>
      </p:sp>
      <p:sp>
        <p:nvSpPr>
          <p:cNvPr id="1300" name="Google Shape;1300;p57"/>
          <p:cNvSpPr txBox="1"/>
          <p:nvPr/>
        </p:nvSpPr>
        <p:spPr>
          <a:xfrm>
            <a:off x="3926201" y="5247213"/>
            <a:ext cx="2329405" cy="18192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Establish a regular, consistent time for micro-learning sessions</a:t>
            </a:r>
            <a:endParaRPr/>
          </a:p>
        </p:txBody>
      </p:sp>
      <p:sp>
        <p:nvSpPr>
          <p:cNvPr id="1301" name="Google Shape;1301;p57"/>
          <p:cNvSpPr txBox="1"/>
          <p:nvPr/>
        </p:nvSpPr>
        <p:spPr>
          <a:xfrm>
            <a:off x="7374203" y="5247213"/>
            <a:ext cx="2435037" cy="18192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Keep sessions short and frequent, ideally daily or a few times a week</a:t>
            </a:r>
            <a:endParaRPr/>
          </a:p>
        </p:txBody>
      </p:sp>
      <p:sp>
        <p:nvSpPr>
          <p:cNvPr id="1302" name="Google Shape;1302;p57"/>
          <p:cNvSpPr txBox="1"/>
          <p:nvPr/>
        </p:nvSpPr>
        <p:spPr>
          <a:xfrm>
            <a:off x="10976989" y="5247213"/>
            <a:ext cx="2791552" cy="18192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Integrate micro-learning into your daily routine, such as during breaks or before bedtime</a:t>
            </a:r>
            <a:endParaRPr/>
          </a:p>
        </p:txBody>
      </p:sp>
      <p:sp>
        <p:nvSpPr>
          <p:cNvPr id="1303" name="Google Shape;1303;p57"/>
          <p:cNvSpPr txBox="1"/>
          <p:nvPr/>
        </p:nvSpPr>
        <p:spPr>
          <a:xfrm>
            <a:off x="14714831" y="5246451"/>
            <a:ext cx="3188533" cy="1820037"/>
          </a:xfrm>
          <a:prstGeom prst="rect">
            <a:avLst/>
          </a:prstGeom>
          <a:noFill/>
          <a:ln>
            <a:noFill/>
          </a:ln>
        </p:spPr>
        <p:txBody>
          <a:bodyPr anchorCtr="0" anchor="t" bIns="0" lIns="0" spcFirstLastPara="1" rIns="0" wrap="square" tIns="0">
            <a:spAutoFit/>
          </a:bodyPr>
          <a:lstStyle/>
          <a:p>
            <a:pPr indent="0" lvl="0" marL="0" marR="0" rtl="0" algn="ctr">
              <a:lnSpc>
                <a:spcPct val="151000"/>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Monitor your progress and celebrate small achievements to reinforce the habit</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sp>
        <p:nvSpPr>
          <p:cNvPr id="1308" name="Google Shape;1308;p58"/>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1309" name="Google Shape;1309;p58"/>
          <p:cNvSpPr/>
          <p:nvPr/>
        </p:nvSpPr>
        <p:spPr>
          <a:xfrm>
            <a:off x="7603324" y="3358125"/>
            <a:ext cx="3081338" cy="3081338"/>
          </a:xfrm>
          <a:custGeom>
            <a:rect b="b" l="l" r="r" t="t"/>
            <a:pathLst>
              <a:path extrusionOk="0" h="3081338" w="3081338">
                <a:moveTo>
                  <a:pt x="0" y="0"/>
                </a:moveTo>
                <a:lnTo>
                  <a:pt x="3081338" y="0"/>
                </a:lnTo>
                <a:lnTo>
                  <a:pt x="3081338" y="3081337"/>
                </a:lnTo>
                <a:lnTo>
                  <a:pt x="0" y="3081337"/>
                </a:lnTo>
                <a:lnTo>
                  <a:pt x="0" y="0"/>
                </a:lnTo>
                <a:close/>
              </a:path>
            </a:pathLst>
          </a:custGeom>
          <a:blipFill rotWithShape="1">
            <a:blip r:embed="rId3">
              <a:alphaModFix/>
            </a:blip>
            <a:stretch>
              <a:fillRect b="-31" l="-20723" r="-20723" t="0"/>
            </a:stretch>
          </a:blipFill>
          <a:ln>
            <a:noFill/>
          </a:ln>
        </p:spPr>
      </p:sp>
      <p:sp>
        <p:nvSpPr>
          <p:cNvPr id="1310" name="Google Shape;1310;p58"/>
          <p:cNvSpPr txBox="1"/>
          <p:nvPr/>
        </p:nvSpPr>
        <p:spPr>
          <a:xfrm>
            <a:off x="8257672" y="2547791"/>
            <a:ext cx="1772640" cy="47206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00" u="none" cap="none" strike="noStrike">
                <a:solidFill>
                  <a:srgbClr val="000000"/>
                </a:solidFill>
                <a:latin typeface="Philosopher"/>
                <a:ea typeface="Philosopher"/>
                <a:cs typeface="Philosopher"/>
                <a:sym typeface="Philosopher"/>
              </a:rPr>
              <a:t>Part 5</a:t>
            </a:r>
            <a:endParaRPr/>
          </a:p>
        </p:txBody>
      </p:sp>
      <p:sp>
        <p:nvSpPr>
          <p:cNvPr id="1311" name="Google Shape;1311;p58"/>
          <p:cNvSpPr/>
          <p:nvPr/>
        </p:nvSpPr>
        <p:spPr>
          <a:xfrm>
            <a:off x="244929" y="9424828"/>
            <a:ext cx="3371850" cy="691383"/>
          </a:xfrm>
          <a:custGeom>
            <a:rect b="b" l="l" r="r" t="t"/>
            <a:pathLst>
              <a:path extrusionOk="0" h="691383" w="3371850">
                <a:moveTo>
                  <a:pt x="0" y="0"/>
                </a:moveTo>
                <a:lnTo>
                  <a:pt x="3371850" y="0"/>
                </a:lnTo>
                <a:lnTo>
                  <a:pt x="3371850" y="691384"/>
                </a:lnTo>
                <a:lnTo>
                  <a:pt x="0" y="691384"/>
                </a:lnTo>
                <a:lnTo>
                  <a:pt x="0" y="0"/>
                </a:lnTo>
                <a:close/>
              </a:path>
            </a:pathLst>
          </a:custGeom>
          <a:blipFill rotWithShape="1">
            <a:blip r:embed="rId4">
              <a:alphaModFix/>
            </a:blip>
            <a:stretch>
              <a:fillRect b="0" l="0" r="0" t="0"/>
            </a:stretch>
          </a:blipFill>
          <a:ln>
            <a:noFill/>
          </a:ln>
        </p:spPr>
      </p:sp>
      <p:sp>
        <p:nvSpPr>
          <p:cNvPr id="1312" name="Google Shape;1312;p58"/>
          <p:cNvSpPr txBox="1"/>
          <p:nvPr/>
        </p:nvSpPr>
        <p:spPr>
          <a:xfrm>
            <a:off x="6640977" y="7060801"/>
            <a:ext cx="5006030" cy="88758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00" u="none" cap="none" strike="noStrike">
                <a:solidFill>
                  <a:srgbClr val="000000"/>
                </a:solidFill>
                <a:latin typeface="Philosopher"/>
                <a:ea typeface="Philosopher"/>
                <a:cs typeface="Philosopher"/>
                <a:sym typeface="Philosopher"/>
              </a:rPr>
              <a:t>Micro-Learning Implementation Strategies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sp>
        <p:nvSpPr>
          <p:cNvPr id="1317" name="Google Shape;1317;p59"/>
          <p:cNvSpPr/>
          <p:nvPr/>
        </p:nvSpPr>
        <p:spPr>
          <a:xfrm>
            <a:off x="13823281"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sp>
      <p:sp>
        <p:nvSpPr>
          <p:cNvPr id="1318" name="Google Shape;1318;p59"/>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9" l="-20723" r="-20723" t="0"/>
            </a:stretch>
          </a:blipFill>
          <a:ln>
            <a:noFill/>
          </a:ln>
        </p:spPr>
      </p:sp>
      <p:sp>
        <p:nvSpPr>
          <p:cNvPr id="1319" name="Google Shape;1319;p59"/>
          <p:cNvSpPr txBox="1"/>
          <p:nvPr/>
        </p:nvSpPr>
        <p:spPr>
          <a:xfrm>
            <a:off x="15163748" y="2580838"/>
            <a:ext cx="1783784" cy="38925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100" u="none" cap="none" strike="noStrike">
                <a:solidFill>
                  <a:srgbClr val="000000"/>
                </a:solidFill>
                <a:latin typeface="Philosopher"/>
                <a:ea typeface="Philosopher"/>
                <a:cs typeface="Philosopher"/>
                <a:sym typeface="Philosopher"/>
              </a:rPr>
              <a:t>Part 5</a:t>
            </a:r>
            <a:endParaRPr/>
          </a:p>
        </p:txBody>
      </p:sp>
      <p:sp>
        <p:nvSpPr>
          <p:cNvPr id="1320" name="Google Shape;1320;p59"/>
          <p:cNvSpPr/>
          <p:nvPr/>
        </p:nvSpPr>
        <p:spPr>
          <a:xfrm>
            <a:off x="244929" y="9424828"/>
            <a:ext cx="3371850" cy="691383"/>
          </a:xfrm>
          <a:custGeom>
            <a:rect b="b" l="l" r="r" t="t"/>
            <a:pathLst>
              <a:path extrusionOk="0" h="691383" w="3371850">
                <a:moveTo>
                  <a:pt x="0" y="0"/>
                </a:moveTo>
                <a:lnTo>
                  <a:pt x="3371850" y="0"/>
                </a:lnTo>
                <a:lnTo>
                  <a:pt x="3371850" y="691384"/>
                </a:lnTo>
                <a:lnTo>
                  <a:pt x="0" y="691384"/>
                </a:lnTo>
                <a:lnTo>
                  <a:pt x="0" y="0"/>
                </a:lnTo>
                <a:close/>
              </a:path>
            </a:pathLst>
          </a:custGeom>
          <a:blipFill rotWithShape="1">
            <a:blip r:embed="rId4">
              <a:alphaModFix/>
            </a:blip>
            <a:stretch>
              <a:fillRect b="0" l="0" r="0" t="0"/>
            </a:stretch>
          </a:blipFill>
          <a:ln>
            <a:noFill/>
          </a:ln>
        </p:spPr>
      </p:sp>
      <p:sp>
        <p:nvSpPr>
          <p:cNvPr id="1321" name="Google Shape;1321;p59"/>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322" name="Google Shape;1322;p59"/>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323" name="Google Shape;1323;p59"/>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324" name="Google Shape;1324;p59"/>
          <p:cNvSpPr txBox="1"/>
          <p:nvPr/>
        </p:nvSpPr>
        <p:spPr>
          <a:xfrm>
            <a:off x="1566280" y="1791195"/>
            <a:ext cx="8961120"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Explain core principles of micro-learning</a:t>
            </a:r>
            <a:endParaRPr/>
          </a:p>
        </p:txBody>
      </p:sp>
      <p:sp>
        <p:nvSpPr>
          <p:cNvPr id="1325" name="Google Shape;1325;p59"/>
          <p:cNvSpPr txBox="1"/>
          <p:nvPr/>
        </p:nvSpPr>
        <p:spPr>
          <a:xfrm>
            <a:off x="1566280" y="4479144"/>
            <a:ext cx="8961120"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Relevance to low-skilled adult learners</a:t>
            </a:r>
            <a:endParaRPr/>
          </a:p>
        </p:txBody>
      </p:sp>
      <p:sp>
        <p:nvSpPr>
          <p:cNvPr id="1326" name="Google Shape;1326;p59"/>
          <p:cNvSpPr txBox="1"/>
          <p:nvPr/>
        </p:nvSpPr>
        <p:spPr>
          <a:xfrm>
            <a:off x="1566279" y="7155228"/>
            <a:ext cx="9711320"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Illustrate how focusing on learning objectives enhances outcomes</a:t>
            </a:r>
            <a:endParaRPr/>
          </a:p>
        </p:txBody>
      </p:sp>
      <p:sp>
        <p:nvSpPr>
          <p:cNvPr id="1327" name="Google Shape;1327;p59"/>
          <p:cNvSpPr txBox="1"/>
          <p:nvPr/>
        </p:nvSpPr>
        <p:spPr>
          <a:xfrm>
            <a:off x="13552623" y="6912436"/>
            <a:ext cx="5006029" cy="75860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250" u="none" cap="none" strike="noStrike">
                <a:solidFill>
                  <a:srgbClr val="000000"/>
                </a:solidFill>
                <a:latin typeface="Philosopher"/>
                <a:ea typeface="Philosopher"/>
                <a:cs typeface="Philosopher"/>
                <a:sym typeface="Philosopher"/>
              </a:rPr>
              <a:t>Micro-Learning Implementation Strategies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670" l="0" r="0" t="-16670"/>
            </a:stretch>
          </a:blipFill>
          <a:ln>
            <a:noFill/>
          </a:ln>
        </p:spPr>
      </p:sp>
      <p:sp>
        <p:nvSpPr>
          <p:cNvPr id="158" name="Google Shape;158;p6"/>
          <p:cNvSpPr/>
          <p:nvPr/>
        </p:nvSpPr>
        <p:spPr>
          <a:xfrm rot="10800000">
            <a:off x="5248941" y="4235623"/>
            <a:ext cx="13039059" cy="2876741"/>
          </a:xfrm>
          <a:custGeom>
            <a:rect b="b" l="l" r="r" t="t"/>
            <a:pathLst>
              <a:path extrusionOk="0" h="3835654" w="17385412">
                <a:moveTo>
                  <a:pt x="0" y="0"/>
                </a:moveTo>
                <a:lnTo>
                  <a:pt x="17385412" y="0"/>
                </a:lnTo>
                <a:lnTo>
                  <a:pt x="17385412" y="3835654"/>
                </a:lnTo>
                <a:lnTo>
                  <a:pt x="0" y="3835654"/>
                </a:lnTo>
                <a:close/>
              </a:path>
            </a:pathLst>
          </a:custGeom>
          <a:solidFill>
            <a:srgbClr val="FFCA08"/>
          </a:solidFill>
          <a:ln>
            <a:noFill/>
          </a:ln>
        </p:spPr>
      </p:sp>
      <p:sp>
        <p:nvSpPr>
          <p:cNvPr id="159" name="Google Shape;159;p6"/>
          <p:cNvSpPr txBox="1"/>
          <p:nvPr/>
        </p:nvSpPr>
        <p:spPr>
          <a:xfrm>
            <a:off x="7863285" y="5055876"/>
            <a:ext cx="7945840" cy="144676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200" u="none" cap="none" strike="noStrike">
                <a:solidFill>
                  <a:srgbClr val="FFFFFF"/>
                </a:solidFill>
                <a:latin typeface="Philosopher"/>
                <a:ea typeface="Philosopher"/>
                <a:cs typeface="Philosopher"/>
                <a:sym typeface="Philosopher"/>
              </a:rPr>
              <a:t>Traditional Learning Settings</a:t>
            </a:r>
            <a:endParaRPr/>
          </a:p>
        </p:txBody>
      </p:sp>
      <p:grpSp>
        <p:nvGrpSpPr>
          <p:cNvPr id="160" name="Google Shape;160;p6"/>
          <p:cNvGrpSpPr/>
          <p:nvPr/>
        </p:nvGrpSpPr>
        <p:grpSpPr>
          <a:xfrm>
            <a:off x="16280035" y="4529328"/>
            <a:ext cx="808006" cy="642080"/>
            <a:chOff x="-9271" y="-7112"/>
            <a:chExt cx="1077341" cy="856107"/>
          </a:xfrm>
        </p:grpSpPr>
        <p:sp>
          <p:nvSpPr>
            <p:cNvPr id="161" name="Google Shape;161;p6"/>
            <p:cNvSpPr/>
            <p:nvPr/>
          </p:nvSpPr>
          <p:spPr>
            <a:xfrm>
              <a:off x="17526" y="20066"/>
              <a:ext cx="1023747" cy="802132"/>
            </a:xfrm>
            <a:custGeom>
              <a:rect b="b" l="l" r="r" t="t"/>
              <a:pathLst>
                <a:path extrusionOk="0" h="802132" w="1023747">
                  <a:moveTo>
                    <a:pt x="98679" y="266954"/>
                  </a:moveTo>
                  <a:cubicBezTo>
                    <a:pt x="90551" y="203581"/>
                    <a:pt x="117221" y="140716"/>
                    <a:pt x="167259" y="105156"/>
                  </a:cubicBezTo>
                  <a:cubicBezTo>
                    <a:pt x="217297" y="69596"/>
                    <a:pt x="282067" y="67691"/>
                    <a:pt x="334010" y="99949"/>
                  </a:cubicBezTo>
                  <a:cubicBezTo>
                    <a:pt x="352425" y="63119"/>
                    <a:pt x="386080" y="37592"/>
                    <a:pt x="424815" y="31242"/>
                  </a:cubicBezTo>
                  <a:cubicBezTo>
                    <a:pt x="463550" y="24892"/>
                    <a:pt x="502793" y="38481"/>
                    <a:pt x="530733" y="67691"/>
                  </a:cubicBezTo>
                  <a:cubicBezTo>
                    <a:pt x="546354" y="34290"/>
                    <a:pt x="577215" y="11811"/>
                    <a:pt x="612140" y="8255"/>
                  </a:cubicBezTo>
                  <a:cubicBezTo>
                    <a:pt x="647065" y="4699"/>
                    <a:pt x="681228" y="20701"/>
                    <a:pt x="702564" y="50419"/>
                  </a:cubicBezTo>
                  <a:cubicBezTo>
                    <a:pt x="730885" y="14986"/>
                    <a:pt x="775843" y="0"/>
                    <a:pt x="818134" y="12065"/>
                  </a:cubicBezTo>
                  <a:cubicBezTo>
                    <a:pt x="860425" y="24130"/>
                    <a:pt x="892302" y="60960"/>
                    <a:pt x="900049" y="106680"/>
                  </a:cubicBezTo>
                  <a:cubicBezTo>
                    <a:pt x="934720" y="116713"/>
                    <a:pt x="963549" y="142367"/>
                    <a:pt x="979297" y="176784"/>
                  </a:cubicBezTo>
                  <a:cubicBezTo>
                    <a:pt x="995045" y="211201"/>
                    <a:pt x="995807" y="251333"/>
                    <a:pt x="981583" y="286512"/>
                  </a:cubicBezTo>
                  <a:cubicBezTo>
                    <a:pt x="1015746" y="333756"/>
                    <a:pt x="1023747" y="396875"/>
                    <a:pt x="1002538" y="452120"/>
                  </a:cubicBezTo>
                  <a:cubicBezTo>
                    <a:pt x="981329" y="507365"/>
                    <a:pt x="934212" y="546481"/>
                    <a:pt x="878840" y="554990"/>
                  </a:cubicBezTo>
                  <a:cubicBezTo>
                    <a:pt x="878459" y="606806"/>
                    <a:pt x="851789" y="654431"/>
                    <a:pt x="808990" y="679323"/>
                  </a:cubicBezTo>
                  <a:cubicBezTo>
                    <a:pt x="766191" y="704215"/>
                    <a:pt x="714121" y="702691"/>
                    <a:pt x="672846" y="675259"/>
                  </a:cubicBezTo>
                  <a:cubicBezTo>
                    <a:pt x="655193" y="737362"/>
                    <a:pt x="605663" y="783082"/>
                    <a:pt x="545465" y="792607"/>
                  </a:cubicBezTo>
                  <a:cubicBezTo>
                    <a:pt x="485267" y="802132"/>
                    <a:pt x="425450" y="773811"/>
                    <a:pt x="391668" y="719963"/>
                  </a:cubicBezTo>
                  <a:cubicBezTo>
                    <a:pt x="350266" y="746506"/>
                    <a:pt x="300609" y="754253"/>
                    <a:pt x="253746" y="741172"/>
                  </a:cubicBezTo>
                  <a:cubicBezTo>
                    <a:pt x="206883" y="728091"/>
                    <a:pt x="167132" y="695579"/>
                    <a:pt x="143002" y="650875"/>
                  </a:cubicBezTo>
                  <a:cubicBezTo>
                    <a:pt x="100711" y="656209"/>
                    <a:pt x="59817" y="632841"/>
                    <a:pt x="40513" y="592455"/>
                  </a:cubicBezTo>
                  <a:cubicBezTo>
                    <a:pt x="21209" y="552069"/>
                    <a:pt x="27940" y="503301"/>
                    <a:pt x="57023" y="470281"/>
                  </a:cubicBezTo>
                  <a:cubicBezTo>
                    <a:pt x="19304" y="446659"/>
                    <a:pt x="0" y="399669"/>
                    <a:pt x="9271" y="353949"/>
                  </a:cubicBezTo>
                  <a:cubicBezTo>
                    <a:pt x="18542" y="308229"/>
                    <a:pt x="54229" y="274066"/>
                    <a:pt x="97790" y="269240"/>
                  </a:cubicBezTo>
                  <a:close/>
                </a:path>
              </a:pathLst>
            </a:custGeom>
            <a:solidFill>
              <a:srgbClr val="FFCA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
            <p:cNvSpPr/>
            <p:nvPr/>
          </p:nvSpPr>
          <p:spPr>
            <a:xfrm>
              <a:off x="75692" y="67945"/>
              <a:ext cx="922909" cy="669036"/>
            </a:xfrm>
            <a:custGeom>
              <a:rect b="b" l="l" r="r" t="t"/>
              <a:pathLst>
                <a:path extrusionOk="0" h="669036" w="922909">
                  <a:moveTo>
                    <a:pt x="58928" y="433959"/>
                  </a:moveTo>
                  <a:cubicBezTo>
                    <a:pt x="38354" y="435737"/>
                    <a:pt x="17780" y="430657"/>
                    <a:pt x="0" y="419481"/>
                  </a:cubicBezTo>
                  <a:moveTo>
                    <a:pt x="110998" y="592709"/>
                  </a:moveTo>
                  <a:cubicBezTo>
                    <a:pt x="102743" y="596265"/>
                    <a:pt x="94107" y="598551"/>
                    <a:pt x="85217" y="599694"/>
                  </a:cubicBezTo>
                  <a:moveTo>
                    <a:pt x="333375" y="669036"/>
                  </a:moveTo>
                  <a:cubicBezTo>
                    <a:pt x="327152" y="659130"/>
                    <a:pt x="321945" y="648462"/>
                    <a:pt x="317881" y="637413"/>
                  </a:cubicBezTo>
                  <a:moveTo>
                    <a:pt x="620903" y="590042"/>
                  </a:moveTo>
                  <a:cubicBezTo>
                    <a:pt x="620014" y="601853"/>
                    <a:pt x="617855" y="613537"/>
                    <a:pt x="614680" y="624840"/>
                  </a:cubicBezTo>
                  <a:moveTo>
                    <a:pt x="744347" y="375285"/>
                  </a:moveTo>
                  <a:cubicBezTo>
                    <a:pt x="790956" y="399415"/>
                    <a:pt x="820420" y="449961"/>
                    <a:pt x="820039" y="505206"/>
                  </a:cubicBezTo>
                  <a:moveTo>
                    <a:pt x="922909" y="236982"/>
                  </a:moveTo>
                  <a:cubicBezTo>
                    <a:pt x="915289" y="255778"/>
                    <a:pt x="903859" y="272415"/>
                    <a:pt x="889254" y="285750"/>
                  </a:cubicBezTo>
                  <a:moveTo>
                    <a:pt x="842010" y="56261"/>
                  </a:moveTo>
                  <a:cubicBezTo>
                    <a:pt x="843280" y="63881"/>
                    <a:pt x="843915" y="71501"/>
                    <a:pt x="843788" y="79248"/>
                  </a:cubicBezTo>
                  <a:moveTo>
                    <a:pt x="626745" y="29337"/>
                  </a:moveTo>
                  <a:cubicBezTo>
                    <a:pt x="631190" y="18669"/>
                    <a:pt x="636905" y="8890"/>
                    <a:pt x="644017" y="0"/>
                  </a:cubicBezTo>
                  <a:moveTo>
                    <a:pt x="465201" y="43434"/>
                  </a:moveTo>
                  <a:cubicBezTo>
                    <a:pt x="466979" y="34671"/>
                    <a:pt x="469773" y="26162"/>
                    <a:pt x="473583" y="18161"/>
                  </a:cubicBezTo>
                  <a:moveTo>
                    <a:pt x="275717" y="51943"/>
                  </a:moveTo>
                  <a:cubicBezTo>
                    <a:pt x="286639" y="58801"/>
                    <a:pt x="296926" y="67056"/>
                    <a:pt x="305943" y="76454"/>
                  </a:cubicBezTo>
                  <a:moveTo>
                    <a:pt x="45847" y="244856"/>
                  </a:moveTo>
                  <a:cubicBezTo>
                    <a:pt x="43434" y="236347"/>
                    <a:pt x="41656" y="227838"/>
                    <a:pt x="40513" y="219075"/>
                  </a:cubicBezTo>
                </a:path>
              </a:pathLst>
            </a:custGeom>
            <a:solidFill>
              <a:srgbClr val="000000">
                <a:alpha val="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6"/>
            <p:cNvSpPr/>
            <p:nvPr/>
          </p:nvSpPr>
          <p:spPr>
            <a:xfrm>
              <a:off x="-9271" y="-7112"/>
              <a:ext cx="1077341" cy="856107"/>
            </a:xfrm>
            <a:custGeom>
              <a:rect b="b" l="l" r="r" t="t"/>
              <a:pathLst>
                <a:path extrusionOk="0" h="856107" w="1077341">
                  <a:moveTo>
                    <a:pt x="150876" y="294132"/>
                  </a:moveTo>
                  <a:cubicBezTo>
                    <a:pt x="150876" y="307594"/>
                    <a:pt x="140462" y="318643"/>
                    <a:pt x="127127" y="319532"/>
                  </a:cubicBezTo>
                  <a:cubicBezTo>
                    <a:pt x="113792" y="320421"/>
                    <a:pt x="101981" y="310642"/>
                    <a:pt x="100330" y="297434"/>
                  </a:cubicBezTo>
                  <a:cubicBezTo>
                    <a:pt x="91059" y="225171"/>
                    <a:pt x="121285" y="153035"/>
                    <a:pt x="179451" y="111760"/>
                  </a:cubicBezTo>
                  <a:cubicBezTo>
                    <a:pt x="237871" y="70358"/>
                    <a:pt x="313690" y="67945"/>
                    <a:pt x="374269" y="105791"/>
                  </a:cubicBezTo>
                  <a:lnTo>
                    <a:pt x="360807" y="127381"/>
                  </a:lnTo>
                  <a:lnTo>
                    <a:pt x="360807" y="101981"/>
                  </a:lnTo>
                  <a:lnTo>
                    <a:pt x="360807" y="127381"/>
                  </a:lnTo>
                  <a:lnTo>
                    <a:pt x="338074" y="116078"/>
                  </a:lnTo>
                  <a:cubicBezTo>
                    <a:pt x="359918" y="72263"/>
                    <a:pt x="400177" y="41402"/>
                    <a:pt x="447548" y="33655"/>
                  </a:cubicBezTo>
                  <a:cubicBezTo>
                    <a:pt x="494919" y="25908"/>
                    <a:pt x="542544" y="42545"/>
                    <a:pt x="575945" y="77724"/>
                  </a:cubicBezTo>
                  <a:cubicBezTo>
                    <a:pt x="580390" y="82423"/>
                    <a:pt x="582930" y="88773"/>
                    <a:pt x="582930" y="95250"/>
                  </a:cubicBezTo>
                  <a:lnTo>
                    <a:pt x="557530" y="95250"/>
                  </a:lnTo>
                  <a:lnTo>
                    <a:pt x="534543" y="84455"/>
                  </a:lnTo>
                  <a:cubicBezTo>
                    <a:pt x="553720" y="43180"/>
                    <a:pt x="591947" y="14732"/>
                    <a:pt x="636397" y="10287"/>
                  </a:cubicBezTo>
                  <a:cubicBezTo>
                    <a:pt x="680847" y="5842"/>
                    <a:pt x="723646" y="26162"/>
                    <a:pt x="749935" y="62865"/>
                  </a:cubicBezTo>
                  <a:lnTo>
                    <a:pt x="729234" y="77724"/>
                  </a:lnTo>
                  <a:lnTo>
                    <a:pt x="729234" y="52324"/>
                  </a:lnTo>
                  <a:lnTo>
                    <a:pt x="729234" y="77724"/>
                  </a:lnTo>
                  <a:lnTo>
                    <a:pt x="709422" y="61849"/>
                  </a:lnTo>
                  <a:cubicBezTo>
                    <a:pt x="743839" y="18669"/>
                    <a:pt x="799338" y="0"/>
                    <a:pt x="851916" y="14986"/>
                  </a:cubicBezTo>
                  <a:lnTo>
                    <a:pt x="844931" y="39370"/>
                  </a:lnTo>
                  <a:lnTo>
                    <a:pt x="851916" y="14986"/>
                  </a:lnTo>
                  <a:cubicBezTo>
                    <a:pt x="904240" y="29845"/>
                    <a:pt x="942721" y="75057"/>
                    <a:pt x="951992" y="129794"/>
                  </a:cubicBezTo>
                  <a:lnTo>
                    <a:pt x="926973" y="133985"/>
                  </a:lnTo>
                  <a:lnTo>
                    <a:pt x="901573" y="133985"/>
                  </a:lnTo>
                  <a:cubicBezTo>
                    <a:pt x="901573" y="125984"/>
                    <a:pt x="905383" y="118491"/>
                    <a:pt x="911733" y="113665"/>
                  </a:cubicBezTo>
                  <a:cubicBezTo>
                    <a:pt x="918083" y="108839"/>
                    <a:pt x="926338" y="107315"/>
                    <a:pt x="934085" y="109601"/>
                  </a:cubicBezTo>
                  <a:cubicBezTo>
                    <a:pt x="976249" y="121793"/>
                    <a:pt x="1010793" y="152781"/>
                    <a:pt x="1029335" y="193675"/>
                  </a:cubicBezTo>
                  <a:lnTo>
                    <a:pt x="1006221" y="204216"/>
                  </a:lnTo>
                  <a:lnTo>
                    <a:pt x="1029335" y="193675"/>
                  </a:lnTo>
                  <a:cubicBezTo>
                    <a:pt x="1047877" y="234569"/>
                    <a:pt x="1048766" y="281813"/>
                    <a:pt x="1032129" y="323342"/>
                  </a:cubicBezTo>
                  <a:lnTo>
                    <a:pt x="1008507" y="313817"/>
                  </a:lnTo>
                  <a:lnTo>
                    <a:pt x="1029081" y="298958"/>
                  </a:lnTo>
                  <a:cubicBezTo>
                    <a:pt x="1068324" y="353314"/>
                    <a:pt x="1077341" y="425323"/>
                    <a:pt x="1053211" y="488442"/>
                  </a:cubicBezTo>
                  <a:lnTo>
                    <a:pt x="1029462" y="479298"/>
                  </a:lnTo>
                  <a:lnTo>
                    <a:pt x="1053211" y="488442"/>
                  </a:lnTo>
                  <a:cubicBezTo>
                    <a:pt x="1028954" y="551688"/>
                    <a:pt x="974725" y="597408"/>
                    <a:pt x="909574" y="607314"/>
                  </a:cubicBezTo>
                  <a:lnTo>
                    <a:pt x="905764" y="582168"/>
                  </a:lnTo>
                  <a:lnTo>
                    <a:pt x="931164" y="582422"/>
                  </a:lnTo>
                  <a:cubicBezTo>
                    <a:pt x="930656" y="642747"/>
                    <a:pt x="899668" y="698754"/>
                    <a:pt x="848741" y="728472"/>
                  </a:cubicBezTo>
                  <a:lnTo>
                    <a:pt x="835914" y="706501"/>
                  </a:lnTo>
                  <a:lnTo>
                    <a:pt x="848741" y="728472"/>
                  </a:lnTo>
                  <a:cubicBezTo>
                    <a:pt x="797560" y="758317"/>
                    <a:pt x="735076" y="756412"/>
                    <a:pt x="685673" y="723646"/>
                  </a:cubicBezTo>
                  <a:lnTo>
                    <a:pt x="699770" y="702437"/>
                  </a:lnTo>
                  <a:lnTo>
                    <a:pt x="724154" y="709422"/>
                  </a:lnTo>
                  <a:cubicBezTo>
                    <a:pt x="704088" y="780288"/>
                    <a:pt x="646938" y="833628"/>
                    <a:pt x="576326" y="844931"/>
                  </a:cubicBezTo>
                  <a:cubicBezTo>
                    <a:pt x="505587" y="856107"/>
                    <a:pt x="435864" y="822706"/>
                    <a:pt x="397002" y="760603"/>
                  </a:cubicBezTo>
                  <a:lnTo>
                    <a:pt x="418465" y="747141"/>
                  </a:lnTo>
                  <a:lnTo>
                    <a:pt x="432181" y="768477"/>
                  </a:lnTo>
                  <a:cubicBezTo>
                    <a:pt x="384810" y="798957"/>
                    <a:pt x="327660" y="807720"/>
                    <a:pt x="273812" y="792861"/>
                  </a:cubicBezTo>
                  <a:cubicBezTo>
                    <a:pt x="219964" y="778002"/>
                    <a:pt x="174625" y="740664"/>
                    <a:pt x="147574" y="690118"/>
                  </a:cubicBezTo>
                  <a:cubicBezTo>
                    <a:pt x="143383" y="682244"/>
                    <a:pt x="143510" y="672719"/>
                    <a:pt x="148209" y="665099"/>
                  </a:cubicBezTo>
                  <a:cubicBezTo>
                    <a:pt x="152908" y="657479"/>
                    <a:pt x="161036" y="652780"/>
                    <a:pt x="170053" y="652780"/>
                  </a:cubicBezTo>
                  <a:cubicBezTo>
                    <a:pt x="183515" y="652780"/>
                    <a:pt x="194564" y="663194"/>
                    <a:pt x="195453" y="676656"/>
                  </a:cubicBezTo>
                  <a:cubicBezTo>
                    <a:pt x="196342" y="690118"/>
                    <a:pt x="186563" y="701802"/>
                    <a:pt x="173228" y="703453"/>
                  </a:cubicBezTo>
                  <a:cubicBezTo>
                    <a:pt x="119126" y="710057"/>
                    <a:pt x="68072" y="680212"/>
                    <a:pt x="44450" y="630682"/>
                  </a:cubicBezTo>
                  <a:lnTo>
                    <a:pt x="67437" y="619760"/>
                  </a:lnTo>
                  <a:lnTo>
                    <a:pt x="44450" y="630682"/>
                  </a:lnTo>
                  <a:cubicBezTo>
                    <a:pt x="20955" y="581279"/>
                    <a:pt x="28829" y="521589"/>
                    <a:pt x="64770" y="480822"/>
                  </a:cubicBezTo>
                  <a:cubicBezTo>
                    <a:pt x="69596" y="475361"/>
                    <a:pt x="76581" y="472186"/>
                    <a:pt x="83820" y="472186"/>
                  </a:cubicBezTo>
                  <a:cubicBezTo>
                    <a:pt x="91059" y="472186"/>
                    <a:pt x="98044" y="475361"/>
                    <a:pt x="102870" y="480822"/>
                  </a:cubicBezTo>
                  <a:cubicBezTo>
                    <a:pt x="111125" y="490347"/>
                    <a:pt x="111252" y="504444"/>
                    <a:pt x="103124" y="513969"/>
                  </a:cubicBezTo>
                  <a:cubicBezTo>
                    <a:pt x="94996" y="523494"/>
                    <a:pt x="81026" y="525653"/>
                    <a:pt x="70358" y="519049"/>
                  </a:cubicBezTo>
                  <a:cubicBezTo>
                    <a:pt x="23114" y="489458"/>
                    <a:pt x="0" y="431673"/>
                    <a:pt x="11303" y="376174"/>
                  </a:cubicBezTo>
                  <a:lnTo>
                    <a:pt x="36195" y="381254"/>
                  </a:lnTo>
                  <a:lnTo>
                    <a:pt x="11303" y="376174"/>
                  </a:lnTo>
                  <a:cubicBezTo>
                    <a:pt x="22606" y="320548"/>
                    <a:pt x="66421" y="277368"/>
                    <a:pt x="121920" y="271272"/>
                  </a:cubicBezTo>
                  <a:lnTo>
                    <a:pt x="124714" y="296545"/>
                  </a:lnTo>
                  <a:lnTo>
                    <a:pt x="100711" y="288290"/>
                  </a:lnTo>
                  <a:lnTo>
                    <a:pt x="101600" y="285877"/>
                  </a:lnTo>
                  <a:cubicBezTo>
                    <a:pt x="105664" y="274193"/>
                    <a:pt x="117602" y="267081"/>
                    <a:pt x="129794" y="269113"/>
                  </a:cubicBezTo>
                  <a:cubicBezTo>
                    <a:pt x="141986" y="271145"/>
                    <a:pt x="151003" y="281813"/>
                    <a:pt x="151003" y="294132"/>
                  </a:cubicBezTo>
                  <a:moveTo>
                    <a:pt x="100203" y="294132"/>
                  </a:moveTo>
                  <a:lnTo>
                    <a:pt x="125603" y="294132"/>
                  </a:lnTo>
                  <a:lnTo>
                    <a:pt x="149606" y="302387"/>
                  </a:lnTo>
                  <a:lnTo>
                    <a:pt x="148717" y="304800"/>
                  </a:lnTo>
                  <a:cubicBezTo>
                    <a:pt x="145542" y="314071"/>
                    <a:pt x="137287" y="320675"/>
                    <a:pt x="127508" y="321691"/>
                  </a:cubicBezTo>
                  <a:cubicBezTo>
                    <a:pt x="95885" y="325120"/>
                    <a:pt x="68453" y="350266"/>
                    <a:pt x="61087" y="386207"/>
                  </a:cubicBezTo>
                  <a:cubicBezTo>
                    <a:pt x="53848" y="422275"/>
                    <a:pt x="69215" y="458216"/>
                    <a:pt x="97409" y="475996"/>
                  </a:cubicBezTo>
                  <a:lnTo>
                    <a:pt x="83820" y="497586"/>
                  </a:lnTo>
                  <a:lnTo>
                    <a:pt x="64770" y="514350"/>
                  </a:lnTo>
                  <a:lnTo>
                    <a:pt x="83947" y="497586"/>
                  </a:lnTo>
                  <a:lnTo>
                    <a:pt x="102997" y="514350"/>
                  </a:lnTo>
                  <a:cubicBezTo>
                    <a:pt x="80772" y="539623"/>
                    <a:pt x="75438" y="577469"/>
                    <a:pt x="90424" y="608838"/>
                  </a:cubicBezTo>
                  <a:cubicBezTo>
                    <a:pt x="105283" y="639953"/>
                    <a:pt x="136017" y="656844"/>
                    <a:pt x="166751" y="653034"/>
                  </a:cubicBezTo>
                  <a:lnTo>
                    <a:pt x="169926" y="678180"/>
                  </a:lnTo>
                  <a:lnTo>
                    <a:pt x="169926" y="703580"/>
                  </a:lnTo>
                  <a:lnTo>
                    <a:pt x="169926" y="678180"/>
                  </a:lnTo>
                  <a:lnTo>
                    <a:pt x="192278" y="666115"/>
                  </a:lnTo>
                  <a:cubicBezTo>
                    <a:pt x="213233" y="705104"/>
                    <a:pt x="247650" y="732917"/>
                    <a:pt x="287401" y="743966"/>
                  </a:cubicBezTo>
                  <a:lnTo>
                    <a:pt x="280543" y="768477"/>
                  </a:lnTo>
                  <a:lnTo>
                    <a:pt x="287401" y="743966"/>
                  </a:lnTo>
                  <a:cubicBezTo>
                    <a:pt x="327025" y="755015"/>
                    <a:pt x="369316" y="748538"/>
                    <a:pt x="404749" y="725805"/>
                  </a:cubicBezTo>
                  <a:cubicBezTo>
                    <a:pt x="410464" y="722122"/>
                    <a:pt x="417449" y="720852"/>
                    <a:pt x="424053" y="722376"/>
                  </a:cubicBezTo>
                  <a:cubicBezTo>
                    <a:pt x="430657" y="723900"/>
                    <a:pt x="436372" y="727964"/>
                    <a:pt x="440055" y="733679"/>
                  </a:cubicBezTo>
                  <a:cubicBezTo>
                    <a:pt x="468757" y="779526"/>
                    <a:pt x="518922" y="802640"/>
                    <a:pt x="568325" y="794766"/>
                  </a:cubicBezTo>
                  <a:lnTo>
                    <a:pt x="572262" y="819912"/>
                  </a:lnTo>
                  <a:lnTo>
                    <a:pt x="568325" y="794766"/>
                  </a:lnTo>
                  <a:cubicBezTo>
                    <a:pt x="617982" y="786892"/>
                    <a:pt x="660146" y="748919"/>
                    <a:pt x="675259" y="695579"/>
                  </a:cubicBezTo>
                  <a:cubicBezTo>
                    <a:pt x="677418" y="687832"/>
                    <a:pt x="683260" y="681482"/>
                    <a:pt x="690880" y="678688"/>
                  </a:cubicBezTo>
                  <a:cubicBezTo>
                    <a:pt x="698500" y="675894"/>
                    <a:pt x="707009" y="676910"/>
                    <a:pt x="713740" y="681355"/>
                  </a:cubicBezTo>
                  <a:cubicBezTo>
                    <a:pt x="747014" y="703453"/>
                    <a:pt x="788670" y="704723"/>
                    <a:pt x="823087" y="684657"/>
                  </a:cubicBezTo>
                  <a:cubicBezTo>
                    <a:pt x="857631" y="664464"/>
                    <a:pt x="879983" y="625475"/>
                    <a:pt x="880364" y="582041"/>
                  </a:cubicBezTo>
                  <a:cubicBezTo>
                    <a:pt x="880491" y="569595"/>
                    <a:pt x="889635" y="559054"/>
                    <a:pt x="901954" y="557149"/>
                  </a:cubicBezTo>
                  <a:cubicBezTo>
                    <a:pt x="947801" y="550164"/>
                    <a:pt x="987679" y="517652"/>
                    <a:pt x="1005840" y="470408"/>
                  </a:cubicBezTo>
                  <a:cubicBezTo>
                    <a:pt x="1024001" y="423164"/>
                    <a:pt x="1017016" y="369062"/>
                    <a:pt x="987933" y="328803"/>
                  </a:cubicBezTo>
                  <a:cubicBezTo>
                    <a:pt x="982853" y="321691"/>
                    <a:pt x="981710" y="312547"/>
                    <a:pt x="985012" y="304419"/>
                  </a:cubicBezTo>
                  <a:cubicBezTo>
                    <a:pt x="996569" y="275590"/>
                    <a:pt x="995934" y="242824"/>
                    <a:pt x="983107" y="214630"/>
                  </a:cubicBezTo>
                  <a:cubicBezTo>
                    <a:pt x="970280" y="186436"/>
                    <a:pt x="947166" y="166243"/>
                    <a:pt x="919988" y="158369"/>
                  </a:cubicBezTo>
                  <a:lnTo>
                    <a:pt x="927100" y="133985"/>
                  </a:lnTo>
                  <a:lnTo>
                    <a:pt x="952500" y="133985"/>
                  </a:lnTo>
                  <a:cubicBezTo>
                    <a:pt x="952500" y="147193"/>
                    <a:pt x="942340" y="158242"/>
                    <a:pt x="929259" y="159258"/>
                  </a:cubicBezTo>
                  <a:cubicBezTo>
                    <a:pt x="916178" y="160274"/>
                    <a:pt x="904240" y="151257"/>
                    <a:pt x="902081" y="138176"/>
                  </a:cubicBezTo>
                  <a:cubicBezTo>
                    <a:pt x="895858" y="101473"/>
                    <a:pt x="870458" y="72898"/>
                    <a:pt x="838200" y="63754"/>
                  </a:cubicBezTo>
                  <a:cubicBezTo>
                    <a:pt x="806196" y="54610"/>
                    <a:pt x="771525" y="65659"/>
                    <a:pt x="749427" y="93472"/>
                  </a:cubicBezTo>
                  <a:cubicBezTo>
                    <a:pt x="744601" y="99568"/>
                    <a:pt x="737362" y="102997"/>
                    <a:pt x="729615" y="102997"/>
                  </a:cubicBezTo>
                  <a:cubicBezTo>
                    <a:pt x="721360" y="102997"/>
                    <a:pt x="713740" y="99060"/>
                    <a:pt x="708914" y="92329"/>
                  </a:cubicBezTo>
                  <a:cubicBezTo>
                    <a:pt x="692658" y="69596"/>
                    <a:pt x="667131" y="58166"/>
                    <a:pt x="641731" y="60706"/>
                  </a:cubicBezTo>
                  <a:lnTo>
                    <a:pt x="639191" y="35433"/>
                  </a:lnTo>
                  <a:lnTo>
                    <a:pt x="641731" y="60706"/>
                  </a:lnTo>
                  <a:cubicBezTo>
                    <a:pt x="616204" y="63246"/>
                    <a:pt x="592963" y="79756"/>
                    <a:pt x="580771" y="105664"/>
                  </a:cubicBezTo>
                  <a:cubicBezTo>
                    <a:pt x="575691" y="116459"/>
                    <a:pt x="563880" y="122301"/>
                    <a:pt x="552196" y="119634"/>
                  </a:cubicBezTo>
                  <a:cubicBezTo>
                    <a:pt x="540512" y="116967"/>
                    <a:pt x="532257" y="106680"/>
                    <a:pt x="532257" y="94869"/>
                  </a:cubicBezTo>
                  <a:lnTo>
                    <a:pt x="557657" y="94869"/>
                  </a:lnTo>
                  <a:lnTo>
                    <a:pt x="539115" y="112522"/>
                  </a:lnTo>
                  <a:cubicBezTo>
                    <a:pt x="516763" y="89027"/>
                    <a:pt x="485775" y="78613"/>
                    <a:pt x="455676" y="83566"/>
                  </a:cubicBezTo>
                  <a:lnTo>
                    <a:pt x="451612" y="58547"/>
                  </a:lnTo>
                  <a:lnTo>
                    <a:pt x="455676" y="83566"/>
                  </a:lnTo>
                  <a:cubicBezTo>
                    <a:pt x="425450" y="88519"/>
                    <a:pt x="398526" y="108458"/>
                    <a:pt x="383540" y="138557"/>
                  </a:cubicBezTo>
                  <a:cubicBezTo>
                    <a:pt x="379222" y="147193"/>
                    <a:pt x="370459" y="152654"/>
                    <a:pt x="360807" y="152654"/>
                  </a:cubicBezTo>
                  <a:cubicBezTo>
                    <a:pt x="356108" y="152654"/>
                    <a:pt x="351409" y="151384"/>
                    <a:pt x="347345" y="148844"/>
                  </a:cubicBezTo>
                  <a:cubicBezTo>
                    <a:pt x="304165" y="121920"/>
                    <a:pt x="250571" y="123571"/>
                    <a:pt x="208788" y="153162"/>
                  </a:cubicBezTo>
                  <a:lnTo>
                    <a:pt x="194056" y="132334"/>
                  </a:lnTo>
                  <a:lnTo>
                    <a:pt x="208788" y="153035"/>
                  </a:lnTo>
                  <a:cubicBezTo>
                    <a:pt x="166751" y="182880"/>
                    <a:pt x="143764" y="236220"/>
                    <a:pt x="150749" y="290830"/>
                  </a:cubicBezTo>
                  <a:lnTo>
                    <a:pt x="125603" y="294005"/>
                  </a:lnTo>
                  <a:lnTo>
                    <a:pt x="100203" y="294005"/>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
            <p:cNvSpPr/>
            <p:nvPr/>
          </p:nvSpPr>
          <p:spPr>
            <a:xfrm>
              <a:off x="62230" y="52197"/>
              <a:ext cx="886079" cy="647446"/>
            </a:xfrm>
            <a:custGeom>
              <a:rect b="b" l="l" r="r" t="t"/>
              <a:pathLst>
                <a:path extrusionOk="0" h="647446" w="886079">
                  <a:moveTo>
                    <a:pt x="74549" y="474980"/>
                  </a:moveTo>
                  <a:cubicBezTo>
                    <a:pt x="48387" y="477139"/>
                    <a:pt x="22352" y="470662"/>
                    <a:pt x="0" y="456692"/>
                  </a:cubicBezTo>
                  <a:lnTo>
                    <a:pt x="26924" y="413639"/>
                  </a:lnTo>
                  <a:cubicBezTo>
                    <a:pt x="40132" y="421894"/>
                    <a:pt x="55245" y="425577"/>
                    <a:pt x="70358" y="424307"/>
                  </a:cubicBezTo>
                  <a:close/>
                  <a:moveTo>
                    <a:pt x="124460" y="633857"/>
                  </a:moveTo>
                  <a:lnTo>
                    <a:pt x="124460" y="608457"/>
                  </a:lnTo>
                  <a:lnTo>
                    <a:pt x="134366" y="631825"/>
                  </a:lnTo>
                  <a:cubicBezTo>
                    <a:pt x="123952" y="636270"/>
                    <a:pt x="113030" y="639191"/>
                    <a:pt x="101854" y="640588"/>
                  </a:cubicBezTo>
                  <a:lnTo>
                    <a:pt x="95631" y="590169"/>
                  </a:lnTo>
                  <a:cubicBezTo>
                    <a:pt x="102108" y="589407"/>
                    <a:pt x="108585" y="587629"/>
                    <a:pt x="114681" y="585089"/>
                  </a:cubicBezTo>
                  <a:cubicBezTo>
                    <a:pt x="117856" y="583819"/>
                    <a:pt x="121158" y="583057"/>
                    <a:pt x="124587" y="583057"/>
                  </a:cubicBezTo>
                  <a:close/>
                  <a:moveTo>
                    <a:pt x="325374" y="647446"/>
                  </a:moveTo>
                  <a:cubicBezTo>
                    <a:pt x="318262" y="636016"/>
                    <a:pt x="312293" y="623824"/>
                    <a:pt x="307467" y="611124"/>
                  </a:cubicBezTo>
                  <a:lnTo>
                    <a:pt x="355092" y="593471"/>
                  </a:lnTo>
                  <a:cubicBezTo>
                    <a:pt x="358648" y="602996"/>
                    <a:pt x="363093" y="612013"/>
                    <a:pt x="368300" y="620522"/>
                  </a:cubicBezTo>
                  <a:close/>
                  <a:moveTo>
                    <a:pt x="702691" y="529971"/>
                  </a:moveTo>
                  <a:cubicBezTo>
                    <a:pt x="701675" y="543433"/>
                    <a:pt x="699262" y="556768"/>
                    <a:pt x="695579" y="569722"/>
                  </a:cubicBezTo>
                  <a:lnTo>
                    <a:pt x="603758" y="633603"/>
                  </a:lnTo>
                  <a:cubicBezTo>
                    <a:pt x="606552" y="623951"/>
                    <a:pt x="608330" y="613918"/>
                    <a:pt x="609092" y="603758"/>
                  </a:cubicBezTo>
                  <a:close/>
                  <a:moveTo>
                    <a:pt x="718947" y="364490"/>
                  </a:moveTo>
                  <a:cubicBezTo>
                    <a:pt x="774573" y="393319"/>
                    <a:pt x="808863" y="453009"/>
                    <a:pt x="808355" y="517144"/>
                  </a:cubicBezTo>
                  <a:lnTo>
                    <a:pt x="757555" y="516763"/>
                  </a:lnTo>
                  <a:cubicBezTo>
                    <a:pt x="757936" y="470535"/>
                    <a:pt x="733171" y="429133"/>
                    <a:pt x="695579" y="409575"/>
                  </a:cubicBezTo>
                  <a:close/>
                  <a:moveTo>
                    <a:pt x="886079" y="303276"/>
                  </a:moveTo>
                  <a:cubicBezTo>
                    <a:pt x="877189" y="325501"/>
                    <a:pt x="863346" y="345440"/>
                    <a:pt x="845820" y="361315"/>
                  </a:cubicBezTo>
                  <a:lnTo>
                    <a:pt x="811657" y="323723"/>
                  </a:lnTo>
                  <a:cubicBezTo>
                    <a:pt x="823341" y="313182"/>
                    <a:pt x="832739" y="299720"/>
                    <a:pt x="838835" y="284353"/>
                  </a:cubicBezTo>
                  <a:close/>
                  <a:moveTo>
                    <a:pt x="880491" y="67691"/>
                  </a:moveTo>
                  <a:cubicBezTo>
                    <a:pt x="882015" y="76835"/>
                    <a:pt x="882777" y="85979"/>
                    <a:pt x="882650" y="95250"/>
                  </a:cubicBezTo>
                  <a:lnTo>
                    <a:pt x="831850" y="94615"/>
                  </a:lnTo>
                  <a:cubicBezTo>
                    <a:pt x="831977" y="88392"/>
                    <a:pt x="831469" y="82296"/>
                    <a:pt x="830453" y="76200"/>
                  </a:cubicBezTo>
                  <a:close/>
                  <a:moveTo>
                    <a:pt x="616712" y="35433"/>
                  </a:moveTo>
                  <a:cubicBezTo>
                    <a:pt x="622046" y="22606"/>
                    <a:pt x="629031" y="10668"/>
                    <a:pt x="637540" y="0"/>
                  </a:cubicBezTo>
                  <a:lnTo>
                    <a:pt x="677291" y="31750"/>
                  </a:lnTo>
                  <a:cubicBezTo>
                    <a:pt x="671703" y="38735"/>
                    <a:pt x="667131" y="46482"/>
                    <a:pt x="663702" y="54991"/>
                  </a:cubicBezTo>
                  <a:close/>
                  <a:moveTo>
                    <a:pt x="453771" y="53975"/>
                  </a:moveTo>
                  <a:cubicBezTo>
                    <a:pt x="455930" y="43307"/>
                    <a:pt x="459359" y="32893"/>
                    <a:pt x="464058" y="22987"/>
                  </a:cubicBezTo>
                  <a:lnTo>
                    <a:pt x="510032" y="44577"/>
                  </a:lnTo>
                  <a:cubicBezTo>
                    <a:pt x="507111" y="50800"/>
                    <a:pt x="504952" y="57404"/>
                    <a:pt x="503555" y="64135"/>
                  </a:cubicBezTo>
                  <a:close/>
                  <a:moveTo>
                    <a:pt x="289179" y="42291"/>
                  </a:moveTo>
                  <a:cubicBezTo>
                    <a:pt x="293878" y="42291"/>
                    <a:pt x="298577" y="43561"/>
                    <a:pt x="302641" y="46101"/>
                  </a:cubicBezTo>
                  <a:cubicBezTo>
                    <a:pt x="315468" y="54102"/>
                    <a:pt x="327152" y="63627"/>
                    <a:pt x="337693" y="74549"/>
                  </a:cubicBezTo>
                  <a:lnTo>
                    <a:pt x="301117" y="109855"/>
                  </a:lnTo>
                  <a:cubicBezTo>
                    <a:pt x="293370" y="101854"/>
                    <a:pt x="284861" y="94996"/>
                    <a:pt x="275717" y="89281"/>
                  </a:cubicBezTo>
                  <a:lnTo>
                    <a:pt x="289179" y="67691"/>
                  </a:lnTo>
                  <a:lnTo>
                    <a:pt x="289179" y="93091"/>
                  </a:lnTo>
                  <a:close/>
                  <a:moveTo>
                    <a:pt x="36576" y="272034"/>
                  </a:moveTo>
                  <a:cubicBezTo>
                    <a:pt x="35814" y="270637"/>
                    <a:pt x="35306" y="269113"/>
                    <a:pt x="34798" y="267589"/>
                  </a:cubicBezTo>
                  <a:cubicBezTo>
                    <a:pt x="32004" y="257937"/>
                    <a:pt x="29972" y="248031"/>
                    <a:pt x="28702" y="237998"/>
                  </a:cubicBezTo>
                  <a:lnTo>
                    <a:pt x="79121" y="231521"/>
                  </a:lnTo>
                  <a:cubicBezTo>
                    <a:pt x="80137" y="239014"/>
                    <a:pt x="81534" y="246380"/>
                    <a:pt x="83693" y="253619"/>
                  </a:cubicBezTo>
                  <a:lnTo>
                    <a:pt x="59309" y="260604"/>
                  </a:lnTo>
                  <a:lnTo>
                    <a:pt x="82042" y="24930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 name="Google Shape;165;p6"/>
          <p:cNvGrpSpPr/>
          <p:nvPr/>
        </p:nvGrpSpPr>
        <p:grpSpPr>
          <a:xfrm>
            <a:off x="15813786" y="5527016"/>
            <a:ext cx="173545" cy="156115"/>
            <a:chOff x="0" y="0"/>
            <a:chExt cx="231394" cy="208153"/>
          </a:xfrm>
        </p:grpSpPr>
        <p:sp>
          <p:nvSpPr>
            <p:cNvPr id="166" name="Google Shape;166;p6"/>
            <p:cNvSpPr/>
            <p:nvPr/>
          </p:nvSpPr>
          <p:spPr>
            <a:xfrm>
              <a:off x="25400" y="25400"/>
              <a:ext cx="180594" cy="157226"/>
            </a:xfrm>
            <a:custGeom>
              <a:rect b="b" l="l" r="r" t="t"/>
              <a:pathLst>
                <a:path extrusionOk="0" h="157226" w="180594">
                  <a:moveTo>
                    <a:pt x="0" y="78613"/>
                  </a:moveTo>
                  <a:cubicBezTo>
                    <a:pt x="0" y="35179"/>
                    <a:pt x="40386" y="0"/>
                    <a:pt x="90297" y="0"/>
                  </a:cubicBezTo>
                  <a:cubicBezTo>
                    <a:pt x="140208" y="0"/>
                    <a:pt x="180594" y="35179"/>
                    <a:pt x="180594" y="78613"/>
                  </a:cubicBezTo>
                  <a:cubicBezTo>
                    <a:pt x="180594" y="122047"/>
                    <a:pt x="140208" y="157226"/>
                    <a:pt x="90297" y="157226"/>
                  </a:cubicBezTo>
                  <a:cubicBezTo>
                    <a:pt x="40386" y="157226"/>
                    <a:pt x="0" y="122174"/>
                    <a:pt x="0" y="78613"/>
                  </a:cubicBezTo>
                  <a:close/>
                </a:path>
              </a:pathLst>
            </a:custGeom>
            <a:solidFill>
              <a:srgbClr val="FFCA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
            <p:cNvSpPr/>
            <p:nvPr/>
          </p:nvSpPr>
          <p:spPr>
            <a:xfrm>
              <a:off x="0" y="0"/>
              <a:ext cx="231394" cy="208153"/>
            </a:xfrm>
            <a:custGeom>
              <a:rect b="b" l="l" r="r" t="t"/>
              <a:pathLst>
                <a:path extrusionOk="0" h="208153" w="231394">
                  <a:moveTo>
                    <a:pt x="0" y="104013"/>
                  </a:moveTo>
                  <a:cubicBezTo>
                    <a:pt x="0" y="43434"/>
                    <a:pt x="55245" y="0"/>
                    <a:pt x="115697" y="0"/>
                  </a:cubicBezTo>
                  <a:cubicBezTo>
                    <a:pt x="176149" y="0"/>
                    <a:pt x="231394" y="43434"/>
                    <a:pt x="231394" y="104013"/>
                  </a:cubicBezTo>
                  <a:lnTo>
                    <a:pt x="205994" y="104013"/>
                  </a:lnTo>
                  <a:lnTo>
                    <a:pt x="231394" y="104013"/>
                  </a:lnTo>
                  <a:cubicBezTo>
                    <a:pt x="231394" y="164719"/>
                    <a:pt x="176149" y="208026"/>
                    <a:pt x="115697" y="208026"/>
                  </a:cubicBezTo>
                  <a:lnTo>
                    <a:pt x="115697" y="182626"/>
                  </a:lnTo>
                  <a:lnTo>
                    <a:pt x="115697" y="208026"/>
                  </a:lnTo>
                  <a:cubicBezTo>
                    <a:pt x="55245" y="208153"/>
                    <a:pt x="0" y="164719"/>
                    <a:pt x="0" y="104013"/>
                  </a:cubicBezTo>
                  <a:lnTo>
                    <a:pt x="25400" y="104013"/>
                  </a:lnTo>
                  <a:lnTo>
                    <a:pt x="50800" y="104013"/>
                  </a:lnTo>
                  <a:lnTo>
                    <a:pt x="25400" y="104013"/>
                  </a:lnTo>
                  <a:lnTo>
                    <a:pt x="0" y="104013"/>
                  </a:lnTo>
                  <a:moveTo>
                    <a:pt x="50800" y="104013"/>
                  </a:moveTo>
                  <a:cubicBezTo>
                    <a:pt x="50800" y="117983"/>
                    <a:pt x="39370" y="129413"/>
                    <a:pt x="25400" y="129413"/>
                  </a:cubicBezTo>
                  <a:cubicBezTo>
                    <a:pt x="11430" y="129413"/>
                    <a:pt x="0" y="117983"/>
                    <a:pt x="0" y="104013"/>
                  </a:cubicBezTo>
                  <a:cubicBezTo>
                    <a:pt x="0" y="90043"/>
                    <a:pt x="11430" y="78613"/>
                    <a:pt x="25400" y="78613"/>
                  </a:cubicBezTo>
                  <a:cubicBezTo>
                    <a:pt x="39370" y="78613"/>
                    <a:pt x="50800" y="90043"/>
                    <a:pt x="50800" y="104013"/>
                  </a:cubicBezTo>
                  <a:cubicBezTo>
                    <a:pt x="50800" y="130302"/>
                    <a:pt x="76454" y="157226"/>
                    <a:pt x="115697" y="157226"/>
                  </a:cubicBezTo>
                  <a:cubicBezTo>
                    <a:pt x="154940" y="157226"/>
                    <a:pt x="180594" y="130175"/>
                    <a:pt x="180594" y="104013"/>
                  </a:cubicBezTo>
                  <a:cubicBezTo>
                    <a:pt x="180594" y="77851"/>
                    <a:pt x="154940" y="50800"/>
                    <a:pt x="115697" y="50800"/>
                  </a:cubicBezTo>
                  <a:lnTo>
                    <a:pt x="115697" y="25400"/>
                  </a:lnTo>
                  <a:lnTo>
                    <a:pt x="115697" y="50800"/>
                  </a:lnTo>
                  <a:cubicBezTo>
                    <a:pt x="76454" y="50800"/>
                    <a:pt x="50800" y="77851"/>
                    <a:pt x="50800" y="104013"/>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 name="Google Shape;168;p6"/>
          <p:cNvGrpSpPr/>
          <p:nvPr/>
        </p:nvGrpSpPr>
        <p:grpSpPr>
          <a:xfrm>
            <a:off x="16177626" y="5160259"/>
            <a:ext cx="256794" cy="228599"/>
            <a:chOff x="0" y="0"/>
            <a:chExt cx="342392" cy="304800"/>
          </a:xfrm>
        </p:grpSpPr>
        <p:sp>
          <p:nvSpPr>
            <p:cNvPr id="169" name="Google Shape;169;p6"/>
            <p:cNvSpPr/>
            <p:nvPr/>
          </p:nvSpPr>
          <p:spPr>
            <a:xfrm>
              <a:off x="25400" y="25400"/>
              <a:ext cx="291592" cy="254000"/>
            </a:xfrm>
            <a:custGeom>
              <a:rect b="b" l="l" r="r" t="t"/>
              <a:pathLst>
                <a:path extrusionOk="0" h="254000" w="291592">
                  <a:moveTo>
                    <a:pt x="0" y="127000"/>
                  </a:moveTo>
                  <a:cubicBezTo>
                    <a:pt x="0" y="56896"/>
                    <a:pt x="65278" y="0"/>
                    <a:pt x="145796" y="0"/>
                  </a:cubicBezTo>
                  <a:cubicBezTo>
                    <a:pt x="226314" y="0"/>
                    <a:pt x="291592" y="56896"/>
                    <a:pt x="291592" y="127000"/>
                  </a:cubicBezTo>
                  <a:cubicBezTo>
                    <a:pt x="291592" y="197104"/>
                    <a:pt x="226314" y="254000"/>
                    <a:pt x="145796" y="254000"/>
                  </a:cubicBezTo>
                  <a:cubicBezTo>
                    <a:pt x="65278" y="254000"/>
                    <a:pt x="0" y="197104"/>
                    <a:pt x="0" y="127000"/>
                  </a:cubicBezTo>
                  <a:close/>
                </a:path>
              </a:pathLst>
            </a:custGeom>
            <a:solidFill>
              <a:srgbClr val="FFCA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
            <p:cNvSpPr/>
            <p:nvPr/>
          </p:nvSpPr>
          <p:spPr>
            <a:xfrm>
              <a:off x="0" y="0"/>
              <a:ext cx="342392" cy="304800"/>
            </a:xfrm>
            <a:custGeom>
              <a:rect b="b" l="l" r="r" t="t"/>
              <a:pathLst>
                <a:path extrusionOk="0" h="304800" w="342392">
                  <a:moveTo>
                    <a:pt x="0" y="152400"/>
                  </a:moveTo>
                  <a:cubicBezTo>
                    <a:pt x="0" y="65024"/>
                    <a:pt x="80010" y="0"/>
                    <a:pt x="171196" y="0"/>
                  </a:cubicBezTo>
                  <a:cubicBezTo>
                    <a:pt x="262382" y="0"/>
                    <a:pt x="342392" y="65024"/>
                    <a:pt x="342392" y="152400"/>
                  </a:cubicBezTo>
                  <a:lnTo>
                    <a:pt x="316992" y="152400"/>
                  </a:lnTo>
                  <a:lnTo>
                    <a:pt x="342392" y="152400"/>
                  </a:lnTo>
                  <a:cubicBezTo>
                    <a:pt x="342392" y="239776"/>
                    <a:pt x="262382" y="304800"/>
                    <a:pt x="171196" y="304800"/>
                  </a:cubicBezTo>
                  <a:lnTo>
                    <a:pt x="171196" y="279400"/>
                  </a:lnTo>
                  <a:lnTo>
                    <a:pt x="171196" y="304800"/>
                  </a:lnTo>
                  <a:cubicBezTo>
                    <a:pt x="80010" y="304800"/>
                    <a:pt x="0" y="239776"/>
                    <a:pt x="0" y="152400"/>
                  </a:cubicBezTo>
                  <a:lnTo>
                    <a:pt x="25400" y="152400"/>
                  </a:lnTo>
                  <a:lnTo>
                    <a:pt x="50800" y="152400"/>
                  </a:lnTo>
                  <a:lnTo>
                    <a:pt x="25400" y="152400"/>
                  </a:lnTo>
                  <a:lnTo>
                    <a:pt x="0" y="152400"/>
                  </a:lnTo>
                  <a:moveTo>
                    <a:pt x="50800" y="152400"/>
                  </a:moveTo>
                  <a:cubicBezTo>
                    <a:pt x="50800" y="166370"/>
                    <a:pt x="39370" y="177800"/>
                    <a:pt x="25400" y="177800"/>
                  </a:cubicBezTo>
                  <a:cubicBezTo>
                    <a:pt x="11430" y="177800"/>
                    <a:pt x="0" y="166370"/>
                    <a:pt x="0" y="152400"/>
                  </a:cubicBezTo>
                  <a:cubicBezTo>
                    <a:pt x="0" y="138430"/>
                    <a:pt x="11430" y="127000"/>
                    <a:pt x="25400" y="127000"/>
                  </a:cubicBezTo>
                  <a:cubicBezTo>
                    <a:pt x="39370" y="127000"/>
                    <a:pt x="50800" y="138430"/>
                    <a:pt x="50800" y="152400"/>
                  </a:cubicBezTo>
                  <a:cubicBezTo>
                    <a:pt x="50800" y="205359"/>
                    <a:pt x="101346" y="254000"/>
                    <a:pt x="171196" y="254000"/>
                  </a:cubicBezTo>
                  <a:cubicBezTo>
                    <a:pt x="241046" y="254000"/>
                    <a:pt x="291592" y="205359"/>
                    <a:pt x="291592" y="152400"/>
                  </a:cubicBezTo>
                  <a:cubicBezTo>
                    <a:pt x="291592" y="99441"/>
                    <a:pt x="241046" y="50800"/>
                    <a:pt x="171196" y="50800"/>
                  </a:cubicBezTo>
                  <a:lnTo>
                    <a:pt x="171196" y="25400"/>
                  </a:lnTo>
                  <a:lnTo>
                    <a:pt x="171196" y="50800"/>
                  </a:lnTo>
                  <a:cubicBezTo>
                    <a:pt x="101346" y="50800"/>
                    <a:pt x="50800" y="99441"/>
                    <a:pt x="50800" y="15240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 name="Google Shape;171;p6"/>
          <p:cNvGrpSpPr/>
          <p:nvPr/>
        </p:nvGrpSpPr>
        <p:grpSpPr>
          <a:xfrm>
            <a:off x="15492105" y="5680922"/>
            <a:ext cx="148019" cy="126873"/>
            <a:chOff x="0" y="0"/>
            <a:chExt cx="197358" cy="169164"/>
          </a:xfrm>
        </p:grpSpPr>
        <p:sp>
          <p:nvSpPr>
            <p:cNvPr id="172" name="Google Shape;172;p6"/>
            <p:cNvSpPr/>
            <p:nvPr/>
          </p:nvSpPr>
          <p:spPr>
            <a:xfrm>
              <a:off x="25400" y="25400"/>
              <a:ext cx="146558" cy="118364"/>
            </a:xfrm>
            <a:custGeom>
              <a:rect b="b" l="l" r="r" t="t"/>
              <a:pathLst>
                <a:path extrusionOk="0" h="118364" w="146558">
                  <a:moveTo>
                    <a:pt x="0" y="59182"/>
                  </a:moveTo>
                  <a:cubicBezTo>
                    <a:pt x="0" y="26543"/>
                    <a:pt x="32766" y="0"/>
                    <a:pt x="73279" y="0"/>
                  </a:cubicBezTo>
                  <a:cubicBezTo>
                    <a:pt x="113792" y="0"/>
                    <a:pt x="146558" y="26543"/>
                    <a:pt x="146558" y="59182"/>
                  </a:cubicBezTo>
                  <a:cubicBezTo>
                    <a:pt x="146558" y="91821"/>
                    <a:pt x="113792" y="118364"/>
                    <a:pt x="73279" y="118364"/>
                  </a:cubicBezTo>
                  <a:cubicBezTo>
                    <a:pt x="32766" y="118364"/>
                    <a:pt x="0" y="91948"/>
                    <a:pt x="0" y="59182"/>
                  </a:cubicBezTo>
                  <a:close/>
                </a:path>
              </a:pathLst>
            </a:custGeom>
            <a:solidFill>
              <a:srgbClr val="FFCA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6"/>
            <p:cNvSpPr/>
            <p:nvPr/>
          </p:nvSpPr>
          <p:spPr>
            <a:xfrm>
              <a:off x="0" y="0"/>
              <a:ext cx="197358" cy="169164"/>
            </a:xfrm>
            <a:custGeom>
              <a:rect b="b" l="l" r="r" t="t"/>
              <a:pathLst>
                <a:path extrusionOk="0" h="169164" w="197358">
                  <a:moveTo>
                    <a:pt x="0" y="84582"/>
                  </a:moveTo>
                  <a:cubicBezTo>
                    <a:pt x="0" y="33020"/>
                    <a:pt x="49530" y="0"/>
                    <a:pt x="98679" y="0"/>
                  </a:cubicBezTo>
                  <a:cubicBezTo>
                    <a:pt x="147828" y="0"/>
                    <a:pt x="197358" y="33020"/>
                    <a:pt x="197358" y="84582"/>
                  </a:cubicBezTo>
                  <a:lnTo>
                    <a:pt x="171958" y="84582"/>
                  </a:lnTo>
                  <a:lnTo>
                    <a:pt x="197358" y="84582"/>
                  </a:lnTo>
                  <a:cubicBezTo>
                    <a:pt x="197358" y="136144"/>
                    <a:pt x="147828" y="169164"/>
                    <a:pt x="98679" y="169164"/>
                  </a:cubicBezTo>
                  <a:lnTo>
                    <a:pt x="98679" y="143764"/>
                  </a:lnTo>
                  <a:lnTo>
                    <a:pt x="98679" y="169164"/>
                  </a:lnTo>
                  <a:cubicBezTo>
                    <a:pt x="49530" y="169164"/>
                    <a:pt x="0" y="136144"/>
                    <a:pt x="0" y="84582"/>
                  </a:cubicBezTo>
                  <a:lnTo>
                    <a:pt x="25400" y="84582"/>
                  </a:lnTo>
                  <a:lnTo>
                    <a:pt x="50800" y="84582"/>
                  </a:lnTo>
                  <a:lnTo>
                    <a:pt x="25400" y="84582"/>
                  </a:lnTo>
                  <a:lnTo>
                    <a:pt x="0" y="84582"/>
                  </a:lnTo>
                  <a:moveTo>
                    <a:pt x="50800" y="84582"/>
                  </a:moveTo>
                  <a:cubicBezTo>
                    <a:pt x="50800" y="98552"/>
                    <a:pt x="39370" y="109982"/>
                    <a:pt x="25400" y="109982"/>
                  </a:cubicBezTo>
                  <a:cubicBezTo>
                    <a:pt x="11430" y="109982"/>
                    <a:pt x="0" y="98552"/>
                    <a:pt x="0" y="84582"/>
                  </a:cubicBezTo>
                  <a:cubicBezTo>
                    <a:pt x="0" y="70612"/>
                    <a:pt x="11430" y="59182"/>
                    <a:pt x="25400" y="59182"/>
                  </a:cubicBezTo>
                  <a:cubicBezTo>
                    <a:pt x="39370" y="59182"/>
                    <a:pt x="50800" y="70612"/>
                    <a:pt x="50800" y="84582"/>
                  </a:cubicBezTo>
                  <a:cubicBezTo>
                    <a:pt x="50800" y="98425"/>
                    <a:pt x="66929" y="118364"/>
                    <a:pt x="98679" y="118364"/>
                  </a:cubicBezTo>
                  <a:cubicBezTo>
                    <a:pt x="130429" y="118364"/>
                    <a:pt x="146558" y="98425"/>
                    <a:pt x="146558" y="84582"/>
                  </a:cubicBezTo>
                  <a:cubicBezTo>
                    <a:pt x="146558" y="70739"/>
                    <a:pt x="130556" y="50800"/>
                    <a:pt x="98679" y="50800"/>
                  </a:cubicBezTo>
                  <a:lnTo>
                    <a:pt x="98679" y="25400"/>
                  </a:lnTo>
                  <a:lnTo>
                    <a:pt x="98679" y="50800"/>
                  </a:lnTo>
                  <a:cubicBezTo>
                    <a:pt x="66929" y="50800"/>
                    <a:pt x="50800" y="70739"/>
                    <a:pt x="50800" y="84582"/>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4" name="Google Shape;174;p6"/>
          <p:cNvSpPr/>
          <p:nvPr/>
        </p:nvSpPr>
        <p:spPr>
          <a:xfrm>
            <a:off x="233166" y="9516358"/>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4">
              <a:alphaModFix/>
            </a:blip>
            <a:stretch>
              <a:fillRect b="-6540" l="-2006" r="-2012" t="-4247"/>
            </a:stretch>
          </a:blipFill>
          <a:ln>
            <a:noFill/>
          </a:ln>
        </p:spPr>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sp>
        <p:nvSpPr>
          <p:cNvPr id="1336" name="Google Shape;1336;p60"/>
          <p:cNvSpPr/>
          <p:nvPr/>
        </p:nvSpPr>
        <p:spPr>
          <a:xfrm rot="5400000">
            <a:off x="2832981" y="1923500"/>
            <a:ext cx="4162422" cy="7496861"/>
          </a:xfrm>
          <a:custGeom>
            <a:rect b="b" l="l" r="r" t="t"/>
            <a:pathLst>
              <a:path extrusionOk="0" h="5231451" w="2904617">
                <a:moveTo>
                  <a:pt x="2780157" y="5231451"/>
                </a:moveTo>
                <a:lnTo>
                  <a:pt x="124460" y="5231451"/>
                </a:lnTo>
                <a:cubicBezTo>
                  <a:pt x="55880" y="5231451"/>
                  <a:pt x="0" y="5175571"/>
                  <a:pt x="0" y="5106991"/>
                </a:cubicBezTo>
                <a:lnTo>
                  <a:pt x="0" y="124460"/>
                </a:lnTo>
                <a:cubicBezTo>
                  <a:pt x="0" y="55880"/>
                  <a:pt x="55880" y="0"/>
                  <a:pt x="124460" y="0"/>
                </a:cubicBezTo>
                <a:lnTo>
                  <a:pt x="2780157" y="0"/>
                </a:lnTo>
                <a:cubicBezTo>
                  <a:pt x="2848737" y="0"/>
                  <a:pt x="2904617" y="55880"/>
                  <a:pt x="2904617" y="124460"/>
                </a:cubicBezTo>
                <a:lnTo>
                  <a:pt x="2904617" y="5106991"/>
                </a:lnTo>
                <a:cubicBezTo>
                  <a:pt x="2904617" y="5175571"/>
                  <a:pt x="2848737" y="5231451"/>
                  <a:pt x="2780157" y="5231451"/>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60"/>
          <p:cNvSpPr/>
          <p:nvPr/>
        </p:nvSpPr>
        <p:spPr>
          <a:xfrm rot="5400000">
            <a:off x="10944264" y="2733267"/>
            <a:ext cx="4202163" cy="7802691"/>
          </a:xfrm>
          <a:custGeom>
            <a:rect b="b" l="l" r="r" t="t"/>
            <a:pathLst>
              <a:path extrusionOk="0" h="7217180" w="3886834">
                <a:moveTo>
                  <a:pt x="3762374" y="7217180"/>
                </a:moveTo>
                <a:lnTo>
                  <a:pt x="124460" y="7217180"/>
                </a:lnTo>
                <a:cubicBezTo>
                  <a:pt x="55880" y="7217180"/>
                  <a:pt x="0" y="7161300"/>
                  <a:pt x="0" y="7092720"/>
                </a:cubicBezTo>
                <a:lnTo>
                  <a:pt x="0" y="124460"/>
                </a:lnTo>
                <a:cubicBezTo>
                  <a:pt x="0" y="55880"/>
                  <a:pt x="55880" y="0"/>
                  <a:pt x="124460" y="0"/>
                </a:cubicBezTo>
                <a:lnTo>
                  <a:pt x="3762374" y="0"/>
                </a:lnTo>
                <a:cubicBezTo>
                  <a:pt x="3830954" y="0"/>
                  <a:pt x="3886834" y="55880"/>
                  <a:pt x="3886834" y="124460"/>
                </a:cubicBezTo>
                <a:lnTo>
                  <a:pt x="3886834" y="7092720"/>
                </a:lnTo>
                <a:cubicBezTo>
                  <a:pt x="3886834" y="7161300"/>
                  <a:pt x="3830954" y="7217180"/>
                  <a:pt x="3762374" y="7217180"/>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60"/>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3">
              <a:alphaModFix/>
            </a:blip>
            <a:stretch>
              <a:fillRect b="-4987" l="-14765" r="-20796" t="0"/>
            </a:stretch>
          </a:blipFill>
          <a:ln>
            <a:noFill/>
          </a:ln>
        </p:spPr>
      </p:sp>
      <p:sp>
        <p:nvSpPr>
          <p:cNvPr id="1339" name="Google Shape;1339;p60"/>
          <p:cNvSpPr/>
          <p:nvPr/>
        </p:nvSpPr>
        <p:spPr>
          <a:xfrm>
            <a:off x="1697320" y="8888219"/>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4">
              <a:alphaModFix/>
            </a:blip>
            <a:stretch>
              <a:fillRect b="-6540" l="-2006" r="-2012" t="-4247"/>
            </a:stretch>
          </a:blipFill>
          <a:ln>
            <a:noFill/>
          </a:ln>
        </p:spPr>
      </p:sp>
      <p:sp>
        <p:nvSpPr>
          <p:cNvPr id="1340" name="Google Shape;1340;p60"/>
          <p:cNvSpPr/>
          <p:nvPr/>
        </p:nvSpPr>
        <p:spPr>
          <a:xfrm>
            <a:off x="325023" y="326974"/>
            <a:ext cx="3388350" cy="954077"/>
          </a:xfrm>
          <a:custGeom>
            <a:rect b="b" l="l" r="r" t="t"/>
            <a:pathLst>
              <a:path extrusionOk="0" h="5277992" w="18744488">
                <a:moveTo>
                  <a:pt x="0" y="0"/>
                </a:moveTo>
                <a:lnTo>
                  <a:pt x="18744488" y="0"/>
                </a:lnTo>
                <a:lnTo>
                  <a:pt x="18744488" y="5277992"/>
                </a:lnTo>
                <a:lnTo>
                  <a:pt x="0" y="5277992"/>
                </a:lnTo>
                <a:close/>
              </a:path>
            </a:pathLst>
          </a:custGeom>
          <a:solidFill>
            <a:srgbClr val="FFCA08"/>
          </a:solidFill>
          <a:ln>
            <a:noFill/>
          </a:ln>
        </p:spPr>
      </p:sp>
      <p:sp>
        <p:nvSpPr>
          <p:cNvPr id="1341" name="Google Shape;1341;p60"/>
          <p:cNvSpPr txBox="1"/>
          <p:nvPr/>
        </p:nvSpPr>
        <p:spPr>
          <a:xfrm>
            <a:off x="1165762" y="2405006"/>
            <a:ext cx="4493146" cy="809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5300" u="none" cap="none" strike="noStrike">
                <a:solidFill>
                  <a:srgbClr val="F59F35"/>
                </a:solidFill>
                <a:latin typeface="Philosopher"/>
                <a:ea typeface="Philosopher"/>
                <a:cs typeface="Philosopher"/>
                <a:sym typeface="Philosopher"/>
              </a:rPr>
              <a:t>Quizz</a:t>
            </a:r>
            <a:endParaRPr/>
          </a:p>
        </p:txBody>
      </p:sp>
      <p:sp>
        <p:nvSpPr>
          <p:cNvPr id="1342" name="Google Shape;1342;p60"/>
          <p:cNvSpPr txBox="1"/>
          <p:nvPr/>
        </p:nvSpPr>
        <p:spPr>
          <a:xfrm>
            <a:off x="1669733" y="600373"/>
            <a:ext cx="1979276" cy="46706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515" u="none" cap="none" strike="noStrike">
                <a:solidFill>
                  <a:srgbClr val="000000"/>
                </a:solidFill>
                <a:latin typeface="Philosopher"/>
                <a:ea typeface="Philosopher"/>
                <a:cs typeface="Philosopher"/>
                <a:sym typeface="Philosopher"/>
              </a:rPr>
              <a:t>Fostering Engagement and Motivation</a:t>
            </a:r>
            <a:endParaRPr/>
          </a:p>
        </p:txBody>
      </p:sp>
      <p:sp>
        <p:nvSpPr>
          <p:cNvPr id="1343" name="Google Shape;1343;p60"/>
          <p:cNvSpPr/>
          <p:nvPr/>
        </p:nvSpPr>
        <p:spPr>
          <a:xfrm>
            <a:off x="847396" y="421635"/>
            <a:ext cx="736613" cy="745709"/>
          </a:xfrm>
          <a:custGeom>
            <a:rect b="b" l="l" r="r" t="t"/>
            <a:pathLst>
              <a:path extrusionOk="0" h="745709" w="736613">
                <a:moveTo>
                  <a:pt x="0" y="0"/>
                </a:moveTo>
                <a:lnTo>
                  <a:pt x="736612" y="0"/>
                </a:lnTo>
                <a:lnTo>
                  <a:pt x="736612" y="745709"/>
                </a:lnTo>
                <a:lnTo>
                  <a:pt x="0" y="745709"/>
                </a:lnTo>
                <a:lnTo>
                  <a:pt x="0" y="0"/>
                </a:lnTo>
                <a:close/>
              </a:path>
            </a:pathLst>
          </a:custGeom>
          <a:blipFill rotWithShape="1">
            <a:blip r:embed="rId5">
              <a:alphaModFix/>
            </a:blip>
            <a:stretch>
              <a:fillRect b="-10179" l="-23107" r="-34611" t="0"/>
            </a:stretch>
          </a:blipFill>
          <a:ln>
            <a:noFill/>
          </a:ln>
        </p:spPr>
      </p:sp>
      <p:sp>
        <p:nvSpPr>
          <p:cNvPr id="1344" name="Google Shape;1344;p60"/>
          <p:cNvSpPr txBox="1"/>
          <p:nvPr/>
        </p:nvSpPr>
        <p:spPr>
          <a:xfrm rot="-5400000">
            <a:off x="220492" y="679834"/>
            <a:ext cx="824518" cy="250992"/>
          </a:xfrm>
          <a:prstGeom prst="rect">
            <a:avLst/>
          </a:prstGeom>
          <a:noFill/>
          <a:ln>
            <a:noFill/>
          </a:ln>
        </p:spPr>
        <p:txBody>
          <a:bodyPr anchorCtr="0" anchor="t" bIns="0" lIns="0" spcFirstLastPara="1" rIns="0" wrap="square" tIns="0">
            <a:spAutoFit/>
          </a:bodyPr>
          <a:lstStyle/>
          <a:p>
            <a:pPr indent="0" lvl="0" marL="0" marR="0" rtl="0" algn="ctr">
              <a:lnSpc>
                <a:spcPct val="120049"/>
              </a:lnSpc>
              <a:spcBef>
                <a:spcPts val="0"/>
              </a:spcBef>
              <a:spcAft>
                <a:spcPts val="0"/>
              </a:spcAft>
              <a:buNone/>
            </a:pPr>
            <a:r>
              <a:rPr b="1" i="0" lang="en-US" sz="1621" u="none" cap="none" strike="noStrike">
                <a:solidFill>
                  <a:srgbClr val="000000"/>
                </a:solidFill>
                <a:latin typeface="Philosopher"/>
                <a:ea typeface="Philosopher"/>
                <a:cs typeface="Philosopher"/>
                <a:sym typeface="Philosopher"/>
              </a:rPr>
              <a:t>Part 4</a:t>
            </a:r>
            <a:endParaRPr/>
          </a:p>
        </p:txBody>
      </p:sp>
      <p:sp>
        <p:nvSpPr>
          <p:cNvPr id="1345" name="Google Shape;1345;p60"/>
          <p:cNvSpPr txBox="1"/>
          <p:nvPr/>
        </p:nvSpPr>
        <p:spPr>
          <a:xfrm>
            <a:off x="1431541" y="3898947"/>
            <a:ext cx="6965303" cy="3488817"/>
          </a:xfrm>
          <a:prstGeom prst="rect">
            <a:avLst/>
          </a:prstGeom>
          <a:noFill/>
          <a:ln>
            <a:noFill/>
          </a:ln>
        </p:spPr>
        <p:txBody>
          <a:bodyPr anchorCtr="0" anchor="t" bIns="0" lIns="0" spcFirstLastPara="1" rIns="0" wrap="square" tIns="0">
            <a:spAutoFit/>
          </a:bodyPr>
          <a:lstStyle/>
          <a:p>
            <a:pPr indent="0" lvl="0" marL="0" marR="0" rtl="0" algn="l">
              <a:lnSpc>
                <a:spcPct val="140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What are some strategies for integrating micro-learning into longer courses?</a:t>
            </a:r>
            <a:endParaRPr/>
          </a:p>
          <a:p>
            <a:pPr indent="0" lvl="0" marL="0" marR="0" rtl="0" algn="l">
              <a:lnSpc>
                <a:spcPct val="140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a) </a:t>
            </a:r>
            <a:r>
              <a:rPr b="1" i="0" lang="en-US" sz="2400" u="none" cap="none" strike="noStrike">
                <a:solidFill>
                  <a:srgbClr val="000000"/>
                </a:solidFill>
                <a:latin typeface="Philosopher"/>
                <a:ea typeface="Philosopher"/>
                <a:cs typeface="Philosopher"/>
                <a:sym typeface="Philosopher"/>
              </a:rPr>
              <a:t>Avoid integration and keep them separate</a:t>
            </a: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b)</a:t>
            </a:r>
            <a:r>
              <a:rPr b="1" i="0" lang="en-US" sz="2400" u="none" cap="none" strike="noStrike">
                <a:solidFill>
                  <a:srgbClr val="000000"/>
                </a:solidFill>
                <a:latin typeface="Philosopher"/>
                <a:ea typeface="Philosopher"/>
                <a:cs typeface="Philosopher"/>
                <a:sym typeface="Philosopher"/>
              </a:rPr>
              <a:t> Align micro-learning with curriculum goals and learning objectives</a:t>
            </a: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c)</a:t>
            </a:r>
            <a:r>
              <a:rPr b="1" i="0" lang="en-US" sz="2400" u="none" cap="none" strike="noStrike">
                <a:solidFill>
                  <a:srgbClr val="000000"/>
                </a:solidFill>
                <a:latin typeface="Philosopher"/>
                <a:ea typeface="Philosopher"/>
                <a:cs typeface="Philosopher"/>
                <a:sym typeface="Philosopher"/>
              </a:rPr>
              <a:t> Use micro-learning for unrelated topics</a:t>
            </a: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d) </a:t>
            </a:r>
            <a:r>
              <a:rPr b="1" i="0" lang="en-US" sz="2400" u="none" cap="none" strike="noStrike">
                <a:solidFill>
                  <a:srgbClr val="000000"/>
                </a:solidFill>
                <a:latin typeface="Philosopher"/>
                <a:ea typeface="Philosopher"/>
                <a:cs typeface="Philosopher"/>
                <a:sym typeface="Philosopher"/>
              </a:rPr>
              <a:t>Disregard curriculum goals</a:t>
            </a:r>
            <a:endParaRPr/>
          </a:p>
        </p:txBody>
      </p:sp>
      <p:sp>
        <p:nvSpPr>
          <p:cNvPr id="1346" name="Google Shape;1346;p60"/>
          <p:cNvSpPr txBox="1"/>
          <p:nvPr/>
        </p:nvSpPr>
        <p:spPr>
          <a:xfrm>
            <a:off x="9562694" y="4861629"/>
            <a:ext cx="6965303" cy="3488817"/>
          </a:xfrm>
          <a:prstGeom prst="rect">
            <a:avLst/>
          </a:prstGeom>
          <a:noFill/>
          <a:ln>
            <a:noFill/>
          </a:ln>
        </p:spPr>
        <p:txBody>
          <a:bodyPr anchorCtr="0" anchor="t" bIns="0" lIns="0" spcFirstLastPara="1" rIns="0" wrap="square" tIns="0">
            <a:spAutoFit/>
          </a:bodyPr>
          <a:lstStyle/>
          <a:p>
            <a:pPr indent="0" lvl="0" marL="0" marR="0" rtl="0" algn="l">
              <a:lnSpc>
                <a:spcPct val="140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In the context of micro-learning, what is intrinsic motivation?</a:t>
            </a:r>
            <a:endParaRPr/>
          </a:p>
          <a:p>
            <a:pPr indent="0" lvl="0" marL="0" marR="0" rtl="0" algn="l">
              <a:lnSpc>
                <a:spcPct val="140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a) </a:t>
            </a:r>
            <a:r>
              <a:rPr b="1" i="0" lang="en-US" sz="2400" u="none" cap="none" strike="noStrike">
                <a:solidFill>
                  <a:srgbClr val="000000"/>
                </a:solidFill>
                <a:latin typeface="Philosopher"/>
                <a:ea typeface="Philosopher"/>
                <a:cs typeface="Philosopher"/>
                <a:sym typeface="Philosopher"/>
              </a:rPr>
              <a:t>Motivation driven by external rewards</a:t>
            </a: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b)</a:t>
            </a:r>
            <a:r>
              <a:rPr b="1" i="0" lang="en-US" sz="2400" u="none" cap="none" strike="noStrike">
                <a:solidFill>
                  <a:srgbClr val="000000"/>
                </a:solidFill>
                <a:latin typeface="Philosopher"/>
                <a:ea typeface="Philosopher"/>
                <a:cs typeface="Philosopher"/>
                <a:sym typeface="Philosopher"/>
              </a:rPr>
              <a:t> Motivation from within, driven by personal interest or satisfaction</a:t>
            </a: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c)</a:t>
            </a:r>
            <a:r>
              <a:rPr b="1" i="0" lang="en-US" sz="2400" u="none" cap="none" strike="noStrike">
                <a:solidFill>
                  <a:srgbClr val="000000"/>
                </a:solidFill>
                <a:latin typeface="Philosopher"/>
                <a:ea typeface="Philosopher"/>
                <a:cs typeface="Philosopher"/>
                <a:sym typeface="Philosopher"/>
              </a:rPr>
              <a:t> A type of gamification element</a:t>
            </a: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d)</a:t>
            </a:r>
            <a:r>
              <a:rPr b="1" i="0" lang="en-US" sz="2400" u="none" cap="none" strike="noStrike">
                <a:solidFill>
                  <a:srgbClr val="000000"/>
                </a:solidFill>
                <a:latin typeface="Philosopher"/>
                <a:ea typeface="Philosopher"/>
                <a:cs typeface="Philosopher"/>
                <a:sym typeface="Philosopher"/>
              </a:rPr>
              <a:t> The absence of motivation</a:t>
            </a:r>
            <a:endParaRPr/>
          </a:p>
        </p:txBody>
      </p:sp>
      <p:sp>
        <p:nvSpPr>
          <p:cNvPr id="1347" name="Google Shape;1347;p60"/>
          <p:cNvSpPr/>
          <p:nvPr/>
        </p:nvSpPr>
        <p:spPr>
          <a:xfrm>
            <a:off x="9153269" y="805330"/>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6">
              <a:alphaModFix amt="14000"/>
            </a:blip>
            <a:stretch>
              <a:fillRect b="0" l="0" r="0" t="0"/>
            </a:stretch>
          </a:blipFill>
          <a:ln>
            <a:noFill/>
          </a:ln>
        </p:spPr>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sp>
        <p:nvSpPr>
          <p:cNvPr id="1356" name="Google Shape;1356;p61"/>
          <p:cNvSpPr/>
          <p:nvPr/>
        </p:nvSpPr>
        <p:spPr>
          <a:xfrm rot="5400000">
            <a:off x="2611969" y="3183017"/>
            <a:ext cx="4158756" cy="7242928"/>
          </a:xfrm>
          <a:custGeom>
            <a:rect b="b" l="l" r="r" t="t"/>
            <a:pathLst>
              <a:path extrusionOk="0" h="4579194" w="2629289">
                <a:moveTo>
                  <a:pt x="2504829" y="4579194"/>
                </a:moveTo>
                <a:lnTo>
                  <a:pt x="124460" y="4579194"/>
                </a:lnTo>
                <a:cubicBezTo>
                  <a:pt x="55880" y="4579194"/>
                  <a:pt x="0" y="4523314"/>
                  <a:pt x="0" y="4454734"/>
                </a:cubicBezTo>
                <a:lnTo>
                  <a:pt x="0" y="124460"/>
                </a:lnTo>
                <a:cubicBezTo>
                  <a:pt x="0" y="55880"/>
                  <a:pt x="55880" y="0"/>
                  <a:pt x="124460" y="0"/>
                </a:cubicBezTo>
                <a:lnTo>
                  <a:pt x="2504829" y="0"/>
                </a:lnTo>
                <a:cubicBezTo>
                  <a:pt x="2573409" y="0"/>
                  <a:pt x="2629289" y="55880"/>
                  <a:pt x="2629289" y="124460"/>
                </a:cubicBezTo>
                <a:lnTo>
                  <a:pt x="2629289" y="4454734"/>
                </a:lnTo>
                <a:cubicBezTo>
                  <a:pt x="2629289" y="4523314"/>
                  <a:pt x="2573409" y="4579194"/>
                  <a:pt x="2504829" y="4579194"/>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61"/>
          <p:cNvSpPr/>
          <p:nvPr/>
        </p:nvSpPr>
        <p:spPr>
          <a:xfrm rot="5400000">
            <a:off x="12070669" y="4342764"/>
            <a:ext cx="3610229" cy="6767034"/>
          </a:xfrm>
          <a:custGeom>
            <a:rect b="b" l="l" r="r" t="t"/>
            <a:pathLst>
              <a:path extrusionOk="0" h="5462705" w="2914366">
                <a:moveTo>
                  <a:pt x="2789906" y="5462705"/>
                </a:moveTo>
                <a:lnTo>
                  <a:pt x="124460" y="5462705"/>
                </a:lnTo>
                <a:cubicBezTo>
                  <a:pt x="55880" y="5462705"/>
                  <a:pt x="0" y="5406825"/>
                  <a:pt x="0" y="5338245"/>
                </a:cubicBezTo>
                <a:lnTo>
                  <a:pt x="0" y="124460"/>
                </a:lnTo>
                <a:cubicBezTo>
                  <a:pt x="0" y="55880"/>
                  <a:pt x="55880" y="0"/>
                  <a:pt x="124460" y="0"/>
                </a:cubicBezTo>
                <a:lnTo>
                  <a:pt x="2789906" y="0"/>
                </a:lnTo>
                <a:cubicBezTo>
                  <a:pt x="2858486" y="0"/>
                  <a:pt x="2914366" y="55880"/>
                  <a:pt x="2914366" y="124460"/>
                </a:cubicBezTo>
                <a:lnTo>
                  <a:pt x="2914366" y="5338245"/>
                </a:lnTo>
                <a:cubicBezTo>
                  <a:pt x="2914366" y="5406825"/>
                  <a:pt x="2858486" y="5462705"/>
                  <a:pt x="2789906" y="5462705"/>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61"/>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3">
              <a:alphaModFix/>
            </a:blip>
            <a:stretch>
              <a:fillRect b="-4987" l="-14765" r="-20796" t="0"/>
            </a:stretch>
          </a:blipFill>
          <a:ln>
            <a:noFill/>
          </a:ln>
        </p:spPr>
      </p:sp>
      <p:sp>
        <p:nvSpPr>
          <p:cNvPr id="1359" name="Google Shape;1359;p61"/>
          <p:cNvSpPr/>
          <p:nvPr/>
        </p:nvSpPr>
        <p:spPr>
          <a:xfrm>
            <a:off x="325023" y="9397041"/>
            <a:ext cx="2870782" cy="552674"/>
          </a:xfrm>
          <a:custGeom>
            <a:rect b="b" l="l" r="r" t="t"/>
            <a:pathLst>
              <a:path extrusionOk="0" h="552674" w="2870782">
                <a:moveTo>
                  <a:pt x="0" y="0"/>
                </a:moveTo>
                <a:lnTo>
                  <a:pt x="2870783" y="0"/>
                </a:lnTo>
                <a:lnTo>
                  <a:pt x="2870783" y="552674"/>
                </a:lnTo>
                <a:lnTo>
                  <a:pt x="0" y="552674"/>
                </a:lnTo>
                <a:lnTo>
                  <a:pt x="0" y="0"/>
                </a:lnTo>
                <a:close/>
              </a:path>
            </a:pathLst>
          </a:custGeom>
          <a:blipFill rotWithShape="1">
            <a:blip r:embed="rId4">
              <a:alphaModFix/>
            </a:blip>
            <a:stretch>
              <a:fillRect b="-6540" l="-2006" r="-2012" t="-4247"/>
            </a:stretch>
          </a:blipFill>
          <a:ln>
            <a:noFill/>
          </a:ln>
        </p:spPr>
      </p:sp>
      <p:sp>
        <p:nvSpPr>
          <p:cNvPr id="1360" name="Google Shape;1360;p61"/>
          <p:cNvSpPr/>
          <p:nvPr/>
        </p:nvSpPr>
        <p:spPr>
          <a:xfrm rot="5400000">
            <a:off x="10142261" y="-1357933"/>
            <a:ext cx="3942570" cy="7444578"/>
          </a:xfrm>
          <a:custGeom>
            <a:rect b="b" l="l" r="r" t="t"/>
            <a:pathLst>
              <a:path extrusionOk="0" h="7487782" w="3965451">
                <a:moveTo>
                  <a:pt x="3840990" y="7487782"/>
                </a:moveTo>
                <a:lnTo>
                  <a:pt x="124460" y="7487782"/>
                </a:lnTo>
                <a:cubicBezTo>
                  <a:pt x="55880" y="7487782"/>
                  <a:pt x="0" y="7431902"/>
                  <a:pt x="0" y="7363322"/>
                </a:cubicBezTo>
                <a:lnTo>
                  <a:pt x="0" y="124460"/>
                </a:lnTo>
                <a:cubicBezTo>
                  <a:pt x="0" y="55880"/>
                  <a:pt x="55880" y="0"/>
                  <a:pt x="124460" y="0"/>
                </a:cubicBezTo>
                <a:lnTo>
                  <a:pt x="3840991" y="0"/>
                </a:lnTo>
                <a:cubicBezTo>
                  <a:pt x="3909571" y="0"/>
                  <a:pt x="3965451" y="55880"/>
                  <a:pt x="3965451" y="124460"/>
                </a:cubicBezTo>
                <a:lnTo>
                  <a:pt x="3965451" y="7363323"/>
                </a:lnTo>
                <a:cubicBezTo>
                  <a:pt x="3965451" y="7431902"/>
                  <a:pt x="3909571" y="7487782"/>
                  <a:pt x="3840991" y="7487782"/>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61"/>
          <p:cNvSpPr txBox="1"/>
          <p:nvPr/>
        </p:nvSpPr>
        <p:spPr>
          <a:xfrm>
            <a:off x="1165762" y="5358396"/>
            <a:ext cx="7051171" cy="2882646"/>
          </a:xfrm>
          <a:prstGeom prst="rect">
            <a:avLst/>
          </a:prstGeom>
          <a:noFill/>
          <a:ln>
            <a:noFill/>
          </a:ln>
        </p:spPr>
        <p:txBody>
          <a:bodyPr anchorCtr="0" anchor="t" bIns="0" lIns="0" spcFirstLastPara="1" rIns="0" wrap="square" tIns="0">
            <a:spAutoFit/>
          </a:bodyPr>
          <a:lstStyle/>
          <a:p>
            <a:pPr indent="0" lvl="0" marL="0" marR="0" rtl="0" algn="just">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What's one benefit of incorporating gamification elements like badges and points in micro-learning?</a:t>
            </a:r>
            <a:endParaRPr/>
          </a:p>
          <a:p>
            <a:pPr indent="0" lvl="0" marL="0" marR="0" rtl="0" algn="just">
              <a:lnSpc>
                <a:spcPct val="140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a)</a:t>
            </a:r>
            <a:r>
              <a:rPr b="1" i="0" lang="en-US" sz="2400" u="none" cap="none" strike="noStrike">
                <a:solidFill>
                  <a:srgbClr val="000000"/>
                </a:solidFill>
                <a:latin typeface="Philosopher"/>
                <a:ea typeface="Philosopher"/>
                <a:cs typeface="Philosopher"/>
                <a:sym typeface="Philosopher"/>
              </a:rPr>
              <a:t> Creating a boring learning experience</a:t>
            </a: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b)</a:t>
            </a:r>
            <a:r>
              <a:rPr b="1" i="0" lang="en-US" sz="2400" u="none" cap="none" strike="noStrike">
                <a:solidFill>
                  <a:srgbClr val="000000"/>
                </a:solidFill>
                <a:latin typeface="Philosopher"/>
                <a:ea typeface="Philosopher"/>
                <a:cs typeface="Philosopher"/>
                <a:sym typeface="Philosopher"/>
              </a:rPr>
              <a:t> Encouraging disengagement</a:t>
            </a: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c) </a:t>
            </a:r>
            <a:r>
              <a:rPr b="1" i="0" lang="en-US" sz="2400" u="none" cap="none" strike="noStrike">
                <a:solidFill>
                  <a:srgbClr val="000000"/>
                </a:solidFill>
                <a:latin typeface="Philosopher"/>
                <a:ea typeface="Philosopher"/>
                <a:cs typeface="Philosopher"/>
                <a:sym typeface="Philosopher"/>
              </a:rPr>
              <a:t>Making learning more fun and engaging</a:t>
            </a: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d)</a:t>
            </a:r>
            <a:r>
              <a:rPr b="1" i="0" lang="en-US" sz="2400" u="none" cap="none" strike="noStrike">
                <a:solidFill>
                  <a:srgbClr val="000000"/>
                </a:solidFill>
                <a:latin typeface="Philosopher"/>
                <a:ea typeface="Philosopher"/>
                <a:cs typeface="Philosopher"/>
                <a:sym typeface="Philosopher"/>
              </a:rPr>
              <a:t> Slowing down the learning process</a:t>
            </a:r>
            <a:endParaRPr/>
          </a:p>
        </p:txBody>
      </p:sp>
      <p:sp>
        <p:nvSpPr>
          <p:cNvPr id="1362" name="Google Shape;1362;p61"/>
          <p:cNvSpPr txBox="1"/>
          <p:nvPr/>
        </p:nvSpPr>
        <p:spPr>
          <a:xfrm>
            <a:off x="10672492" y="6278481"/>
            <a:ext cx="6406582" cy="28860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How can you encourage continuous learning with micro-learning?</a:t>
            </a:r>
            <a:endParaRPr/>
          </a:p>
          <a:p>
            <a:pPr indent="0" lvl="0" marL="0" marR="0" rtl="0" algn="l">
              <a:lnSpc>
                <a:spcPct val="144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44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a)</a:t>
            </a:r>
            <a:r>
              <a:rPr b="1" i="0" lang="en-US" sz="2400" u="none" cap="none" strike="noStrike">
                <a:solidFill>
                  <a:srgbClr val="000000"/>
                </a:solidFill>
                <a:latin typeface="Philosopher"/>
                <a:ea typeface="Philosopher"/>
                <a:cs typeface="Philosopher"/>
                <a:sym typeface="Philosopher"/>
              </a:rPr>
              <a:t> Maintain an irregular schedule</a:t>
            </a:r>
            <a:endParaRPr/>
          </a:p>
          <a:p>
            <a:pPr indent="0" lvl="0" marL="0" marR="0" rtl="0" algn="l">
              <a:lnSpc>
                <a:spcPct val="144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b)</a:t>
            </a:r>
            <a:r>
              <a:rPr b="1" i="0" lang="en-US" sz="2400" u="none" cap="none" strike="noStrike">
                <a:solidFill>
                  <a:srgbClr val="000000"/>
                </a:solidFill>
                <a:latin typeface="Philosopher"/>
                <a:ea typeface="Philosopher"/>
                <a:cs typeface="Philosopher"/>
                <a:sym typeface="Philosopher"/>
              </a:rPr>
              <a:t> Set goals and maintain a consistent schedule</a:t>
            </a:r>
            <a:endParaRPr/>
          </a:p>
          <a:p>
            <a:pPr indent="0" lvl="0" marL="0" marR="0" rtl="0" algn="l">
              <a:lnSpc>
                <a:spcPct val="144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c)</a:t>
            </a:r>
            <a:r>
              <a:rPr b="1" i="0" lang="en-US" sz="2400" u="none" cap="none" strike="noStrike">
                <a:solidFill>
                  <a:srgbClr val="000000"/>
                </a:solidFill>
                <a:latin typeface="Philosopher"/>
                <a:ea typeface="Philosopher"/>
                <a:cs typeface="Philosopher"/>
                <a:sym typeface="Philosopher"/>
              </a:rPr>
              <a:t> Set unrealistic expectations</a:t>
            </a:r>
            <a:endParaRPr/>
          </a:p>
          <a:p>
            <a:pPr indent="0" lvl="0" marL="0" marR="0" rtl="0" algn="l">
              <a:lnSpc>
                <a:spcPct val="144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d) </a:t>
            </a:r>
            <a:r>
              <a:rPr b="1" i="0" lang="en-US" sz="2400" u="none" cap="none" strike="noStrike">
                <a:solidFill>
                  <a:srgbClr val="000000"/>
                </a:solidFill>
                <a:latin typeface="Philosopher"/>
                <a:ea typeface="Philosopher"/>
                <a:cs typeface="Philosopher"/>
                <a:sym typeface="Philosopher"/>
              </a:rPr>
              <a:t>Use lengthy, infrequent learning materials</a:t>
            </a:r>
            <a:endParaRPr/>
          </a:p>
        </p:txBody>
      </p:sp>
      <p:sp>
        <p:nvSpPr>
          <p:cNvPr id="1363" name="Google Shape;1363;p61"/>
          <p:cNvSpPr txBox="1"/>
          <p:nvPr/>
        </p:nvSpPr>
        <p:spPr>
          <a:xfrm>
            <a:off x="8687052" y="666430"/>
            <a:ext cx="6852989" cy="3367278"/>
          </a:xfrm>
          <a:prstGeom prst="rect">
            <a:avLst/>
          </a:prstGeom>
          <a:noFill/>
          <a:ln>
            <a:noFill/>
          </a:ln>
        </p:spPr>
        <p:txBody>
          <a:bodyPr anchorCtr="0" anchor="t" bIns="0" lIns="0" spcFirstLastPara="1" rIns="0" wrap="square" tIns="0">
            <a:spAutoFit/>
          </a:bodyPr>
          <a:lstStyle/>
          <a:p>
            <a:pPr indent="0" lvl="0" marL="0" marR="0" rtl="0" algn="just">
              <a:lnSpc>
                <a:spcPct val="127000"/>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In the context of the session, what are participants invited to share during the habit-sharing part?</a:t>
            </a:r>
            <a:endParaRPr/>
          </a:p>
          <a:p>
            <a:pPr indent="0" lvl="0" marL="0" marR="0" rtl="0" algn="l">
              <a:lnSpc>
                <a:spcPct val="140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a)</a:t>
            </a:r>
            <a:r>
              <a:rPr b="1" i="0" lang="en-US" sz="2400" u="none" cap="none" strike="noStrike">
                <a:solidFill>
                  <a:srgbClr val="000000"/>
                </a:solidFill>
                <a:latin typeface="Philosopher"/>
                <a:ea typeface="Philosopher"/>
                <a:cs typeface="Philosopher"/>
                <a:sym typeface="Philosopher"/>
              </a:rPr>
              <a:t> Their favorite movies and books</a:t>
            </a: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b)</a:t>
            </a:r>
            <a:r>
              <a:rPr b="1" i="0" lang="en-US" sz="2400" u="none" cap="none" strike="noStrike">
                <a:solidFill>
                  <a:srgbClr val="000000"/>
                </a:solidFill>
                <a:latin typeface="Philosopher"/>
                <a:ea typeface="Philosopher"/>
                <a:cs typeface="Philosopher"/>
                <a:sym typeface="Philosopher"/>
              </a:rPr>
              <a:t> New habits they've attempted to establish since the last session</a:t>
            </a: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c)</a:t>
            </a:r>
            <a:r>
              <a:rPr b="1" i="0" lang="en-US" sz="2400" u="none" cap="none" strike="noStrike">
                <a:solidFill>
                  <a:srgbClr val="000000"/>
                </a:solidFill>
                <a:latin typeface="Philosopher"/>
                <a:ea typeface="Philosopher"/>
                <a:cs typeface="Philosopher"/>
                <a:sym typeface="Philosopher"/>
              </a:rPr>
              <a:t> Their travel experiences</a:t>
            </a: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d)</a:t>
            </a:r>
            <a:r>
              <a:rPr b="1" i="0" lang="en-US" sz="2400" u="none" cap="none" strike="noStrike">
                <a:solidFill>
                  <a:srgbClr val="000000"/>
                </a:solidFill>
                <a:latin typeface="Philosopher"/>
                <a:ea typeface="Philosopher"/>
                <a:cs typeface="Philosopher"/>
                <a:sym typeface="Philosopher"/>
              </a:rPr>
              <a:t> Their favorite foods</a:t>
            </a:r>
            <a:endParaRPr/>
          </a:p>
        </p:txBody>
      </p:sp>
      <p:sp>
        <p:nvSpPr>
          <p:cNvPr id="1364" name="Google Shape;1364;p61"/>
          <p:cNvSpPr/>
          <p:nvPr/>
        </p:nvSpPr>
        <p:spPr>
          <a:xfrm>
            <a:off x="325023" y="326974"/>
            <a:ext cx="3388350" cy="954077"/>
          </a:xfrm>
          <a:custGeom>
            <a:rect b="b" l="l" r="r" t="t"/>
            <a:pathLst>
              <a:path extrusionOk="0" h="5277992" w="18744488">
                <a:moveTo>
                  <a:pt x="0" y="0"/>
                </a:moveTo>
                <a:lnTo>
                  <a:pt x="18744488" y="0"/>
                </a:lnTo>
                <a:lnTo>
                  <a:pt x="18744488" y="5277992"/>
                </a:lnTo>
                <a:lnTo>
                  <a:pt x="0" y="5277992"/>
                </a:lnTo>
                <a:close/>
              </a:path>
            </a:pathLst>
          </a:custGeom>
          <a:solidFill>
            <a:srgbClr val="FFCA08"/>
          </a:solidFill>
          <a:ln>
            <a:noFill/>
          </a:ln>
        </p:spPr>
      </p:sp>
      <p:sp>
        <p:nvSpPr>
          <p:cNvPr id="1365" name="Google Shape;1365;p61"/>
          <p:cNvSpPr txBox="1"/>
          <p:nvPr/>
        </p:nvSpPr>
        <p:spPr>
          <a:xfrm>
            <a:off x="1572584" y="557680"/>
            <a:ext cx="2104011"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610" u="none" cap="none" strike="noStrike">
                <a:solidFill>
                  <a:srgbClr val="000000"/>
                </a:solidFill>
                <a:latin typeface="Philosopher"/>
                <a:ea typeface="Philosopher"/>
                <a:cs typeface="Philosopher"/>
                <a:sym typeface="Philosopher"/>
              </a:rPr>
              <a:t>Fostering Engagement and Motivation</a:t>
            </a:r>
            <a:endParaRPr/>
          </a:p>
        </p:txBody>
      </p:sp>
      <p:sp>
        <p:nvSpPr>
          <p:cNvPr id="1366" name="Google Shape;1366;p61"/>
          <p:cNvSpPr/>
          <p:nvPr/>
        </p:nvSpPr>
        <p:spPr>
          <a:xfrm>
            <a:off x="809296" y="421635"/>
            <a:ext cx="725189" cy="745709"/>
          </a:xfrm>
          <a:custGeom>
            <a:rect b="b" l="l" r="r" t="t"/>
            <a:pathLst>
              <a:path extrusionOk="0" h="745709" w="725189">
                <a:moveTo>
                  <a:pt x="0" y="0"/>
                </a:moveTo>
                <a:lnTo>
                  <a:pt x="725188" y="0"/>
                </a:lnTo>
                <a:lnTo>
                  <a:pt x="725188" y="745709"/>
                </a:lnTo>
                <a:lnTo>
                  <a:pt x="0" y="745709"/>
                </a:lnTo>
                <a:lnTo>
                  <a:pt x="0" y="0"/>
                </a:lnTo>
                <a:close/>
              </a:path>
            </a:pathLst>
          </a:custGeom>
          <a:blipFill rotWithShape="1">
            <a:blip r:embed="rId5">
              <a:alphaModFix/>
            </a:blip>
            <a:stretch>
              <a:fillRect b="-10179" l="-23470" r="-36729" t="0"/>
            </a:stretch>
          </a:blipFill>
          <a:ln>
            <a:noFill/>
          </a:ln>
        </p:spPr>
      </p:sp>
      <p:sp>
        <p:nvSpPr>
          <p:cNvPr id="1367" name="Google Shape;1367;p61"/>
          <p:cNvSpPr txBox="1"/>
          <p:nvPr/>
        </p:nvSpPr>
        <p:spPr>
          <a:xfrm rot="-5400000">
            <a:off x="220492" y="679834"/>
            <a:ext cx="824518" cy="250992"/>
          </a:xfrm>
          <a:prstGeom prst="rect">
            <a:avLst/>
          </a:prstGeom>
          <a:noFill/>
          <a:ln>
            <a:noFill/>
          </a:ln>
        </p:spPr>
        <p:txBody>
          <a:bodyPr anchorCtr="0" anchor="t" bIns="0" lIns="0" spcFirstLastPara="1" rIns="0" wrap="square" tIns="0">
            <a:spAutoFit/>
          </a:bodyPr>
          <a:lstStyle/>
          <a:p>
            <a:pPr indent="0" lvl="0" marL="0" marR="0" rtl="0" algn="ctr">
              <a:lnSpc>
                <a:spcPct val="120049"/>
              </a:lnSpc>
              <a:spcBef>
                <a:spcPts val="0"/>
              </a:spcBef>
              <a:spcAft>
                <a:spcPts val="0"/>
              </a:spcAft>
              <a:buNone/>
            </a:pPr>
            <a:r>
              <a:rPr b="1" i="0" lang="en-US" sz="1621" u="none" cap="none" strike="noStrike">
                <a:solidFill>
                  <a:srgbClr val="000000"/>
                </a:solidFill>
                <a:latin typeface="Philosopher"/>
                <a:ea typeface="Philosopher"/>
                <a:cs typeface="Philosopher"/>
                <a:sym typeface="Philosopher"/>
              </a:rPr>
              <a:t>Part 4</a:t>
            </a:r>
            <a:endParaRPr/>
          </a:p>
        </p:txBody>
      </p:sp>
      <p:sp>
        <p:nvSpPr>
          <p:cNvPr id="1368" name="Google Shape;1368;p61"/>
          <p:cNvSpPr txBox="1"/>
          <p:nvPr/>
        </p:nvSpPr>
        <p:spPr>
          <a:xfrm>
            <a:off x="1165762" y="3624133"/>
            <a:ext cx="4493146" cy="809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5300" u="none" cap="none" strike="noStrike">
                <a:solidFill>
                  <a:srgbClr val="F59F35"/>
                </a:solidFill>
                <a:latin typeface="Philosopher"/>
                <a:ea typeface="Philosopher"/>
                <a:cs typeface="Philosopher"/>
                <a:sym typeface="Philosopher"/>
              </a:rPr>
              <a:t>Quizz</a:t>
            </a:r>
            <a:endParaRPr/>
          </a:p>
        </p:txBody>
      </p:sp>
      <p:sp>
        <p:nvSpPr>
          <p:cNvPr id="1369" name="Google Shape;1369;p61"/>
          <p:cNvSpPr/>
          <p:nvPr/>
        </p:nvSpPr>
        <p:spPr>
          <a:xfrm>
            <a:off x="9153269" y="805330"/>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6">
              <a:alphaModFix amt="14000"/>
            </a:blip>
            <a:stretch>
              <a:fillRect b="0" l="0" r="0" t="0"/>
            </a:stretch>
          </a:blipFill>
          <a:ln>
            <a:noFill/>
          </a:ln>
        </p:spPr>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sp>
        <p:nvSpPr>
          <p:cNvPr id="1378" name="Google Shape;1378;p62"/>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1379" name="Google Shape;1379;p62"/>
          <p:cNvSpPr/>
          <p:nvPr/>
        </p:nvSpPr>
        <p:spPr>
          <a:xfrm>
            <a:off x="-753056" y="1746659"/>
            <a:ext cx="14489171" cy="8229600"/>
          </a:xfrm>
          <a:custGeom>
            <a:rect b="b" l="l" r="r" t="t"/>
            <a:pathLst>
              <a:path extrusionOk="0" h="8229600" w="14489171">
                <a:moveTo>
                  <a:pt x="0" y="0"/>
                </a:moveTo>
                <a:lnTo>
                  <a:pt x="14489171" y="0"/>
                </a:lnTo>
                <a:lnTo>
                  <a:pt x="14489171" y="8229600"/>
                </a:lnTo>
                <a:lnTo>
                  <a:pt x="0" y="8229600"/>
                </a:lnTo>
                <a:lnTo>
                  <a:pt x="0" y="0"/>
                </a:lnTo>
                <a:close/>
              </a:path>
            </a:pathLst>
          </a:custGeom>
          <a:blipFill rotWithShape="1">
            <a:blip r:embed="rId4">
              <a:alphaModFix/>
            </a:blip>
            <a:stretch>
              <a:fillRect b="-8649" l="0" r="0" t="-8648"/>
            </a:stretch>
          </a:blipFill>
          <a:ln>
            <a:noFill/>
          </a:ln>
        </p:spPr>
      </p:sp>
      <p:sp>
        <p:nvSpPr>
          <p:cNvPr id="1380" name="Google Shape;1380;p62"/>
          <p:cNvSpPr/>
          <p:nvPr/>
        </p:nvSpPr>
        <p:spPr>
          <a:xfrm rot="5400000">
            <a:off x="11135019" y="-697124"/>
            <a:ext cx="4018961" cy="10287000"/>
          </a:xfrm>
          <a:custGeom>
            <a:rect b="b" l="l" r="r" t="t"/>
            <a:pathLst>
              <a:path extrusionOk="0" h="13716000" w="5358616">
                <a:moveTo>
                  <a:pt x="0" y="0"/>
                </a:moveTo>
                <a:lnTo>
                  <a:pt x="5358616" y="0"/>
                </a:lnTo>
                <a:lnTo>
                  <a:pt x="5358616" y="13716000"/>
                </a:lnTo>
                <a:lnTo>
                  <a:pt x="0" y="13716000"/>
                </a:lnTo>
                <a:close/>
              </a:path>
            </a:pathLst>
          </a:custGeom>
          <a:solidFill>
            <a:srgbClr val="F59F35"/>
          </a:solidFill>
          <a:ln>
            <a:noFill/>
          </a:ln>
        </p:spPr>
      </p:sp>
      <p:sp>
        <p:nvSpPr>
          <p:cNvPr id="1381" name="Google Shape;1381;p62"/>
          <p:cNvSpPr/>
          <p:nvPr/>
        </p:nvSpPr>
        <p:spPr>
          <a:xfrm>
            <a:off x="1677023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5">
              <a:alphaModFix/>
            </a:blip>
            <a:stretch>
              <a:fillRect b="-4987" l="-14765" r="-20796" t="0"/>
            </a:stretch>
          </a:blipFill>
          <a:ln>
            <a:noFill/>
          </a:ln>
        </p:spPr>
      </p:sp>
      <p:sp>
        <p:nvSpPr>
          <p:cNvPr id="1382" name="Google Shape;1382;p62"/>
          <p:cNvSpPr/>
          <p:nvPr/>
        </p:nvSpPr>
        <p:spPr>
          <a:xfrm rot="474872">
            <a:off x="9814062" y="3699147"/>
            <a:ext cx="1994922" cy="1885202"/>
          </a:xfrm>
          <a:custGeom>
            <a:rect b="b" l="l" r="r" t="t"/>
            <a:pathLst>
              <a:path extrusionOk="0" h="1885202" w="1994922">
                <a:moveTo>
                  <a:pt x="0" y="0"/>
                </a:moveTo>
                <a:lnTo>
                  <a:pt x="1994923" y="0"/>
                </a:lnTo>
                <a:lnTo>
                  <a:pt x="1994923" y="1885201"/>
                </a:lnTo>
                <a:lnTo>
                  <a:pt x="0" y="1885201"/>
                </a:lnTo>
                <a:lnTo>
                  <a:pt x="0" y="0"/>
                </a:lnTo>
                <a:close/>
              </a:path>
            </a:pathLst>
          </a:custGeom>
          <a:blipFill rotWithShape="1">
            <a:blip r:embed="rId6">
              <a:alphaModFix/>
            </a:blip>
            <a:stretch>
              <a:fillRect b="0" l="0" r="0" t="0"/>
            </a:stretch>
          </a:blipFill>
          <a:ln>
            <a:noFill/>
          </a:ln>
        </p:spPr>
      </p:sp>
      <p:sp>
        <p:nvSpPr>
          <p:cNvPr id="1383" name="Google Shape;1383;p62"/>
          <p:cNvSpPr/>
          <p:nvPr/>
        </p:nvSpPr>
        <p:spPr>
          <a:xfrm rot="-5809520">
            <a:off x="14530387" y="3730592"/>
            <a:ext cx="1994922" cy="1885202"/>
          </a:xfrm>
          <a:custGeom>
            <a:rect b="b" l="l" r="r" t="t"/>
            <a:pathLst>
              <a:path extrusionOk="0" h="1885202" w="1994922">
                <a:moveTo>
                  <a:pt x="0" y="0"/>
                </a:moveTo>
                <a:lnTo>
                  <a:pt x="1994923" y="0"/>
                </a:lnTo>
                <a:lnTo>
                  <a:pt x="1994923" y="1885202"/>
                </a:lnTo>
                <a:lnTo>
                  <a:pt x="0" y="1885202"/>
                </a:lnTo>
                <a:lnTo>
                  <a:pt x="0" y="0"/>
                </a:lnTo>
                <a:close/>
              </a:path>
            </a:pathLst>
          </a:custGeom>
          <a:blipFill rotWithShape="1">
            <a:blip r:embed="rId6">
              <a:alphaModFix/>
            </a:blip>
            <a:stretch>
              <a:fillRect b="0" l="0" r="0" t="0"/>
            </a:stretch>
          </a:blipFill>
          <a:ln>
            <a:noFill/>
          </a:ln>
        </p:spPr>
      </p:sp>
      <p:sp>
        <p:nvSpPr>
          <p:cNvPr id="1384" name="Google Shape;1384;p62"/>
          <p:cNvSpPr/>
          <p:nvPr/>
        </p:nvSpPr>
        <p:spPr>
          <a:xfrm rot="5400000">
            <a:off x="6624535" y="1574363"/>
            <a:ext cx="1352736" cy="14601807"/>
          </a:xfrm>
          <a:custGeom>
            <a:rect b="b" l="l" r="r" t="t"/>
            <a:pathLst>
              <a:path extrusionOk="0" h="19469075" w="1803649">
                <a:moveTo>
                  <a:pt x="0" y="0"/>
                </a:moveTo>
                <a:lnTo>
                  <a:pt x="1803649" y="0"/>
                </a:lnTo>
                <a:lnTo>
                  <a:pt x="1803649" y="19469075"/>
                </a:lnTo>
                <a:lnTo>
                  <a:pt x="0" y="19469075"/>
                </a:lnTo>
                <a:close/>
              </a:path>
            </a:pathLst>
          </a:custGeom>
          <a:solidFill>
            <a:srgbClr val="F59F35"/>
          </a:solidFill>
          <a:ln>
            <a:noFill/>
          </a:ln>
        </p:spPr>
      </p:sp>
      <p:sp>
        <p:nvSpPr>
          <p:cNvPr id="1385" name="Google Shape;1385;p62"/>
          <p:cNvSpPr/>
          <p:nvPr/>
        </p:nvSpPr>
        <p:spPr>
          <a:xfrm>
            <a:off x="13583754" y="8341434"/>
            <a:ext cx="1018053" cy="1210167"/>
          </a:xfrm>
          <a:custGeom>
            <a:rect b="b" l="l" r="r" t="t"/>
            <a:pathLst>
              <a:path extrusionOk="0" h="1210167" w="1018053">
                <a:moveTo>
                  <a:pt x="0" y="0"/>
                </a:moveTo>
                <a:lnTo>
                  <a:pt x="1018053" y="0"/>
                </a:lnTo>
                <a:lnTo>
                  <a:pt x="1018053" y="1210166"/>
                </a:lnTo>
                <a:lnTo>
                  <a:pt x="0" y="1210166"/>
                </a:lnTo>
                <a:lnTo>
                  <a:pt x="0" y="0"/>
                </a:lnTo>
                <a:close/>
              </a:path>
            </a:pathLst>
          </a:custGeom>
          <a:blipFill rotWithShape="1">
            <a:blip r:embed="rId7">
              <a:alphaModFix/>
            </a:blip>
            <a:stretch>
              <a:fillRect b="0" l="0" r="0" t="0"/>
            </a:stretch>
          </a:blipFill>
          <a:ln>
            <a:noFill/>
          </a:ln>
        </p:spPr>
      </p:sp>
      <p:sp>
        <p:nvSpPr>
          <p:cNvPr id="1386" name="Google Shape;1386;p62"/>
          <p:cNvSpPr txBox="1"/>
          <p:nvPr/>
        </p:nvSpPr>
        <p:spPr>
          <a:xfrm>
            <a:off x="9693771" y="2748351"/>
            <a:ext cx="6901458" cy="704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500" u="none" cap="none" strike="noStrike">
                <a:solidFill>
                  <a:srgbClr val="000000"/>
                </a:solidFill>
                <a:latin typeface="Philosopher"/>
                <a:ea typeface="Philosopher"/>
                <a:cs typeface="Philosopher"/>
                <a:sym typeface="Philosopher"/>
              </a:rPr>
              <a:t>Integrating Micro-Learning</a:t>
            </a:r>
            <a:endParaRPr/>
          </a:p>
        </p:txBody>
      </p:sp>
      <p:sp>
        <p:nvSpPr>
          <p:cNvPr id="1387" name="Google Shape;1387;p62"/>
          <p:cNvSpPr txBox="1"/>
          <p:nvPr/>
        </p:nvSpPr>
        <p:spPr>
          <a:xfrm>
            <a:off x="160666" y="7323003"/>
            <a:ext cx="12740965" cy="733425"/>
          </a:xfrm>
          <a:prstGeom prst="rect">
            <a:avLst/>
          </a:prstGeom>
          <a:noFill/>
          <a:ln>
            <a:noFill/>
          </a:ln>
        </p:spPr>
        <p:txBody>
          <a:bodyPr anchorCtr="0" anchor="t" bIns="0" lIns="0" spcFirstLastPara="1" rIns="0" wrap="square" tIns="0">
            <a:spAutoFit/>
          </a:bodyPr>
          <a:lstStyle/>
          <a:p>
            <a:pPr indent="0" lvl="0" marL="0" marR="0" rtl="0" algn="l">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19958"/>
              </a:lnSpc>
              <a:spcBef>
                <a:spcPts val="0"/>
              </a:spcBef>
              <a:spcAft>
                <a:spcPts val="0"/>
              </a:spcAft>
              <a:buNone/>
            </a:pPr>
            <a:r>
              <a:rPr b="0" i="0" lang="en-US" sz="2400" u="none" cap="none" strike="noStrike">
                <a:solidFill>
                  <a:srgbClr val="F59F35"/>
                </a:solidFill>
                <a:latin typeface="Philosopher"/>
                <a:ea typeface="Philosopher"/>
                <a:cs typeface="Philosopher"/>
                <a:sym typeface="Philosopher"/>
              </a:rPr>
              <a:t>Micro-learning allows students to access educational content in bite-sized, manageable portions </a:t>
            </a:r>
            <a:endParaRPr/>
          </a:p>
        </p:txBody>
      </p:sp>
      <p:sp>
        <p:nvSpPr>
          <p:cNvPr id="1388" name="Google Shape;1388;p62"/>
          <p:cNvSpPr txBox="1"/>
          <p:nvPr/>
        </p:nvSpPr>
        <p:spPr>
          <a:xfrm>
            <a:off x="11815614" y="5270275"/>
            <a:ext cx="2657773" cy="7429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899" u="none" cap="none" strike="noStrike">
                <a:solidFill>
                  <a:srgbClr val="000000"/>
                </a:solidFill>
                <a:latin typeface="Philosopher"/>
                <a:ea typeface="Philosopher"/>
                <a:cs typeface="Philosopher"/>
                <a:sym typeface="Philosopher"/>
              </a:rPr>
              <a:t>Flexibility</a:t>
            </a:r>
            <a:endParaRPr/>
          </a:p>
        </p:txBody>
      </p:sp>
      <p:sp>
        <p:nvSpPr>
          <p:cNvPr id="1389" name="Google Shape;1389;p62"/>
          <p:cNvSpPr txBox="1"/>
          <p:nvPr/>
        </p:nvSpPr>
        <p:spPr>
          <a:xfrm>
            <a:off x="335181" y="8393919"/>
            <a:ext cx="12391936" cy="905510"/>
          </a:xfrm>
          <a:prstGeom prst="rect">
            <a:avLst/>
          </a:prstGeom>
          <a:noFill/>
          <a:ln>
            <a:noFill/>
          </a:ln>
        </p:spPr>
        <p:txBody>
          <a:bodyPr anchorCtr="0" anchor="t" bIns="0" lIns="0" spcFirstLastPara="1" rIns="0" wrap="square" tIns="0">
            <a:spAutoFit/>
          </a:bodyPr>
          <a:lstStyle/>
          <a:p>
            <a:pPr indent="0" lvl="0" marL="0" marR="0" rtl="0" algn="just">
              <a:lnSpc>
                <a:spcPct val="140015"/>
              </a:lnSpc>
              <a:spcBef>
                <a:spcPts val="0"/>
              </a:spcBef>
              <a:spcAft>
                <a:spcPts val="0"/>
              </a:spcAft>
              <a:buNone/>
            </a:pPr>
            <a:r>
              <a:rPr b="1" i="0" lang="en-US" sz="2599" u="none" cap="none" strike="noStrike">
                <a:solidFill>
                  <a:srgbClr val="1E100E"/>
                </a:solidFill>
                <a:latin typeface="Philosopher"/>
                <a:ea typeface="Philosopher"/>
                <a:cs typeface="Philosopher"/>
                <a:sym typeface="Philosopher"/>
              </a:rPr>
              <a:t>This flexibility accommodates diverse learning styles and busy schedules, making it easier for students to learn at their own pace</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sp>
        <p:nvSpPr>
          <p:cNvPr id="1398" name="Google Shape;1398;p63"/>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grpSp>
        <p:nvGrpSpPr>
          <p:cNvPr id="1399" name="Google Shape;1399;p63"/>
          <p:cNvGrpSpPr/>
          <p:nvPr/>
        </p:nvGrpSpPr>
        <p:grpSpPr>
          <a:xfrm>
            <a:off x="8750043" y="3460514"/>
            <a:ext cx="9537957" cy="5849548"/>
            <a:chOff x="0" y="-9525"/>
            <a:chExt cx="2512055" cy="1540622"/>
          </a:xfrm>
        </p:grpSpPr>
        <p:sp>
          <p:nvSpPr>
            <p:cNvPr id="1400" name="Google Shape;1400;p63"/>
            <p:cNvSpPr/>
            <p:nvPr/>
          </p:nvSpPr>
          <p:spPr>
            <a:xfrm>
              <a:off x="0" y="0"/>
              <a:ext cx="2512055" cy="1531097"/>
            </a:xfrm>
            <a:custGeom>
              <a:rect b="b" l="l" r="r" t="t"/>
              <a:pathLst>
                <a:path extrusionOk="0" h="1531097" w="2512055">
                  <a:moveTo>
                    <a:pt x="0" y="0"/>
                  </a:moveTo>
                  <a:lnTo>
                    <a:pt x="2512055" y="0"/>
                  </a:lnTo>
                  <a:lnTo>
                    <a:pt x="2512055" y="1531097"/>
                  </a:lnTo>
                  <a:lnTo>
                    <a:pt x="0" y="1531097"/>
                  </a:lnTo>
                  <a:close/>
                </a:path>
              </a:pathLst>
            </a:custGeom>
            <a:solidFill>
              <a:srgbClr val="000000">
                <a:alpha val="65490"/>
              </a:srgbClr>
            </a:solidFill>
            <a:ln>
              <a:noFill/>
            </a:ln>
          </p:spPr>
        </p:sp>
        <p:sp>
          <p:nvSpPr>
            <p:cNvPr id="1401" name="Google Shape;1401;p63"/>
            <p:cNvSpPr txBox="1"/>
            <p:nvPr/>
          </p:nvSpPr>
          <p:spPr>
            <a:xfrm>
              <a:off x="0" y="-9525"/>
              <a:ext cx="2512055" cy="1540622"/>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02" name="Google Shape;1402;p63"/>
          <p:cNvSpPr/>
          <p:nvPr/>
        </p:nvSpPr>
        <p:spPr>
          <a:xfrm>
            <a:off x="12905364" y="4136883"/>
            <a:ext cx="4914521" cy="5173180"/>
          </a:xfrm>
          <a:custGeom>
            <a:rect b="b" l="l" r="r" t="t"/>
            <a:pathLst>
              <a:path extrusionOk="0" h="5173180" w="4914521">
                <a:moveTo>
                  <a:pt x="0" y="0"/>
                </a:moveTo>
                <a:lnTo>
                  <a:pt x="4914520" y="0"/>
                </a:lnTo>
                <a:lnTo>
                  <a:pt x="4914520" y="5173180"/>
                </a:lnTo>
                <a:lnTo>
                  <a:pt x="0" y="5173180"/>
                </a:lnTo>
                <a:lnTo>
                  <a:pt x="0" y="0"/>
                </a:lnTo>
                <a:close/>
              </a:path>
            </a:pathLst>
          </a:custGeom>
          <a:blipFill rotWithShape="1">
            <a:blip r:embed="rId4">
              <a:alphaModFix amt="16000"/>
            </a:blip>
            <a:stretch>
              <a:fillRect b="0" l="0" r="0" t="0"/>
            </a:stretch>
          </a:blipFill>
          <a:ln>
            <a:noFill/>
          </a:ln>
        </p:spPr>
      </p:sp>
      <p:sp>
        <p:nvSpPr>
          <p:cNvPr id="1403" name="Google Shape;1403;p63"/>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5">
              <a:alphaModFix/>
            </a:blip>
            <a:stretch>
              <a:fillRect b="-4987" l="-14765" r="-20796" t="0"/>
            </a:stretch>
          </a:blipFill>
          <a:ln>
            <a:noFill/>
          </a:ln>
        </p:spPr>
      </p:sp>
      <p:sp>
        <p:nvSpPr>
          <p:cNvPr id="1404" name="Google Shape;1404;p63"/>
          <p:cNvSpPr/>
          <p:nvPr/>
        </p:nvSpPr>
        <p:spPr>
          <a:xfrm>
            <a:off x="-188855" y="1691250"/>
            <a:ext cx="9804016" cy="5292055"/>
          </a:xfrm>
          <a:custGeom>
            <a:rect b="b" l="l" r="r" t="t"/>
            <a:pathLst>
              <a:path extrusionOk="0" h="5292055" w="9804016">
                <a:moveTo>
                  <a:pt x="0" y="0"/>
                </a:moveTo>
                <a:lnTo>
                  <a:pt x="9804016" y="0"/>
                </a:lnTo>
                <a:lnTo>
                  <a:pt x="9804016" y="5292055"/>
                </a:lnTo>
                <a:lnTo>
                  <a:pt x="0" y="5292055"/>
                </a:lnTo>
                <a:lnTo>
                  <a:pt x="0" y="0"/>
                </a:lnTo>
                <a:close/>
              </a:path>
            </a:pathLst>
          </a:custGeom>
          <a:blipFill rotWithShape="1">
            <a:blip r:embed="rId6">
              <a:alphaModFix/>
            </a:blip>
            <a:stretch>
              <a:fillRect b="0" l="-1475" r="-1475" t="-609"/>
            </a:stretch>
          </a:blipFill>
          <a:ln>
            <a:noFill/>
          </a:ln>
        </p:spPr>
      </p:sp>
      <p:sp>
        <p:nvSpPr>
          <p:cNvPr id="1405" name="Google Shape;1405;p63"/>
          <p:cNvSpPr txBox="1"/>
          <p:nvPr/>
        </p:nvSpPr>
        <p:spPr>
          <a:xfrm rot="-1271530">
            <a:off x="3077736" y="3346618"/>
            <a:ext cx="2815383" cy="29123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835" u="none" cap="none" strike="noStrike">
                <a:solidFill>
                  <a:srgbClr val="000000"/>
                </a:solidFill>
                <a:latin typeface="Philosopher"/>
                <a:ea typeface="Philosopher"/>
                <a:cs typeface="Philosopher"/>
                <a:sym typeface="Philosopher"/>
              </a:rPr>
              <a:t>Integrating Micro-Learning</a:t>
            </a:r>
            <a:endParaRPr/>
          </a:p>
        </p:txBody>
      </p:sp>
      <p:sp>
        <p:nvSpPr>
          <p:cNvPr id="1406" name="Google Shape;1406;p63"/>
          <p:cNvSpPr txBox="1"/>
          <p:nvPr/>
        </p:nvSpPr>
        <p:spPr>
          <a:xfrm>
            <a:off x="10152086" y="4766976"/>
            <a:ext cx="7377032" cy="3196590"/>
          </a:xfrm>
          <a:prstGeom prst="rect">
            <a:avLst/>
          </a:prstGeom>
          <a:noFill/>
          <a:ln>
            <a:noFill/>
          </a:ln>
        </p:spPr>
        <p:txBody>
          <a:bodyPr anchorCtr="0" anchor="t" bIns="0" lIns="0" spcFirstLastPara="1" rIns="0" wrap="square" tIns="0">
            <a:spAutoFit/>
          </a:bodyPr>
          <a:lstStyle/>
          <a:p>
            <a:pPr indent="0" lvl="0" marL="0" marR="0" rtl="0" algn="ctr">
              <a:lnSpc>
                <a:spcPct val="141013"/>
              </a:lnSpc>
              <a:spcBef>
                <a:spcPts val="0"/>
              </a:spcBef>
              <a:spcAft>
                <a:spcPts val="0"/>
              </a:spcAft>
              <a:buNone/>
            </a:pPr>
            <a:r>
              <a:rPr b="0" i="0" lang="en-US" sz="2999" u="none" cap="none" strike="noStrike">
                <a:solidFill>
                  <a:srgbClr val="F59F35"/>
                </a:solidFill>
                <a:latin typeface="Philosopher"/>
                <a:ea typeface="Philosopher"/>
                <a:cs typeface="Philosopher"/>
                <a:sym typeface="Philosopher"/>
              </a:rPr>
              <a:t>With the rise of digital platforms and mobile devices, </a:t>
            </a:r>
            <a:r>
              <a:rPr b="1" i="0" lang="en-US" sz="2999" u="none" cap="none" strike="noStrike">
                <a:solidFill>
                  <a:srgbClr val="F59F35"/>
                </a:solidFill>
                <a:latin typeface="Philosopher"/>
                <a:ea typeface="Philosopher"/>
                <a:cs typeface="Philosopher"/>
                <a:sym typeface="Philosopher"/>
              </a:rPr>
              <a:t>micro-learning materials </a:t>
            </a:r>
            <a:r>
              <a:rPr b="0" i="0" lang="en-US" sz="2999" u="none" cap="none" strike="noStrike">
                <a:solidFill>
                  <a:srgbClr val="F59F35"/>
                </a:solidFill>
                <a:latin typeface="Philosopher"/>
                <a:ea typeface="Philosopher"/>
                <a:cs typeface="Philosopher"/>
                <a:sym typeface="Philosopher"/>
              </a:rPr>
              <a:t>are readily </a:t>
            </a:r>
            <a:r>
              <a:rPr b="1" i="0" lang="en-US" sz="2999" u="none" cap="none" strike="noStrike">
                <a:solidFill>
                  <a:srgbClr val="F59F35"/>
                </a:solidFill>
                <a:latin typeface="Philosopher"/>
                <a:ea typeface="Philosopher"/>
                <a:cs typeface="Philosopher"/>
                <a:sym typeface="Philosopher"/>
              </a:rPr>
              <a:t>available anytime,</a:t>
            </a:r>
            <a:r>
              <a:rPr b="0" i="0" lang="en-US" sz="2999" u="none" cap="none" strike="noStrike">
                <a:solidFill>
                  <a:srgbClr val="F59F35"/>
                </a:solidFill>
                <a:latin typeface="Philosopher"/>
                <a:ea typeface="Philosopher"/>
                <a:cs typeface="Philosopher"/>
                <a:sym typeface="Philosopher"/>
              </a:rPr>
              <a:t> anywhere. This </a:t>
            </a:r>
            <a:r>
              <a:rPr b="1" i="0" lang="en-US" sz="2999" u="none" cap="none" strike="noStrike">
                <a:solidFill>
                  <a:srgbClr val="F59F35"/>
                </a:solidFill>
                <a:latin typeface="Philosopher"/>
                <a:ea typeface="Philosopher"/>
                <a:cs typeface="Philosopher"/>
                <a:sym typeface="Philosopher"/>
              </a:rPr>
              <a:t>accessibility</a:t>
            </a:r>
            <a:r>
              <a:rPr b="0" i="0" lang="en-US" sz="2999" u="none" cap="none" strike="noStrike">
                <a:solidFill>
                  <a:srgbClr val="F59F35"/>
                </a:solidFill>
                <a:latin typeface="Philosopher"/>
                <a:ea typeface="Philosopher"/>
                <a:cs typeface="Philosopher"/>
                <a:sym typeface="Philosopher"/>
              </a:rPr>
              <a:t> levels the playing field for learners, ensuring they can access </a:t>
            </a:r>
            <a:r>
              <a:rPr b="1" i="0" lang="en-US" sz="2999" u="none" cap="none" strike="noStrike">
                <a:solidFill>
                  <a:srgbClr val="F59F35"/>
                </a:solidFill>
                <a:latin typeface="Philosopher"/>
                <a:ea typeface="Philosopher"/>
                <a:cs typeface="Philosopher"/>
                <a:sym typeface="Philosopher"/>
              </a:rPr>
              <a:t>quality content</a:t>
            </a:r>
            <a:r>
              <a:rPr b="0" i="0" lang="en-US" sz="2999" u="none" cap="none" strike="noStrike">
                <a:solidFill>
                  <a:srgbClr val="F59F35"/>
                </a:solidFill>
                <a:latin typeface="Philosopher"/>
                <a:ea typeface="Philosopher"/>
                <a:cs typeface="Philosopher"/>
                <a:sym typeface="Philosopher"/>
              </a:rPr>
              <a:t> when they need it most</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4" name="Shape 1414"/>
        <p:cNvGrpSpPr/>
        <p:nvPr/>
      </p:nvGrpSpPr>
      <p:grpSpPr>
        <a:xfrm>
          <a:off x="0" y="0"/>
          <a:ext cx="0" cy="0"/>
          <a:chOff x="0" y="0"/>
          <a:chExt cx="0" cy="0"/>
        </a:xfrm>
      </p:grpSpPr>
      <p:sp>
        <p:nvSpPr>
          <p:cNvPr id="1415" name="Google Shape;1415;p64"/>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1416" name="Google Shape;1416;p64"/>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417" name="Google Shape;1417;p64"/>
          <p:cNvSpPr/>
          <p:nvPr/>
        </p:nvSpPr>
        <p:spPr>
          <a:xfrm rot="5400000">
            <a:off x="13001376" y="4184937"/>
            <a:ext cx="4158756" cy="4241304"/>
          </a:xfrm>
          <a:custGeom>
            <a:rect b="b" l="l" r="r" t="t"/>
            <a:pathLst>
              <a:path extrusionOk="0" h="2681478" w="2629289">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64"/>
          <p:cNvSpPr/>
          <p:nvPr/>
        </p:nvSpPr>
        <p:spPr>
          <a:xfrm rot="5400000">
            <a:off x="1127868" y="4184937"/>
            <a:ext cx="4158756" cy="4241304"/>
          </a:xfrm>
          <a:custGeom>
            <a:rect b="b" l="l" r="r" t="t"/>
            <a:pathLst>
              <a:path extrusionOk="0" h="2681478" w="2629289">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64"/>
          <p:cNvSpPr/>
          <p:nvPr/>
        </p:nvSpPr>
        <p:spPr>
          <a:xfrm rot="5400000">
            <a:off x="7064622" y="4184937"/>
            <a:ext cx="4158756" cy="4241304"/>
          </a:xfrm>
          <a:custGeom>
            <a:rect b="b" l="l" r="r" t="t"/>
            <a:pathLst>
              <a:path extrusionOk="0" h="2681478" w="2629289">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20" name="Google Shape;1420;p64"/>
          <p:cNvGrpSpPr/>
          <p:nvPr/>
        </p:nvGrpSpPr>
        <p:grpSpPr>
          <a:xfrm>
            <a:off x="2952453" y="3129251"/>
            <a:ext cx="636090" cy="650998"/>
            <a:chOff x="0" y="-19050"/>
            <a:chExt cx="812800" cy="831850"/>
          </a:xfrm>
        </p:grpSpPr>
        <p:sp>
          <p:nvSpPr>
            <p:cNvPr id="1421" name="Google Shape;1421;p6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6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3" name="Google Shape;1423;p64"/>
          <p:cNvGrpSpPr/>
          <p:nvPr/>
        </p:nvGrpSpPr>
        <p:grpSpPr>
          <a:xfrm>
            <a:off x="8806403" y="3041258"/>
            <a:ext cx="661867" cy="677380"/>
            <a:chOff x="0" y="-19050"/>
            <a:chExt cx="812800" cy="831850"/>
          </a:xfrm>
        </p:grpSpPr>
        <p:sp>
          <p:nvSpPr>
            <p:cNvPr id="1424" name="Google Shape;1424;p6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6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6" name="Google Shape;1426;p64"/>
          <p:cNvGrpSpPr/>
          <p:nvPr/>
        </p:nvGrpSpPr>
        <p:grpSpPr>
          <a:xfrm>
            <a:off x="14823744" y="3079639"/>
            <a:ext cx="624365" cy="638999"/>
            <a:chOff x="0" y="-19050"/>
            <a:chExt cx="812800" cy="831850"/>
          </a:xfrm>
        </p:grpSpPr>
        <p:sp>
          <p:nvSpPr>
            <p:cNvPr id="1427" name="Google Shape;1427;p6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6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29" name="Google Shape;1429;p64"/>
          <p:cNvSpPr/>
          <p:nvPr/>
        </p:nvSpPr>
        <p:spPr>
          <a:xfrm>
            <a:off x="1213098" y="4226211"/>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mt="18999"/>
            </a:blip>
            <a:stretch>
              <a:fillRect b="0" l="0" r="0" t="0"/>
            </a:stretch>
          </a:blipFill>
          <a:ln>
            <a:noFill/>
          </a:ln>
        </p:spPr>
      </p:sp>
      <p:sp>
        <p:nvSpPr>
          <p:cNvPr id="1430" name="Google Shape;1430;p64"/>
          <p:cNvSpPr/>
          <p:nvPr/>
        </p:nvSpPr>
        <p:spPr>
          <a:xfrm>
            <a:off x="7293184" y="4226211"/>
            <a:ext cx="3837051" cy="4114800"/>
          </a:xfrm>
          <a:custGeom>
            <a:rect b="b" l="l" r="r" t="t"/>
            <a:pathLst>
              <a:path extrusionOk="0" h="4114800" w="3837051">
                <a:moveTo>
                  <a:pt x="0" y="0"/>
                </a:moveTo>
                <a:lnTo>
                  <a:pt x="3837051" y="0"/>
                </a:lnTo>
                <a:lnTo>
                  <a:pt x="3837051" y="4114800"/>
                </a:lnTo>
                <a:lnTo>
                  <a:pt x="0" y="4114800"/>
                </a:lnTo>
                <a:lnTo>
                  <a:pt x="0" y="0"/>
                </a:lnTo>
                <a:close/>
              </a:path>
            </a:pathLst>
          </a:custGeom>
          <a:blipFill rotWithShape="1">
            <a:blip r:embed="rId6">
              <a:alphaModFix amt="18999"/>
            </a:blip>
            <a:stretch>
              <a:fillRect b="0" l="0" r="0" t="0"/>
            </a:stretch>
          </a:blipFill>
          <a:ln>
            <a:noFill/>
          </a:ln>
        </p:spPr>
      </p:sp>
      <p:sp>
        <p:nvSpPr>
          <p:cNvPr id="1431" name="Google Shape;1431;p64"/>
          <p:cNvSpPr txBox="1"/>
          <p:nvPr/>
        </p:nvSpPr>
        <p:spPr>
          <a:xfrm>
            <a:off x="13394297" y="5867439"/>
            <a:ext cx="3483259" cy="9715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000000"/>
                </a:solidFill>
                <a:latin typeface="Philosopher"/>
                <a:ea typeface="Philosopher"/>
                <a:cs typeface="Philosopher"/>
                <a:sym typeface="Philosopher"/>
              </a:rPr>
              <a:t>Assessment and Feedback Loop </a:t>
            </a:r>
            <a:endParaRPr/>
          </a:p>
        </p:txBody>
      </p:sp>
      <p:sp>
        <p:nvSpPr>
          <p:cNvPr id="1432" name="Google Shape;1432;p64"/>
          <p:cNvSpPr txBox="1"/>
          <p:nvPr/>
        </p:nvSpPr>
        <p:spPr>
          <a:xfrm>
            <a:off x="7261614" y="6105564"/>
            <a:ext cx="3900190" cy="495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000000"/>
                </a:solidFill>
                <a:latin typeface="Philosopher"/>
                <a:ea typeface="Philosopher"/>
                <a:cs typeface="Philosopher"/>
                <a:sym typeface="Philosopher"/>
              </a:rPr>
              <a:t>Just-in-Time Learning </a:t>
            </a:r>
            <a:endParaRPr/>
          </a:p>
        </p:txBody>
      </p:sp>
      <p:sp>
        <p:nvSpPr>
          <p:cNvPr id="1433" name="Google Shape;1433;p64"/>
          <p:cNvSpPr txBox="1"/>
          <p:nvPr/>
        </p:nvSpPr>
        <p:spPr>
          <a:xfrm>
            <a:off x="3901529" y="1793802"/>
            <a:ext cx="10903398" cy="57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F59F35"/>
                </a:solidFill>
                <a:latin typeface="Philosopher"/>
                <a:ea typeface="Philosopher"/>
                <a:cs typeface="Philosopher"/>
                <a:sym typeface="Philosopher"/>
              </a:rPr>
              <a:t>Integrating Micro-Learning: Integration Strategies </a:t>
            </a:r>
            <a:endParaRPr/>
          </a:p>
        </p:txBody>
      </p:sp>
      <p:sp>
        <p:nvSpPr>
          <p:cNvPr id="1434" name="Google Shape;1434;p64"/>
          <p:cNvSpPr txBox="1"/>
          <p:nvPr/>
        </p:nvSpPr>
        <p:spPr>
          <a:xfrm>
            <a:off x="1428914" y="6105564"/>
            <a:ext cx="3594348" cy="495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000000"/>
                </a:solidFill>
                <a:latin typeface="Philosopher"/>
                <a:ea typeface="Philosopher"/>
                <a:cs typeface="Philosopher"/>
                <a:sym typeface="Philosopher"/>
              </a:rPr>
              <a:t>Modular Integration </a:t>
            </a:r>
            <a:endParaRPr/>
          </a:p>
        </p:txBody>
      </p:sp>
      <p:sp>
        <p:nvSpPr>
          <p:cNvPr id="1435" name="Google Shape;1435;p64"/>
          <p:cNvSpPr txBox="1"/>
          <p:nvPr/>
        </p:nvSpPr>
        <p:spPr>
          <a:xfrm>
            <a:off x="9053212" y="3231442"/>
            <a:ext cx="181575" cy="400717"/>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None/>
            </a:pPr>
            <a:r>
              <a:rPr b="1" i="0" lang="en-US" sz="2652" u="none" cap="none" strike="noStrike">
                <a:solidFill>
                  <a:srgbClr val="000000"/>
                </a:solidFill>
                <a:latin typeface="Philosopher"/>
                <a:ea typeface="Philosopher"/>
                <a:cs typeface="Philosopher"/>
                <a:sym typeface="Philosopher"/>
              </a:rPr>
              <a:t>2</a:t>
            </a:r>
            <a:endParaRPr/>
          </a:p>
        </p:txBody>
      </p:sp>
      <p:sp>
        <p:nvSpPr>
          <p:cNvPr id="1436" name="Google Shape;1436;p64"/>
          <p:cNvSpPr txBox="1"/>
          <p:nvPr/>
        </p:nvSpPr>
        <p:spPr>
          <a:xfrm>
            <a:off x="15061704" y="3212392"/>
            <a:ext cx="172571" cy="397062"/>
          </a:xfrm>
          <a:prstGeom prst="rect">
            <a:avLst/>
          </a:prstGeom>
          <a:noFill/>
          <a:ln>
            <a:noFill/>
          </a:ln>
        </p:spPr>
        <p:txBody>
          <a:bodyPr anchorCtr="0" anchor="t" bIns="0" lIns="0" spcFirstLastPara="1" rIns="0" wrap="square" tIns="0">
            <a:spAutoFit/>
          </a:bodyPr>
          <a:lstStyle/>
          <a:p>
            <a:pPr indent="0" lvl="0" marL="0" marR="0" rtl="0" algn="ctr">
              <a:lnSpc>
                <a:spcPct val="120031"/>
              </a:lnSpc>
              <a:spcBef>
                <a:spcPts val="0"/>
              </a:spcBef>
              <a:spcAft>
                <a:spcPts val="0"/>
              </a:spcAft>
              <a:buNone/>
            </a:pPr>
            <a:r>
              <a:rPr b="1" i="0" lang="en-US" sz="2501" u="none" cap="none" strike="noStrike">
                <a:solidFill>
                  <a:srgbClr val="000000"/>
                </a:solidFill>
                <a:latin typeface="Philosopher"/>
                <a:ea typeface="Philosopher"/>
                <a:cs typeface="Philosopher"/>
                <a:sym typeface="Philosopher"/>
              </a:rPr>
              <a:t>3</a:t>
            </a:r>
            <a:endParaRPr/>
          </a:p>
        </p:txBody>
      </p:sp>
      <p:sp>
        <p:nvSpPr>
          <p:cNvPr id="1437" name="Google Shape;1437;p64"/>
          <p:cNvSpPr txBox="1"/>
          <p:nvPr/>
        </p:nvSpPr>
        <p:spPr>
          <a:xfrm>
            <a:off x="3216053" y="3273197"/>
            <a:ext cx="108891" cy="400717"/>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None/>
            </a:pPr>
            <a:r>
              <a:rPr b="1" i="0" lang="en-US" sz="2652" u="none" cap="none" strike="noStrike">
                <a:solidFill>
                  <a:srgbClr val="000000"/>
                </a:solidFill>
                <a:latin typeface="Philosopher"/>
                <a:ea typeface="Philosopher"/>
                <a:cs typeface="Philosopher"/>
                <a:sym typeface="Philosopher"/>
              </a:rPr>
              <a:t>1</a:t>
            </a:r>
            <a:endParaRPr/>
          </a:p>
        </p:txBody>
      </p:sp>
      <p:sp>
        <p:nvSpPr>
          <p:cNvPr id="1438" name="Google Shape;1438;p64"/>
          <p:cNvSpPr/>
          <p:nvPr/>
        </p:nvSpPr>
        <p:spPr>
          <a:xfrm>
            <a:off x="13169474" y="4396287"/>
            <a:ext cx="3932905" cy="3932905"/>
          </a:xfrm>
          <a:custGeom>
            <a:rect b="b" l="l" r="r" t="t"/>
            <a:pathLst>
              <a:path extrusionOk="0" h="3932905" w="3932905">
                <a:moveTo>
                  <a:pt x="0" y="0"/>
                </a:moveTo>
                <a:lnTo>
                  <a:pt x="3932905" y="0"/>
                </a:lnTo>
                <a:lnTo>
                  <a:pt x="3932905" y="3932905"/>
                </a:lnTo>
                <a:lnTo>
                  <a:pt x="0" y="3932905"/>
                </a:lnTo>
                <a:lnTo>
                  <a:pt x="0" y="0"/>
                </a:lnTo>
                <a:close/>
              </a:path>
            </a:pathLst>
          </a:custGeom>
          <a:blipFill rotWithShape="1">
            <a:blip r:embed="rId7">
              <a:alphaModFix amt="18999"/>
            </a:blip>
            <a:stretch>
              <a:fillRect b="0" l="0" r="0" t="0"/>
            </a:stretch>
          </a:blipFill>
          <a:ln>
            <a:noFill/>
          </a:ln>
        </p:spPr>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6" name="Shape 1446"/>
        <p:cNvGrpSpPr/>
        <p:nvPr/>
      </p:nvGrpSpPr>
      <p:grpSpPr>
        <a:xfrm>
          <a:off x="0" y="0"/>
          <a:ext cx="0" cy="0"/>
          <a:chOff x="0" y="0"/>
          <a:chExt cx="0" cy="0"/>
        </a:xfrm>
      </p:grpSpPr>
      <p:sp>
        <p:nvSpPr>
          <p:cNvPr id="1447" name="Google Shape;1447;p65"/>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1448" name="Google Shape;1448;p65"/>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449" name="Google Shape;1449;p65"/>
          <p:cNvSpPr/>
          <p:nvPr/>
        </p:nvSpPr>
        <p:spPr>
          <a:xfrm rot="5400000">
            <a:off x="3404665" y="362904"/>
            <a:ext cx="5644515" cy="10947738"/>
          </a:xfrm>
          <a:custGeom>
            <a:rect b="b" l="l" r="r" t="t"/>
            <a:pathLst>
              <a:path extrusionOk="0" h="6921484" w="356863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65"/>
          <p:cNvSpPr txBox="1"/>
          <p:nvPr/>
        </p:nvSpPr>
        <p:spPr>
          <a:xfrm>
            <a:off x="1003083" y="3582101"/>
            <a:ext cx="9147804" cy="504825"/>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3299" u="none" cap="none" strike="noStrike">
                <a:solidFill>
                  <a:srgbClr val="94A037"/>
                </a:solidFill>
                <a:latin typeface="Philosopher"/>
                <a:ea typeface="Philosopher"/>
                <a:cs typeface="Philosopher"/>
                <a:sym typeface="Philosopher"/>
              </a:rPr>
              <a:t>Break your curriculum into smaller modules </a:t>
            </a:r>
            <a:endParaRPr/>
          </a:p>
        </p:txBody>
      </p:sp>
      <p:sp>
        <p:nvSpPr>
          <p:cNvPr id="1451" name="Google Shape;1451;p65"/>
          <p:cNvSpPr/>
          <p:nvPr/>
        </p:nvSpPr>
        <p:spPr>
          <a:xfrm>
            <a:off x="9276836" y="2199494"/>
            <a:ext cx="7817669" cy="7817669"/>
          </a:xfrm>
          <a:custGeom>
            <a:rect b="b" l="l" r="r" t="t"/>
            <a:pathLst>
              <a:path extrusionOk="0" h="7817669" w="7817669">
                <a:moveTo>
                  <a:pt x="0" y="0"/>
                </a:moveTo>
                <a:lnTo>
                  <a:pt x="7817669" y="0"/>
                </a:lnTo>
                <a:lnTo>
                  <a:pt x="7817669" y="7817669"/>
                </a:lnTo>
                <a:lnTo>
                  <a:pt x="0" y="7817669"/>
                </a:lnTo>
                <a:lnTo>
                  <a:pt x="0" y="0"/>
                </a:lnTo>
                <a:close/>
              </a:path>
            </a:pathLst>
          </a:custGeom>
          <a:blipFill rotWithShape="1">
            <a:blip r:embed="rId5">
              <a:alphaModFix amt="18999"/>
            </a:blip>
            <a:stretch>
              <a:fillRect b="0" l="0" r="0" t="0"/>
            </a:stretch>
          </a:blipFill>
          <a:ln>
            <a:noFill/>
          </a:ln>
        </p:spPr>
      </p:sp>
      <p:sp>
        <p:nvSpPr>
          <p:cNvPr id="1452" name="Google Shape;1452;p65"/>
          <p:cNvSpPr/>
          <p:nvPr/>
        </p:nvSpPr>
        <p:spPr>
          <a:xfrm>
            <a:off x="1310376" y="5143500"/>
            <a:ext cx="619318" cy="455198"/>
          </a:xfrm>
          <a:custGeom>
            <a:rect b="b" l="l" r="r" t="t"/>
            <a:pathLst>
              <a:path extrusionOk="0" h="455198" w="619318">
                <a:moveTo>
                  <a:pt x="0" y="0"/>
                </a:moveTo>
                <a:lnTo>
                  <a:pt x="619318" y="0"/>
                </a:lnTo>
                <a:lnTo>
                  <a:pt x="619318" y="455198"/>
                </a:lnTo>
                <a:lnTo>
                  <a:pt x="0" y="455198"/>
                </a:lnTo>
                <a:lnTo>
                  <a:pt x="0" y="0"/>
                </a:lnTo>
                <a:close/>
              </a:path>
            </a:pathLst>
          </a:custGeom>
          <a:blipFill rotWithShape="1">
            <a:blip r:embed="rId6">
              <a:alphaModFix/>
            </a:blip>
            <a:stretch>
              <a:fillRect b="0" l="0" r="0" t="0"/>
            </a:stretch>
          </a:blipFill>
          <a:ln>
            <a:noFill/>
          </a:ln>
        </p:spPr>
      </p:sp>
      <p:sp>
        <p:nvSpPr>
          <p:cNvPr id="1453" name="Google Shape;1453;p65"/>
          <p:cNvSpPr/>
          <p:nvPr/>
        </p:nvSpPr>
        <p:spPr>
          <a:xfrm>
            <a:off x="1389937" y="6816170"/>
            <a:ext cx="460196" cy="460196"/>
          </a:xfrm>
          <a:custGeom>
            <a:rect b="b" l="l" r="r" t="t"/>
            <a:pathLst>
              <a:path extrusionOk="0" h="460196" w="460196">
                <a:moveTo>
                  <a:pt x="0" y="0"/>
                </a:moveTo>
                <a:lnTo>
                  <a:pt x="460196" y="0"/>
                </a:lnTo>
                <a:lnTo>
                  <a:pt x="460196" y="460196"/>
                </a:lnTo>
                <a:lnTo>
                  <a:pt x="0" y="460196"/>
                </a:lnTo>
                <a:lnTo>
                  <a:pt x="0" y="0"/>
                </a:lnTo>
                <a:close/>
              </a:path>
            </a:pathLst>
          </a:custGeom>
          <a:blipFill rotWithShape="1">
            <a:blip r:embed="rId7">
              <a:alphaModFix/>
            </a:blip>
            <a:stretch>
              <a:fillRect b="0" l="0" r="0" t="0"/>
            </a:stretch>
          </a:blipFill>
          <a:ln>
            <a:noFill/>
          </a:ln>
        </p:spPr>
      </p:sp>
      <p:sp>
        <p:nvSpPr>
          <p:cNvPr id="1454" name="Google Shape;1454;p65"/>
          <p:cNvSpPr txBox="1"/>
          <p:nvPr/>
        </p:nvSpPr>
        <p:spPr>
          <a:xfrm>
            <a:off x="1362309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None/>
            </a:pPr>
            <a:r>
              <a:rPr b="1" i="0" lang="en-US" sz="1887" u="none" cap="none" strike="noStrike">
                <a:solidFill>
                  <a:srgbClr val="F59F35"/>
                </a:solidFill>
                <a:latin typeface="Philosopher"/>
                <a:ea typeface="Philosopher"/>
                <a:cs typeface="Philosopher"/>
                <a:sym typeface="Philosopher"/>
              </a:rPr>
              <a:t>Integration Strategies </a:t>
            </a:r>
            <a:endParaRPr/>
          </a:p>
        </p:txBody>
      </p:sp>
      <p:sp>
        <p:nvSpPr>
          <p:cNvPr id="1455" name="Google Shape;1455;p65"/>
          <p:cNvSpPr txBox="1"/>
          <p:nvPr/>
        </p:nvSpPr>
        <p:spPr>
          <a:xfrm>
            <a:off x="1620035" y="1881449"/>
            <a:ext cx="4637931" cy="609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F59F35"/>
                </a:solidFill>
                <a:latin typeface="Philosopher"/>
                <a:ea typeface="Philosopher"/>
                <a:cs typeface="Philosopher"/>
                <a:sym typeface="Philosopher"/>
              </a:rPr>
              <a:t>Modular Integration </a:t>
            </a:r>
            <a:endParaRPr/>
          </a:p>
        </p:txBody>
      </p:sp>
      <p:sp>
        <p:nvSpPr>
          <p:cNvPr id="1456" name="Google Shape;1456;p65"/>
          <p:cNvSpPr txBox="1"/>
          <p:nvPr/>
        </p:nvSpPr>
        <p:spPr>
          <a:xfrm>
            <a:off x="2524635" y="4898032"/>
            <a:ext cx="9176156" cy="287655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699" u="none" cap="none" strike="noStrike">
                <a:solidFill>
                  <a:srgbClr val="000000"/>
                </a:solidFill>
                <a:latin typeface="Philosopher"/>
                <a:ea typeface="Philosopher"/>
                <a:cs typeface="Philosopher"/>
                <a:sym typeface="Philosopher"/>
              </a:rPr>
              <a:t>Each module can be accompanied by micro-learning resources that reinforce the key concepts</a:t>
            </a:r>
            <a:endParaRPr/>
          </a:p>
          <a:p>
            <a:pPr indent="0" lvl="0" marL="0" marR="0" rtl="0" algn="l">
              <a:lnSpc>
                <a:spcPct val="120007"/>
              </a:lnSpc>
              <a:spcBef>
                <a:spcPts val="0"/>
              </a:spcBef>
              <a:spcAft>
                <a:spcPts val="0"/>
              </a:spcAft>
              <a:buNone/>
            </a:pPr>
            <a:r>
              <a:t/>
            </a:r>
            <a:endParaRPr b="1" i="0" sz="2699" u="none" cap="none" strike="noStrike">
              <a:solidFill>
                <a:srgbClr val="000000"/>
              </a:solidFill>
              <a:latin typeface="Philosopher"/>
              <a:ea typeface="Philosopher"/>
              <a:cs typeface="Philosopher"/>
              <a:sym typeface="Philosopher"/>
            </a:endParaRPr>
          </a:p>
          <a:p>
            <a:pPr indent="0" lvl="0" marL="0" marR="0" rtl="0" algn="l">
              <a:lnSpc>
                <a:spcPct val="120007"/>
              </a:lnSpc>
              <a:spcBef>
                <a:spcPts val="0"/>
              </a:spcBef>
              <a:spcAft>
                <a:spcPts val="0"/>
              </a:spcAft>
              <a:buNone/>
            </a:pPr>
            <a:r>
              <a:t/>
            </a:r>
            <a:endParaRPr b="1" i="0" sz="2699" u="none" cap="none" strike="noStrike">
              <a:solidFill>
                <a:srgbClr val="000000"/>
              </a:solidFill>
              <a:latin typeface="Philosopher"/>
              <a:ea typeface="Philosopher"/>
              <a:cs typeface="Philosopher"/>
              <a:sym typeface="Philosopher"/>
            </a:endParaRPr>
          </a:p>
          <a:p>
            <a:pPr indent="0" lvl="0" marL="0" marR="0" rtl="0" algn="l">
              <a:lnSpc>
                <a:spcPct val="120007"/>
              </a:lnSpc>
              <a:spcBef>
                <a:spcPts val="0"/>
              </a:spcBef>
              <a:spcAft>
                <a:spcPts val="0"/>
              </a:spcAft>
              <a:buNone/>
            </a:pPr>
            <a:r>
              <a:rPr b="1" i="0" lang="en-US" sz="2699" u="none" cap="none" strike="noStrike">
                <a:solidFill>
                  <a:srgbClr val="000000"/>
                </a:solidFill>
                <a:latin typeface="Philosopher"/>
                <a:ea typeface="Philosopher"/>
                <a:cs typeface="Philosopher"/>
                <a:sym typeface="Philosopher"/>
              </a:rPr>
              <a:t>This allows students to engage with the content in smaller, more digestible parts, making complex subjects more manageable</a:t>
            </a:r>
            <a:endParaRPr/>
          </a:p>
        </p:txBody>
      </p:sp>
      <p:grpSp>
        <p:nvGrpSpPr>
          <p:cNvPr id="1457" name="Google Shape;1457;p65"/>
          <p:cNvGrpSpPr/>
          <p:nvPr/>
        </p:nvGrpSpPr>
        <p:grpSpPr>
          <a:xfrm>
            <a:off x="753056" y="1866541"/>
            <a:ext cx="636090" cy="650998"/>
            <a:chOff x="0" y="-19050"/>
            <a:chExt cx="812800" cy="831850"/>
          </a:xfrm>
        </p:grpSpPr>
        <p:sp>
          <p:nvSpPr>
            <p:cNvPr id="1458" name="Google Shape;1458;p6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65"/>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60" name="Google Shape;1460;p65"/>
          <p:cNvSpPr txBox="1"/>
          <p:nvPr/>
        </p:nvSpPr>
        <p:spPr>
          <a:xfrm>
            <a:off x="1016655" y="2010488"/>
            <a:ext cx="108891" cy="400717"/>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None/>
            </a:pPr>
            <a:r>
              <a:rPr b="1" i="0" lang="en-US" sz="2652" u="none" cap="none" strike="noStrike">
                <a:solidFill>
                  <a:srgbClr val="000000"/>
                </a:solidFill>
                <a:latin typeface="Philosopher"/>
                <a:ea typeface="Philosopher"/>
                <a:cs typeface="Philosopher"/>
                <a:sym typeface="Philosopher"/>
              </a:rPr>
              <a:t>1</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p66"/>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1470" name="Google Shape;1470;p66"/>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471" name="Google Shape;1471;p66"/>
          <p:cNvSpPr/>
          <p:nvPr/>
        </p:nvSpPr>
        <p:spPr>
          <a:xfrm>
            <a:off x="9779799" y="1881449"/>
            <a:ext cx="7686596" cy="8242998"/>
          </a:xfrm>
          <a:custGeom>
            <a:rect b="b" l="l" r="r" t="t"/>
            <a:pathLst>
              <a:path extrusionOk="0" h="8242998" w="7686596">
                <a:moveTo>
                  <a:pt x="0" y="0"/>
                </a:moveTo>
                <a:lnTo>
                  <a:pt x="7686596" y="0"/>
                </a:lnTo>
                <a:lnTo>
                  <a:pt x="7686596" y="8242998"/>
                </a:lnTo>
                <a:lnTo>
                  <a:pt x="0" y="8242998"/>
                </a:lnTo>
                <a:lnTo>
                  <a:pt x="0" y="0"/>
                </a:lnTo>
                <a:close/>
              </a:path>
            </a:pathLst>
          </a:custGeom>
          <a:blipFill rotWithShape="1">
            <a:blip r:embed="rId5">
              <a:alphaModFix amt="18999"/>
            </a:blip>
            <a:stretch>
              <a:fillRect b="0" l="0" r="0" t="0"/>
            </a:stretch>
          </a:blipFill>
          <a:ln>
            <a:noFill/>
          </a:ln>
        </p:spPr>
      </p:sp>
      <p:sp>
        <p:nvSpPr>
          <p:cNvPr id="1472" name="Google Shape;1472;p66"/>
          <p:cNvSpPr/>
          <p:nvPr/>
        </p:nvSpPr>
        <p:spPr>
          <a:xfrm rot="5400000">
            <a:off x="3351975" y="54762"/>
            <a:ext cx="5644515" cy="11307523"/>
          </a:xfrm>
          <a:custGeom>
            <a:rect b="b" l="l" r="r" t="t"/>
            <a:pathLst>
              <a:path extrusionOk="0" h="7148952" w="3568630">
                <a:moveTo>
                  <a:pt x="3444170" y="7148951"/>
                </a:moveTo>
                <a:lnTo>
                  <a:pt x="124460" y="7148951"/>
                </a:lnTo>
                <a:cubicBezTo>
                  <a:pt x="55880" y="7148951"/>
                  <a:pt x="0" y="7093072"/>
                  <a:pt x="0" y="7024491"/>
                </a:cubicBezTo>
                <a:lnTo>
                  <a:pt x="0" y="124460"/>
                </a:lnTo>
                <a:cubicBezTo>
                  <a:pt x="0" y="55880"/>
                  <a:pt x="55880" y="0"/>
                  <a:pt x="124460" y="0"/>
                </a:cubicBezTo>
                <a:lnTo>
                  <a:pt x="3444170" y="0"/>
                </a:lnTo>
                <a:cubicBezTo>
                  <a:pt x="3512750" y="0"/>
                  <a:pt x="3568630" y="55880"/>
                  <a:pt x="3568630" y="124460"/>
                </a:cubicBezTo>
                <a:lnTo>
                  <a:pt x="3568630" y="7024491"/>
                </a:lnTo>
                <a:cubicBezTo>
                  <a:pt x="3568630" y="7093072"/>
                  <a:pt x="3512750" y="7148952"/>
                  <a:pt x="3444170" y="7148952"/>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66"/>
          <p:cNvSpPr txBox="1"/>
          <p:nvPr/>
        </p:nvSpPr>
        <p:spPr>
          <a:xfrm>
            <a:off x="1003083" y="3582101"/>
            <a:ext cx="10342299" cy="1000125"/>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3299" u="none" cap="none" strike="noStrike">
                <a:solidFill>
                  <a:srgbClr val="94A037"/>
                </a:solidFill>
                <a:latin typeface="Philosopher"/>
                <a:ea typeface="Philosopher"/>
                <a:cs typeface="Philosopher"/>
                <a:sym typeface="Philosopher"/>
              </a:rPr>
              <a:t>Align micro-learning resources with the immediate needs of your curriculum</a:t>
            </a:r>
            <a:endParaRPr/>
          </a:p>
        </p:txBody>
      </p:sp>
      <p:sp>
        <p:nvSpPr>
          <p:cNvPr id="1474" name="Google Shape;1474;p66"/>
          <p:cNvSpPr txBox="1"/>
          <p:nvPr/>
        </p:nvSpPr>
        <p:spPr>
          <a:xfrm>
            <a:off x="2462867" y="5133975"/>
            <a:ext cx="9176156" cy="287655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699" u="none" cap="none" strike="noStrike">
                <a:solidFill>
                  <a:srgbClr val="000000"/>
                </a:solidFill>
                <a:latin typeface="Philosopher"/>
                <a:ea typeface="Philosopher"/>
                <a:cs typeface="Philosopher"/>
                <a:sym typeface="Philosopher"/>
              </a:rPr>
              <a:t>When students encounter </a:t>
            </a:r>
            <a:r>
              <a:rPr b="1" i="0" lang="en-US" sz="2699" u="none" cap="none" strike="noStrike">
                <a:solidFill>
                  <a:srgbClr val="000000"/>
                </a:solidFill>
                <a:latin typeface="Philosopher"/>
                <a:ea typeface="Philosopher"/>
                <a:cs typeface="Philosopher"/>
                <a:sym typeface="Philosopher"/>
              </a:rPr>
              <a:t>specific challenges</a:t>
            </a:r>
            <a:r>
              <a:rPr b="0" i="0" lang="en-US" sz="2699" u="none" cap="none" strike="noStrike">
                <a:solidFill>
                  <a:srgbClr val="000000"/>
                </a:solidFill>
                <a:latin typeface="Philosopher"/>
                <a:ea typeface="Philosopher"/>
                <a:cs typeface="Philosopher"/>
                <a:sym typeface="Philosopher"/>
              </a:rPr>
              <a:t> or </a:t>
            </a:r>
            <a:r>
              <a:rPr b="1" i="0" lang="en-US" sz="2699" u="none" cap="none" strike="noStrike">
                <a:solidFill>
                  <a:srgbClr val="000000"/>
                </a:solidFill>
                <a:latin typeface="Philosopher"/>
                <a:ea typeface="Philosopher"/>
                <a:cs typeface="Philosopher"/>
                <a:sym typeface="Philosopher"/>
              </a:rPr>
              <a:t>questions</a:t>
            </a:r>
            <a:r>
              <a:rPr b="0" i="0" lang="en-US" sz="2699" u="none" cap="none" strike="noStrike">
                <a:solidFill>
                  <a:srgbClr val="000000"/>
                </a:solidFill>
                <a:latin typeface="Philosopher"/>
                <a:ea typeface="Philosopher"/>
                <a:cs typeface="Philosopher"/>
                <a:sym typeface="Philosopher"/>
              </a:rPr>
              <a:t>, they can access micro-learning materials that </a:t>
            </a:r>
            <a:r>
              <a:rPr b="1" i="0" lang="en-US" sz="2699" u="none" cap="none" strike="noStrike">
                <a:solidFill>
                  <a:srgbClr val="000000"/>
                </a:solidFill>
                <a:latin typeface="Philosopher"/>
                <a:ea typeface="Philosopher"/>
                <a:cs typeface="Philosopher"/>
                <a:sym typeface="Philosopher"/>
              </a:rPr>
              <a:t>provide instant answers</a:t>
            </a:r>
            <a:endParaRPr/>
          </a:p>
          <a:p>
            <a:pPr indent="0" lvl="0" marL="0" marR="0" rtl="0" algn="l">
              <a:lnSpc>
                <a:spcPct val="120007"/>
              </a:lnSpc>
              <a:spcBef>
                <a:spcPts val="0"/>
              </a:spcBef>
              <a:spcAft>
                <a:spcPts val="0"/>
              </a:spcAft>
              <a:buNone/>
            </a:pPr>
            <a:r>
              <a:t/>
            </a:r>
            <a:endParaRPr b="1" i="0" sz="2699" u="none" cap="none" strike="noStrike">
              <a:solidFill>
                <a:srgbClr val="000000"/>
              </a:solidFill>
              <a:latin typeface="Philosopher"/>
              <a:ea typeface="Philosopher"/>
              <a:cs typeface="Philosopher"/>
              <a:sym typeface="Philosopher"/>
            </a:endParaRPr>
          </a:p>
          <a:p>
            <a:pPr indent="0" lvl="0" marL="0" marR="0" rtl="0" algn="l">
              <a:lnSpc>
                <a:spcPct val="120007"/>
              </a:lnSpc>
              <a:spcBef>
                <a:spcPts val="0"/>
              </a:spcBef>
              <a:spcAft>
                <a:spcPts val="0"/>
              </a:spcAft>
              <a:buNone/>
            </a:pPr>
            <a:r>
              <a:t/>
            </a:r>
            <a:endParaRPr b="1" i="0" sz="2699" u="none" cap="none" strike="noStrike">
              <a:solidFill>
                <a:srgbClr val="000000"/>
              </a:solidFill>
              <a:latin typeface="Philosopher"/>
              <a:ea typeface="Philosopher"/>
              <a:cs typeface="Philosopher"/>
              <a:sym typeface="Philosopher"/>
            </a:endParaRPr>
          </a:p>
          <a:p>
            <a:pPr indent="0" lvl="0" marL="0" marR="0" rtl="0" algn="l">
              <a:lnSpc>
                <a:spcPct val="120007"/>
              </a:lnSpc>
              <a:spcBef>
                <a:spcPts val="0"/>
              </a:spcBef>
              <a:spcAft>
                <a:spcPts val="0"/>
              </a:spcAft>
              <a:buNone/>
            </a:pPr>
            <a:r>
              <a:rPr b="0" i="0" lang="en-US" sz="2699" u="none" cap="none" strike="noStrike">
                <a:solidFill>
                  <a:srgbClr val="000000"/>
                </a:solidFill>
                <a:latin typeface="Philosopher"/>
                <a:ea typeface="Philosopher"/>
                <a:cs typeface="Philosopher"/>
                <a:sym typeface="Philosopher"/>
              </a:rPr>
              <a:t> This  approach ensures that </a:t>
            </a:r>
            <a:r>
              <a:rPr b="1" i="0" lang="en-US" sz="2699" u="none" cap="none" strike="noStrike">
                <a:solidFill>
                  <a:srgbClr val="000000"/>
                </a:solidFill>
                <a:latin typeface="Philosopher"/>
                <a:ea typeface="Philosopher"/>
                <a:cs typeface="Philosopher"/>
                <a:sym typeface="Philosopher"/>
              </a:rPr>
              <a:t>students get the support they need when it's most relevant</a:t>
            </a:r>
            <a:endParaRPr/>
          </a:p>
        </p:txBody>
      </p:sp>
      <p:grpSp>
        <p:nvGrpSpPr>
          <p:cNvPr id="1475" name="Google Shape;1475;p66"/>
          <p:cNvGrpSpPr/>
          <p:nvPr/>
        </p:nvGrpSpPr>
        <p:grpSpPr>
          <a:xfrm>
            <a:off x="753056" y="1866541"/>
            <a:ext cx="636090" cy="650998"/>
            <a:chOff x="0" y="-19050"/>
            <a:chExt cx="812800" cy="831850"/>
          </a:xfrm>
        </p:grpSpPr>
        <p:sp>
          <p:nvSpPr>
            <p:cNvPr id="1476" name="Google Shape;1476;p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66"/>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78" name="Google Shape;1478;p66"/>
          <p:cNvSpPr/>
          <p:nvPr/>
        </p:nvSpPr>
        <p:spPr>
          <a:xfrm>
            <a:off x="980313" y="5273024"/>
            <a:ext cx="1482553" cy="871000"/>
          </a:xfrm>
          <a:custGeom>
            <a:rect b="b" l="l" r="r" t="t"/>
            <a:pathLst>
              <a:path extrusionOk="0" h="871000" w="1482553">
                <a:moveTo>
                  <a:pt x="0" y="0"/>
                </a:moveTo>
                <a:lnTo>
                  <a:pt x="1482554" y="0"/>
                </a:lnTo>
                <a:lnTo>
                  <a:pt x="1482554" y="871000"/>
                </a:lnTo>
                <a:lnTo>
                  <a:pt x="0" y="871000"/>
                </a:lnTo>
                <a:lnTo>
                  <a:pt x="0" y="0"/>
                </a:lnTo>
                <a:close/>
              </a:path>
            </a:pathLst>
          </a:custGeom>
          <a:blipFill rotWithShape="1">
            <a:blip r:embed="rId6">
              <a:alphaModFix/>
            </a:blip>
            <a:stretch>
              <a:fillRect b="0" l="0" r="0" t="0"/>
            </a:stretch>
          </a:blipFill>
          <a:ln>
            <a:noFill/>
          </a:ln>
        </p:spPr>
      </p:sp>
      <p:sp>
        <p:nvSpPr>
          <p:cNvPr id="1479" name="Google Shape;1479;p66"/>
          <p:cNvSpPr/>
          <p:nvPr/>
        </p:nvSpPr>
        <p:spPr>
          <a:xfrm>
            <a:off x="1103340" y="6839349"/>
            <a:ext cx="1236500" cy="1236500"/>
          </a:xfrm>
          <a:custGeom>
            <a:rect b="b" l="l" r="r" t="t"/>
            <a:pathLst>
              <a:path extrusionOk="0" h="1236500" w="1236500">
                <a:moveTo>
                  <a:pt x="0" y="0"/>
                </a:moveTo>
                <a:lnTo>
                  <a:pt x="1236500" y="0"/>
                </a:lnTo>
                <a:lnTo>
                  <a:pt x="1236500" y="1236499"/>
                </a:lnTo>
                <a:lnTo>
                  <a:pt x="0" y="1236499"/>
                </a:lnTo>
                <a:lnTo>
                  <a:pt x="0" y="0"/>
                </a:lnTo>
                <a:close/>
              </a:path>
            </a:pathLst>
          </a:custGeom>
          <a:blipFill rotWithShape="1">
            <a:blip r:embed="rId7">
              <a:alphaModFix/>
            </a:blip>
            <a:stretch>
              <a:fillRect b="0" l="0" r="0" t="0"/>
            </a:stretch>
          </a:blipFill>
          <a:ln>
            <a:noFill/>
          </a:ln>
        </p:spPr>
      </p:sp>
      <p:sp>
        <p:nvSpPr>
          <p:cNvPr id="1480" name="Google Shape;1480;p66"/>
          <p:cNvSpPr txBox="1"/>
          <p:nvPr/>
        </p:nvSpPr>
        <p:spPr>
          <a:xfrm>
            <a:off x="1362309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None/>
            </a:pPr>
            <a:r>
              <a:rPr b="1" i="0" lang="en-US" sz="1887" u="none" cap="none" strike="noStrike">
                <a:solidFill>
                  <a:srgbClr val="F59F35"/>
                </a:solidFill>
                <a:latin typeface="Philosopher"/>
                <a:ea typeface="Philosopher"/>
                <a:cs typeface="Philosopher"/>
                <a:sym typeface="Philosopher"/>
              </a:rPr>
              <a:t>Integration Strategies </a:t>
            </a:r>
            <a:endParaRPr/>
          </a:p>
        </p:txBody>
      </p:sp>
      <p:sp>
        <p:nvSpPr>
          <p:cNvPr id="1481" name="Google Shape;1481;p66"/>
          <p:cNvSpPr txBox="1"/>
          <p:nvPr/>
        </p:nvSpPr>
        <p:spPr>
          <a:xfrm>
            <a:off x="1540474" y="1907939"/>
            <a:ext cx="5159573" cy="609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F59F35"/>
                </a:solidFill>
                <a:latin typeface="Philosopher"/>
                <a:ea typeface="Philosopher"/>
                <a:cs typeface="Philosopher"/>
                <a:sym typeface="Philosopher"/>
              </a:rPr>
              <a:t>Just-in-Time Learning  </a:t>
            </a:r>
            <a:endParaRPr/>
          </a:p>
        </p:txBody>
      </p:sp>
      <p:sp>
        <p:nvSpPr>
          <p:cNvPr id="1482" name="Google Shape;1482;p66"/>
          <p:cNvSpPr txBox="1"/>
          <p:nvPr/>
        </p:nvSpPr>
        <p:spPr>
          <a:xfrm>
            <a:off x="980313" y="1999135"/>
            <a:ext cx="181575" cy="400717"/>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None/>
            </a:pPr>
            <a:r>
              <a:rPr b="1" i="0" lang="en-US" sz="2652" u="none" cap="none" strike="noStrike">
                <a:solidFill>
                  <a:srgbClr val="000000"/>
                </a:solidFill>
                <a:latin typeface="Philosopher"/>
                <a:ea typeface="Philosopher"/>
                <a:cs typeface="Philosopher"/>
                <a:sym typeface="Philosopher"/>
              </a:rPr>
              <a:t>2</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p67"/>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1492" name="Google Shape;1492;p67"/>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493" name="Google Shape;1493;p67"/>
          <p:cNvSpPr/>
          <p:nvPr/>
        </p:nvSpPr>
        <p:spPr>
          <a:xfrm>
            <a:off x="9043259" y="1881449"/>
            <a:ext cx="7958379" cy="7958379"/>
          </a:xfrm>
          <a:custGeom>
            <a:rect b="b" l="l" r="r" t="t"/>
            <a:pathLst>
              <a:path extrusionOk="0" h="7958379" w="7958379">
                <a:moveTo>
                  <a:pt x="0" y="0"/>
                </a:moveTo>
                <a:lnTo>
                  <a:pt x="7958379" y="0"/>
                </a:lnTo>
                <a:lnTo>
                  <a:pt x="7958379" y="7958379"/>
                </a:lnTo>
                <a:lnTo>
                  <a:pt x="0" y="7958379"/>
                </a:lnTo>
                <a:lnTo>
                  <a:pt x="0" y="0"/>
                </a:lnTo>
                <a:close/>
              </a:path>
            </a:pathLst>
          </a:custGeom>
          <a:blipFill rotWithShape="1">
            <a:blip r:embed="rId5">
              <a:alphaModFix amt="18999"/>
            </a:blip>
            <a:stretch>
              <a:fillRect b="0" l="0" r="0" t="0"/>
            </a:stretch>
          </a:blipFill>
          <a:ln>
            <a:noFill/>
          </a:ln>
        </p:spPr>
      </p:sp>
      <p:sp>
        <p:nvSpPr>
          <p:cNvPr id="1494" name="Google Shape;1494;p67"/>
          <p:cNvSpPr/>
          <p:nvPr/>
        </p:nvSpPr>
        <p:spPr>
          <a:xfrm rot="5400000">
            <a:off x="3404665" y="362904"/>
            <a:ext cx="5644515" cy="10947738"/>
          </a:xfrm>
          <a:custGeom>
            <a:rect b="b" l="l" r="r" t="t"/>
            <a:pathLst>
              <a:path extrusionOk="0" h="6921484" w="356863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95" name="Google Shape;1495;p67"/>
          <p:cNvGrpSpPr/>
          <p:nvPr/>
        </p:nvGrpSpPr>
        <p:grpSpPr>
          <a:xfrm>
            <a:off x="753056" y="1830527"/>
            <a:ext cx="636090" cy="650998"/>
            <a:chOff x="0" y="-19050"/>
            <a:chExt cx="812800" cy="831850"/>
          </a:xfrm>
        </p:grpSpPr>
        <p:sp>
          <p:nvSpPr>
            <p:cNvPr id="1496" name="Google Shape;1496;p6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67"/>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98" name="Google Shape;1498;p67"/>
          <p:cNvSpPr/>
          <p:nvPr/>
        </p:nvSpPr>
        <p:spPr>
          <a:xfrm>
            <a:off x="994340" y="4701633"/>
            <a:ext cx="1011693" cy="1135140"/>
          </a:xfrm>
          <a:custGeom>
            <a:rect b="b" l="l" r="r" t="t"/>
            <a:pathLst>
              <a:path extrusionOk="0" h="1135140" w="1011693">
                <a:moveTo>
                  <a:pt x="0" y="0"/>
                </a:moveTo>
                <a:lnTo>
                  <a:pt x="1011693" y="0"/>
                </a:lnTo>
                <a:lnTo>
                  <a:pt x="1011693" y="1135140"/>
                </a:lnTo>
                <a:lnTo>
                  <a:pt x="0" y="1135140"/>
                </a:lnTo>
                <a:lnTo>
                  <a:pt x="0" y="0"/>
                </a:lnTo>
                <a:close/>
              </a:path>
            </a:pathLst>
          </a:custGeom>
          <a:blipFill rotWithShape="1">
            <a:blip r:embed="rId6">
              <a:alphaModFix/>
            </a:blip>
            <a:stretch>
              <a:fillRect b="0" l="0" r="0" t="0"/>
            </a:stretch>
          </a:blipFill>
          <a:ln>
            <a:noFill/>
          </a:ln>
        </p:spPr>
      </p:sp>
      <p:sp>
        <p:nvSpPr>
          <p:cNvPr id="1499" name="Google Shape;1499;p67"/>
          <p:cNvSpPr/>
          <p:nvPr/>
        </p:nvSpPr>
        <p:spPr>
          <a:xfrm>
            <a:off x="1102905" y="6589248"/>
            <a:ext cx="794564" cy="1028561"/>
          </a:xfrm>
          <a:custGeom>
            <a:rect b="b" l="l" r="r" t="t"/>
            <a:pathLst>
              <a:path extrusionOk="0" h="1028561" w="794564">
                <a:moveTo>
                  <a:pt x="0" y="0"/>
                </a:moveTo>
                <a:lnTo>
                  <a:pt x="794564" y="0"/>
                </a:lnTo>
                <a:lnTo>
                  <a:pt x="794564" y="1028561"/>
                </a:lnTo>
                <a:lnTo>
                  <a:pt x="0" y="1028561"/>
                </a:lnTo>
                <a:lnTo>
                  <a:pt x="0" y="0"/>
                </a:lnTo>
                <a:close/>
              </a:path>
            </a:pathLst>
          </a:custGeom>
          <a:blipFill rotWithShape="1">
            <a:blip r:embed="rId7">
              <a:alphaModFix/>
            </a:blip>
            <a:stretch>
              <a:fillRect b="0" l="0" r="0" t="0"/>
            </a:stretch>
          </a:blipFill>
          <a:ln>
            <a:noFill/>
          </a:ln>
        </p:spPr>
      </p:sp>
      <p:sp>
        <p:nvSpPr>
          <p:cNvPr id="1500" name="Google Shape;1500;p67"/>
          <p:cNvSpPr txBox="1"/>
          <p:nvPr/>
        </p:nvSpPr>
        <p:spPr>
          <a:xfrm>
            <a:off x="1310376" y="3560100"/>
            <a:ext cx="10092442" cy="504825"/>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3299" u="none" cap="none" strike="noStrike">
                <a:solidFill>
                  <a:srgbClr val="94A037"/>
                </a:solidFill>
                <a:latin typeface="Philosopher"/>
                <a:ea typeface="Philosopher"/>
                <a:cs typeface="Philosopher"/>
                <a:sym typeface="Philosopher"/>
              </a:rPr>
              <a:t>Leverage micro-learning for formative assessments</a:t>
            </a:r>
            <a:endParaRPr/>
          </a:p>
        </p:txBody>
      </p:sp>
      <p:sp>
        <p:nvSpPr>
          <p:cNvPr id="1501" name="Google Shape;1501;p67"/>
          <p:cNvSpPr txBox="1"/>
          <p:nvPr/>
        </p:nvSpPr>
        <p:spPr>
          <a:xfrm>
            <a:off x="1362309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None/>
            </a:pPr>
            <a:r>
              <a:rPr b="1" i="0" lang="en-US" sz="1887" u="none" cap="none" strike="noStrike">
                <a:solidFill>
                  <a:srgbClr val="F59F35"/>
                </a:solidFill>
                <a:latin typeface="Philosopher"/>
                <a:ea typeface="Philosopher"/>
                <a:cs typeface="Philosopher"/>
                <a:sym typeface="Philosopher"/>
              </a:rPr>
              <a:t>Integration Strategies </a:t>
            </a:r>
            <a:endParaRPr/>
          </a:p>
        </p:txBody>
      </p:sp>
      <p:sp>
        <p:nvSpPr>
          <p:cNvPr id="1502" name="Google Shape;1502;p67"/>
          <p:cNvSpPr txBox="1"/>
          <p:nvPr/>
        </p:nvSpPr>
        <p:spPr>
          <a:xfrm>
            <a:off x="2226661" y="4912650"/>
            <a:ext cx="9176156" cy="287655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699" u="none" cap="none" strike="noStrike">
                <a:solidFill>
                  <a:srgbClr val="000000"/>
                </a:solidFill>
                <a:latin typeface="Philosopher"/>
                <a:ea typeface="Philosopher"/>
                <a:cs typeface="Philosopher"/>
                <a:sym typeface="Philosopher"/>
              </a:rPr>
              <a:t>Embed quick quizzes or interactive exercises within your curriculum to gauge student understanding</a:t>
            </a:r>
            <a:endParaRPr/>
          </a:p>
          <a:p>
            <a:pPr indent="0" lvl="0" marL="0" marR="0" rtl="0" algn="l">
              <a:lnSpc>
                <a:spcPct val="120007"/>
              </a:lnSpc>
              <a:spcBef>
                <a:spcPts val="0"/>
              </a:spcBef>
              <a:spcAft>
                <a:spcPts val="0"/>
              </a:spcAft>
              <a:buNone/>
            </a:pPr>
            <a:r>
              <a:t/>
            </a:r>
            <a:endParaRPr b="1" i="0" sz="2699" u="none" cap="none" strike="noStrike">
              <a:solidFill>
                <a:srgbClr val="000000"/>
              </a:solidFill>
              <a:latin typeface="Philosopher"/>
              <a:ea typeface="Philosopher"/>
              <a:cs typeface="Philosopher"/>
              <a:sym typeface="Philosopher"/>
            </a:endParaRPr>
          </a:p>
          <a:p>
            <a:pPr indent="0" lvl="0" marL="0" marR="0" rtl="0" algn="l">
              <a:lnSpc>
                <a:spcPct val="120007"/>
              </a:lnSpc>
              <a:spcBef>
                <a:spcPts val="0"/>
              </a:spcBef>
              <a:spcAft>
                <a:spcPts val="0"/>
              </a:spcAft>
              <a:buNone/>
            </a:pPr>
            <a:r>
              <a:t/>
            </a:r>
            <a:endParaRPr b="1" i="0" sz="2699" u="none" cap="none" strike="noStrike">
              <a:solidFill>
                <a:srgbClr val="000000"/>
              </a:solidFill>
              <a:latin typeface="Philosopher"/>
              <a:ea typeface="Philosopher"/>
              <a:cs typeface="Philosopher"/>
              <a:sym typeface="Philosopher"/>
            </a:endParaRPr>
          </a:p>
          <a:p>
            <a:pPr indent="0" lvl="0" marL="0" marR="0" rtl="0" algn="l">
              <a:lnSpc>
                <a:spcPct val="120007"/>
              </a:lnSpc>
              <a:spcBef>
                <a:spcPts val="0"/>
              </a:spcBef>
              <a:spcAft>
                <a:spcPts val="0"/>
              </a:spcAft>
              <a:buNone/>
            </a:pPr>
            <a:r>
              <a:rPr b="1" i="0" lang="en-US" sz="2699" u="none" cap="none" strike="noStrike">
                <a:solidFill>
                  <a:srgbClr val="000000"/>
                </a:solidFill>
                <a:latin typeface="Philosopher"/>
                <a:ea typeface="Philosopher"/>
                <a:cs typeface="Philosopher"/>
                <a:sym typeface="Philosopher"/>
              </a:rPr>
              <a:t>Prompt feedback from these assessments allows you to adapt your teaching approach, ensuring that the curriculum remains engaging and effective</a:t>
            </a:r>
            <a:endParaRPr/>
          </a:p>
        </p:txBody>
      </p:sp>
      <p:sp>
        <p:nvSpPr>
          <p:cNvPr id="1503" name="Google Shape;1503;p67"/>
          <p:cNvSpPr txBox="1"/>
          <p:nvPr/>
        </p:nvSpPr>
        <p:spPr>
          <a:xfrm>
            <a:off x="1540474" y="1881449"/>
            <a:ext cx="7263557" cy="609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F59F35"/>
                </a:solidFill>
                <a:latin typeface="Philosopher"/>
                <a:ea typeface="Philosopher"/>
                <a:cs typeface="Philosopher"/>
                <a:sym typeface="Philosopher"/>
              </a:rPr>
              <a:t>Assessment and Feedback Loop </a:t>
            </a:r>
            <a:endParaRPr/>
          </a:p>
        </p:txBody>
      </p:sp>
      <p:sp>
        <p:nvSpPr>
          <p:cNvPr id="1504" name="Google Shape;1504;p67"/>
          <p:cNvSpPr txBox="1"/>
          <p:nvPr/>
        </p:nvSpPr>
        <p:spPr>
          <a:xfrm>
            <a:off x="994340" y="1987718"/>
            <a:ext cx="172571" cy="397062"/>
          </a:xfrm>
          <a:prstGeom prst="rect">
            <a:avLst/>
          </a:prstGeom>
          <a:noFill/>
          <a:ln>
            <a:noFill/>
          </a:ln>
        </p:spPr>
        <p:txBody>
          <a:bodyPr anchorCtr="0" anchor="t" bIns="0" lIns="0" spcFirstLastPara="1" rIns="0" wrap="square" tIns="0">
            <a:spAutoFit/>
          </a:bodyPr>
          <a:lstStyle/>
          <a:p>
            <a:pPr indent="0" lvl="0" marL="0" marR="0" rtl="0" algn="ctr">
              <a:lnSpc>
                <a:spcPct val="120031"/>
              </a:lnSpc>
              <a:spcBef>
                <a:spcPts val="0"/>
              </a:spcBef>
              <a:spcAft>
                <a:spcPts val="0"/>
              </a:spcAft>
              <a:buNone/>
            </a:pPr>
            <a:r>
              <a:rPr b="1" i="0" lang="en-US" sz="2501" u="none" cap="none" strike="noStrike">
                <a:solidFill>
                  <a:srgbClr val="000000"/>
                </a:solidFill>
                <a:latin typeface="Philosopher"/>
                <a:ea typeface="Philosopher"/>
                <a:cs typeface="Philosopher"/>
                <a:sym typeface="Philosopher"/>
              </a:rPr>
              <a:t>3</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2" name="Shape 1512"/>
        <p:cNvGrpSpPr/>
        <p:nvPr/>
      </p:nvGrpSpPr>
      <p:grpSpPr>
        <a:xfrm>
          <a:off x="0" y="0"/>
          <a:ext cx="0" cy="0"/>
          <a:chOff x="0" y="0"/>
          <a:chExt cx="0" cy="0"/>
        </a:xfrm>
      </p:grpSpPr>
      <p:sp>
        <p:nvSpPr>
          <p:cNvPr id="1513" name="Google Shape;1513;p68"/>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1514" name="Google Shape;1514;p68"/>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515" name="Google Shape;1515;p68"/>
          <p:cNvSpPr/>
          <p:nvPr/>
        </p:nvSpPr>
        <p:spPr>
          <a:xfrm rot="5400000">
            <a:off x="9839547" y="156583"/>
            <a:ext cx="2448241" cy="11413139"/>
          </a:xfrm>
          <a:custGeom>
            <a:rect b="b" l="l" r="r" t="t"/>
            <a:pathLst>
              <a:path extrusionOk="0" h="22327380" w="4789462">
                <a:moveTo>
                  <a:pt x="4665001" y="22327380"/>
                </a:moveTo>
                <a:lnTo>
                  <a:pt x="124460" y="22327380"/>
                </a:lnTo>
                <a:cubicBezTo>
                  <a:pt x="55880" y="22327380"/>
                  <a:pt x="0" y="22271499"/>
                  <a:pt x="0" y="22202919"/>
                </a:cubicBezTo>
                <a:lnTo>
                  <a:pt x="0" y="124460"/>
                </a:lnTo>
                <a:cubicBezTo>
                  <a:pt x="0" y="55880"/>
                  <a:pt x="55880" y="0"/>
                  <a:pt x="124460" y="0"/>
                </a:cubicBezTo>
                <a:lnTo>
                  <a:pt x="4665001" y="0"/>
                </a:lnTo>
                <a:cubicBezTo>
                  <a:pt x="4733581" y="0"/>
                  <a:pt x="4789462" y="55880"/>
                  <a:pt x="4789462" y="124460"/>
                </a:cubicBezTo>
                <a:lnTo>
                  <a:pt x="4789462" y="22202919"/>
                </a:lnTo>
                <a:cubicBezTo>
                  <a:pt x="4789462" y="22271499"/>
                  <a:pt x="4733581" y="22327380"/>
                  <a:pt x="4665001" y="22327380"/>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68"/>
          <p:cNvSpPr/>
          <p:nvPr/>
        </p:nvSpPr>
        <p:spPr>
          <a:xfrm rot="5400000">
            <a:off x="1462247" y="3728858"/>
            <a:ext cx="2448241" cy="4277084"/>
          </a:xfrm>
          <a:custGeom>
            <a:rect b="b" l="l" r="r" t="t"/>
            <a:pathLst>
              <a:path extrusionOk="0" h="8367205" w="4789462">
                <a:moveTo>
                  <a:pt x="4665001" y="8367205"/>
                </a:moveTo>
                <a:lnTo>
                  <a:pt x="124460" y="8367205"/>
                </a:lnTo>
                <a:cubicBezTo>
                  <a:pt x="55880" y="8367205"/>
                  <a:pt x="0" y="8311324"/>
                  <a:pt x="0" y="8242745"/>
                </a:cubicBezTo>
                <a:lnTo>
                  <a:pt x="0" y="124460"/>
                </a:lnTo>
                <a:cubicBezTo>
                  <a:pt x="0" y="55880"/>
                  <a:pt x="55880" y="0"/>
                  <a:pt x="124460" y="0"/>
                </a:cubicBezTo>
                <a:lnTo>
                  <a:pt x="4665001" y="0"/>
                </a:lnTo>
                <a:cubicBezTo>
                  <a:pt x="4733581" y="0"/>
                  <a:pt x="4789462" y="55880"/>
                  <a:pt x="4789462" y="124460"/>
                </a:cubicBezTo>
                <a:lnTo>
                  <a:pt x="4789462" y="8242745"/>
                </a:lnTo>
                <a:cubicBezTo>
                  <a:pt x="4789462" y="8311324"/>
                  <a:pt x="4733581" y="8367205"/>
                  <a:pt x="4665001" y="8367205"/>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68"/>
          <p:cNvSpPr/>
          <p:nvPr/>
        </p:nvSpPr>
        <p:spPr>
          <a:xfrm>
            <a:off x="646360" y="5427960"/>
            <a:ext cx="961750" cy="870384"/>
          </a:xfrm>
          <a:custGeom>
            <a:rect b="b" l="l" r="r" t="t"/>
            <a:pathLst>
              <a:path extrusionOk="0" h="870384" w="961750">
                <a:moveTo>
                  <a:pt x="0" y="0"/>
                </a:moveTo>
                <a:lnTo>
                  <a:pt x="961750" y="0"/>
                </a:lnTo>
                <a:lnTo>
                  <a:pt x="961750" y="870384"/>
                </a:lnTo>
                <a:lnTo>
                  <a:pt x="0" y="870384"/>
                </a:lnTo>
                <a:lnTo>
                  <a:pt x="0" y="0"/>
                </a:lnTo>
                <a:close/>
              </a:path>
            </a:pathLst>
          </a:custGeom>
          <a:blipFill rotWithShape="1">
            <a:blip r:embed="rId5">
              <a:alphaModFix/>
            </a:blip>
            <a:stretch>
              <a:fillRect b="0" l="0" r="0" t="0"/>
            </a:stretch>
          </a:blipFill>
          <a:ln>
            <a:noFill/>
          </a:ln>
        </p:spPr>
      </p:sp>
      <p:sp>
        <p:nvSpPr>
          <p:cNvPr id="1518" name="Google Shape;1518;p68"/>
          <p:cNvSpPr/>
          <p:nvPr/>
        </p:nvSpPr>
        <p:spPr>
          <a:xfrm>
            <a:off x="8346764" y="3200379"/>
            <a:ext cx="7996187" cy="7086621"/>
          </a:xfrm>
          <a:custGeom>
            <a:rect b="b" l="l" r="r" t="t"/>
            <a:pathLst>
              <a:path extrusionOk="0" h="7086621" w="7996187">
                <a:moveTo>
                  <a:pt x="0" y="0"/>
                </a:moveTo>
                <a:lnTo>
                  <a:pt x="7996187" y="0"/>
                </a:lnTo>
                <a:lnTo>
                  <a:pt x="7996187" y="7086621"/>
                </a:lnTo>
                <a:lnTo>
                  <a:pt x="0" y="7086621"/>
                </a:lnTo>
                <a:lnTo>
                  <a:pt x="0" y="0"/>
                </a:lnTo>
                <a:close/>
              </a:path>
            </a:pathLst>
          </a:custGeom>
          <a:blipFill rotWithShape="1">
            <a:blip r:embed="rId6">
              <a:alphaModFix amt="14000"/>
            </a:blip>
            <a:stretch>
              <a:fillRect b="0" l="0" r="0" t="0"/>
            </a:stretch>
          </a:blipFill>
          <a:ln>
            <a:noFill/>
          </a:ln>
        </p:spPr>
      </p:sp>
      <p:sp>
        <p:nvSpPr>
          <p:cNvPr id="1519" name="Google Shape;1519;p68"/>
          <p:cNvSpPr txBox="1"/>
          <p:nvPr/>
        </p:nvSpPr>
        <p:spPr>
          <a:xfrm>
            <a:off x="3692301" y="2378884"/>
            <a:ext cx="10903398" cy="7048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599" u="none" cap="none" strike="noStrike">
                <a:solidFill>
                  <a:srgbClr val="F59F35"/>
                </a:solidFill>
                <a:latin typeface="Philosopher"/>
                <a:ea typeface="Philosopher"/>
                <a:cs typeface="Philosopher"/>
                <a:sym typeface="Philosopher"/>
              </a:rPr>
              <a:t>Integrating Micro-Learning: Alignment </a:t>
            </a:r>
            <a:endParaRPr/>
          </a:p>
        </p:txBody>
      </p:sp>
      <p:sp>
        <p:nvSpPr>
          <p:cNvPr id="1520" name="Google Shape;1520;p68"/>
          <p:cNvSpPr txBox="1"/>
          <p:nvPr/>
        </p:nvSpPr>
        <p:spPr>
          <a:xfrm>
            <a:off x="5357097" y="4953000"/>
            <a:ext cx="11413139" cy="1819275"/>
          </a:xfrm>
          <a:prstGeom prst="rect">
            <a:avLst/>
          </a:prstGeom>
          <a:noFill/>
          <a:ln>
            <a:noFill/>
          </a:ln>
        </p:spPr>
        <p:txBody>
          <a:bodyPr anchorCtr="0" anchor="t" bIns="0" lIns="0" spcFirstLastPara="1" rIns="0" wrap="square" tIns="0">
            <a:spAutoFit/>
          </a:bodyPr>
          <a:lstStyle/>
          <a:p>
            <a:pPr indent="-259079" lvl="1" marL="518160" marR="0" rtl="0" algn="l">
              <a:lnSpc>
                <a:spcPct val="119958"/>
              </a:lnSpc>
              <a:spcBef>
                <a:spcPts val="0"/>
              </a:spcBef>
              <a:spcAft>
                <a:spcPts val="0"/>
              </a:spcAft>
              <a:buClr>
                <a:srgbClr val="000000"/>
              </a:buClr>
              <a:buSzPts val="2400"/>
              <a:buFont typeface="Arial"/>
              <a:buChar char="•"/>
            </a:pPr>
            <a:r>
              <a:rPr b="1" i="0" lang="en-US" sz="2400" u="none" cap="none" strike="noStrike">
                <a:solidFill>
                  <a:srgbClr val="000000"/>
                </a:solidFill>
                <a:latin typeface="Philosopher"/>
                <a:ea typeface="Philosopher"/>
                <a:cs typeface="Philosopher"/>
                <a:sym typeface="Philosopher"/>
              </a:rPr>
              <a:t>Aligning micro-learning</a:t>
            </a:r>
            <a:r>
              <a:rPr b="0" i="0" lang="en-US" sz="2400" u="none" cap="none" strike="noStrike">
                <a:solidFill>
                  <a:srgbClr val="000000"/>
                </a:solidFill>
                <a:latin typeface="Philosopher"/>
                <a:ea typeface="Philosopher"/>
                <a:cs typeface="Philosopher"/>
                <a:sym typeface="Philosopher"/>
              </a:rPr>
              <a:t> with </a:t>
            </a:r>
            <a:r>
              <a:rPr b="1" i="0" lang="en-US" sz="2400" u="none" cap="none" strike="noStrike">
                <a:solidFill>
                  <a:srgbClr val="000000"/>
                </a:solidFill>
                <a:latin typeface="Philosopher"/>
                <a:ea typeface="Philosopher"/>
                <a:cs typeface="Philosopher"/>
                <a:sym typeface="Philosopher"/>
              </a:rPr>
              <a:t>curriculum goals</a:t>
            </a:r>
            <a:r>
              <a:rPr b="0" i="0" lang="en-US" sz="2400" u="none" cap="none" strike="noStrike">
                <a:solidFill>
                  <a:srgbClr val="000000"/>
                </a:solidFill>
                <a:latin typeface="Philosopher"/>
                <a:ea typeface="Philosopher"/>
                <a:cs typeface="Philosopher"/>
                <a:sym typeface="Philosopher"/>
              </a:rPr>
              <a:t> ensures that</a:t>
            </a:r>
            <a:r>
              <a:rPr b="1" i="0" lang="en-US" sz="2400" u="none" cap="none" strike="noStrike">
                <a:solidFill>
                  <a:srgbClr val="000000"/>
                </a:solidFill>
                <a:latin typeface="Philosopher"/>
                <a:ea typeface="Philosopher"/>
                <a:cs typeface="Philosopher"/>
                <a:sym typeface="Philosopher"/>
              </a:rPr>
              <a:t> every piece of content</a:t>
            </a:r>
            <a:r>
              <a:rPr b="0" i="0" lang="en-US" sz="2400" u="none" cap="none" strike="noStrike">
                <a:solidFill>
                  <a:srgbClr val="000000"/>
                </a:solidFill>
                <a:latin typeface="Philosopher"/>
                <a:ea typeface="Philosopher"/>
                <a:cs typeface="Philosopher"/>
                <a:sym typeface="Philosopher"/>
              </a:rPr>
              <a:t> serves a </a:t>
            </a:r>
            <a:r>
              <a:rPr b="1" i="0" lang="en-US" sz="2400" u="none" cap="none" strike="noStrike">
                <a:solidFill>
                  <a:srgbClr val="000000"/>
                </a:solidFill>
                <a:latin typeface="Philosopher"/>
                <a:ea typeface="Philosopher"/>
                <a:cs typeface="Philosopher"/>
                <a:sym typeface="Philosopher"/>
              </a:rPr>
              <a:t>specific educational purpose</a:t>
            </a:r>
            <a:endParaRPr/>
          </a:p>
          <a:p>
            <a:pPr indent="0" lvl="0" marL="0" marR="0" rtl="0" algn="l">
              <a:lnSpc>
                <a:spcPct val="11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259079" lvl="1" marL="518160" marR="0" rtl="0" algn="l">
              <a:lnSpc>
                <a:spcPct val="119958"/>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It keeps your </a:t>
            </a:r>
            <a:r>
              <a:rPr b="1" i="0" lang="en-US" sz="2400" u="none" cap="none" strike="noStrike">
                <a:solidFill>
                  <a:srgbClr val="000000"/>
                </a:solidFill>
                <a:latin typeface="Philosopher"/>
                <a:ea typeface="Philosopher"/>
                <a:cs typeface="Philosopher"/>
                <a:sym typeface="Philosopher"/>
              </a:rPr>
              <a:t>teaching focused</a:t>
            </a:r>
            <a:r>
              <a:rPr b="0" i="0" lang="en-US" sz="2400" u="none" cap="none" strike="noStrike">
                <a:solidFill>
                  <a:srgbClr val="000000"/>
                </a:solidFill>
                <a:latin typeface="Philosopher"/>
                <a:ea typeface="Philosopher"/>
                <a:cs typeface="Philosopher"/>
                <a:sym typeface="Philosopher"/>
              </a:rPr>
              <a:t> and relevant, making the </a:t>
            </a:r>
            <a:r>
              <a:rPr b="1" i="0" lang="en-US" sz="2400" u="none" cap="none" strike="noStrike">
                <a:solidFill>
                  <a:srgbClr val="000000"/>
                </a:solidFill>
                <a:latin typeface="Philosopher"/>
                <a:ea typeface="Philosopher"/>
                <a:cs typeface="Philosopher"/>
                <a:sym typeface="Philosopher"/>
              </a:rPr>
              <a:t>learning experience more meaningful</a:t>
            </a:r>
            <a:r>
              <a:rPr b="0" i="0" lang="en-US" sz="2400" u="none" cap="none" strike="noStrike">
                <a:solidFill>
                  <a:srgbClr val="000000"/>
                </a:solidFill>
                <a:latin typeface="Philosopher"/>
                <a:ea typeface="Philosopher"/>
                <a:cs typeface="Philosopher"/>
                <a:sym typeface="Philosopher"/>
              </a:rPr>
              <a:t> for your students</a:t>
            </a:r>
            <a:endParaRPr/>
          </a:p>
        </p:txBody>
      </p:sp>
      <p:sp>
        <p:nvSpPr>
          <p:cNvPr id="1521" name="Google Shape;1521;p68"/>
          <p:cNvSpPr txBox="1"/>
          <p:nvPr/>
        </p:nvSpPr>
        <p:spPr>
          <a:xfrm>
            <a:off x="1350397" y="5339277"/>
            <a:ext cx="3474511" cy="1038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399" u="none" cap="none" strike="noStrike">
                <a:solidFill>
                  <a:srgbClr val="94A037"/>
                </a:solidFill>
                <a:latin typeface="Philosopher"/>
                <a:ea typeface="Philosopher"/>
                <a:cs typeface="Philosopher"/>
                <a:sym typeface="Philosopher"/>
              </a:rPr>
              <a:t>Importance of Alignment</a:t>
            </a:r>
            <a:endParaRPr/>
          </a:p>
        </p:txBody>
      </p:sp>
      <p:sp>
        <p:nvSpPr>
          <p:cNvPr id="1522" name="Google Shape;1522;p68"/>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None/>
            </a:pPr>
            <a:r>
              <a:rPr b="1" i="0" lang="en-US" sz="1887" u="none" cap="none" strike="noStrike">
                <a:solidFill>
                  <a:srgbClr val="F59F35"/>
                </a:solidFill>
                <a:latin typeface="Philosopher"/>
                <a:ea typeface="Philosopher"/>
                <a:cs typeface="Philosopher"/>
                <a:sym typeface="Philosopher"/>
              </a:rPr>
              <a:t>Integration Strategies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0" name="Shape 1530"/>
        <p:cNvGrpSpPr/>
        <p:nvPr/>
      </p:nvGrpSpPr>
      <p:grpSpPr>
        <a:xfrm>
          <a:off x="0" y="0"/>
          <a:ext cx="0" cy="0"/>
          <a:chOff x="0" y="0"/>
          <a:chExt cx="0" cy="0"/>
        </a:xfrm>
      </p:grpSpPr>
      <p:sp>
        <p:nvSpPr>
          <p:cNvPr id="1531" name="Google Shape;1531;p69"/>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1532" name="Google Shape;1532;p69"/>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533" name="Google Shape;1533;p69"/>
          <p:cNvSpPr/>
          <p:nvPr/>
        </p:nvSpPr>
        <p:spPr>
          <a:xfrm rot="5400000">
            <a:off x="990570" y="3407310"/>
            <a:ext cx="3252943" cy="4277084"/>
          </a:xfrm>
          <a:custGeom>
            <a:rect b="b" l="l" r="r" t="t"/>
            <a:pathLst>
              <a:path extrusionOk="0" h="8367205" w="6363691">
                <a:moveTo>
                  <a:pt x="6239231" y="8367205"/>
                </a:moveTo>
                <a:lnTo>
                  <a:pt x="124460" y="8367205"/>
                </a:lnTo>
                <a:cubicBezTo>
                  <a:pt x="55880" y="8367205"/>
                  <a:pt x="0" y="8311324"/>
                  <a:pt x="0" y="8242745"/>
                </a:cubicBezTo>
                <a:lnTo>
                  <a:pt x="0" y="124460"/>
                </a:lnTo>
                <a:cubicBezTo>
                  <a:pt x="0" y="55880"/>
                  <a:pt x="55880" y="0"/>
                  <a:pt x="124460" y="0"/>
                </a:cubicBezTo>
                <a:lnTo>
                  <a:pt x="6239231" y="0"/>
                </a:lnTo>
                <a:cubicBezTo>
                  <a:pt x="6307811" y="0"/>
                  <a:pt x="6363691" y="55880"/>
                  <a:pt x="6363691" y="124460"/>
                </a:cubicBezTo>
                <a:lnTo>
                  <a:pt x="6363691" y="8242745"/>
                </a:lnTo>
                <a:cubicBezTo>
                  <a:pt x="6363691" y="8311324"/>
                  <a:pt x="6307811" y="8367205"/>
                  <a:pt x="6239231" y="8367205"/>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69"/>
          <p:cNvSpPr/>
          <p:nvPr/>
        </p:nvSpPr>
        <p:spPr>
          <a:xfrm>
            <a:off x="708415" y="4948524"/>
            <a:ext cx="1062157" cy="1194655"/>
          </a:xfrm>
          <a:custGeom>
            <a:rect b="b" l="l" r="r" t="t"/>
            <a:pathLst>
              <a:path extrusionOk="0" h="1194655" w="1062157">
                <a:moveTo>
                  <a:pt x="0" y="0"/>
                </a:moveTo>
                <a:lnTo>
                  <a:pt x="1062157" y="0"/>
                </a:lnTo>
                <a:lnTo>
                  <a:pt x="1062157" y="1194655"/>
                </a:lnTo>
                <a:lnTo>
                  <a:pt x="0" y="1194655"/>
                </a:lnTo>
                <a:lnTo>
                  <a:pt x="0" y="0"/>
                </a:lnTo>
                <a:close/>
              </a:path>
            </a:pathLst>
          </a:custGeom>
          <a:blipFill rotWithShape="1">
            <a:blip r:embed="rId5">
              <a:alphaModFix/>
            </a:blip>
            <a:stretch>
              <a:fillRect b="0" l="0" r="0" t="0"/>
            </a:stretch>
          </a:blipFill>
          <a:ln>
            <a:noFill/>
          </a:ln>
        </p:spPr>
      </p:sp>
      <p:sp>
        <p:nvSpPr>
          <p:cNvPr id="1535" name="Google Shape;1535;p69"/>
          <p:cNvSpPr/>
          <p:nvPr/>
        </p:nvSpPr>
        <p:spPr>
          <a:xfrm rot="5400000">
            <a:off x="9811947" y="-903598"/>
            <a:ext cx="3252943" cy="12898899"/>
          </a:xfrm>
          <a:custGeom>
            <a:rect b="b" l="l" r="r" t="t"/>
            <a:pathLst>
              <a:path extrusionOk="0" h="25233954" w="6363691">
                <a:moveTo>
                  <a:pt x="6239231" y="25233954"/>
                </a:moveTo>
                <a:lnTo>
                  <a:pt x="124460" y="25233954"/>
                </a:lnTo>
                <a:cubicBezTo>
                  <a:pt x="55880" y="25233954"/>
                  <a:pt x="0" y="25178074"/>
                  <a:pt x="0" y="25109494"/>
                </a:cubicBezTo>
                <a:lnTo>
                  <a:pt x="0" y="124460"/>
                </a:lnTo>
                <a:cubicBezTo>
                  <a:pt x="0" y="55880"/>
                  <a:pt x="55880" y="0"/>
                  <a:pt x="124460" y="0"/>
                </a:cubicBezTo>
                <a:lnTo>
                  <a:pt x="6239231" y="0"/>
                </a:lnTo>
                <a:cubicBezTo>
                  <a:pt x="6307811" y="0"/>
                  <a:pt x="6363691" y="55880"/>
                  <a:pt x="6363691" y="124460"/>
                </a:cubicBezTo>
                <a:lnTo>
                  <a:pt x="6363691" y="25109494"/>
                </a:lnTo>
                <a:cubicBezTo>
                  <a:pt x="6363691" y="25178074"/>
                  <a:pt x="6307811" y="25233954"/>
                  <a:pt x="6239231" y="25233954"/>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69"/>
          <p:cNvSpPr/>
          <p:nvPr/>
        </p:nvSpPr>
        <p:spPr>
          <a:xfrm>
            <a:off x="8375830" y="2949514"/>
            <a:ext cx="8096536" cy="7337486"/>
          </a:xfrm>
          <a:custGeom>
            <a:rect b="b" l="l" r="r" t="t"/>
            <a:pathLst>
              <a:path extrusionOk="0" h="7337486" w="8096536">
                <a:moveTo>
                  <a:pt x="0" y="0"/>
                </a:moveTo>
                <a:lnTo>
                  <a:pt x="8096536" y="0"/>
                </a:lnTo>
                <a:lnTo>
                  <a:pt x="8096536" y="7337486"/>
                </a:lnTo>
                <a:lnTo>
                  <a:pt x="0" y="7337486"/>
                </a:lnTo>
                <a:lnTo>
                  <a:pt x="0" y="0"/>
                </a:lnTo>
                <a:close/>
              </a:path>
            </a:pathLst>
          </a:custGeom>
          <a:blipFill rotWithShape="1">
            <a:blip r:embed="rId6">
              <a:alphaModFix amt="9999"/>
            </a:blip>
            <a:stretch>
              <a:fillRect b="0" l="0" r="0" t="0"/>
            </a:stretch>
          </a:blipFill>
          <a:ln>
            <a:noFill/>
          </a:ln>
        </p:spPr>
      </p:sp>
      <p:sp>
        <p:nvSpPr>
          <p:cNvPr id="1537" name="Google Shape;1537;p69"/>
          <p:cNvSpPr txBox="1"/>
          <p:nvPr/>
        </p:nvSpPr>
        <p:spPr>
          <a:xfrm>
            <a:off x="5168344" y="4242433"/>
            <a:ext cx="12540149" cy="292989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When </a:t>
            </a:r>
            <a:r>
              <a:rPr b="1" i="0" lang="en-US" sz="2400" u="none" cap="none" strike="noStrike">
                <a:solidFill>
                  <a:srgbClr val="000000"/>
                </a:solidFill>
                <a:latin typeface="Philosopher"/>
                <a:ea typeface="Philosopher"/>
                <a:cs typeface="Philosopher"/>
                <a:sym typeface="Philosopher"/>
              </a:rPr>
              <a:t>micro-learning materials align</a:t>
            </a:r>
            <a:r>
              <a:rPr b="0" i="0" lang="en-US" sz="2400" u="none" cap="none" strike="noStrike">
                <a:solidFill>
                  <a:srgbClr val="000000"/>
                </a:solidFill>
                <a:latin typeface="Philosopher"/>
                <a:ea typeface="Philosopher"/>
                <a:cs typeface="Philosopher"/>
                <a:sym typeface="Philosopher"/>
              </a:rPr>
              <a:t> with </a:t>
            </a:r>
            <a:r>
              <a:rPr b="1" i="0" lang="en-US" sz="2400" u="none" cap="none" strike="noStrike">
                <a:solidFill>
                  <a:srgbClr val="000000"/>
                </a:solidFill>
                <a:latin typeface="Philosopher"/>
                <a:ea typeface="Philosopher"/>
                <a:cs typeface="Philosopher"/>
                <a:sym typeface="Philosopher"/>
              </a:rPr>
              <a:t>curriculum objectives</a:t>
            </a:r>
            <a:r>
              <a:rPr b="0" i="0" lang="en-US" sz="2400" u="none" cap="none" strike="noStrike">
                <a:solidFill>
                  <a:srgbClr val="000000"/>
                </a:solidFill>
                <a:latin typeface="Philosopher"/>
                <a:ea typeface="Philosopher"/>
                <a:cs typeface="Philosopher"/>
                <a:sym typeface="Philosopher"/>
              </a:rPr>
              <a:t>, you </a:t>
            </a:r>
            <a:r>
              <a:rPr b="1" i="0" lang="en-US" sz="2400" u="none" cap="none" strike="noStrike">
                <a:solidFill>
                  <a:srgbClr val="000000"/>
                </a:solidFill>
                <a:latin typeface="Philosopher"/>
                <a:ea typeface="Philosopher"/>
                <a:cs typeface="Philosopher"/>
                <a:sym typeface="Philosopher"/>
              </a:rPr>
              <a:t>create a clear path</a:t>
            </a:r>
            <a:r>
              <a:rPr b="0" i="0" lang="en-US" sz="2400" u="none" cap="none" strike="noStrike">
                <a:solidFill>
                  <a:srgbClr val="000000"/>
                </a:solidFill>
                <a:latin typeface="Philosopher"/>
                <a:ea typeface="Philosopher"/>
                <a:cs typeface="Philosopher"/>
                <a:sym typeface="Philosopher"/>
              </a:rPr>
              <a:t> for your students to </a:t>
            </a:r>
            <a:r>
              <a:rPr b="1" i="0" lang="en-US" sz="2400" u="none" cap="none" strike="noStrike">
                <a:solidFill>
                  <a:srgbClr val="000000"/>
                </a:solidFill>
                <a:latin typeface="Philosopher"/>
                <a:ea typeface="Philosopher"/>
                <a:cs typeface="Philosopher"/>
                <a:sym typeface="Philosopher"/>
              </a:rPr>
              <a:t>achieve effective learning outcomes</a:t>
            </a:r>
            <a:endParaRPr/>
          </a:p>
          <a:p>
            <a:pPr indent="0" lvl="0" marL="0" marR="0" rtl="0" algn="l">
              <a:lnSpc>
                <a:spcPct val="13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This alignment </a:t>
            </a:r>
            <a:r>
              <a:rPr b="1" i="0" lang="en-US" sz="2400" u="none" cap="none" strike="noStrike">
                <a:solidFill>
                  <a:srgbClr val="000000"/>
                </a:solidFill>
                <a:latin typeface="Philosopher"/>
                <a:ea typeface="Philosopher"/>
                <a:cs typeface="Philosopher"/>
                <a:sym typeface="Philosopher"/>
              </a:rPr>
              <a:t>helps students understand how each micro-lesson </a:t>
            </a:r>
            <a:r>
              <a:rPr b="0" i="0" lang="en-US" sz="2400" u="none" cap="none" strike="noStrike">
                <a:solidFill>
                  <a:srgbClr val="000000"/>
                </a:solidFill>
                <a:latin typeface="Philosopher"/>
                <a:ea typeface="Philosopher"/>
                <a:cs typeface="Philosopher"/>
                <a:sym typeface="Philosopher"/>
              </a:rPr>
              <a:t>contributes to their overall</a:t>
            </a:r>
            <a:r>
              <a:rPr b="1" i="0" lang="en-US" sz="2400" u="none" cap="none" strike="noStrike">
                <a:solidFill>
                  <a:srgbClr val="000000"/>
                </a:solidFill>
                <a:latin typeface="Philosopher"/>
                <a:ea typeface="Philosopher"/>
                <a:cs typeface="Philosopher"/>
                <a:sym typeface="Philosopher"/>
              </a:rPr>
              <a:t> understanding of a subject</a:t>
            </a:r>
            <a:r>
              <a:rPr b="0" i="0" lang="en-US" sz="2400" u="none" cap="none" strike="noStrike">
                <a:solidFill>
                  <a:srgbClr val="000000"/>
                </a:solidFill>
                <a:latin typeface="Philosopher"/>
                <a:ea typeface="Philosopher"/>
                <a:cs typeface="Philosopher"/>
                <a:sym typeface="Philosopher"/>
              </a:rPr>
              <a:t>, making the learning journey more </a:t>
            </a:r>
            <a:r>
              <a:rPr b="1" i="0" lang="en-US" sz="2400" u="none" cap="none" strike="noStrike">
                <a:solidFill>
                  <a:srgbClr val="000000"/>
                </a:solidFill>
                <a:latin typeface="Philosopher"/>
                <a:ea typeface="Philosopher"/>
                <a:cs typeface="Philosopher"/>
                <a:sym typeface="Philosopher"/>
              </a:rPr>
              <a:t>coherent </a:t>
            </a:r>
            <a:r>
              <a:rPr b="0" i="0" lang="en-US" sz="2400" u="none" cap="none" strike="noStrike">
                <a:solidFill>
                  <a:srgbClr val="000000"/>
                </a:solidFill>
                <a:latin typeface="Philosopher"/>
                <a:ea typeface="Philosopher"/>
                <a:cs typeface="Philosopher"/>
                <a:sym typeface="Philosopher"/>
              </a:rPr>
              <a:t>and </a:t>
            </a:r>
            <a:r>
              <a:rPr b="1" i="0" lang="en-US" sz="2400" u="none" cap="none" strike="noStrike">
                <a:solidFill>
                  <a:srgbClr val="000000"/>
                </a:solidFill>
                <a:latin typeface="Philosopher"/>
                <a:ea typeface="Philosopher"/>
                <a:cs typeface="Philosopher"/>
                <a:sym typeface="Philosopher"/>
              </a:rPr>
              <a:t>purposeful</a:t>
            </a:r>
            <a:endParaRPr/>
          </a:p>
          <a:p>
            <a:pPr indent="0" lvl="0" marL="0" marR="0" rtl="0" algn="l">
              <a:lnSpc>
                <a:spcPct val="13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p:txBody>
      </p:sp>
      <p:sp>
        <p:nvSpPr>
          <p:cNvPr id="1538" name="Google Shape;1538;p69"/>
          <p:cNvSpPr txBox="1"/>
          <p:nvPr/>
        </p:nvSpPr>
        <p:spPr>
          <a:xfrm>
            <a:off x="1540657" y="4764801"/>
            <a:ext cx="3214927" cy="15525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399" u="none" cap="none" strike="noStrike">
                <a:solidFill>
                  <a:srgbClr val="94A037"/>
                </a:solidFill>
                <a:latin typeface="Philosopher"/>
                <a:ea typeface="Philosopher"/>
                <a:cs typeface="Philosopher"/>
                <a:sym typeface="Philosopher"/>
              </a:rPr>
              <a:t>Effective Learning Outcomes </a:t>
            </a:r>
            <a:endParaRPr/>
          </a:p>
        </p:txBody>
      </p:sp>
      <p:sp>
        <p:nvSpPr>
          <p:cNvPr id="1539" name="Google Shape;1539;p69"/>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None/>
            </a:pPr>
            <a:r>
              <a:rPr b="1" i="0" lang="en-US" sz="1887" u="none" cap="none" strike="noStrike">
                <a:solidFill>
                  <a:srgbClr val="F59F35"/>
                </a:solidFill>
                <a:latin typeface="Philosopher"/>
                <a:ea typeface="Philosopher"/>
                <a:cs typeface="Philosopher"/>
                <a:sym typeface="Philosopher"/>
              </a:rPr>
              <a:t>Integration Strategies </a:t>
            </a:r>
            <a:endParaRPr/>
          </a:p>
        </p:txBody>
      </p:sp>
      <p:sp>
        <p:nvSpPr>
          <p:cNvPr id="1540" name="Google Shape;1540;p69"/>
          <p:cNvSpPr txBox="1"/>
          <p:nvPr/>
        </p:nvSpPr>
        <p:spPr>
          <a:xfrm>
            <a:off x="3692301" y="2302164"/>
            <a:ext cx="10903398" cy="7048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599" u="none" cap="none" strike="noStrike">
                <a:solidFill>
                  <a:srgbClr val="F59F35"/>
                </a:solidFill>
                <a:latin typeface="Philosopher"/>
                <a:ea typeface="Philosopher"/>
                <a:cs typeface="Philosopher"/>
                <a:sym typeface="Philosopher"/>
              </a:rPr>
              <a:t>Integrating Micro-Learning: Alignment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7"/>
          <p:cNvSpPr/>
          <p:nvPr/>
        </p:nvSpPr>
        <p:spPr>
          <a:xfrm>
            <a:off x="6995160" y="5445250"/>
            <a:ext cx="10632947" cy="4347400"/>
          </a:xfrm>
          <a:custGeom>
            <a:rect b="b" l="l" r="r" t="t"/>
            <a:pathLst>
              <a:path extrusionOk="0" h="5796534" w="14177263">
                <a:moveTo>
                  <a:pt x="0" y="0"/>
                </a:moveTo>
                <a:lnTo>
                  <a:pt x="14177263" y="0"/>
                </a:lnTo>
                <a:lnTo>
                  <a:pt x="14177263" y="5796534"/>
                </a:lnTo>
                <a:lnTo>
                  <a:pt x="0" y="5796534"/>
                </a:lnTo>
                <a:close/>
              </a:path>
            </a:pathLst>
          </a:custGeom>
          <a:solidFill>
            <a:srgbClr val="FFCA08"/>
          </a:solidFill>
          <a:ln>
            <a:noFill/>
          </a:ln>
        </p:spPr>
      </p:sp>
      <p:sp>
        <p:nvSpPr>
          <p:cNvPr id="184" name="Google Shape;184;p7"/>
          <p:cNvSpPr/>
          <p:nvPr/>
        </p:nvSpPr>
        <p:spPr>
          <a:xfrm>
            <a:off x="659880" y="697936"/>
            <a:ext cx="8694708" cy="5446831"/>
          </a:xfrm>
          <a:custGeom>
            <a:rect b="b" l="l" r="r" t="t"/>
            <a:pathLst>
              <a:path extrusionOk="0" h="5446831" w="8694708">
                <a:moveTo>
                  <a:pt x="0" y="0"/>
                </a:moveTo>
                <a:lnTo>
                  <a:pt x="8694708" y="0"/>
                </a:lnTo>
                <a:lnTo>
                  <a:pt x="8694708" y="5446832"/>
                </a:lnTo>
                <a:lnTo>
                  <a:pt x="0" y="5446832"/>
                </a:lnTo>
                <a:lnTo>
                  <a:pt x="0" y="0"/>
                </a:lnTo>
                <a:close/>
              </a:path>
            </a:pathLst>
          </a:custGeom>
          <a:blipFill rotWithShape="1">
            <a:blip r:embed="rId3">
              <a:alphaModFix/>
            </a:blip>
            <a:stretch>
              <a:fillRect b="-6432" l="0" r="0" t="-7680"/>
            </a:stretch>
          </a:blipFill>
          <a:ln>
            <a:noFill/>
          </a:ln>
        </p:spPr>
      </p:sp>
      <p:sp>
        <p:nvSpPr>
          <p:cNvPr id="185" name="Google Shape;185;p7"/>
          <p:cNvSpPr txBox="1"/>
          <p:nvPr/>
        </p:nvSpPr>
        <p:spPr>
          <a:xfrm>
            <a:off x="10630563" y="2731452"/>
            <a:ext cx="5262525" cy="97991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CA08"/>
                </a:solidFill>
                <a:latin typeface="Philosopher"/>
                <a:ea typeface="Philosopher"/>
                <a:cs typeface="Philosopher"/>
                <a:sym typeface="Philosopher"/>
              </a:rPr>
              <a:t>Microlearning</a:t>
            </a:r>
            <a:endParaRPr/>
          </a:p>
        </p:txBody>
      </p:sp>
      <p:sp>
        <p:nvSpPr>
          <p:cNvPr id="186" name="Google Shape;186;p7"/>
          <p:cNvSpPr txBox="1"/>
          <p:nvPr/>
        </p:nvSpPr>
        <p:spPr>
          <a:xfrm>
            <a:off x="7537600" y="6580354"/>
            <a:ext cx="2329599" cy="62010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FFFFFF"/>
                </a:solidFill>
                <a:latin typeface="Philosopher"/>
                <a:ea typeface="Philosopher"/>
                <a:cs typeface="Philosopher"/>
                <a:sym typeface="Philosopher"/>
              </a:rPr>
              <a:t>Time </a:t>
            </a:r>
            <a:endParaRPr/>
          </a:p>
        </p:txBody>
      </p:sp>
      <p:sp>
        <p:nvSpPr>
          <p:cNvPr id="187" name="Google Shape;187;p7"/>
          <p:cNvSpPr txBox="1"/>
          <p:nvPr/>
        </p:nvSpPr>
        <p:spPr>
          <a:xfrm>
            <a:off x="11525180" y="6580353"/>
            <a:ext cx="1645206" cy="62010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FFFFFF"/>
                </a:solidFill>
                <a:latin typeface="Philosopher"/>
                <a:ea typeface="Philosopher"/>
                <a:cs typeface="Philosopher"/>
                <a:sym typeface="Philosopher"/>
              </a:rPr>
              <a:t>Needs</a:t>
            </a:r>
            <a:endParaRPr/>
          </a:p>
        </p:txBody>
      </p:sp>
      <p:sp>
        <p:nvSpPr>
          <p:cNvPr id="188" name="Google Shape;188;p7"/>
          <p:cNvSpPr txBox="1"/>
          <p:nvPr/>
        </p:nvSpPr>
        <p:spPr>
          <a:xfrm>
            <a:off x="15120120" y="6580356"/>
            <a:ext cx="1645206" cy="62010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FFFFFF"/>
                </a:solidFill>
                <a:latin typeface="Philosopher"/>
                <a:ea typeface="Philosopher"/>
                <a:cs typeface="Philosopher"/>
                <a:sym typeface="Philosopher"/>
              </a:rPr>
              <a:t>Goals</a:t>
            </a:r>
            <a:endParaRPr/>
          </a:p>
        </p:txBody>
      </p:sp>
      <p:sp>
        <p:nvSpPr>
          <p:cNvPr id="189" name="Google Shape;189;p7"/>
          <p:cNvSpPr/>
          <p:nvPr/>
        </p:nvSpPr>
        <p:spPr>
          <a:xfrm>
            <a:off x="8067042" y="7467801"/>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4">
              <a:alphaModFix/>
            </a:blip>
            <a:stretch>
              <a:fillRect b="0" l="0" r="0" t="0"/>
            </a:stretch>
          </a:blipFill>
          <a:ln>
            <a:noFill/>
          </a:ln>
        </p:spPr>
      </p:sp>
      <p:sp>
        <p:nvSpPr>
          <p:cNvPr id="190" name="Google Shape;190;p7"/>
          <p:cNvSpPr/>
          <p:nvPr/>
        </p:nvSpPr>
        <p:spPr>
          <a:xfrm>
            <a:off x="11661982" y="7467801"/>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191" name="Google Shape;191;p7"/>
          <p:cNvSpPr/>
          <p:nvPr/>
        </p:nvSpPr>
        <p:spPr>
          <a:xfrm>
            <a:off x="15256923" y="7467801"/>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192" name="Google Shape;192;p7"/>
          <p:cNvSpPr/>
          <p:nvPr/>
        </p:nvSpPr>
        <p:spPr>
          <a:xfrm>
            <a:off x="15938363" y="0"/>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7">
              <a:alphaModFix/>
            </a:blip>
            <a:stretch>
              <a:fillRect b="-32" l="0" r="0" t="0"/>
            </a:stretch>
          </a:blipFill>
          <a:ln>
            <a:noFill/>
          </a:ln>
        </p:spPr>
      </p:sp>
      <p:sp>
        <p:nvSpPr>
          <p:cNvPr id="193" name="Google Shape;193;p7"/>
          <p:cNvSpPr/>
          <p:nvPr/>
        </p:nvSpPr>
        <p:spPr>
          <a:xfrm>
            <a:off x="233166" y="9516358"/>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8">
              <a:alphaModFix/>
            </a:blip>
            <a:stretch>
              <a:fillRect b="-6540" l="-2006" r="-2012" t="-4247"/>
            </a:stretch>
          </a:blipFill>
          <a:ln>
            <a:noFill/>
          </a:ln>
        </p:spPr>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8" name="Shape 1548"/>
        <p:cNvGrpSpPr/>
        <p:nvPr/>
      </p:nvGrpSpPr>
      <p:grpSpPr>
        <a:xfrm>
          <a:off x="0" y="0"/>
          <a:ext cx="0" cy="0"/>
          <a:chOff x="0" y="0"/>
          <a:chExt cx="0" cy="0"/>
        </a:xfrm>
      </p:grpSpPr>
      <p:sp>
        <p:nvSpPr>
          <p:cNvPr id="1549" name="Google Shape;1549;p70"/>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1550" name="Google Shape;1550;p70"/>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551" name="Google Shape;1551;p70"/>
          <p:cNvSpPr/>
          <p:nvPr/>
        </p:nvSpPr>
        <p:spPr>
          <a:xfrm rot="5400000">
            <a:off x="609610" y="3496476"/>
            <a:ext cx="3871005" cy="4133226"/>
          </a:xfrm>
          <a:custGeom>
            <a:rect b="b" l="l" r="r" t="t"/>
            <a:pathLst>
              <a:path extrusionOk="0" h="11986885" w="11226411">
                <a:moveTo>
                  <a:pt x="11101950" y="11986885"/>
                </a:moveTo>
                <a:lnTo>
                  <a:pt x="124460" y="11986885"/>
                </a:lnTo>
                <a:cubicBezTo>
                  <a:pt x="55880" y="11986885"/>
                  <a:pt x="0" y="11931005"/>
                  <a:pt x="0" y="11862425"/>
                </a:cubicBezTo>
                <a:lnTo>
                  <a:pt x="0" y="124460"/>
                </a:lnTo>
                <a:cubicBezTo>
                  <a:pt x="0" y="55880"/>
                  <a:pt x="55880" y="0"/>
                  <a:pt x="124460" y="0"/>
                </a:cubicBezTo>
                <a:lnTo>
                  <a:pt x="11101951" y="0"/>
                </a:lnTo>
                <a:cubicBezTo>
                  <a:pt x="11170531" y="0"/>
                  <a:pt x="11226411" y="55880"/>
                  <a:pt x="11226411" y="124460"/>
                </a:cubicBezTo>
                <a:lnTo>
                  <a:pt x="11226411" y="11862425"/>
                </a:lnTo>
                <a:cubicBezTo>
                  <a:pt x="11226411" y="11931005"/>
                  <a:pt x="11170531" y="11986885"/>
                  <a:pt x="11101951" y="11986885"/>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70"/>
          <p:cNvSpPr/>
          <p:nvPr/>
        </p:nvSpPr>
        <p:spPr>
          <a:xfrm rot="5400000">
            <a:off x="9466147" y="-896544"/>
            <a:ext cx="3871005" cy="12919267"/>
          </a:xfrm>
          <a:custGeom>
            <a:rect b="b" l="l" r="r" t="t"/>
            <a:pathLst>
              <a:path extrusionOk="0" h="37467530" w="11226411">
                <a:moveTo>
                  <a:pt x="11101950" y="37467530"/>
                </a:moveTo>
                <a:lnTo>
                  <a:pt x="124460" y="37467530"/>
                </a:lnTo>
                <a:cubicBezTo>
                  <a:pt x="55880" y="37467530"/>
                  <a:pt x="0" y="37411648"/>
                  <a:pt x="0" y="37343069"/>
                </a:cubicBezTo>
                <a:lnTo>
                  <a:pt x="0" y="124460"/>
                </a:lnTo>
                <a:cubicBezTo>
                  <a:pt x="0" y="55880"/>
                  <a:pt x="55880" y="0"/>
                  <a:pt x="124460" y="0"/>
                </a:cubicBezTo>
                <a:lnTo>
                  <a:pt x="11101951" y="0"/>
                </a:lnTo>
                <a:cubicBezTo>
                  <a:pt x="11170531" y="0"/>
                  <a:pt x="11226411" y="55880"/>
                  <a:pt x="11226411" y="124460"/>
                </a:cubicBezTo>
                <a:lnTo>
                  <a:pt x="11226411" y="37343069"/>
                </a:lnTo>
                <a:cubicBezTo>
                  <a:pt x="11226411" y="37411648"/>
                  <a:pt x="11170531" y="37467530"/>
                  <a:pt x="11101951" y="37467530"/>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70"/>
          <p:cNvSpPr/>
          <p:nvPr/>
        </p:nvSpPr>
        <p:spPr>
          <a:xfrm>
            <a:off x="697175" y="4825052"/>
            <a:ext cx="1482870" cy="1476073"/>
          </a:xfrm>
          <a:custGeom>
            <a:rect b="b" l="l" r="r" t="t"/>
            <a:pathLst>
              <a:path extrusionOk="0" h="1476073" w="1482870">
                <a:moveTo>
                  <a:pt x="0" y="0"/>
                </a:moveTo>
                <a:lnTo>
                  <a:pt x="1482870" y="0"/>
                </a:lnTo>
                <a:lnTo>
                  <a:pt x="1482870" y="1476074"/>
                </a:lnTo>
                <a:lnTo>
                  <a:pt x="0" y="1476074"/>
                </a:lnTo>
                <a:lnTo>
                  <a:pt x="0" y="0"/>
                </a:lnTo>
                <a:close/>
              </a:path>
            </a:pathLst>
          </a:custGeom>
          <a:blipFill rotWithShape="1">
            <a:blip r:embed="rId5">
              <a:alphaModFix/>
            </a:blip>
            <a:stretch>
              <a:fillRect b="0" l="0" r="0" t="0"/>
            </a:stretch>
          </a:blipFill>
          <a:ln>
            <a:noFill/>
          </a:ln>
        </p:spPr>
      </p:sp>
      <p:sp>
        <p:nvSpPr>
          <p:cNvPr id="1554" name="Google Shape;1554;p70"/>
          <p:cNvSpPr/>
          <p:nvPr/>
        </p:nvSpPr>
        <p:spPr>
          <a:xfrm>
            <a:off x="7964718" y="3106212"/>
            <a:ext cx="8574075" cy="7180788"/>
          </a:xfrm>
          <a:custGeom>
            <a:rect b="b" l="l" r="r" t="t"/>
            <a:pathLst>
              <a:path extrusionOk="0" h="7180788" w="8574075">
                <a:moveTo>
                  <a:pt x="0" y="0"/>
                </a:moveTo>
                <a:lnTo>
                  <a:pt x="8574075" y="0"/>
                </a:lnTo>
                <a:lnTo>
                  <a:pt x="8574075" y="7180788"/>
                </a:lnTo>
                <a:lnTo>
                  <a:pt x="0" y="7180788"/>
                </a:lnTo>
                <a:lnTo>
                  <a:pt x="0" y="0"/>
                </a:lnTo>
                <a:close/>
              </a:path>
            </a:pathLst>
          </a:custGeom>
          <a:blipFill rotWithShape="1">
            <a:blip r:embed="rId6">
              <a:alphaModFix amt="9999"/>
            </a:blip>
            <a:stretch>
              <a:fillRect b="0" l="0" r="0" t="0"/>
            </a:stretch>
          </a:blipFill>
          <a:ln>
            <a:noFill/>
          </a:ln>
        </p:spPr>
      </p:sp>
      <p:sp>
        <p:nvSpPr>
          <p:cNvPr id="1555" name="Google Shape;1555;p70"/>
          <p:cNvSpPr txBox="1"/>
          <p:nvPr/>
        </p:nvSpPr>
        <p:spPr>
          <a:xfrm>
            <a:off x="5274181" y="3846132"/>
            <a:ext cx="12254937" cy="3376763"/>
          </a:xfrm>
          <a:prstGeom prst="rect">
            <a:avLst/>
          </a:prstGeom>
          <a:noFill/>
          <a:ln>
            <a:noFill/>
          </a:ln>
        </p:spPr>
        <p:txBody>
          <a:bodyPr anchorCtr="0" anchor="t" bIns="0" lIns="0" spcFirstLastPara="1" rIns="0" wrap="square" tIns="0">
            <a:spAutoFit/>
          </a:bodyPr>
          <a:lstStyle/>
          <a:p>
            <a:pPr indent="0" lvl="0" marL="0" marR="0" rtl="0" algn="l">
              <a:lnSpc>
                <a:spcPct val="146989"/>
              </a:lnSpc>
              <a:spcBef>
                <a:spcPts val="0"/>
              </a:spcBef>
              <a:spcAft>
                <a:spcPts val="0"/>
              </a:spcAft>
              <a:buNone/>
            </a:pPr>
            <a:r>
              <a:rPr b="0" i="0" lang="en-US" sz="2292" u="none" cap="none" strike="noStrike">
                <a:solidFill>
                  <a:srgbClr val="000000"/>
                </a:solidFill>
                <a:latin typeface="Philosopher"/>
                <a:ea typeface="Philosopher"/>
                <a:cs typeface="Philosopher"/>
                <a:sym typeface="Philosopher"/>
              </a:rPr>
              <a:t>One powerful way to </a:t>
            </a:r>
            <a:r>
              <a:rPr b="1" i="0" lang="en-US" sz="2292" u="none" cap="none" strike="noStrike">
                <a:solidFill>
                  <a:srgbClr val="000000"/>
                </a:solidFill>
                <a:latin typeface="Philosopher"/>
                <a:ea typeface="Philosopher"/>
                <a:cs typeface="Philosopher"/>
                <a:sym typeface="Philosopher"/>
              </a:rPr>
              <a:t>blend micro-learning</a:t>
            </a:r>
            <a:r>
              <a:rPr b="0" i="0" lang="en-US" sz="2292" u="none" cap="none" strike="noStrike">
                <a:solidFill>
                  <a:srgbClr val="000000"/>
                </a:solidFill>
                <a:latin typeface="Philosopher"/>
                <a:ea typeface="Philosopher"/>
                <a:cs typeface="Philosopher"/>
                <a:sym typeface="Philosopher"/>
              </a:rPr>
              <a:t> with traditional teaching is through the "flipped classroom" approach:</a:t>
            </a:r>
            <a:endParaRPr/>
          </a:p>
          <a:p>
            <a:pPr indent="0" lvl="0" marL="0" marR="0" rtl="0" algn="l">
              <a:lnSpc>
                <a:spcPct val="146989"/>
              </a:lnSpc>
              <a:spcBef>
                <a:spcPts val="0"/>
              </a:spcBef>
              <a:spcAft>
                <a:spcPts val="0"/>
              </a:spcAft>
              <a:buNone/>
            </a:pPr>
            <a:r>
              <a:t/>
            </a:r>
            <a:endParaRPr b="0" i="0" sz="2292" u="none" cap="none" strike="noStrike">
              <a:solidFill>
                <a:srgbClr val="000000"/>
              </a:solidFill>
              <a:latin typeface="Philosopher"/>
              <a:ea typeface="Philosopher"/>
              <a:cs typeface="Philosopher"/>
              <a:sym typeface="Philosopher"/>
            </a:endParaRPr>
          </a:p>
          <a:p>
            <a:pPr indent="0" lvl="0" marL="0" marR="0" rtl="0" algn="l">
              <a:lnSpc>
                <a:spcPct val="146989"/>
              </a:lnSpc>
              <a:spcBef>
                <a:spcPts val="0"/>
              </a:spcBef>
              <a:spcAft>
                <a:spcPts val="0"/>
              </a:spcAft>
              <a:buNone/>
            </a:pPr>
            <a:r>
              <a:t/>
            </a:r>
            <a:endParaRPr b="0" i="0" sz="2292" u="none" cap="none" strike="noStrike">
              <a:solidFill>
                <a:srgbClr val="000000"/>
              </a:solidFill>
              <a:latin typeface="Philosopher"/>
              <a:ea typeface="Philosopher"/>
              <a:cs typeface="Philosopher"/>
              <a:sym typeface="Philosopher"/>
            </a:endParaRPr>
          </a:p>
          <a:p>
            <a:pPr indent="-247433" lvl="1" marL="494865" marR="0" rtl="0" algn="l">
              <a:lnSpc>
                <a:spcPct val="146989"/>
              </a:lnSpc>
              <a:spcBef>
                <a:spcPts val="0"/>
              </a:spcBef>
              <a:spcAft>
                <a:spcPts val="0"/>
              </a:spcAft>
              <a:buClr>
                <a:srgbClr val="000000"/>
              </a:buClr>
              <a:buSzPts val="2292"/>
              <a:buFont typeface="Arial"/>
              <a:buChar char="•"/>
            </a:pPr>
            <a:r>
              <a:rPr b="0" i="0" lang="en-US" sz="2292" u="none" cap="none" strike="noStrike">
                <a:solidFill>
                  <a:srgbClr val="000000"/>
                </a:solidFill>
                <a:latin typeface="Philosopher"/>
                <a:ea typeface="Philosopher"/>
                <a:cs typeface="Philosopher"/>
                <a:sym typeface="Philosopher"/>
              </a:rPr>
              <a:t>Students </a:t>
            </a:r>
            <a:r>
              <a:rPr b="1" i="0" lang="en-US" sz="2292" u="none" cap="none" strike="noStrike">
                <a:solidFill>
                  <a:srgbClr val="000000"/>
                </a:solidFill>
                <a:latin typeface="Philosopher"/>
                <a:ea typeface="Philosopher"/>
                <a:cs typeface="Philosopher"/>
                <a:sym typeface="Philosopher"/>
              </a:rPr>
              <a:t>access micro-learning materials before in-person class</a:t>
            </a:r>
            <a:r>
              <a:rPr b="0" i="0" lang="en-US" sz="2292" u="none" cap="none" strike="noStrike">
                <a:solidFill>
                  <a:srgbClr val="000000"/>
                </a:solidFill>
                <a:latin typeface="Philosopher"/>
                <a:ea typeface="Philosopher"/>
                <a:cs typeface="Philosopher"/>
                <a:sym typeface="Philosopher"/>
              </a:rPr>
              <a:t> sessions</a:t>
            </a:r>
            <a:endParaRPr/>
          </a:p>
          <a:p>
            <a:pPr indent="0" lvl="0" marL="0" marR="0" rtl="0" algn="l">
              <a:lnSpc>
                <a:spcPct val="146989"/>
              </a:lnSpc>
              <a:spcBef>
                <a:spcPts val="0"/>
              </a:spcBef>
              <a:spcAft>
                <a:spcPts val="0"/>
              </a:spcAft>
              <a:buNone/>
            </a:pPr>
            <a:r>
              <a:t/>
            </a:r>
            <a:endParaRPr b="0" i="0" sz="2292" u="none" cap="none" strike="noStrike">
              <a:solidFill>
                <a:srgbClr val="000000"/>
              </a:solidFill>
              <a:latin typeface="Philosopher"/>
              <a:ea typeface="Philosopher"/>
              <a:cs typeface="Philosopher"/>
              <a:sym typeface="Philosopher"/>
            </a:endParaRPr>
          </a:p>
          <a:p>
            <a:pPr indent="-247433" lvl="1" marL="494865" marR="0" rtl="0" algn="l">
              <a:lnSpc>
                <a:spcPct val="146989"/>
              </a:lnSpc>
              <a:spcBef>
                <a:spcPts val="0"/>
              </a:spcBef>
              <a:spcAft>
                <a:spcPts val="0"/>
              </a:spcAft>
              <a:buClr>
                <a:srgbClr val="000000"/>
              </a:buClr>
              <a:buSzPts val="2292"/>
              <a:buFont typeface="Arial"/>
              <a:buChar char="•"/>
            </a:pPr>
            <a:r>
              <a:rPr b="0" i="0" lang="en-US" sz="2292" u="none" cap="none" strike="noStrike">
                <a:solidFill>
                  <a:srgbClr val="000000"/>
                </a:solidFill>
                <a:latin typeface="Philosopher"/>
                <a:ea typeface="Philosopher"/>
                <a:cs typeface="Philosopher"/>
                <a:sym typeface="Philosopher"/>
              </a:rPr>
              <a:t>It allows</a:t>
            </a:r>
            <a:r>
              <a:rPr b="1" i="0" lang="en-US" sz="2292" u="none" cap="none" strike="noStrike">
                <a:solidFill>
                  <a:srgbClr val="000000"/>
                </a:solidFill>
                <a:latin typeface="Philosopher"/>
                <a:ea typeface="Philosopher"/>
                <a:cs typeface="Philosopher"/>
                <a:sym typeface="Philosopher"/>
              </a:rPr>
              <a:t> face-to-face time to focus on interactive discussions, problem-solving, and deeper understanding, </a:t>
            </a:r>
            <a:r>
              <a:rPr b="0" i="0" lang="en-US" sz="2292" u="none" cap="none" strike="noStrike">
                <a:solidFill>
                  <a:srgbClr val="000000"/>
                </a:solidFill>
                <a:latin typeface="Philosopher"/>
                <a:ea typeface="Philosopher"/>
                <a:cs typeface="Philosopher"/>
                <a:sym typeface="Philosopher"/>
              </a:rPr>
              <a:t>as students come prepared with foundational knowledge</a:t>
            </a:r>
            <a:endParaRPr/>
          </a:p>
        </p:txBody>
      </p:sp>
      <p:sp>
        <p:nvSpPr>
          <p:cNvPr id="1556" name="Google Shape;1556;p70"/>
          <p:cNvSpPr txBox="1"/>
          <p:nvPr/>
        </p:nvSpPr>
        <p:spPr>
          <a:xfrm>
            <a:off x="2748785" y="1781706"/>
            <a:ext cx="12790430" cy="140017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599" u="none" cap="none" strike="noStrike">
                <a:solidFill>
                  <a:srgbClr val="F59F35"/>
                </a:solidFill>
                <a:latin typeface="Philosopher"/>
                <a:ea typeface="Philosopher"/>
                <a:cs typeface="Philosopher"/>
                <a:sym typeface="Philosopher"/>
              </a:rPr>
              <a:t>Integrating Micro-Learning: Blend with Traditional Teaching</a:t>
            </a:r>
            <a:endParaRPr/>
          </a:p>
        </p:txBody>
      </p:sp>
      <p:sp>
        <p:nvSpPr>
          <p:cNvPr id="1557" name="Google Shape;1557;p70"/>
          <p:cNvSpPr txBox="1"/>
          <p:nvPr/>
        </p:nvSpPr>
        <p:spPr>
          <a:xfrm>
            <a:off x="2180045" y="5080062"/>
            <a:ext cx="2347442" cy="13525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94A037"/>
                </a:solidFill>
                <a:latin typeface="Philosopher"/>
                <a:ea typeface="Philosopher"/>
                <a:cs typeface="Philosopher"/>
                <a:sym typeface="Philosopher"/>
              </a:rPr>
              <a:t>The Flipped Classroom Approach</a:t>
            </a:r>
            <a:endParaRPr/>
          </a:p>
        </p:txBody>
      </p:sp>
      <p:sp>
        <p:nvSpPr>
          <p:cNvPr id="1558" name="Google Shape;1558;p70"/>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None/>
            </a:pPr>
            <a:r>
              <a:rPr b="1" i="0" lang="en-US" sz="1887" u="none" cap="none" strike="noStrike">
                <a:solidFill>
                  <a:srgbClr val="F59F35"/>
                </a:solidFill>
                <a:latin typeface="Philosopher"/>
                <a:ea typeface="Philosopher"/>
                <a:cs typeface="Philosopher"/>
                <a:sym typeface="Philosopher"/>
              </a:rPr>
              <a:t>Integration Strategies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6" name="Shape 1566"/>
        <p:cNvGrpSpPr/>
        <p:nvPr/>
      </p:nvGrpSpPr>
      <p:grpSpPr>
        <a:xfrm>
          <a:off x="0" y="0"/>
          <a:ext cx="0" cy="0"/>
          <a:chOff x="0" y="0"/>
          <a:chExt cx="0" cy="0"/>
        </a:xfrm>
      </p:grpSpPr>
      <p:sp>
        <p:nvSpPr>
          <p:cNvPr id="1567" name="Google Shape;1567;p71"/>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1568" name="Google Shape;1568;p71"/>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569" name="Google Shape;1569;p71"/>
          <p:cNvSpPr/>
          <p:nvPr/>
        </p:nvSpPr>
        <p:spPr>
          <a:xfrm rot="5400000">
            <a:off x="916338" y="3189748"/>
            <a:ext cx="3257550" cy="4133226"/>
          </a:xfrm>
          <a:custGeom>
            <a:rect b="b" l="l" r="r" t="t"/>
            <a:pathLst>
              <a:path extrusionOk="0" h="11986885" w="9447312">
                <a:moveTo>
                  <a:pt x="9322853" y="11986885"/>
                </a:moveTo>
                <a:lnTo>
                  <a:pt x="124460" y="11986885"/>
                </a:lnTo>
                <a:cubicBezTo>
                  <a:pt x="55880" y="11986885"/>
                  <a:pt x="0" y="11931005"/>
                  <a:pt x="0" y="11862425"/>
                </a:cubicBezTo>
                <a:lnTo>
                  <a:pt x="0" y="124460"/>
                </a:lnTo>
                <a:cubicBezTo>
                  <a:pt x="0" y="55880"/>
                  <a:pt x="55880" y="0"/>
                  <a:pt x="124460" y="0"/>
                </a:cubicBezTo>
                <a:lnTo>
                  <a:pt x="9322853" y="0"/>
                </a:lnTo>
                <a:cubicBezTo>
                  <a:pt x="9391432" y="0"/>
                  <a:pt x="9447312" y="55880"/>
                  <a:pt x="9447312" y="124460"/>
                </a:cubicBezTo>
                <a:lnTo>
                  <a:pt x="9447312" y="11862425"/>
                </a:lnTo>
                <a:cubicBezTo>
                  <a:pt x="9447312" y="11931005"/>
                  <a:pt x="9391432" y="11986885"/>
                  <a:pt x="9322853" y="11986885"/>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71"/>
          <p:cNvSpPr/>
          <p:nvPr/>
        </p:nvSpPr>
        <p:spPr>
          <a:xfrm>
            <a:off x="9911271" y="3086100"/>
            <a:ext cx="7200900" cy="7200900"/>
          </a:xfrm>
          <a:custGeom>
            <a:rect b="b" l="l" r="r" t="t"/>
            <a:pathLst>
              <a:path extrusionOk="0" h="7200900" w="7200900">
                <a:moveTo>
                  <a:pt x="0" y="0"/>
                </a:moveTo>
                <a:lnTo>
                  <a:pt x="7200900" y="0"/>
                </a:lnTo>
                <a:lnTo>
                  <a:pt x="7200900" y="7200900"/>
                </a:lnTo>
                <a:lnTo>
                  <a:pt x="0" y="7200900"/>
                </a:lnTo>
                <a:lnTo>
                  <a:pt x="0" y="0"/>
                </a:lnTo>
                <a:close/>
              </a:path>
            </a:pathLst>
          </a:custGeom>
          <a:blipFill rotWithShape="1">
            <a:blip r:embed="rId5">
              <a:alphaModFix amt="9999"/>
            </a:blip>
            <a:stretch>
              <a:fillRect b="0" l="0" r="0" t="0"/>
            </a:stretch>
          </a:blipFill>
          <a:ln>
            <a:noFill/>
          </a:ln>
        </p:spPr>
      </p:sp>
      <p:sp>
        <p:nvSpPr>
          <p:cNvPr id="1571" name="Google Shape;1571;p71"/>
          <p:cNvSpPr/>
          <p:nvPr/>
        </p:nvSpPr>
        <p:spPr>
          <a:xfrm rot="5400000">
            <a:off x="9747515" y="-1203272"/>
            <a:ext cx="3257550" cy="12919267"/>
          </a:xfrm>
          <a:custGeom>
            <a:rect b="b" l="l" r="r" t="t"/>
            <a:pathLst>
              <a:path extrusionOk="0" h="37467530" w="9447312">
                <a:moveTo>
                  <a:pt x="9322853" y="37467530"/>
                </a:moveTo>
                <a:lnTo>
                  <a:pt x="124460" y="37467530"/>
                </a:lnTo>
                <a:cubicBezTo>
                  <a:pt x="55880" y="37467530"/>
                  <a:pt x="0" y="37411648"/>
                  <a:pt x="0" y="37343069"/>
                </a:cubicBezTo>
                <a:lnTo>
                  <a:pt x="0" y="124460"/>
                </a:lnTo>
                <a:cubicBezTo>
                  <a:pt x="0" y="55880"/>
                  <a:pt x="55880" y="0"/>
                  <a:pt x="124460" y="0"/>
                </a:cubicBezTo>
                <a:lnTo>
                  <a:pt x="9322853" y="0"/>
                </a:lnTo>
                <a:cubicBezTo>
                  <a:pt x="9391432" y="0"/>
                  <a:pt x="9447312" y="55880"/>
                  <a:pt x="9447312" y="124460"/>
                </a:cubicBezTo>
                <a:lnTo>
                  <a:pt x="9447312" y="37343069"/>
                </a:lnTo>
                <a:cubicBezTo>
                  <a:pt x="9447312" y="37411648"/>
                  <a:pt x="9391432" y="37467530"/>
                  <a:pt x="9322853" y="37467530"/>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71"/>
          <p:cNvSpPr/>
          <p:nvPr/>
        </p:nvSpPr>
        <p:spPr>
          <a:xfrm>
            <a:off x="747513" y="4568231"/>
            <a:ext cx="1150538" cy="1150538"/>
          </a:xfrm>
          <a:custGeom>
            <a:rect b="b" l="l" r="r" t="t"/>
            <a:pathLst>
              <a:path extrusionOk="0" h="1150538" w="1150538">
                <a:moveTo>
                  <a:pt x="0" y="0"/>
                </a:moveTo>
                <a:lnTo>
                  <a:pt x="1150537" y="0"/>
                </a:lnTo>
                <a:lnTo>
                  <a:pt x="1150537" y="1150538"/>
                </a:lnTo>
                <a:lnTo>
                  <a:pt x="0" y="1150538"/>
                </a:lnTo>
                <a:lnTo>
                  <a:pt x="0" y="0"/>
                </a:lnTo>
                <a:close/>
              </a:path>
            </a:pathLst>
          </a:custGeom>
          <a:blipFill rotWithShape="1">
            <a:blip r:embed="rId6">
              <a:alphaModFix/>
            </a:blip>
            <a:stretch>
              <a:fillRect b="0" l="0" r="0" t="0"/>
            </a:stretch>
          </a:blipFill>
          <a:ln>
            <a:noFill/>
          </a:ln>
        </p:spPr>
      </p:sp>
      <p:sp>
        <p:nvSpPr>
          <p:cNvPr id="1573" name="Google Shape;1573;p71"/>
          <p:cNvSpPr txBox="1"/>
          <p:nvPr/>
        </p:nvSpPr>
        <p:spPr>
          <a:xfrm>
            <a:off x="5170052" y="3980011"/>
            <a:ext cx="12359066" cy="2543175"/>
          </a:xfrm>
          <a:prstGeom prst="rect">
            <a:avLst/>
          </a:prstGeom>
          <a:noFill/>
          <a:ln>
            <a:noFill/>
          </a:ln>
        </p:spPr>
        <p:txBody>
          <a:bodyPr anchorCtr="0" anchor="t" bIns="0" lIns="0" spcFirstLastPara="1" rIns="0" wrap="square" tIns="0">
            <a:spAutoFit/>
          </a:bodyPr>
          <a:lstStyle/>
          <a:p>
            <a:pPr indent="-262717" lvl="1" marL="525434" marR="0" rtl="0" algn="l">
              <a:lnSpc>
                <a:spcPct val="120016"/>
              </a:lnSpc>
              <a:spcBef>
                <a:spcPts val="0"/>
              </a:spcBef>
              <a:spcAft>
                <a:spcPts val="0"/>
              </a:spcAft>
              <a:buClr>
                <a:srgbClr val="000000"/>
              </a:buClr>
              <a:buSzPts val="2433"/>
              <a:buFont typeface="Arial"/>
              <a:buChar char="•"/>
            </a:pPr>
            <a:r>
              <a:rPr b="0" i="0" lang="en-US" sz="2433" u="none" cap="none" strike="noStrike">
                <a:solidFill>
                  <a:srgbClr val="000000"/>
                </a:solidFill>
                <a:latin typeface="Philosopher"/>
                <a:ea typeface="Philosopher"/>
                <a:cs typeface="Philosopher"/>
                <a:sym typeface="Philosopher"/>
              </a:rPr>
              <a:t>By providing access to </a:t>
            </a:r>
            <a:r>
              <a:rPr b="1" i="0" lang="en-US" sz="2433" u="none" cap="none" strike="noStrike">
                <a:solidFill>
                  <a:srgbClr val="000000"/>
                </a:solidFill>
                <a:latin typeface="Philosopher"/>
                <a:ea typeface="Philosopher"/>
                <a:cs typeface="Philosopher"/>
                <a:sym typeface="Philosopher"/>
              </a:rPr>
              <a:t>resources </a:t>
            </a:r>
            <a:r>
              <a:rPr b="0" i="0" lang="en-US" sz="2433" u="none" cap="none" strike="noStrike">
                <a:solidFill>
                  <a:srgbClr val="000000"/>
                </a:solidFill>
                <a:latin typeface="Philosopher"/>
                <a:ea typeface="Philosopher"/>
                <a:cs typeface="Philosopher"/>
                <a:sym typeface="Philosopher"/>
              </a:rPr>
              <a:t>that cater to </a:t>
            </a:r>
            <a:r>
              <a:rPr b="1" i="0" lang="en-US" sz="2433" u="none" cap="none" strike="noStrike">
                <a:solidFill>
                  <a:srgbClr val="000000"/>
                </a:solidFill>
                <a:latin typeface="Philosopher"/>
                <a:ea typeface="Philosopher"/>
                <a:cs typeface="Philosopher"/>
                <a:sym typeface="Philosopher"/>
              </a:rPr>
              <a:t>individual learning styles</a:t>
            </a:r>
            <a:endParaRPr/>
          </a:p>
          <a:p>
            <a:pPr indent="0" lvl="0" marL="0" marR="0" rtl="0" algn="ctr">
              <a:lnSpc>
                <a:spcPct val="120016"/>
              </a:lnSpc>
              <a:spcBef>
                <a:spcPts val="0"/>
              </a:spcBef>
              <a:spcAft>
                <a:spcPts val="0"/>
              </a:spcAft>
              <a:buNone/>
            </a:pPr>
            <a:r>
              <a:t/>
            </a:r>
            <a:endParaRPr b="1" i="0" sz="2433" u="none" cap="none" strike="noStrike">
              <a:solidFill>
                <a:srgbClr val="000000"/>
              </a:solidFill>
              <a:latin typeface="Philosopher"/>
              <a:ea typeface="Philosopher"/>
              <a:cs typeface="Philosopher"/>
              <a:sym typeface="Philosopher"/>
            </a:endParaRPr>
          </a:p>
          <a:p>
            <a:pPr indent="-262717" lvl="1" marL="525434" marR="0" rtl="0" algn="l">
              <a:lnSpc>
                <a:spcPct val="120016"/>
              </a:lnSpc>
              <a:spcBef>
                <a:spcPts val="0"/>
              </a:spcBef>
              <a:spcAft>
                <a:spcPts val="0"/>
              </a:spcAft>
              <a:buClr>
                <a:srgbClr val="000000"/>
              </a:buClr>
              <a:buSzPts val="2433"/>
              <a:buFont typeface="Arial"/>
              <a:buChar char="•"/>
            </a:pPr>
            <a:r>
              <a:rPr b="0" i="0" lang="en-US" sz="2433" u="none" cap="none" strike="noStrike">
                <a:solidFill>
                  <a:srgbClr val="000000"/>
                </a:solidFill>
                <a:latin typeface="Philosopher"/>
                <a:ea typeface="Philosopher"/>
                <a:cs typeface="Philosopher"/>
                <a:sym typeface="Philosopher"/>
              </a:rPr>
              <a:t>Some students might prefer </a:t>
            </a:r>
            <a:r>
              <a:rPr b="1" i="0" lang="en-US" sz="2433" u="none" cap="none" strike="noStrike">
                <a:solidFill>
                  <a:srgbClr val="000000"/>
                </a:solidFill>
                <a:latin typeface="Philosopher"/>
                <a:ea typeface="Philosopher"/>
                <a:cs typeface="Philosopher"/>
                <a:sym typeface="Philosopher"/>
              </a:rPr>
              <a:t>reading materials</a:t>
            </a:r>
            <a:r>
              <a:rPr b="0" i="0" lang="en-US" sz="2433" u="none" cap="none" strike="noStrike">
                <a:solidFill>
                  <a:srgbClr val="000000"/>
                </a:solidFill>
                <a:latin typeface="Philosopher"/>
                <a:ea typeface="Philosopher"/>
                <a:cs typeface="Philosopher"/>
                <a:sym typeface="Philosopher"/>
              </a:rPr>
              <a:t>, while others benefit more from </a:t>
            </a:r>
            <a:r>
              <a:rPr b="1" i="0" lang="en-US" sz="2433" u="none" cap="none" strike="noStrike">
                <a:solidFill>
                  <a:srgbClr val="000000"/>
                </a:solidFill>
                <a:latin typeface="Philosopher"/>
                <a:ea typeface="Philosopher"/>
                <a:cs typeface="Philosopher"/>
                <a:sym typeface="Philosopher"/>
              </a:rPr>
              <a:t>videos </a:t>
            </a:r>
            <a:r>
              <a:rPr b="0" i="0" lang="en-US" sz="2433" u="none" cap="none" strike="noStrike">
                <a:solidFill>
                  <a:srgbClr val="000000"/>
                </a:solidFill>
                <a:latin typeface="Philosopher"/>
                <a:ea typeface="Philosopher"/>
                <a:cs typeface="Philosopher"/>
                <a:sym typeface="Philosopher"/>
              </a:rPr>
              <a:t>or </a:t>
            </a:r>
            <a:r>
              <a:rPr b="1" i="0" lang="en-US" sz="2433" u="none" cap="none" strike="noStrike">
                <a:solidFill>
                  <a:srgbClr val="000000"/>
                </a:solidFill>
                <a:latin typeface="Philosopher"/>
                <a:ea typeface="Philosopher"/>
                <a:cs typeface="Philosopher"/>
                <a:sym typeface="Philosopher"/>
              </a:rPr>
              <a:t>interactive exercises</a:t>
            </a:r>
            <a:endParaRPr/>
          </a:p>
          <a:p>
            <a:pPr indent="0" lvl="0" marL="0" marR="0" rtl="0" algn="l">
              <a:lnSpc>
                <a:spcPct val="120016"/>
              </a:lnSpc>
              <a:spcBef>
                <a:spcPts val="0"/>
              </a:spcBef>
              <a:spcAft>
                <a:spcPts val="0"/>
              </a:spcAft>
              <a:buNone/>
            </a:pPr>
            <a:r>
              <a:t/>
            </a:r>
            <a:endParaRPr b="1" i="0" sz="2433" u="none" cap="none" strike="noStrike">
              <a:solidFill>
                <a:srgbClr val="000000"/>
              </a:solidFill>
              <a:latin typeface="Philosopher"/>
              <a:ea typeface="Philosopher"/>
              <a:cs typeface="Philosopher"/>
              <a:sym typeface="Philosopher"/>
            </a:endParaRPr>
          </a:p>
          <a:p>
            <a:pPr indent="-262717" lvl="1" marL="525434" marR="0" rtl="0" algn="l">
              <a:lnSpc>
                <a:spcPct val="120016"/>
              </a:lnSpc>
              <a:spcBef>
                <a:spcPts val="0"/>
              </a:spcBef>
              <a:spcAft>
                <a:spcPts val="0"/>
              </a:spcAft>
              <a:buClr>
                <a:srgbClr val="000000"/>
              </a:buClr>
              <a:buSzPts val="2433"/>
              <a:buFont typeface="Arial"/>
              <a:buChar char="•"/>
            </a:pPr>
            <a:r>
              <a:rPr b="0" i="0" lang="en-US" sz="2433" u="none" cap="none" strike="noStrike">
                <a:solidFill>
                  <a:srgbClr val="000000"/>
                </a:solidFill>
                <a:latin typeface="Philosopher"/>
                <a:ea typeface="Philosopher"/>
                <a:cs typeface="Philosopher"/>
                <a:sym typeface="Philosopher"/>
              </a:rPr>
              <a:t>The flexibility of micro-learning ensures that</a:t>
            </a:r>
            <a:r>
              <a:rPr b="1" i="0" lang="en-US" sz="2433" u="none" cap="none" strike="noStrike">
                <a:solidFill>
                  <a:srgbClr val="000000"/>
                </a:solidFill>
                <a:latin typeface="Philosopher"/>
                <a:ea typeface="Philosopher"/>
                <a:cs typeface="Philosopher"/>
                <a:sym typeface="Philosopher"/>
              </a:rPr>
              <a:t> every student has the resources they need to excel</a:t>
            </a:r>
            <a:endParaRPr/>
          </a:p>
        </p:txBody>
      </p:sp>
      <p:sp>
        <p:nvSpPr>
          <p:cNvPr id="1574" name="Google Shape;1574;p71"/>
          <p:cNvSpPr txBox="1"/>
          <p:nvPr/>
        </p:nvSpPr>
        <p:spPr>
          <a:xfrm>
            <a:off x="1898050" y="4351486"/>
            <a:ext cx="2347442" cy="1800225"/>
          </a:xfrm>
          <a:prstGeom prst="rect">
            <a:avLst/>
          </a:prstGeom>
          <a:noFill/>
          <a:ln>
            <a:noFill/>
          </a:ln>
        </p:spPr>
        <p:txBody>
          <a:bodyPr anchorCtr="0" anchor="t" bIns="0" lIns="0" spcFirstLastPara="1" rIns="0" wrap="square" tIns="0">
            <a:spAutoFit/>
          </a:bodyPr>
          <a:lstStyle/>
          <a:p>
            <a:pPr indent="0" lvl="0" marL="0" marR="0" rtl="0" algn="ctr">
              <a:lnSpc>
                <a:spcPct val="19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20006"/>
              </a:lnSpc>
              <a:spcBef>
                <a:spcPts val="0"/>
              </a:spcBef>
              <a:spcAft>
                <a:spcPts val="0"/>
              </a:spcAft>
              <a:buNone/>
            </a:pPr>
            <a:r>
              <a:rPr b="1" i="0" lang="en-US" sz="2999" u="none" cap="none" strike="noStrike">
                <a:solidFill>
                  <a:srgbClr val="94A037"/>
                </a:solidFill>
                <a:latin typeface="Philosopher"/>
                <a:ea typeface="Philosopher"/>
                <a:cs typeface="Philosopher"/>
                <a:sym typeface="Philosopher"/>
              </a:rPr>
              <a:t>Enhancing Engagement</a:t>
            </a:r>
            <a:endParaRPr/>
          </a:p>
          <a:p>
            <a:pPr indent="0" lvl="0" marL="0" marR="0" rtl="0" algn="ctr">
              <a:lnSpc>
                <a:spcPct val="120006"/>
              </a:lnSpc>
              <a:spcBef>
                <a:spcPts val="0"/>
              </a:spcBef>
              <a:spcAft>
                <a:spcPts val="0"/>
              </a:spcAft>
              <a:buNone/>
            </a:pPr>
            <a:r>
              <a:t/>
            </a:r>
            <a:endParaRPr b="1" i="0" sz="2999" u="none" cap="none" strike="noStrike">
              <a:solidFill>
                <a:srgbClr val="94A037"/>
              </a:solidFill>
              <a:latin typeface="Philosopher"/>
              <a:ea typeface="Philosopher"/>
              <a:cs typeface="Philosopher"/>
              <a:sym typeface="Philosopher"/>
            </a:endParaRPr>
          </a:p>
        </p:txBody>
      </p:sp>
      <p:sp>
        <p:nvSpPr>
          <p:cNvPr id="1575" name="Google Shape;1575;p71"/>
          <p:cNvSpPr txBox="1"/>
          <p:nvPr/>
        </p:nvSpPr>
        <p:spPr>
          <a:xfrm>
            <a:off x="465288" y="7790011"/>
            <a:ext cx="17357423"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This combination of micro-learning and traditional teaching methods creates a balanced and engaging learning experience, catering to a diverse range of learners</a:t>
            </a:r>
            <a:endParaRPr/>
          </a:p>
        </p:txBody>
      </p:sp>
      <p:sp>
        <p:nvSpPr>
          <p:cNvPr id="1576" name="Google Shape;1576;p71"/>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None/>
            </a:pPr>
            <a:r>
              <a:rPr b="1" i="0" lang="en-US" sz="1887" u="none" cap="none" strike="noStrike">
                <a:solidFill>
                  <a:srgbClr val="F59F35"/>
                </a:solidFill>
                <a:latin typeface="Philosopher"/>
                <a:ea typeface="Philosopher"/>
                <a:cs typeface="Philosopher"/>
                <a:sym typeface="Philosopher"/>
              </a:rPr>
              <a:t>Integration Strategies </a:t>
            </a:r>
            <a:endParaRPr/>
          </a:p>
        </p:txBody>
      </p:sp>
      <p:sp>
        <p:nvSpPr>
          <p:cNvPr id="1577" name="Google Shape;1577;p71"/>
          <p:cNvSpPr txBox="1"/>
          <p:nvPr/>
        </p:nvSpPr>
        <p:spPr>
          <a:xfrm>
            <a:off x="2761996" y="1623293"/>
            <a:ext cx="12790430" cy="140017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599" u="none" cap="none" strike="noStrike">
                <a:solidFill>
                  <a:srgbClr val="F59F35"/>
                </a:solidFill>
                <a:latin typeface="Philosopher"/>
                <a:ea typeface="Philosopher"/>
                <a:cs typeface="Philosopher"/>
                <a:sym typeface="Philosopher"/>
              </a:rPr>
              <a:t>Integrating Micro-Learning: Blend with Traditional Teaching</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5" name="Shape 1585"/>
        <p:cNvGrpSpPr/>
        <p:nvPr/>
      </p:nvGrpSpPr>
      <p:grpSpPr>
        <a:xfrm>
          <a:off x="0" y="0"/>
          <a:ext cx="0" cy="0"/>
          <a:chOff x="0" y="0"/>
          <a:chExt cx="0" cy="0"/>
        </a:xfrm>
      </p:grpSpPr>
      <p:sp>
        <p:nvSpPr>
          <p:cNvPr id="1586" name="Google Shape;1586;p72"/>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1587" name="Google Shape;1587;p72"/>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588" name="Google Shape;1588;p72"/>
          <p:cNvSpPr/>
          <p:nvPr/>
        </p:nvSpPr>
        <p:spPr>
          <a:xfrm rot="5400000">
            <a:off x="2254870" y="1851216"/>
            <a:ext cx="1877864" cy="5430604"/>
          </a:xfrm>
          <a:custGeom>
            <a:rect b="b" l="l" r="r" t="t"/>
            <a:pathLst>
              <a:path extrusionOk="0" h="15749448" w="5446045">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72"/>
          <p:cNvSpPr/>
          <p:nvPr/>
        </p:nvSpPr>
        <p:spPr>
          <a:xfrm>
            <a:off x="10214784" y="2759884"/>
            <a:ext cx="7555449" cy="7527116"/>
          </a:xfrm>
          <a:custGeom>
            <a:rect b="b" l="l" r="r" t="t"/>
            <a:pathLst>
              <a:path extrusionOk="0" h="7527116" w="7555449">
                <a:moveTo>
                  <a:pt x="0" y="0"/>
                </a:moveTo>
                <a:lnTo>
                  <a:pt x="7555449" y="0"/>
                </a:lnTo>
                <a:lnTo>
                  <a:pt x="7555449" y="7527116"/>
                </a:lnTo>
                <a:lnTo>
                  <a:pt x="0" y="7527116"/>
                </a:lnTo>
                <a:lnTo>
                  <a:pt x="0" y="0"/>
                </a:lnTo>
                <a:close/>
              </a:path>
            </a:pathLst>
          </a:custGeom>
          <a:blipFill rotWithShape="1">
            <a:blip r:embed="rId5">
              <a:alphaModFix amt="9999"/>
            </a:blip>
            <a:stretch>
              <a:fillRect b="0" l="0" r="0" t="0"/>
            </a:stretch>
          </a:blipFill>
          <a:ln>
            <a:noFill/>
          </a:ln>
        </p:spPr>
      </p:sp>
      <p:sp>
        <p:nvSpPr>
          <p:cNvPr id="1590" name="Google Shape;1590;p72"/>
          <p:cNvSpPr/>
          <p:nvPr/>
        </p:nvSpPr>
        <p:spPr>
          <a:xfrm rot="5400000">
            <a:off x="11250272" y="-1014511"/>
            <a:ext cx="1877864" cy="11162058"/>
          </a:xfrm>
          <a:custGeom>
            <a:rect b="b" l="l" r="r" t="t"/>
            <a:pathLst>
              <a:path extrusionOk="0" h="32371401" w="5446045">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72"/>
          <p:cNvSpPr/>
          <p:nvPr/>
        </p:nvSpPr>
        <p:spPr>
          <a:xfrm rot="5400000">
            <a:off x="8185434" y="-492350"/>
            <a:ext cx="1877864" cy="17291733"/>
          </a:xfrm>
          <a:custGeom>
            <a:rect b="b" l="l" r="r" t="t"/>
            <a:pathLst>
              <a:path extrusionOk="0" h="50148244" w="5446045">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92" name="Google Shape;1592;p72"/>
          <p:cNvPicPr preferRelativeResize="0"/>
          <p:nvPr/>
        </p:nvPicPr>
        <p:blipFill rotWithShape="1">
          <a:blip r:embed="rId6">
            <a:alphaModFix/>
          </a:blip>
          <a:srcRect b="0" l="0" r="0" t="0"/>
          <a:stretch/>
        </p:blipFill>
        <p:spPr>
          <a:xfrm>
            <a:off x="894115" y="7530376"/>
            <a:ext cx="1246282" cy="1246282"/>
          </a:xfrm>
          <a:prstGeom prst="rect">
            <a:avLst/>
          </a:prstGeom>
          <a:noFill/>
          <a:ln>
            <a:noFill/>
          </a:ln>
        </p:spPr>
      </p:pic>
      <p:sp>
        <p:nvSpPr>
          <p:cNvPr id="1593" name="Google Shape;1593;p72"/>
          <p:cNvSpPr/>
          <p:nvPr/>
        </p:nvSpPr>
        <p:spPr>
          <a:xfrm>
            <a:off x="478500" y="3974827"/>
            <a:ext cx="1183383" cy="1183383"/>
          </a:xfrm>
          <a:custGeom>
            <a:rect b="b" l="l" r="r" t="t"/>
            <a:pathLst>
              <a:path extrusionOk="0" h="1183383" w="1183383">
                <a:moveTo>
                  <a:pt x="0" y="0"/>
                </a:moveTo>
                <a:lnTo>
                  <a:pt x="1183382" y="0"/>
                </a:lnTo>
                <a:lnTo>
                  <a:pt x="1183382" y="1183383"/>
                </a:lnTo>
                <a:lnTo>
                  <a:pt x="0" y="1183383"/>
                </a:lnTo>
                <a:lnTo>
                  <a:pt x="0" y="0"/>
                </a:lnTo>
                <a:close/>
              </a:path>
            </a:pathLst>
          </a:custGeom>
          <a:blipFill rotWithShape="1">
            <a:blip r:embed="rId7">
              <a:alphaModFix/>
            </a:blip>
            <a:stretch>
              <a:fillRect b="0" l="0" r="0" t="0"/>
            </a:stretch>
          </a:blipFill>
          <a:ln>
            <a:noFill/>
          </a:ln>
        </p:spPr>
      </p:sp>
      <p:sp>
        <p:nvSpPr>
          <p:cNvPr id="1594" name="Google Shape;1594;p72"/>
          <p:cNvSpPr txBox="1"/>
          <p:nvPr/>
        </p:nvSpPr>
        <p:spPr>
          <a:xfrm>
            <a:off x="2748785" y="1970956"/>
            <a:ext cx="12790430" cy="7048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599" u="none" cap="none" strike="noStrike">
                <a:solidFill>
                  <a:srgbClr val="F59F35"/>
                </a:solidFill>
                <a:latin typeface="Philosopher"/>
                <a:ea typeface="Philosopher"/>
                <a:cs typeface="Philosopher"/>
                <a:sym typeface="Philosopher"/>
              </a:rPr>
              <a:t>Integrating Micro-Learning: Technology Tools</a:t>
            </a:r>
            <a:endParaRPr/>
          </a:p>
        </p:txBody>
      </p:sp>
      <p:sp>
        <p:nvSpPr>
          <p:cNvPr id="1595" name="Google Shape;1595;p72"/>
          <p:cNvSpPr txBox="1"/>
          <p:nvPr/>
        </p:nvSpPr>
        <p:spPr>
          <a:xfrm>
            <a:off x="1770572" y="4377160"/>
            <a:ext cx="3927146"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399" u="none" cap="none" strike="noStrike">
                <a:solidFill>
                  <a:srgbClr val="94A037"/>
                </a:solidFill>
                <a:latin typeface="Philosopher"/>
                <a:ea typeface="Philosopher"/>
                <a:cs typeface="Philosopher"/>
                <a:sym typeface="Philosopher"/>
              </a:rPr>
              <a:t>User-Friendly Tools</a:t>
            </a:r>
            <a:endParaRPr/>
          </a:p>
        </p:txBody>
      </p:sp>
      <p:sp>
        <p:nvSpPr>
          <p:cNvPr id="1596" name="Google Shape;1596;p72"/>
          <p:cNvSpPr txBox="1"/>
          <p:nvPr/>
        </p:nvSpPr>
        <p:spPr>
          <a:xfrm>
            <a:off x="8080131" y="4170785"/>
            <a:ext cx="8589794" cy="8890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Philosopher"/>
                <a:ea typeface="Philosopher"/>
                <a:cs typeface="Philosopher"/>
                <a:sym typeface="Philosopher"/>
              </a:rPr>
              <a:t>There is a</a:t>
            </a:r>
            <a:r>
              <a:rPr b="1" i="0" lang="en-US" sz="2499" u="none" cap="none" strike="noStrike">
                <a:solidFill>
                  <a:srgbClr val="000000"/>
                </a:solidFill>
                <a:latin typeface="Philosopher"/>
                <a:ea typeface="Philosopher"/>
                <a:cs typeface="Philosopher"/>
                <a:sym typeface="Philosopher"/>
              </a:rPr>
              <a:t> wide array of user-friendly tools available</a:t>
            </a:r>
            <a:r>
              <a:rPr b="0" i="0" lang="en-US" sz="2499" u="none" cap="none" strike="noStrike">
                <a:solidFill>
                  <a:srgbClr val="000000"/>
                </a:solidFill>
                <a:latin typeface="Philosopher"/>
                <a:ea typeface="Philosopher"/>
                <a:cs typeface="Philosopher"/>
                <a:sym typeface="Philosopher"/>
              </a:rPr>
              <a:t> for </a:t>
            </a:r>
            <a:r>
              <a:rPr b="1" i="0" lang="en-US" sz="2499" u="none" cap="none" strike="noStrike">
                <a:solidFill>
                  <a:srgbClr val="000000"/>
                </a:solidFill>
                <a:latin typeface="Philosopher"/>
                <a:ea typeface="Philosopher"/>
                <a:cs typeface="Philosopher"/>
                <a:sym typeface="Philosopher"/>
              </a:rPr>
              <a:t>creating micro-learning</a:t>
            </a:r>
            <a:r>
              <a:rPr b="0" i="0" lang="en-US" sz="2499" u="none" cap="none" strike="noStrike">
                <a:solidFill>
                  <a:srgbClr val="000000"/>
                </a:solidFill>
                <a:latin typeface="Philosopher"/>
                <a:ea typeface="Philosopher"/>
                <a:cs typeface="Philosopher"/>
                <a:sym typeface="Philosopher"/>
              </a:rPr>
              <a:t> content</a:t>
            </a:r>
            <a:endParaRPr/>
          </a:p>
        </p:txBody>
      </p:sp>
      <p:sp>
        <p:nvSpPr>
          <p:cNvPr id="1597" name="Google Shape;1597;p72"/>
          <p:cNvSpPr txBox="1"/>
          <p:nvPr/>
        </p:nvSpPr>
        <p:spPr>
          <a:xfrm>
            <a:off x="2700122" y="7552108"/>
            <a:ext cx="15029323" cy="1040892"/>
          </a:xfrm>
          <a:prstGeom prst="rect">
            <a:avLst/>
          </a:prstGeom>
          <a:noFill/>
          <a:ln>
            <a:noFill/>
          </a:ln>
        </p:spPr>
        <p:txBody>
          <a:bodyPr anchorCtr="0" anchor="t" bIns="0" lIns="0" spcFirstLastPara="1" rIns="0" wrap="square" tIns="0">
            <a:spAutoFit/>
          </a:bodyPr>
          <a:lstStyle/>
          <a:p>
            <a:pPr indent="-259079" lvl="1" marL="518160" marR="0" rtl="0" algn="l">
              <a:lnSpc>
                <a:spcPct val="185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It offers intuitive </a:t>
            </a:r>
            <a:r>
              <a:rPr b="1" i="0" lang="en-US" sz="2400" u="none" cap="none" strike="noStrike">
                <a:solidFill>
                  <a:srgbClr val="000000"/>
                </a:solidFill>
                <a:latin typeface="Philosopher"/>
                <a:ea typeface="Philosopher"/>
                <a:cs typeface="Philosopher"/>
                <a:sym typeface="Philosopher"/>
              </a:rPr>
              <a:t>design capabilities, allowing you to create visually engaging materials</a:t>
            </a:r>
            <a:endParaRPr/>
          </a:p>
          <a:p>
            <a:pPr indent="-259079" lvl="1" marL="518160" marR="0" rtl="0" algn="l">
              <a:lnSpc>
                <a:spcPct val="147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It provides a wealth of templates, graphics, and customization options that cater to various learning styles</a:t>
            </a:r>
            <a:endParaRPr/>
          </a:p>
        </p:txBody>
      </p:sp>
      <p:sp>
        <p:nvSpPr>
          <p:cNvPr id="1598" name="Google Shape;1598;p72"/>
          <p:cNvSpPr txBox="1"/>
          <p:nvPr/>
        </p:nvSpPr>
        <p:spPr>
          <a:xfrm>
            <a:off x="604864" y="6629945"/>
            <a:ext cx="1535534"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Example</a:t>
            </a:r>
            <a:endParaRPr/>
          </a:p>
        </p:txBody>
      </p:sp>
      <p:sp>
        <p:nvSpPr>
          <p:cNvPr id="1599" name="Google Shape;1599;p72"/>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None/>
            </a:pPr>
            <a:r>
              <a:rPr b="1" i="0" lang="en-US" sz="1887" u="none" cap="none" strike="noStrike">
                <a:solidFill>
                  <a:srgbClr val="F59F35"/>
                </a:solidFill>
                <a:latin typeface="Philosopher"/>
                <a:ea typeface="Philosopher"/>
                <a:cs typeface="Philosopher"/>
                <a:sym typeface="Philosopher"/>
              </a:rPr>
              <a:t>Integration Strategies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7" name="Shape 1607"/>
        <p:cNvGrpSpPr/>
        <p:nvPr/>
      </p:nvGrpSpPr>
      <p:grpSpPr>
        <a:xfrm>
          <a:off x="0" y="0"/>
          <a:ext cx="0" cy="0"/>
          <a:chOff x="0" y="0"/>
          <a:chExt cx="0" cy="0"/>
        </a:xfrm>
      </p:grpSpPr>
      <p:sp>
        <p:nvSpPr>
          <p:cNvPr id="1608" name="Google Shape;1608;p73"/>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1609" name="Google Shape;1609;p73"/>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610" name="Google Shape;1610;p73"/>
          <p:cNvSpPr/>
          <p:nvPr/>
        </p:nvSpPr>
        <p:spPr>
          <a:xfrm rot="5400000">
            <a:off x="2254870" y="1851216"/>
            <a:ext cx="1877864" cy="5430604"/>
          </a:xfrm>
          <a:custGeom>
            <a:rect b="b" l="l" r="r" t="t"/>
            <a:pathLst>
              <a:path extrusionOk="0" h="15749448" w="5446045">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73"/>
          <p:cNvSpPr/>
          <p:nvPr/>
        </p:nvSpPr>
        <p:spPr>
          <a:xfrm>
            <a:off x="9124366" y="2999721"/>
            <a:ext cx="7455017" cy="7287279"/>
          </a:xfrm>
          <a:custGeom>
            <a:rect b="b" l="l" r="r" t="t"/>
            <a:pathLst>
              <a:path extrusionOk="0" h="7287279" w="7455017">
                <a:moveTo>
                  <a:pt x="0" y="0"/>
                </a:moveTo>
                <a:lnTo>
                  <a:pt x="7455017" y="0"/>
                </a:lnTo>
                <a:lnTo>
                  <a:pt x="7455017" y="7287279"/>
                </a:lnTo>
                <a:lnTo>
                  <a:pt x="0" y="7287279"/>
                </a:lnTo>
                <a:lnTo>
                  <a:pt x="0" y="0"/>
                </a:lnTo>
                <a:close/>
              </a:path>
            </a:pathLst>
          </a:custGeom>
          <a:blipFill rotWithShape="1">
            <a:blip r:embed="rId5">
              <a:alphaModFix amt="9999"/>
            </a:blip>
            <a:stretch>
              <a:fillRect b="0" l="0" r="0" t="0"/>
            </a:stretch>
          </a:blipFill>
          <a:ln>
            <a:noFill/>
          </a:ln>
        </p:spPr>
      </p:sp>
      <p:sp>
        <p:nvSpPr>
          <p:cNvPr id="1612" name="Google Shape;1612;p73"/>
          <p:cNvSpPr/>
          <p:nvPr/>
        </p:nvSpPr>
        <p:spPr>
          <a:xfrm rot="5400000">
            <a:off x="11250272" y="-1014511"/>
            <a:ext cx="1877864" cy="11162058"/>
          </a:xfrm>
          <a:custGeom>
            <a:rect b="b" l="l" r="r" t="t"/>
            <a:pathLst>
              <a:path extrusionOk="0" h="32371401" w="5446045">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73"/>
          <p:cNvSpPr/>
          <p:nvPr/>
        </p:nvSpPr>
        <p:spPr>
          <a:xfrm>
            <a:off x="1028700" y="3908471"/>
            <a:ext cx="1316094" cy="1316094"/>
          </a:xfrm>
          <a:custGeom>
            <a:rect b="b" l="l" r="r" t="t"/>
            <a:pathLst>
              <a:path extrusionOk="0" h="1316094" w="1316094">
                <a:moveTo>
                  <a:pt x="0" y="0"/>
                </a:moveTo>
                <a:lnTo>
                  <a:pt x="1316094" y="0"/>
                </a:lnTo>
                <a:lnTo>
                  <a:pt x="1316094" y="1316094"/>
                </a:lnTo>
                <a:lnTo>
                  <a:pt x="0" y="1316094"/>
                </a:lnTo>
                <a:lnTo>
                  <a:pt x="0" y="0"/>
                </a:lnTo>
                <a:close/>
              </a:path>
            </a:pathLst>
          </a:custGeom>
          <a:blipFill rotWithShape="1">
            <a:blip r:embed="rId6">
              <a:alphaModFix/>
            </a:blip>
            <a:stretch>
              <a:fillRect b="0" l="0" r="0" t="0"/>
            </a:stretch>
          </a:blipFill>
          <a:ln>
            <a:noFill/>
          </a:ln>
        </p:spPr>
      </p:sp>
      <p:sp>
        <p:nvSpPr>
          <p:cNvPr id="1614" name="Google Shape;1614;p73"/>
          <p:cNvSpPr/>
          <p:nvPr/>
        </p:nvSpPr>
        <p:spPr>
          <a:xfrm rot="5400000">
            <a:off x="8185434" y="-492350"/>
            <a:ext cx="1877864" cy="17291733"/>
          </a:xfrm>
          <a:custGeom>
            <a:rect b="b" l="l" r="r" t="t"/>
            <a:pathLst>
              <a:path extrusionOk="0" h="50148244" w="5446045">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73"/>
          <p:cNvSpPr/>
          <p:nvPr/>
        </p:nvSpPr>
        <p:spPr>
          <a:xfrm>
            <a:off x="705263" y="7333751"/>
            <a:ext cx="1639531" cy="1639531"/>
          </a:xfrm>
          <a:custGeom>
            <a:rect b="b" l="l" r="r" t="t"/>
            <a:pathLst>
              <a:path extrusionOk="0" h="1639531" w="1639531">
                <a:moveTo>
                  <a:pt x="0" y="0"/>
                </a:moveTo>
                <a:lnTo>
                  <a:pt x="1639531" y="0"/>
                </a:lnTo>
                <a:lnTo>
                  <a:pt x="1639531" y="1639531"/>
                </a:lnTo>
                <a:lnTo>
                  <a:pt x="0" y="1639531"/>
                </a:lnTo>
                <a:lnTo>
                  <a:pt x="0" y="0"/>
                </a:lnTo>
                <a:close/>
              </a:path>
            </a:pathLst>
          </a:custGeom>
          <a:blipFill rotWithShape="1">
            <a:blip r:embed="rId7">
              <a:alphaModFix/>
            </a:blip>
            <a:stretch>
              <a:fillRect b="0" l="0" r="0" t="0"/>
            </a:stretch>
          </a:blipFill>
          <a:ln>
            <a:noFill/>
          </a:ln>
        </p:spPr>
      </p:sp>
      <p:sp>
        <p:nvSpPr>
          <p:cNvPr id="1616" name="Google Shape;1616;p73"/>
          <p:cNvSpPr txBox="1"/>
          <p:nvPr/>
        </p:nvSpPr>
        <p:spPr>
          <a:xfrm>
            <a:off x="7023108" y="4438650"/>
            <a:ext cx="10332191"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To create interactive micro-learning videos</a:t>
            </a:r>
            <a:endParaRPr/>
          </a:p>
        </p:txBody>
      </p:sp>
      <p:sp>
        <p:nvSpPr>
          <p:cNvPr id="1617" name="Google Shape;1617;p73"/>
          <p:cNvSpPr txBox="1"/>
          <p:nvPr/>
        </p:nvSpPr>
        <p:spPr>
          <a:xfrm>
            <a:off x="2748785" y="1869866"/>
            <a:ext cx="12790430" cy="7048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599" u="none" cap="none" strike="noStrike">
                <a:solidFill>
                  <a:srgbClr val="F59F35"/>
                </a:solidFill>
                <a:latin typeface="Philosopher"/>
                <a:ea typeface="Philosopher"/>
                <a:cs typeface="Philosopher"/>
                <a:sym typeface="Philosopher"/>
              </a:rPr>
              <a:t>Integrating Micro-Learning: Technology Tools</a:t>
            </a:r>
            <a:endParaRPr/>
          </a:p>
        </p:txBody>
      </p:sp>
      <p:sp>
        <p:nvSpPr>
          <p:cNvPr id="1618" name="Google Shape;1618;p73"/>
          <p:cNvSpPr txBox="1"/>
          <p:nvPr/>
        </p:nvSpPr>
        <p:spPr>
          <a:xfrm>
            <a:off x="2929432" y="4105275"/>
            <a:ext cx="2352601" cy="1038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399" u="none" cap="none" strike="noStrike">
                <a:solidFill>
                  <a:srgbClr val="94A037"/>
                </a:solidFill>
                <a:latin typeface="Philosopher"/>
                <a:ea typeface="Philosopher"/>
                <a:cs typeface="Philosopher"/>
                <a:sym typeface="Philosopher"/>
              </a:rPr>
              <a:t>Interactive Learning </a:t>
            </a:r>
            <a:endParaRPr/>
          </a:p>
        </p:txBody>
      </p:sp>
      <p:sp>
        <p:nvSpPr>
          <p:cNvPr id="1619" name="Google Shape;1619;p73"/>
          <p:cNvSpPr txBox="1"/>
          <p:nvPr/>
        </p:nvSpPr>
        <p:spPr>
          <a:xfrm>
            <a:off x="2561794" y="7300692"/>
            <a:ext cx="14208443" cy="167259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 </a:t>
            </a:r>
            <a:r>
              <a:rPr b="1" i="0" lang="en-US" sz="2400" u="none" cap="none" strike="noStrike">
                <a:solidFill>
                  <a:srgbClr val="000000"/>
                </a:solidFill>
                <a:latin typeface="Philosopher"/>
                <a:ea typeface="Philosopher"/>
                <a:cs typeface="Philosopher"/>
                <a:sym typeface="Philosopher"/>
              </a:rPr>
              <a:t>Edpuzzle allows</a:t>
            </a:r>
            <a:r>
              <a:rPr b="0" i="0" lang="en-US" sz="2400" u="none" cap="none" strike="noStrike">
                <a:solidFill>
                  <a:srgbClr val="000000"/>
                </a:solidFill>
                <a:latin typeface="Philosopher"/>
                <a:ea typeface="Philosopher"/>
                <a:cs typeface="Philosopher"/>
                <a:sym typeface="Philosopher"/>
              </a:rPr>
              <a:t> you to </a:t>
            </a:r>
            <a:r>
              <a:rPr b="1" i="0" lang="en-US" sz="2400" u="none" cap="none" strike="noStrike">
                <a:solidFill>
                  <a:srgbClr val="000000"/>
                </a:solidFill>
                <a:latin typeface="Philosopher"/>
                <a:ea typeface="Philosopher"/>
                <a:cs typeface="Philosopher"/>
                <a:sym typeface="Philosopher"/>
              </a:rPr>
              <a:t>add quizzes </a:t>
            </a:r>
            <a:r>
              <a:rPr b="0" i="0" lang="en-US" sz="2400" u="none" cap="none" strike="noStrike">
                <a:solidFill>
                  <a:srgbClr val="000000"/>
                </a:solidFill>
                <a:latin typeface="Philosopher"/>
                <a:ea typeface="Philosopher"/>
                <a:cs typeface="Philosopher"/>
                <a:sym typeface="Philosopher"/>
              </a:rPr>
              <a:t>and</a:t>
            </a:r>
            <a:r>
              <a:rPr b="1" i="0" lang="en-US" sz="2400" u="none" cap="none" strike="noStrike">
                <a:solidFill>
                  <a:srgbClr val="000000"/>
                </a:solidFill>
                <a:latin typeface="Philosopher"/>
                <a:ea typeface="Philosopher"/>
                <a:cs typeface="Philosopher"/>
                <a:sym typeface="Philosopher"/>
              </a:rPr>
              <a:t> questions directly into your videos</a:t>
            </a:r>
            <a:r>
              <a:rPr b="0" i="0" lang="en-US" sz="2400" u="none" cap="none" strike="noStrike">
                <a:solidFill>
                  <a:srgbClr val="000000"/>
                </a:solidFill>
                <a:latin typeface="Philosopher"/>
                <a:ea typeface="Philosopher"/>
                <a:cs typeface="Philosopher"/>
                <a:sym typeface="Philosopher"/>
              </a:rPr>
              <a:t>, turning passive watching into active learning</a:t>
            </a:r>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Edpuzzle also </a:t>
            </a:r>
            <a:r>
              <a:rPr b="1" i="0" lang="en-US" sz="2400" u="none" cap="none" strike="noStrike">
                <a:solidFill>
                  <a:srgbClr val="000000"/>
                </a:solidFill>
                <a:latin typeface="Philosopher"/>
                <a:ea typeface="Philosopher"/>
                <a:cs typeface="Philosopher"/>
                <a:sym typeface="Philosopher"/>
              </a:rPr>
              <a:t>offers analytics</a:t>
            </a:r>
            <a:r>
              <a:rPr b="0" i="0" lang="en-US" sz="2400" u="none" cap="none" strike="noStrike">
                <a:solidFill>
                  <a:srgbClr val="000000"/>
                </a:solidFill>
                <a:latin typeface="Philosopher"/>
                <a:ea typeface="Philosopher"/>
                <a:cs typeface="Philosopher"/>
                <a:sym typeface="Philosopher"/>
              </a:rPr>
              <a:t> to </a:t>
            </a:r>
            <a:r>
              <a:rPr b="1" i="0" lang="en-US" sz="2400" u="none" cap="none" strike="noStrike">
                <a:solidFill>
                  <a:srgbClr val="000000"/>
                </a:solidFill>
                <a:latin typeface="Philosopher"/>
                <a:ea typeface="Philosopher"/>
                <a:cs typeface="Philosopher"/>
                <a:sym typeface="Philosopher"/>
              </a:rPr>
              <a:t>track student progress and engagement</a:t>
            </a:r>
            <a:endParaRPr/>
          </a:p>
        </p:txBody>
      </p:sp>
      <p:sp>
        <p:nvSpPr>
          <p:cNvPr id="1620" name="Google Shape;1620;p73"/>
          <p:cNvSpPr txBox="1"/>
          <p:nvPr/>
        </p:nvSpPr>
        <p:spPr>
          <a:xfrm>
            <a:off x="604864" y="6629945"/>
            <a:ext cx="1535534"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Example</a:t>
            </a:r>
            <a:endParaRPr/>
          </a:p>
        </p:txBody>
      </p:sp>
      <p:sp>
        <p:nvSpPr>
          <p:cNvPr id="1621" name="Google Shape;1621;p73"/>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None/>
            </a:pPr>
            <a:r>
              <a:rPr b="1" i="0" lang="en-US" sz="1887" u="none" cap="none" strike="noStrike">
                <a:solidFill>
                  <a:srgbClr val="F59F35"/>
                </a:solidFill>
                <a:latin typeface="Philosopher"/>
                <a:ea typeface="Philosopher"/>
                <a:cs typeface="Philosopher"/>
                <a:sym typeface="Philosopher"/>
              </a:rPr>
              <a:t>Integration Strategies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9" name="Shape 1629"/>
        <p:cNvGrpSpPr/>
        <p:nvPr/>
      </p:nvGrpSpPr>
      <p:grpSpPr>
        <a:xfrm>
          <a:off x="0" y="0"/>
          <a:ext cx="0" cy="0"/>
          <a:chOff x="0" y="0"/>
          <a:chExt cx="0" cy="0"/>
        </a:xfrm>
      </p:grpSpPr>
      <p:sp>
        <p:nvSpPr>
          <p:cNvPr id="1630" name="Google Shape;1630;p74"/>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1631" name="Google Shape;1631;p74"/>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632" name="Google Shape;1632;p74"/>
          <p:cNvSpPr/>
          <p:nvPr/>
        </p:nvSpPr>
        <p:spPr>
          <a:xfrm rot="5400000">
            <a:off x="1425435" y="3222594"/>
            <a:ext cx="2239355" cy="4133226"/>
          </a:xfrm>
          <a:custGeom>
            <a:rect b="b" l="l" r="r" t="t"/>
            <a:pathLst>
              <a:path extrusionOk="0" h="11986885" w="6494416">
                <a:moveTo>
                  <a:pt x="6369955" y="11986885"/>
                </a:moveTo>
                <a:lnTo>
                  <a:pt x="124460" y="11986885"/>
                </a:lnTo>
                <a:cubicBezTo>
                  <a:pt x="55880" y="11986885"/>
                  <a:pt x="0" y="11931005"/>
                  <a:pt x="0" y="11862425"/>
                </a:cubicBezTo>
                <a:lnTo>
                  <a:pt x="0" y="124460"/>
                </a:lnTo>
                <a:cubicBezTo>
                  <a:pt x="0" y="55880"/>
                  <a:pt x="55880" y="0"/>
                  <a:pt x="124460" y="0"/>
                </a:cubicBezTo>
                <a:lnTo>
                  <a:pt x="6369955" y="0"/>
                </a:lnTo>
                <a:cubicBezTo>
                  <a:pt x="6438535" y="0"/>
                  <a:pt x="6494416" y="55880"/>
                  <a:pt x="6494416" y="124460"/>
                </a:cubicBezTo>
                <a:lnTo>
                  <a:pt x="6494416" y="11862425"/>
                </a:lnTo>
                <a:cubicBezTo>
                  <a:pt x="6494416" y="11931005"/>
                  <a:pt x="6438535" y="11986885"/>
                  <a:pt x="6369955" y="11986885"/>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74"/>
          <p:cNvSpPr/>
          <p:nvPr/>
        </p:nvSpPr>
        <p:spPr>
          <a:xfrm>
            <a:off x="7869920" y="2909787"/>
            <a:ext cx="9659199" cy="7377213"/>
          </a:xfrm>
          <a:custGeom>
            <a:rect b="b" l="l" r="r" t="t"/>
            <a:pathLst>
              <a:path extrusionOk="0" h="7377213" w="9659199">
                <a:moveTo>
                  <a:pt x="0" y="0"/>
                </a:moveTo>
                <a:lnTo>
                  <a:pt x="9659198" y="0"/>
                </a:lnTo>
                <a:lnTo>
                  <a:pt x="9659198" y="7377213"/>
                </a:lnTo>
                <a:lnTo>
                  <a:pt x="0" y="7377213"/>
                </a:lnTo>
                <a:lnTo>
                  <a:pt x="0" y="0"/>
                </a:lnTo>
                <a:close/>
              </a:path>
            </a:pathLst>
          </a:custGeom>
          <a:blipFill rotWithShape="1">
            <a:blip r:embed="rId5">
              <a:alphaModFix amt="10999"/>
            </a:blip>
            <a:stretch>
              <a:fillRect b="0" l="0" r="0" t="0"/>
            </a:stretch>
          </a:blipFill>
          <a:ln>
            <a:noFill/>
          </a:ln>
        </p:spPr>
      </p:sp>
      <p:sp>
        <p:nvSpPr>
          <p:cNvPr id="1634" name="Google Shape;1634;p74"/>
          <p:cNvSpPr/>
          <p:nvPr/>
        </p:nvSpPr>
        <p:spPr>
          <a:xfrm rot="5400000">
            <a:off x="10190922" y="-1170427"/>
            <a:ext cx="2239355" cy="12919267"/>
          </a:xfrm>
          <a:custGeom>
            <a:rect b="b" l="l" r="r" t="t"/>
            <a:pathLst>
              <a:path extrusionOk="0" h="37467530" w="6494416">
                <a:moveTo>
                  <a:pt x="6369955" y="37467530"/>
                </a:moveTo>
                <a:lnTo>
                  <a:pt x="124460" y="37467530"/>
                </a:lnTo>
                <a:cubicBezTo>
                  <a:pt x="55880" y="37467530"/>
                  <a:pt x="0" y="37411648"/>
                  <a:pt x="0" y="37343069"/>
                </a:cubicBezTo>
                <a:lnTo>
                  <a:pt x="0" y="124460"/>
                </a:lnTo>
                <a:cubicBezTo>
                  <a:pt x="0" y="55880"/>
                  <a:pt x="55880" y="0"/>
                  <a:pt x="124460" y="0"/>
                </a:cubicBezTo>
                <a:lnTo>
                  <a:pt x="6369955" y="0"/>
                </a:lnTo>
                <a:cubicBezTo>
                  <a:pt x="6438535" y="0"/>
                  <a:pt x="6494416" y="55880"/>
                  <a:pt x="6494416" y="124460"/>
                </a:cubicBezTo>
                <a:lnTo>
                  <a:pt x="6494416" y="37343069"/>
                </a:lnTo>
                <a:cubicBezTo>
                  <a:pt x="6494416" y="37411648"/>
                  <a:pt x="6438535" y="37467530"/>
                  <a:pt x="6369955" y="37467530"/>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74"/>
          <p:cNvSpPr/>
          <p:nvPr/>
        </p:nvSpPr>
        <p:spPr>
          <a:xfrm>
            <a:off x="680116" y="4500698"/>
            <a:ext cx="1522747" cy="1511326"/>
          </a:xfrm>
          <a:custGeom>
            <a:rect b="b" l="l" r="r" t="t"/>
            <a:pathLst>
              <a:path extrusionOk="0" h="1511326" w="1522747">
                <a:moveTo>
                  <a:pt x="0" y="0"/>
                </a:moveTo>
                <a:lnTo>
                  <a:pt x="1522747" y="0"/>
                </a:lnTo>
                <a:lnTo>
                  <a:pt x="1522747" y="1511327"/>
                </a:lnTo>
                <a:lnTo>
                  <a:pt x="0" y="1511327"/>
                </a:lnTo>
                <a:lnTo>
                  <a:pt x="0" y="0"/>
                </a:lnTo>
                <a:close/>
              </a:path>
            </a:pathLst>
          </a:custGeom>
          <a:blipFill rotWithShape="1">
            <a:blip r:embed="rId6">
              <a:alphaModFix/>
            </a:blip>
            <a:stretch>
              <a:fillRect b="0" l="0" r="0" t="0"/>
            </a:stretch>
          </a:blipFill>
          <a:ln>
            <a:noFill/>
          </a:ln>
        </p:spPr>
      </p:sp>
      <p:sp>
        <p:nvSpPr>
          <p:cNvPr id="1636" name="Google Shape;1636;p74"/>
          <p:cNvSpPr txBox="1"/>
          <p:nvPr/>
        </p:nvSpPr>
        <p:spPr>
          <a:xfrm>
            <a:off x="2748785" y="1700861"/>
            <a:ext cx="12790430" cy="7048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599" u="none" cap="none" strike="noStrike">
                <a:solidFill>
                  <a:srgbClr val="F59F35"/>
                </a:solidFill>
                <a:latin typeface="Philosopher"/>
                <a:ea typeface="Philosopher"/>
                <a:cs typeface="Philosopher"/>
                <a:sym typeface="Philosopher"/>
              </a:rPr>
              <a:t>Integrating Micro-Learning: Accessibility </a:t>
            </a:r>
            <a:endParaRPr/>
          </a:p>
        </p:txBody>
      </p:sp>
      <p:sp>
        <p:nvSpPr>
          <p:cNvPr id="1637" name="Google Shape;1637;p74"/>
          <p:cNvSpPr txBox="1"/>
          <p:nvPr/>
        </p:nvSpPr>
        <p:spPr>
          <a:xfrm>
            <a:off x="2019192" y="4732486"/>
            <a:ext cx="2592533" cy="1038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399" u="none" cap="none" strike="noStrike">
                <a:solidFill>
                  <a:srgbClr val="94A037"/>
                </a:solidFill>
                <a:latin typeface="Philosopher"/>
                <a:ea typeface="Philosopher"/>
                <a:cs typeface="Philosopher"/>
                <a:sym typeface="Philosopher"/>
              </a:rPr>
              <a:t>Ensuring Inclusivity </a:t>
            </a:r>
            <a:endParaRPr/>
          </a:p>
        </p:txBody>
      </p:sp>
      <p:sp>
        <p:nvSpPr>
          <p:cNvPr id="1638" name="Google Shape;1638;p74"/>
          <p:cNvSpPr txBox="1"/>
          <p:nvPr/>
        </p:nvSpPr>
        <p:spPr>
          <a:xfrm>
            <a:off x="5235948" y="4392539"/>
            <a:ext cx="12023352" cy="1819275"/>
          </a:xfrm>
          <a:prstGeom prst="rect">
            <a:avLst/>
          </a:prstGeom>
          <a:noFill/>
          <a:ln>
            <a:noFill/>
          </a:ln>
        </p:spPr>
        <p:txBody>
          <a:bodyPr anchorCtr="0" anchor="t" bIns="0" lIns="0" spcFirstLastPara="1" rIns="0" wrap="square" tIns="0">
            <a:spAutoFit/>
          </a:bodyPr>
          <a:lstStyle/>
          <a:p>
            <a:pPr indent="-259079" lvl="1" marL="518160" marR="0" rtl="0" algn="l">
              <a:lnSpc>
                <a:spcPct val="119958"/>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Accessibility ensures that </a:t>
            </a:r>
            <a:r>
              <a:rPr b="1" i="0" lang="en-US" sz="2400" u="none" cap="none" strike="noStrike">
                <a:solidFill>
                  <a:srgbClr val="000000"/>
                </a:solidFill>
                <a:latin typeface="Philosopher"/>
                <a:ea typeface="Philosopher"/>
                <a:cs typeface="Philosopher"/>
                <a:sym typeface="Philosopher"/>
              </a:rPr>
              <a:t>all learners</a:t>
            </a:r>
            <a:r>
              <a:rPr b="0" i="0" lang="en-US" sz="2400" u="none" cap="none" strike="noStrike">
                <a:solidFill>
                  <a:srgbClr val="000000"/>
                </a:solidFill>
                <a:latin typeface="Philosopher"/>
                <a:ea typeface="Philosopher"/>
                <a:cs typeface="Philosopher"/>
                <a:sym typeface="Philosopher"/>
              </a:rPr>
              <a:t>, regardless of their unique needs and circumstances, have </a:t>
            </a:r>
            <a:r>
              <a:rPr b="1" i="0" lang="en-US" sz="2400" u="none" cap="none" strike="noStrike">
                <a:solidFill>
                  <a:srgbClr val="000000"/>
                </a:solidFill>
                <a:latin typeface="Philosopher"/>
                <a:ea typeface="Philosopher"/>
                <a:cs typeface="Philosopher"/>
                <a:sym typeface="Philosopher"/>
              </a:rPr>
              <a:t>equitable access to educational content</a:t>
            </a:r>
            <a:endParaRPr/>
          </a:p>
          <a:p>
            <a:pPr indent="0" lvl="0" marL="0" marR="0" rtl="0" algn="l">
              <a:lnSpc>
                <a:spcPct val="11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259079" lvl="1" marL="518160" marR="0" rtl="0" algn="l">
              <a:lnSpc>
                <a:spcPct val="119958"/>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Micro-learning materials should be </a:t>
            </a:r>
            <a:r>
              <a:rPr b="1" i="0" lang="en-US" sz="2400" u="none" cap="none" strike="noStrike">
                <a:solidFill>
                  <a:srgbClr val="000000"/>
                </a:solidFill>
                <a:latin typeface="Philosopher"/>
                <a:ea typeface="Philosopher"/>
                <a:cs typeface="Philosopher"/>
                <a:sym typeface="Philosopher"/>
              </a:rPr>
              <a:t>designed with accessibility in mind</a:t>
            </a:r>
            <a:r>
              <a:rPr b="0" i="0" lang="en-US" sz="2400" u="none" cap="none" strike="noStrike">
                <a:solidFill>
                  <a:srgbClr val="000000"/>
                </a:solidFill>
                <a:latin typeface="Philosopher"/>
                <a:ea typeface="Philosopher"/>
                <a:cs typeface="Philosopher"/>
                <a:sym typeface="Philosopher"/>
              </a:rPr>
              <a:t>, making sure that they can be easily navigated by everyone</a:t>
            </a:r>
            <a:endParaRPr/>
          </a:p>
        </p:txBody>
      </p:sp>
      <p:sp>
        <p:nvSpPr>
          <p:cNvPr id="1639" name="Google Shape;1639;p74"/>
          <p:cNvSpPr txBox="1"/>
          <p:nvPr/>
        </p:nvSpPr>
        <p:spPr>
          <a:xfrm>
            <a:off x="478500" y="8113859"/>
            <a:ext cx="17291733"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Consider factors like providing alternative text for images, closed captions for videos, and content that is screen reader-friendly. By prioritizing accessibility, you create an inclusive learning environment where every student can thrive</a:t>
            </a:r>
            <a:endParaRPr/>
          </a:p>
        </p:txBody>
      </p:sp>
      <p:sp>
        <p:nvSpPr>
          <p:cNvPr id="1640" name="Google Shape;1640;p74"/>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None/>
            </a:pPr>
            <a:r>
              <a:rPr b="1" i="0" lang="en-US" sz="1887" u="none" cap="none" strike="noStrike">
                <a:solidFill>
                  <a:srgbClr val="F59F35"/>
                </a:solidFill>
                <a:latin typeface="Philosopher"/>
                <a:ea typeface="Philosopher"/>
                <a:cs typeface="Philosopher"/>
                <a:sym typeface="Philosopher"/>
              </a:rPr>
              <a:t>Integration Strategies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4" name="Shape 1644"/>
        <p:cNvGrpSpPr/>
        <p:nvPr/>
      </p:nvGrpSpPr>
      <p:grpSpPr>
        <a:xfrm>
          <a:off x="0" y="0"/>
          <a:ext cx="0" cy="0"/>
          <a:chOff x="0" y="0"/>
          <a:chExt cx="0" cy="0"/>
        </a:xfrm>
      </p:grpSpPr>
      <p:sp>
        <p:nvSpPr>
          <p:cNvPr id="1645" name="Google Shape;1645;p75"/>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1646" name="Google Shape;1646;p75"/>
          <p:cNvSpPr/>
          <p:nvPr/>
        </p:nvSpPr>
        <p:spPr>
          <a:xfrm>
            <a:off x="7603324" y="3358125"/>
            <a:ext cx="3081338" cy="3081338"/>
          </a:xfrm>
          <a:custGeom>
            <a:rect b="b" l="l" r="r" t="t"/>
            <a:pathLst>
              <a:path extrusionOk="0" h="3081338" w="3081338">
                <a:moveTo>
                  <a:pt x="0" y="0"/>
                </a:moveTo>
                <a:lnTo>
                  <a:pt x="3081338" y="0"/>
                </a:lnTo>
                <a:lnTo>
                  <a:pt x="3081338" y="3081337"/>
                </a:lnTo>
                <a:lnTo>
                  <a:pt x="0" y="3081337"/>
                </a:lnTo>
                <a:lnTo>
                  <a:pt x="0" y="0"/>
                </a:lnTo>
                <a:close/>
              </a:path>
            </a:pathLst>
          </a:custGeom>
          <a:blipFill rotWithShape="1">
            <a:blip r:embed="rId3">
              <a:alphaModFix/>
            </a:blip>
            <a:stretch>
              <a:fillRect b="-31" l="-20723" r="-20723" t="0"/>
            </a:stretch>
          </a:blipFill>
          <a:ln>
            <a:noFill/>
          </a:ln>
        </p:spPr>
      </p:sp>
      <p:sp>
        <p:nvSpPr>
          <p:cNvPr id="1647" name="Google Shape;1647;p75"/>
          <p:cNvSpPr txBox="1"/>
          <p:nvPr/>
        </p:nvSpPr>
        <p:spPr>
          <a:xfrm>
            <a:off x="8257672" y="2547791"/>
            <a:ext cx="1772640" cy="47206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00" u="none" cap="none" strike="noStrike">
                <a:solidFill>
                  <a:srgbClr val="000000"/>
                </a:solidFill>
                <a:latin typeface="Philosopher"/>
                <a:ea typeface="Philosopher"/>
                <a:cs typeface="Philosopher"/>
                <a:sym typeface="Philosopher"/>
              </a:rPr>
              <a:t>Part 6</a:t>
            </a:r>
            <a:endParaRPr/>
          </a:p>
        </p:txBody>
      </p:sp>
      <p:sp>
        <p:nvSpPr>
          <p:cNvPr id="1648" name="Google Shape;1648;p75"/>
          <p:cNvSpPr/>
          <p:nvPr/>
        </p:nvSpPr>
        <p:spPr>
          <a:xfrm>
            <a:off x="244929" y="9424828"/>
            <a:ext cx="3371850" cy="691383"/>
          </a:xfrm>
          <a:custGeom>
            <a:rect b="b" l="l" r="r" t="t"/>
            <a:pathLst>
              <a:path extrusionOk="0" h="691383" w="3371850">
                <a:moveTo>
                  <a:pt x="0" y="0"/>
                </a:moveTo>
                <a:lnTo>
                  <a:pt x="3371850" y="0"/>
                </a:lnTo>
                <a:lnTo>
                  <a:pt x="3371850" y="691384"/>
                </a:lnTo>
                <a:lnTo>
                  <a:pt x="0" y="691384"/>
                </a:lnTo>
                <a:lnTo>
                  <a:pt x="0" y="0"/>
                </a:lnTo>
                <a:close/>
              </a:path>
            </a:pathLst>
          </a:custGeom>
          <a:blipFill rotWithShape="1">
            <a:blip r:embed="rId4">
              <a:alphaModFix/>
            </a:blip>
            <a:stretch>
              <a:fillRect b="0" l="0" r="0" t="0"/>
            </a:stretch>
          </a:blipFill>
          <a:ln>
            <a:noFill/>
          </a:ln>
        </p:spPr>
      </p:sp>
      <p:sp>
        <p:nvSpPr>
          <p:cNvPr id="1649" name="Google Shape;1649;p75"/>
          <p:cNvSpPr txBox="1"/>
          <p:nvPr/>
        </p:nvSpPr>
        <p:spPr>
          <a:xfrm>
            <a:off x="6625586" y="7238916"/>
            <a:ext cx="5036813" cy="490747"/>
          </a:xfrm>
          <a:prstGeom prst="rect">
            <a:avLst/>
          </a:prstGeom>
          <a:noFill/>
          <a:ln>
            <a:noFill/>
          </a:ln>
        </p:spPr>
        <p:txBody>
          <a:bodyPr anchorCtr="0" anchor="t" bIns="0" lIns="0" spcFirstLastPara="1" rIns="0" wrap="square" tIns="0">
            <a:spAutoFit/>
          </a:bodyPr>
          <a:lstStyle/>
          <a:p>
            <a:pPr indent="0" lvl="0" marL="0" marR="0" rtl="0" algn="l">
              <a:lnSpc>
                <a:spcPct val="128370"/>
              </a:lnSpc>
              <a:spcBef>
                <a:spcPts val="0"/>
              </a:spcBef>
              <a:spcAft>
                <a:spcPts val="0"/>
              </a:spcAft>
              <a:buNone/>
            </a:pPr>
            <a:r>
              <a:rPr b="1" i="0" lang="en-US" sz="2700" u="none" cap="none" strike="noStrike">
                <a:solidFill>
                  <a:srgbClr val="000000"/>
                </a:solidFill>
                <a:latin typeface="Philosopher"/>
                <a:ea typeface="Philosopher"/>
                <a:cs typeface="Philosopher"/>
                <a:sym typeface="Philosopher"/>
              </a:rPr>
              <a:t>Case Studies and Best Practices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3" name="Shape 1653"/>
        <p:cNvGrpSpPr/>
        <p:nvPr/>
      </p:nvGrpSpPr>
      <p:grpSpPr>
        <a:xfrm>
          <a:off x="0" y="0"/>
          <a:ext cx="0" cy="0"/>
          <a:chOff x="0" y="0"/>
          <a:chExt cx="0" cy="0"/>
        </a:xfrm>
      </p:grpSpPr>
      <p:sp>
        <p:nvSpPr>
          <p:cNvPr id="1654" name="Google Shape;1654;p76"/>
          <p:cNvSpPr/>
          <p:nvPr/>
        </p:nvSpPr>
        <p:spPr>
          <a:xfrm>
            <a:off x="13823286"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sp>
      <p:sp>
        <p:nvSpPr>
          <p:cNvPr id="1655" name="Google Shape;1655;p76"/>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9" l="-20723" r="-20723" t="0"/>
            </a:stretch>
          </a:blipFill>
          <a:ln>
            <a:noFill/>
          </a:ln>
        </p:spPr>
      </p:sp>
      <p:sp>
        <p:nvSpPr>
          <p:cNvPr id="1656" name="Google Shape;1656;p76"/>
          <p:cNvSpPr txBox="1"/>
          <p:nvPr/>
        </p:nvSpPr>
        <p:spPr>
          <a:xfrm>
            <a:off x="15163748" y="2580838"/>
            <a:ext cx="1783784" cy="38925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100" u="none" cap="none" strike="noStrike">
                <a:solidFill>
                  <a:srgbClr val="000000"/>
                </a:solidFill>
                <a:latin typeface="Philosopher"/>
                <a:ea typeface="Philosopher"/>
                <a:cs typeface="Philosopher"/>
                <a:sym typeface="Philosopher"/>
              </a:rPr>
              <a:t>Part 6</a:t>
            </a:r>
            <a:endParaRPr/>
          </a:p>
        </p:txBody>
      </p:sp>
      <p:sp>
        <p:nvSpPr>
          <p:cNvPr id="1657" name="Google Shape;1657;p76"/>
          <p:cNvSpPr/>
          <p:nvPr/>
        </p:nvSpPr>
        <p:spPr>
          <a:xfrm>
            <a:off x="244929" y="9424828"/>
            <a:ext cx="3371850" cy="691383"/>
          </a:xfrm>
          <a:custGeom>
            <a:rect b="b" l="l" r="r" t="t"/>
            <a:pathLst>
              <a:path extrusionOk="0" h="691383" w="3371850">
                <a:moveTo>
                  <a:pt x="0" y="0"/>
                </a:moveTo>
                <a:lnTo>
                  <a:pt x="3371850" y="0"/>
                </a:lnTo>
                <a:lnTo>
                  <a:pt x="3371850" y="691384"/>
                </a:lnTo>
                <a:lnTo>
                  <a:pt x="0" y="691384"/>
                </a:lnTo>
                <a:lnTo>
                  <a:pt x="0" y="0"/>
                </a:lnTo>
                <a:close/>
              </a:path>
            </a:pathLst>
          </a:custGeom>
          <a:blipFill rotWithShape="1">
            <a:blip r:embed="rId4">
              <a:alphaModFix/>
            </a:blip>
            <a:stretch>
              <a:fillRect b="0" l="0" r="0" t="0"/>
            </a:stretch>
          </a:blipFill>
          <a:ln>
            <a:noFill/>
          </a:ln>
        </p:spPr>
      </p:sp>
      <p:sp>
        <p:nvSpPr>
          <p:cNvPr id="1658" name="Google Shape;1658;p76"/>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659" name="Google Shape;1659;p76"/>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660" name="Google Shape;1660;p76"/>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661" name="Google Shape;1661;p76"/>
          <p:cNvSpPr txBox="1"/>
          <p:nvPr/>
        </p:nvSpPr>
        <p:spPr>
          <a:xfrm>
            <a:off x="1566281" y="1791195"/>
            <a:ext cx="8961120" cy="145732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Explore real-world case studies of successful micro-learning implementations</a:t>
            </a:r>
            <a:endParaRPr/>
          </a:p>
          <a:p>
            <a:pPr indent="0" lvl="0" marL="0" marR="0" rtl="0" algn="l">
              <a:lnSpc>
                <a:spcPct val="11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p:txBody>
      </p:sp>
      <p:sp>
        <p:nvSpPr>
          <p:cNvPr id="1662" name="Google Shape;1662;p76"/>
          <p:cNvSpPr txBox="1"/>
          <p:nvPr/>
        </p:nvSpPr>
        <p:spPr>
          <a:xfrm>
            <a:off x="1566281" y="4479144"/>
            <a:ext cx="8961120" cy="73342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Discuss challenges and lessons learned from these cases</a:t>
            </a:r>
            <a:endParaRPr/>
          </a:p>
          <a:p>
            <a:pPr indent="0" lvl="0" marL="0" marR="0" rtl="0" algn="l">
              <a:lnSpc>
                <a:spcPct val="11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p:txBody>
      </p:sp>
      <p:sp>
        <p:nvSpPr>
          <p:cNvPr id="1663" name="Google Shape;1663;p76"/>
          <p:cNvSpPr txBox="1"/>
          <p:nvPr/>
        </p:nvSpPr>
        <p:spPr>
          <a:xfrm>
            <a:off x="1566279" y="7156157"/>
            <a:ext cx="9711320" cy="3714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Encourage open discussion and Q&amp;A</a:t>
            </a:r>
            <a:endParaRPr/>
          </a:p>
        </p:txBody>
      </p:sp>
      <p:sp>
        <p:nvSpPr>
          <p:cNvPr id="1664" name="Google Shape;1664;p76"/>
          <p:cNvSpPr txBox="1"/>
          <p:nvPr/>
        </p:nvSpPr>
        <p:spPr>
          <a:xfrm>
            <a:off x="14255410" y="7250877"/>
            <a:ext cx="3600454" cy="935293"/>
          </a:xfrm>
          <a:prstGeom prst="rect">
            <a:avLst/>
          </a:prstGeom>
          <a:noFill/>
          <a:ln>
            <a:noFill/>
          </a:ln>
        </p:spPr>
        <p:txBody>
          <a:bodyPr anchorCtr="0" anchor="t" bIns="0" lIns="0" spcFirstLastPara="1" rIns="0" wrap="square" tIns="0">
            <a:spAutoFit/>
          </a:bodyPr>
          <a:lstStyle/>
          <a:p>
            <a:pPr indent="0" lvl="0" marL="0" marR="0" rtl="0" algn="ctr">
              <a:lnSpc>
                <a:spcPct val="128370"/>
              </a:lnSpc>
              <a:spcBef>
                <a:spcPts val="0"/>
              </a:spcBef>
              <a:spcAft>
                <a:spcPts val="0"/>
              </a:spcAft>
              <a:buNone/>
            </a:pPr>
            <a:r>
              <a:rPr b="1" i="0" lang="en-US" sz="2700" u="none" cap="none" strike="noStrike">
                <a:solidFill>
                  <a:srgbClr val="000000"/>
                </a:solidFill>
                <a:latin typeface="Philosopher"/>
                <a:ea typeface="Philosopher"/>
                <a:cs typeface="Philosopher"/>
                <a:sym typeface="Philosopher"/>
              </a:rPr>
              <a:t>Case Studies and Best Practices</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2" name="Shape 1672"/>
        <p:cNvGrpSpPr/>
        <p:nvPr/>
      </p:nvGrpSpPr>
      <p:grpSpPr>
        <a:xfrm>
          <a:off x="0" y="0"/>
          <a:ext cx="0" cy="0"/>
          <a:chOff x="0" y="0"/>
          <a:chExt cx="0" cy="0"/>
        </a:xfrm>
      </p:grpSpPr>
      <p:sp>
        <p:nvSpPr>
          <p:cNvPr id="1673" name="Google Shape;1673;p77"/>
          <p:cNvSpPr/>
          <p:nvPr/>
        </p:nvSpPr>
        <p:spPr>
          <a:xfrm rot="5400000">
            <a:off x="3190772" y="1801879"/>
            <a:ext cx="3978398" cy="6965303"/>
          </a:xfrm>
          <a:custGeom>
            <a:rect b="b" l="l" r="r" t="t"/>
            <a:pathLst>
              <a:path extrusionOk="0" h="4860520" w="2776201">
                <a:moveTo>
                  <a:pt x="2651740" y="4860520"/>
                </a:moveTo>
                <a:lnTo>
                  <a:pt x="124460" y="4860520"/>
                </a:lnTo>
                <a:cubicBezTo>
                  <a:pt x="55880" y="4860520"/>
                  <a:pt x="0" y="4804640"/>
                  <a:pt x="0" y="4736060"/>
                </a:cubicBezTo>
                <a:lnTo>
                  <a:pt x="0" y="124460"/>
                </a:lnTo>
                <a:cubicBezTo>
                  <a:pt x="0" y="55880"/>
                  <a:pt x="55880" y="0"/>
                  <a:pt x="124460" y="0"/>
                </a:cubicBezTo>
                <a:lnTo>
                  <a:pt x="2651740" y="0"/>
                </a:lnTo>
                <a:cubicBezTo>
                  <a:pt x="2720320" y="0"/>
                  <a:pt x="2776201" y="55880"/>
                  <a:pt x="2776201" y="124460"/>
                </a:cubicBezTo>
                <a:lnTo>
                  <a:pt x="2776201" y="4736060"/>
                </a:lnTo>
                <a:cubicBezTo>
                  <a:pt x="2776201" y="4804640"/>
                  <a:pt x="2720320" y="4860520"/>
                  <a:pt x="2651740" y="4860520"/>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77"/>
          <p:cNvSpPr/>
          <p:nvPr/>
        </p:nvSpPr>
        <p:spPr>
          <a:xfrm rot="5400000">
            <a:off x="11088056" y="3304469"/>
            <a:ext cx="3897147" cy="6965304"/>
          </a:xfrm>
          <a:custGeom>
            <a:rect b="b" l="l" r="r" t="t"/>
            <a:pathLst>
              <a:path extrusionOk="0" h="6442630" w="3604706">
                <a:moveTo>
                  <a:pt x="3480245" y="6442629"/>
                </a:moveTo>
                <a:lnTo>
                  <a:pt x="124460" y="6442629"/>
                </a:lnTo>
                <a:cubicBezTo>
                  <a:pt x="55880" y="6442629"/>
                  <a:pt x="0" y="6386749"/>
                  <a:pt x="0" y="6318169"/>
                </a:cubicBezTo>
                <a:lnTo>
                  <a:pt x="0" y="124460"/>
                </a:lnTo>
                <a:cubicBezTo>
                  <a:pt x="0" y="55880"/>
                  <a:pt x="55880" y="0"/>
                  <a:pt x="124460" y="0"/>
                </a:cubicBezTo>
                <a:lnTo>
                  <a:pt x="3480246" y="0"/>
                </a:lnTo>
                <a:cubicBezTo>
                  <a:pt x="3548826" y="0"/>
                  <a:pt x="3604706" y="55880"/>
                  <a:pt x="3604706" y="124460"/>
                </a:cubicBezTo>
                <a:lnTo>
                  <a:pt x="3604706" y="6318169"/>
                </a:lnTo>
                <a:cubicBezTo>
                  <a:pt x="3604706" y="6386749"/>
                  <a:pt x="3548826" y="6442630"/>
                  <a:pt x="3480246" y="6442630"/>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77"/>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3">
              <a:alphaModFix/>
            </a:blip>
            <a:stretch>
              <a:fillRect b="-4987" l="-14765" r="-20796" t="0"/>
            </a:stretch>
          </a:blipFill>
          <a:ln>
            <a:noFill/>
          </a:ln>
        </p:spPr>
      </p:sp>
      <p:sp>
        <p:nvSpPr>
          <p:cNvPr id="1676" name="Google Shape;1676;p77"/>
          <p:cNvSpPr/>
          <p:nvPr/>
        </p:nvSpPr>
        <p:spPr>
          <a:xfrm>
            <a:off x="325023" y="326974"/>
            <a:ext cx="1642746" cy="1582011"/>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sp>
      <p:sp>
        <p:nvSpPr>
          <p:cNvPr id="1677" name="Google Shape;1677;p77"/>
          <p:cNvSpPr txBox="1"/>
          <p:nvPr/>
        </p:nvSpPr>
        <p:spPr>
          <a:xfrm>
            <a:off x="429768" y="1181874"/>
            <a:ext cx="1471989" cy="9620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610" u="none" cap="none" strike="noStrike">
                <a:solidFill>
                  <a:srgbClr val="000000"/>
                </a:solidFill>
                <a:latin typeface="Philosopher"/>
                <a:ea typeface="Philosopher"/>
                <a:cs typeface="Philosopher"/>
                <a:sym typeface="Philosopher"/>
              </a:rPr>
              <a:t>Micro-Learning Implementation Strategies</a:t>
            </a:r>
            <a:endParaRPr/>
          </a:p>
          <a:p>
            <a:pPr indent="0" lvl="0" marL="0" marR="0" rtl="0" algn="ctr">
              <a:lnSpc>
                <a:spcPct val="120000"/>
              </a:lnSpc>
              <a:spcBef>
                <a:spcPts val="0"/>
              </a:spcBef>
              <a:spcAft>
                <a:spcPts val="0"/>
              </a:spcAft>
              <a:buNone/>
            </a:pPr>
            <a:r>
              <a:t/>
            </a:r>
            <a:endParaRPr b="1" i="0" sz="1610" u="none" cap="none" strike="noStrike">
              <a:solidFill>
                <a:srgbClr val="000000"/>
              </a:solidFill>
              <a:latin typeface="Philosopher"/>
              <a:ea typeface="Philosopher"/>
              <a:cs typeface="Philosopher"/>
              <a:sym typeface="Philosopher"/>
            </a:endParaRPr>
          </a:p>
        </p:txBody>
      </p:sp>
      <p:sp>
        <p:nvSpPr>
          <p:cNvPr id="1678" name="Google Shape;1678;p77"/>
          <p:cNvSpPr/>
          <p:nvPr/>
        </p:nvSpPr>
        <p:spPr>
          <a:xfrm>
            <a:off x="901065" y="682183"/>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4">
              <a:alphaModFix/>
            </a:blip>
            <a:stretch>
              <a:fillRect b="-10179" l="-20723" r="-20723" t="0"/>
            </a:stretch>
          </a:blipFill>
          <a:ln>
            <a:noFill/>
          </a:ln>
        </p:spPr>
      </p:sp>
      <p:sp>
        <p:nvSpPr>
          <p:cNvPr id="1679" name="Google Shape;1679;p77"/>
          <p:cNvSpPr txBox="1"/>
          <p:nvPr/>
        </p:nvSpPr>
        <p:spPr>
          <a:xfrm>
            <a:off x="363754" y="403174"/>
            <a:ext cx="1604016" cy="247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600" u="none" cap="none" strike="noStrike">
                <a:solidFill>
                  <a:srgbClr val="000000"/>
                </a:solidFill>
                <a:latin typeface="Philosopher"/>
                <a:ea typeface="Philosopher"/>
                <a:cs typeface="Philosopher"/>
                <a:sym typeface="Philosopher"/>
              </a:rPr>
              <a:t>Part 5</a:t>
            </a:r>
            <a:endParaRPr/>
          </a:p>
        </p:txBody>
      </p:sp>
      <p:sp>
        <p:nvSpPr>
          <p:cNvPr id="1680" name="Google Shape;1680;p77"/>
          <p:cNvSpPr txBox="1"/>
          <p:nvPr/>
        </p:nvSpPr>
        <p:spPr>
          <a:xfrm>
            <a:off x="2070161" y="3574662"/>
            <a:ext cx="6219622" cy="3488817"/>
          </a:xfrm>
          <a:prstGeom prst="rect">
            <a:avLst/>
          </a:prstGeom>
          <a:noFill/>
          <a:ln>
            <a:noFill/>
          </a:ln>
        </p:spPr>
        <p:txBody>
          <a:bodyPr anchorCtr="0" anchor="t" bIns="0" lIns="0" spcFirstLastPara="1" rIns="0" wrap="square" tIns="0">
            <a:spAutoFit/>
          </a:bodyPr>
          <a:lstStyle/>
          <a:p>
            <a:pPr indent="0" lvl="0" marL="0" marR="0" rtl="0" algn="just">
              <a:lnSpc>
                <a:spcPct val="140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What are some strategies for integrating micro-learning into longer courses?</a:t>
            </a:r>
            <a:endParaRPr/>
          </a:p>
          <a:p>
            <a:pPr indent="0" lvl="0" marL="0" marR="0" rtl="0" algn="ctr">
              <a:lnSpc>
                <a:spcPct val="140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a) </a:t>
            </a:r>
            <a:r>
              <a:rPr b="1" i="0" lang="en-US" sz="2400" u="none" cap="none" strike="noStrike">
                <a:solidFill>
                  <a:srgbClr val="000000"/>
                </a:solidFill>
                <a:latin typeface="Philosopher"/>
                <a:ea typeface="Philosopher"/>
                <a:cs typeface="Philosopher"/>
                <a:sym typeface="Philosopher"/>
              </a:rPr>
              <a:t>Avoid integration and keep them separate</a:t>
            </a: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b)</a:t>
            </a:r>
            <a:r>
              <a:rPr b="1" i="0" lang="en-US" sz="2400" u="none" cap="none" strike="noStrike">
                <a:solidFill>
                  <a:srgbClr val="000000"/>
                </a:solidFill>
                <a:latin typeface="Philosopher"/>
                <a:ea typeface="Philosopher"/>
                <a:cs typeface="Philosopher"/>
                <a:sym typeface="Philosopher"/>
              </a:rPr>
              <a:t> Align micro-learning with curriculum goals and learning objectives</a:t>
            </a: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c)</a:t>
            </a:r>
            <a:r>
              <a:rPr b="1" i="0" lang="en-US" sz="2400" u="none" cap="none" strike="noStrike">
                <a:solidFill>
                  <a:srgbClr val="000000"/>
                </a:solidFill>
                <a:latin typeface="Philosopher"/>
                <a:ea typeface="Philosopher"/>
                <a:cs typeface="Philosopher"/>
                <a:sym typeface="Philosopher"/>
              </a:rPr>
              <a:t> Use micro-learning for unrelated topics</a:t>
            </a: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d)</a:t>
            </a:r>
            <a:r>
              <a:rPr b="1" i="0" lang="en-US" sz="2400" u="none" cap="none" strike="noStrike">
                <a:solidFill>
                  <a:srgbClr val="000000"/>
                </a:solidFill>
                <a:latin typeface="Philosopher"/>
                <a:ea typeface="Philosopher"/>
                <a:cs typeface="Philosopher"/>
                <a:sym typeface="Philosopher"/>
              </a:rPr>
              <a:t> Disregard curriculum goals</a:t>
            </a:r>
            <a:endParaRPr/>
          </a:p>
        </p:txBody>
      </p:sp>
      <p:sp>
        <p:nvSpPr>
          <p:cNvPr id="1681" name="Google Shape;1681;p77"/>
          <p:cNvSpPr txBox="1"/>
          <p:nvPr/>
        </p:nvSpPr>
        <p:spPr>
          <a:xfrm>
            <a:off x="9818694" y="5133975"/>
            <a:ext cx="6435870" cy="3254121"/>
          </a:xfrm>
          <a:prstGeom prst="rect">
            <a:avLst/>
          </a:prstGeom>
          <a:noFill/>
          <a:ln>
            <a:noFill/>
          </a:ln>
        </p:spPr>
        <p:txBody>
          <a:bodyPr anchorCtr="0" anchor="t" bIns="0" lIns="0" spcFirstLastPara="1" rIns="0" wrap="square" tIns="0">
            <a:spAutoFit/>
          </a:bodyPr>
          <a:lstStyle/>
          <a:p>
            <a:pPr indent="0" lvl="0" marL="0" marR="0" rtl="0" algn="just">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In the context of micro-learning, what is intrinsic motivation?</a:t>
            </a:r>
            <a:endParaRPr/>
          </a:p>
          <a:p>
            <a:pPr indent="0" lvl="0" marL="0" marR="0" rtl="0" algn="ctr">
              <a:lnSpc>
                <a:spcPct val="11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a)</a:t>
            </a:r>
            <a:r>
              <a:rPr b="1" i="0" lang="en-US" sz="2400" u="none" cap="none" strike="noStrike">
                <a:solidFill>
                  <a:srgbClr val="000000"/>
                </a:solidFill>
                <a:latin typeface="Philosopher"/>
                <a:ea typeface="Philosopher"/>
                <a:cs typeface="Philosopher"/>
                <a:sym typeface="Philosopher"/>
              </a:rPr>
              <a:t> Motivation driven by external rewards</a:t>
            </a: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b)</a:t>
            </a:r>
            <a:r>
              <a:rPr b="1" i="0" lang="en-US" sz="2400" u="none" cap="none" strike="noStrike">
                <a:solidFill>
                  <a:srgbClr val="000000"/>
                </a:solidFill>
                <a:latin typeface="Philosopher"/>
                <a:ea typeface="Philosopher"/>
                <a:cs typeface="Philosopher"/>
                <a:sym typeface="Philosopher"/>
              </a:rPr>
              <a:t> Motivation from within, driven by personal interest or satisfaction</a:t>
            </a: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c)</a:t>
            </a:r>
            <a:r>
              <a:rPr b="1" i="0" lang="en-US" sz="2400" u="none" cap="none" strike="noStrike">
                <a:solidFill>
                  <a:srgbClr val="000000"/>
                </a:solidFill>
                <a:latin typeface="Philosopher"/>
                <a:ea typeface="Philosopher"/>
                <a:cs typeface="Philosopher"/>
                <a:sym typeface="Philosopher"/>
              </a:rPr>
              <a:t> A type of gamification element</a:t>
            </a:r>
            <a:endParaRPr/>
          </a:p>
          <a:p>
            <a:pPr indent="0" lvl="0" marL="0" marR="0" rtl="0" algn="l">
              <a:lnSpc>
                <a:spcPct val="140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d)</a:t>
            </a:r>
            <a:r>
              <a:rPr b="1" i="0" lang="en-US" sz="2400" u="none" cap="none" strike="noStrike">
                <a:solidFill>
                  <a:srgbClr val="000000"/>
                </a:solidFill>
                <a:latin typeface="Philosopher"/>
                <a:ea typeface="Philosopher"/>
                <a:cs typeface="Philosopher"/>
                <a:sym typeface="Philosopher"/>
              </a:rPr>
              <a:t> The absence of motivation</a:t>
            </a:r>
            <a:endParaRPr/>
          </a:p>
        </p:txBody>
      </p:sp>
      <p:sp>
        <p:nvSpPr>
          <p:cNvPr id="1682" name="Google Shape;1682;p77"/>
          <p:cNvSpPr/>
          <p:nvPr/>
        </p:nvSpPr>
        <p:spPr>
          <a:xfrm>
            <a:off x="9153269" y="805330"/>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5">
              <a:alphaModFix amt="14000"/>
            </a:blip>
            <a:stretch>
              <a:fillRect b="0" l="0" r="0" t="0"/>
            </a:stretch>
          </a:blipFill>
          <a:ln>
            <a:noFill/>
          </a:ln>
        </p:spPr>
      </p:sp>
      <p:sp>
        <p:nvSpPr>
          <p:cNvPr id="1683" name="Google Shape;1683;p77"/>
          <p:cNvSpPr txBox="1"/>
          <p:nvPr/>
        </p:nvSpPr>
        <p:spPr>
          <a:xfrm>
            <a:off x="1901757" y="2310040"/>
            <a:ext cx="1842314" cy="809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5300" u="none" cap="none" strike="noStrike">
                <a:solidFill>
                  <a:srgbClr val="F59F35"/>
                </a:solidFill>
                <a:latin typeface="Philosopher"/>
                <a:ea typeface="Philosopher"/>
                <a:cs typeface="Philosopher"/>
                <a:sym typeface="Philosopher"/>
              </a:rPr>
              <a:t>Quizz</a:t>
            </a:r>
            <a:endParaRPr/>
          </a:p>
        </p:txBody>
      </p:sp>
      <p:sp>
        <p:nvSpPr>
          <p:cNvPr id="1684" name="Google Shape;1684;p77"/>
          <p:cNvSpPr/>
          <p:nvPr/>
        </p:nvSpPr>
        <p:spPr>
          <a:xfrm>
            <a:off x="307641" y="9417213"/>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6">
              <a:alphaModFix/>
            </a:blip>
            <a:stretch>
              <a:fillRect b="-6540" l="-2006" r="-2012" t="-4247"/>
            </a:stretch>
          </a:blipFill>
          <a:ln>
            <a:noFill/>
          </a:ln>
        </p:spPr>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2" name="Shape 1692"/>
        <p:cNvGrpSpPr/>
        <p:nvPr/>
      </p:nvGrpSpPr>
      <p:grpSpPr>
        <a:xfrm>
          <a:off x="0" y="0"/>
          <a:ext cx="0" cy="0"/>
          <a:chOff x="0" y="0"/>
          <a:chExt cx="0" cy="0"/>
        </a:xfrm>
      </p:grpSpPr>
      <p:sp>
        <p:nvSpPr>
          <p:cNvPr id="1693" name="Google Shape;1693;p78"/>
          <p:cNvSpPr/>
          <p:nvPr/>
        </p:nvSpPr>
        <p:spPr>
          <a:xfrm rot="5400000">
            <a:off x="2249819" y="1676091"/>
            <a:ext cx="3615899" cy="6727308"/>
          </a:xfrm>
          <a:custGeom>
            <a:rect b="b" l="l" r="r" t="t"/>
            <a:pathLst>
              <a:path extrusionOk="0" h="4694443" w="2523242">
                <a:moveTo>
                  <a:pt x="2398782" y="4694443"/>
                </a:moveTo>
                <a:lnTo>
                  <a:pt x="124460" y="4694443"/>
                </a:lnTo>
                <a:cubicBezTo>
                  <a:pt x="55880" y="4694443"/>
                  <a:pt x="0" y="4638563"/>
                  <a:pt x="0" y="4569983"/>
                </a:cubicBezTo>
                <a:lnTo>
                  <a:pt x="0" y="124460"/>
                </a:lnTo>
                <a:cubicBezTo>
                  <a:pt x="0" y="55880"/>
                  <a:pt x="55880" y="0"/>
                  <a:pt x="124460" y="0"/>
                </a:cubicBezTo>
                <a:lnTo>
                  <a:pt x="2398782" y="0"/>
                </a:lnTo>
                <a:cubicBezTo>
                  <a:pt x="2467362" y="0"/>
                  <a:pt x="2523242" y="55880"/>
                  <a:pt x="2523242" y="124460"/>
                </a:cubicBezTo>
                <a:lnTo>
                  <a:pt x="2523242" y="4569983"/>
                </a:lnTo>
                <a:cubicBezTo>
                  <a:pt x="2523242" y="4638563"/>
                  <a:pt x="2467362" y="4694443"/>
                  <a:pt x="2398782" y="4694443"/>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78"/>
          <p:cNvSpPr/>
          <p:nvPr/>
        </p:nvSpPr>
        <p:spPr>
          <a:xfrm rot="5400000">
            <a:off x="10054184" y="4484027"/>
            <a:ext cx="3124427" cy="6424120"/>
          </a:xfrm>
          <a:custGeom>
            <a:rect b="b" l="l" r="r" t="t"/>
            <a:pathLst>
              <a:path extrusionOk="0" h="6461402" w="3142559">
                <a:moveTo>
                  <a:pt x="3018099" y="6461402"/>
                </a:moveTo>
                <a:lnTo>
                  <a:pt x="124460" y="6461402"/>
                </a:lnTo>
                <a:cubicBezTo>
                  <a:pt x="55880" y="6461402"/>
                  <a:pt x="0" y="6405522"/>
                  <a:pt x="0" y="6336942"/>
                </a:cubicBezTo>
                <a:lnTo>
                  <a:pt x="0" y="124460"/>
                </a:lnTo>
                <a:cubicBezTo>
                  <a:pt x="0" y="55880"/>
                  <a:pt x="55880" y="0"/>
                  <a:pt x="124460" y="0"/>
                </a:cubicBezTo>
                <a:lnTo>
                  <a:pt x="3018099" y="0"/>
                </a:lnTo>
                <a:cubicBezTo>
                  <a:pt x="3086679" y="0"/>
                  <a:pt x="3142559" y="55880"/>
                  <a:pt x="3142559" y="124460"/>
                </a:cubicBezTo>
                <a:lnTo>
                  <a:pt x="3142559" y="6336942"/>
                </a:lnTo>
                <a:cubicBezTo>
                  <a:pt x="3142559" y="6405522"/>
                  <a:pt x="3086679" y="6461402"/>
                  <a:pt x="3018099" y="6461402"/>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78"/>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3">
              <a:alphaModFix/>
            </a:blip>
            <a:stretch>
              <a:fillRect b="-4987" l="-14765" r="-20796" t="0"/>
            </a:stretch>
          </a:blipFill>
          <a:ln>
            <a:noFill/>
          </a:ln>
        </p:spPr>
      </p:sp>
      <p:sp>
        <p:nvSpPr>
          <p:cNvPr id="1696" name="Google Shape;1696;p78"/>
          <p:cNvSpPr/>
          <p:nvPr/>
        </p:nvSpPr>
        <p:spPr>
          <a:xfrm>
            <a:off x="307641" y="9417213"/>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4">
              <a:alphaModFix/>
            </a:blip>
            <a:stretch>
              <a:fillRect b="-6540" l="-2006" r="-2012" t="-4247"/>
            </a:stretch>
          </a:blipFill>
          <a:ln>
            <a:noFill/>
          </a:ln>
        </p:spPr>
      </p:sp>
      <p:sp>
        <p:nvSpPr>
          <p:cNvPr id="1697" name="Google Shape;1697;p78"/>
          <p:cNvSpPr/>
          <p:nvPr/>
        </p:nvSpPr>
        <p:spPr>
          <a:xfrm rot="5400000">
            <a:off x="11546467" y="-278771"/>
            <a:ext cx="3420032" cy="6525597"/>
          </a:xfrm>
          <a:custGeom>
            <a:rect b="b" l="l" r="r" t="t"/>
            <a:pathLst>
              <a:path extrusionOk="0" h="6563468" w="3439880">
                <a:moveTo>
                  <a:pt x="3315420" y="6563468"/>
                </a:moveTo>
                <a:lnTo>
                  <a:pt x="124460" y="6563468"/>
                </a:lnTo>
                <a:cubicBezTo>
                  <a:pt x="55880" y="6563468"/>
                  <a:pt x="0" y="6507588"/>
                  <a:pt x="0" y="6439008"/>
                </a:cubicBezTo>
                <a:lnTo>
                  <a:pt x="0" y="124460"/>
                </a:lnTo>
                <a:cubicBezTo>
                  <a:pt x="0" y="55880"/>
                  <a:pt x="55880" y="0"/>
                  <a:pt x="124460" y="0"/>
                </a:cubicBezTo>
                <a:lnTo>
                  <a:pt x="3315420" y="0"/>
                </a:lnTo>
                <a:cubicBezTo>
                  <a:pt x="3384000" y="0"/>
                  <a:pt x="3439880" y="55880"/>
                  <a:pt x="3439880" y="124460"/>
                </a:cubicBezTo>
                <a:lnTo>
                  <a:pt x="3439880" y="6439008"/>
                </a:lnTo>
                <a:cubicBezTo>
                  <a:pt x="3439880" y="6507588"/>
                  <a:pt x="3384000" y="6563468"/>
                  <a:pt x="3315420" y="6563468"/>
                </a:cubicBezTo>
                <a:close/>
              </a:path>
            </a:pathLst>
          </a:custGeom>
          <a:solidFill>
            <a:srgbClr val="EEEAE7">
              <a:alpha val="4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78"/>
          <p:cNvSpPr txBox="1"/>
          <p:nvPr/>
        </p:nvSpPr>
        <p:spPr>
          <a:xfrm>
            <a:off x="939796" y="3426210"/>
            <a:ext cx="6235944" cy="3217545"/>
          </a:xfrm>
          <a:prstGeom prst="rect">
            <a:avLst/>
          </a:prstGeom>
          <a:noFill/>
          <a:ln>
            <a:noFill/>
          </a:ln>
        </p:spPr>
        <p:txBody>
          <a:bodyPr anchorCtr="0" anchor="t" bIns="0" lIns="0" spcFirstLastPara="1" rIns="0" wrap="square" tIns="0">
            <a:spAutoFit/>
          </a:bodyPr>
          <a:lstStyle/>
          <a:p>
            <a:pPr indent="0" lvl="0" marL="0" marR="0" rtl="0" algn="just">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What is one strategy for integrating micro-learning into longer courses?</a:t>
            </a:r>
            <a:endParaRPr/>
          </a:p>
          <a:p>
            <a:pPr indent="0" lvl="0" marL="0" marR="0" rtl="0" algn="l">
              <a:lnSpc>
                <a:spcPct val="13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a)</a:t>
            </a:r>
            <a:r>
              <a:rPr b="1" i="0" lang="en-US" sz="2400" u="none" cap="none" strike="noStrike">
                <a:solidFill>
                  <a:srgbClr val="000000"/>
                </a:solidFill>
                <a:latin typeface="Philosopher"/>
                <a:ea typeface="Philosopher"/>
                <a:cs typeface="Philosopher"/>
                <a:sym typeface="Philosopher"/>
              </a:rPr>
              <a:t> Avoid integration and keep them separate</a:t>
            </a: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b)</a:t>
            </a:r>
            <a:r>
              <a:rPr b="1" i="0" lang="en-US" sz="2400" u="none" cap="none" strike="noStrike">
                <a:solidFill>
                  <a:srgbClr val="000000"/>
                </a:solidFill>
                <a:latin typeface="Philosopher"/>
                <a:ea typeface="Philosopher"/>
                <a:cs typeface="Philosopher"/>
                <a:sym typeface="Philosopher"/>
              </a:rPr>
              <a:t> Disregard curriculum goals</a:t>
            </a: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c)</a:t>
            </a:r>
            <a:r>
              <a:rPr b="1" i="0" lang="en-US" sz="2400" u="none" cap="none" strike="noStrike">
                <a:solidFill>
                  <a:srgbClr val="000000"/>
                </a:solidFill>
                <a:latin typeface="Philosopher"/>
                <a:ea typeface="Philosopher"/>
                <a:cs typeface="Philosopher"/>
                <a:sym typeface="Philosopher"/>
              </a:rPr>
              <a:t> Align micro-learning with curriculum goals and learning objectives</a:t>
            </a: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d)</a:t>
            </a:r>
            <a:r>
              <a:rPr b="1" i="0" lang="en-US" sz="2400" u="none" cap="none" strike="noStrike">
                <a:solidFill>
                  <a:srgbClr val="000000"/>
                </a:solidFill>
                <a:latin typeface="Philosopher"/>
                <a:ea typeface="Philosopher"/>
                <a:cs typeface="Philosopher"/>
                <a:sym typeface="Philosopher"/>
              </a:rPr>
              <a:t> Use micro-learning for unrelated topics</a:t>
            </a:r>
            <a:endParaRPr/>
          </a:p>
        </p:txBody>
      </p:sp>
      <p:sp>
        <p:nvSpPr>
          <p:cNvPr id="1699" name="Google Shape;1699;p78"/>
          <p:cNvSpPr txBox="1"/>
          <p:nvPr/>
        </p:nvSpPr>
        <p:spPr>
          <a:xfrm>
            <a:off x="8688214" y="6320677"/>
            <a:ext cx="5856368" cy="2741295"/>
          </a:xfrm>
          <a:prstGeom prst="rect">
            <a:avLst/>
          </a:prstGeom>
          <a:noFill/>
          <a:ln>
            <a:noFill/>
          </a:ln>
        </p:spPr>
        <p:txBody>
          <a:bodyPr anchorCtr="0" anchor="t" bIns="0" lIns="0" spcFirstLastPara="1" rIns="0" wrap="square" tIns="0">
            <a:spAutoFit/>
          </a:bodyPr>
          <a:lstStyle/>
          <a:p>
            <a:pPr indent="0" lvl="0" marL="0" marR="0" rtl="0" algn="just">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What is an essential element to enhance engagement in micro-learning?</a:t>
            </a:r>
            <a:endParaRPr/>
          </a:p>
          <a:p>
            <a:pPr indent="0" lvl="0" marL="0" marR="0" rtl="0" algn="l">
              <a:lnSpc>
                <a:spcPct val="11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a)</a:t>
            </a:r>
            <a:r>
              <a:rPr b="1" i="0" lang="en-US" sz="2400" u="none" cap="none" strike="noStrike">
                <a:solidFill>
                  <a:srgbClr val="000000"/>
                </a:solidFill>
                <a:latin typeface="Philosopher"/>
                <a:ea typeface="Philosopher"/>
                <a:cs typeface="Philosopher"/>
                <a:sym typeface="Philosopher"/>
              </a:rPr>
              <a:t> Lengthy assignments</a:t>
            </a: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b)</a:t>
            </a:r>
            <a:r>
              <a:rPr b="1" i="0" lang="en-US" sz="2400" u="none" cap="none" strike="noStrike">
                <a:solidFill>
                  <a:srgbClr val="000000"/>
                </a:solidFill>
                <a:latin typeface="Philosopher"/>
                <a:ea typeface="Philosopher"/>
                <a:cs typeface="Philosopher"/>
                <a:sym typeface="Philosopher"/>
              </a:rPr>
              <a:t> Extrinsic motivation</a:t>
            </a: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c) </a:t>
            </a:r>
            <a:r>
              <a:rPr b="1" i="0" lang="en-US" sz="2400" u="none" cap="none" strike="noStrike">
                <a:solidFill>
                  <a:srgbClr val="000000"/>
                </a:solidFill>
                <a:latin typeface="Philosopher"/>
                <a:ea typeface="Philosopher"/>
                <a:cs typeface="Philosopher"/>
                <a:sym typeface="Philosopher"/>
              </a:rPr>
              <a:t>Gamification and social learning</a:t>
            </a:r>
            <a:endParaRPr/>
          </a:p>
          <a:p>
            <a:pPr indent="0" lvl="0" marL="0" marR="0" rtl="0" algn="l">
              <a:lnSpc>
                <a:spcPct val="13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d)</a:t>
            </a:r>
            <a:r>
              <a:rPr b="1" i="0" lang="en-US" sz="2400" u="none" cap="none" strike="noStrike">
                <a:solidFill>
                  <a:srgbClr val="000000"/>
                </a:solidFill>
                <a:latin typeface="Philosopher"/>
                <a:ea typeface="Philosopher"/>
                <a:cs typeface="Philosopher"/>
                <a:sym typeface="Philosopher"/>
              </a:rPr>
              <a:t> Isolation from peers</a:t>
            </a:r>
            <a:endParaRPr/>
          </a:p>
        </p:txBody>
      </p:sp>
      <p:sp>
        <p:nvSpPr>
          <p:cNvPr id="1700" name="Google Shape;1700;p78"/>
          <p:cNvSpPr txBox="1"/>
          <p:nvPr/>
        </p:nvSpPr>
        <p:spPr>
          <a:xfrm>
            <a:off x="10459959" y="1526703"/>
            <a:ext cx="6059323" cy="2905125"/>
          </a:xfrm>
          <a:prstGeom prst="rect">
            <a:avLst/>
          </a:prstGeom>
          <a:noFill/>
          <a:ln>
            <a:noFill/>
          </a:ln>
        </p:spPr>
        <p:txBody>
          <a:bodyPr anchorCtr="0" anchor="t" bIns="0" lIns="0" spcFirstLastPara="1" rIns="0" wrap="square" tIns="0">
            <a:spAutoFit/>
          </a:bodyPr>
          <a:lstStyle/>
          <a:p>
            <a:pPr indent="0" lvl="0" marL="0" marR="0" rtl="0" algn="just">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How can you encourage continuous learning with micro-learning?</a:t>
            </a:r>
            <a:endParaRPr/>
          </a:p>
          <a:p>
            <a:pPr indent="0" lvl="0" marL="0" marR="0" rtl="0" algn="ctr">
              <a:lnSpc>
                <a:spcPct val="11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a) </a:t>
            </a:r>
            <a:r>
              <a:rPr b="1" i="0" lang="en-US" sz="2400" u="none" cap="none" strike="noStrike">
                <a:solidFill>
                  <a:srgbClr val="000000"/>
                </a:solidFill>
                <a:latin typeface="Philosopher"/>
                <a:ea typeface="Philosopher"/>
                <a:cs typeface="Philosopher"/>
                <a:sym typeface="Philosopher"/>
              </a:rPr>
              <a:t>Maintain an irregular schedule</a:t>
            </a:r>
            <a:endParaRPr/>
          </a:p>
          <a:p>
            <a:pPr indent="0" lvl="0" marL="0" marR="0" rtl="0" algn="l">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b)</a:t>
            </a:r>
            <a:r>
              <a:rPr b="1" i="0" lang="en-US" sz="2400" u="none" cap="none" strike="noStrike">
                <a:solidFill>
                  <a:srgbClr val="000000"/>
                </a:solidFill>
                <a:latin typeface="Philosopher"/>
                <a:ea typeface="Philosopher"/>
                <a:cs typeface="Philosopher"/>
                <a:sym typeface="Philosopher"/>
              </a:rPr>
              <a:t> Set goals and maintain a consistent schedule</a:t>
            </a:r>
            <a:endParaRPr/>
          </a:p>
          <a:p>
            <a:pPr indent="0" lvl="0" marL="0" marR="0" rtl="0" algn="l">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c)</a:t>
            </a:r>
            <a:r>
              <a:rPr b="1" i="0" lang="en-US" sz="2400" u="none" cap="none" strike="noStrike">
                <a:solidFill>
                  <a:srgbClr val="000000"/>
                </a:solidFill>
                <a:latin typeface="Philosopher"/>
                <a:ea typeface="Philosopher"/>
                <a:cs typeface="Philosopher"/>
                <a:sym typeface="Philosopher"/>
              </a:rPr>
              <a:t> Ignore learners' progress</a:t>
            </a:r>
            <a:endParaRPr/>
          </a:p>
          <a:p>
            <a:pPr indent="0" lvl="0" marL="0" marR="0" rtl="0" algn="l">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d)</a:t>
            </a:r>
            <a:r>
              <a:rPr b="1" i="0" lang="en-US" sz="2400" u="none" cap="none" strike="noStrike">
                <a:solidFill>
                  <a:srgbClr val="000000"/>
                </a:solidFill>
                <a:latin typeface="Philosopher"/>
                <a:ea typeface="Philosopher"/>
                <a:cs typeface="Philosopher"/>
                <a:sym typeface="Philosopher"/>
              </a:rPr>
              <a:t> Use long, infrequent learning materials</a:t>
            </a:r>
            <a:endParaRPr/>
          </a:p>
        </p:txBody>
      </p:sp>
      <p:sp>
        <p:nvSpPr>
          <p:cNvPr id="1701" name="Google Shape;1701;p78"/>
          <p:cNvSpPr/>
          <p:nvPr/>
        </p:nvSpPr>
        <p:spPr>
          <a:xfrm>
            <a:off x="363754" y="338427"/>
            <a:ext cx="1642746" cy="1582011"/>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sp>
      <p:sp>
        <p:nvSpPr>
          <p:cNvPr id="1702" name="Google Shape;1702;p78"/>
          <p:cNvSpPr txBox="1"/>
          <p:nvPr/>
        </p:nvSpPr>
        <p:spPr>
          <a:xfrm>
            <a:off x="468499" y="1193328"/>
            <a:ext cx="1471989" cy="9620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610" u="none" cap="none" strike="noStrike">
                <a:solidFill>
                  <a:srgbClr val="000000"/>
                </a:solidFill>
                <a:latin typeface="Philosopher"/>
                <a:ea typeface="Philosopher"/>
                <a:cs typeface="Philosopher"/>
                <a:sym typeface="Philosopher"/>
              </a:rPr>
              <a:t>Micro-Learning Implementation Strategies</a:t>
            </a:r>
            <a:endParaRPr/>
          </a:p>
          <a:p>
            <a:pPr indent="0" lvl="0" marL="0" marR="0" rtl="0" algn="ctr">
              <a:lnSpc>
                <a:spcPct val="120000"/>
              </a:lnSpc>
              <a:spcBef>
                <a:spcPts val="0"/>
              </a:spcBef>
              <a:spcAft>
                <a:spcPts val="0"/>
              </a:spcAft>
              <a:buNone/>
            </a:pPr>
            <a:r>
              <a:t/>
            </a:r>
            <a:endParaRPr b="1" i="0" sz="1610" u="none" cap="none" strike="noStrike">
              <a:solidFill>
                <a:srgbClr val="000000"/>
              </a:solidFill>
              <a:latin typeface="Philosopher"/>
              <a:ea typeface="Philosopher"/>
              <a:cs typeface="Philosopher"/>
              <a:sym typeface="Philosopher"/>
            </a:endParaRPr>
          </a:p>
        </p:txBody>
      </p:sp>
      <p:sp>
        <p:nvSpPr>
          <p:cNvPr id="1703" name="Google Shape;1703;p78"/>
          <p:cNvSpPr/>
          <p:nvPr/>
        </p:nvSpPr>
        <p:spPr>
          <a:xfrm>
            <a:off x="939796" y="693637"/>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5">
              <a:alphaModFix/>
            </a:blip>
            <a:stretch>
              <a:fillRect b="-10179" l="-20723" r="-20723" t="0"/>
            </a:stretch>
          </a:blipFill>
          <a:ln>
            <a:noFill/>
          </a:ln>
        </p:spPr>
      </p:sp>
      <p:sp>
        <p:nvSpPr>
          <p:cNvPr id="1704" name="Google Shape;1704;p78"/>
          <p:cNvSpPr txBox="1"/>
          <p:nvPr/>
        </p:nvSpPr>
        <p:spPr>
          <a:xfrm>
            <a:off x="402486" y="414627"/>
            <a:ext cx="1604016" cy="247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600" u="none" cap="none" strike="noStrike">
                <a:solidFill>
                  <a:srgbClr val="000000"/>
                </a:solidFill>
                <a:latin typeface="Philosopher"/>
                <a:ea typeface="Philosopher"/>
                <a:cs typeface="Philosopher"/>
                <a:sym typeface="Philosopher"/>
              </a:rPr>
              <a:t>Part 5</a:t>
            </a:r>
            <a:endParaRPr/>
          </a:p>
        </p:txBody>
      </p:sp>
      <p:sp>
        <p:nvSpPr>
          <p:cNvPr id="1705" name="Google Shape;1705;p78"/>
          <p:cNvSpPr/>
          <p:nvPr/>
        </p:nvSpPr>
        <p:spPr>
          <a:xfrm>
            <a:off x="9153269" y="805330"/>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6">
              <a:alphaModFix amt="14000"/>
            </a:blip>
            <a:stretch>
              <a:fillRect b="0" l="0" r="0" t="0"/>
            </a:stretch>
          </a:blipFill>
          <a:ln>
            <a:noFill/>
          </a:ln>
        </p:spPr>
      </p:sp>
      <p:sp>
        <p:nvSpPr>
          <p:cNvPr id="1706" name="Google Shape;1706;p78"/>
          <p:cNvSpPr txBox="1"/>
          <p:nvPr/>
        </p:nvSpPr>
        <p:spPr>
          <a:xfrm>
            <a:off x="1901757" y="2310040"/>
            <a:ext cx="1842314" cy="809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5300" u="none" cap="none" strike="noStrike">
                <a:solidFill>
                  <a:srgbClr val="F59F35"/>
                </a:solidFill>
                <a:latin typeface="Philosopher"/>
                <a:ea typeface="Philosopher"/>
                <a:cs typeface="Philosopher"/>
                <a:sym typeface="Philosopher"/>
              </a:rPr>
              <a:t>Quizz</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4" name="Shape 1714"/>
        <p:cNvGrpSpPr/>
        <p:nvPr/>
      </p:nvGrpSpPr>
      <p:grpSpPr>
        <a:xfrm>
          <a:off x="0" y="0"/>
          <a:ext cx="0" cy="0"/>
          <a:chOff x="0" y="0"/>
          <a:chExt cx="0" cy="0"/>
        </a:xfrm>
      </p:grpSpPr>
      <p:sp>
        <p:nvSpPr>
          <p:cNvPr id="1715" name="Google Shape;1715;p79"/>
          <p:cNvSpPr/>
          <p:nvPr/>
        </p:nvSpPr>
        <p:spPr>
          <a:xfrm>
            <a:off x="335181" y="476026"/>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3">
              <a:alphaModFix/>
            </a:blip>
            <a:stretch>
              <a:fillRect b="-6540" l="-2006" r="-2012" t="-4247"/>
            </a:stretch>
          </a:blipFill>
          <a:ln>
            <a:noFill/>
          </a:ln>
        </p:spPr>
      </p:sp>
      <p:sp>
        <p:nvSpPr>
          <p:cNvPr id="1716" name="Google Shape;1716;p79"/>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717" name="Google Shape;1717;p79"/>
          <p:cNvSpPr/>
          <p:nvPr/>
        </p:nvSpPr>
        <p:spPr>
          <a:xfrm>
            <a:off x="2524707" y="3921207"/>
            <a:ext cx="1362512" cy="485775"/>
          </a:xfrm>
          <a:custGeom>
            <a:rect b="b" l="l" r="r" t="t"/>
            <a:pathLst>
              <a:path extrusionOk="0" h="485775" w="1362512">
                <a:moveTo>
                  <a:pt x="0" y="0"/>
                </a:moveTo>
                <a:lnTo>
                  <a:pt x="1362512" y="0"/>
                </a:lnTo>
                <a:lnTo>
                  <a:pt x="1362512" y="485775"/>
                </a:lnTo>
                <a:lnTo>
                  <a:pt x="0" y="485775"/>
                </a:lnTo>
                <a:lnTo>
                  <a:pt x="0" y="0"/>
                </a:lnTo>
                <a:close/>
              </a:path>
            </a:pathLst>
          </a:custGeom>
          <a:blipFill rotWithShape="1">
            <a:blip r:embed="rId5">
              <a:alphaModFix/>
            </a:blip>
            <a:stretch>
              <a:fillRect b="-28883" l="0" r="0" t="-28882"/>
            </a:stretch>
          </a:blipFill>
          <a:ln>
            <a:noFill/>
          </a:ln>
        </p:spPr>
      </p:sp>
      <p:sp>
        <p:nvSpPr>
          <p:cNvPr id="1718" name="Google Shape;1718;p79"/>
          <p:cNvSpPr/>
          <p:nvPr/>
        </p:nvSpPr>
        <p:spPr>
          <a:xfrm>
            <a:off x="8545698" y="4071403"/>
            <a:ext cx="946739" cy="946739"/>
          </a:xfrm>
          <a:custGeom>
            <a:rect b="b" l="l" r="r" t="t"/>
            <a:pathLst>
              <a:path extrusionOk="0" h="946739" w="946739">
                <a:moveTo>
                  <a:pt x="0" y="0"/>
                </a:moveTo>
                <a:lnTo>
                  <a:pt x="946740" y="0"/>
                </a:lnTo>
                <a:lnTo>
                  <a:pt x="946740" y="946740"/>
                </a:lnTo>
                <a:lnTo>
                  <a:pt x="0" y="946740"/>
                </a:lnTo>
                <a:lnTo>
                  <a:pt x="0" y="0"/>
                </a:lnTo>
                <a:close/>
              </a:path>
            </a:pathLst>
          </a:custGeom>
          <a:blipFill rotWithShape="1">
            <a:blip r:embed="rId6">
              <a:alphaModFix/>
            </a:blip>
            <a:stretch>
              <a:fillRect b="0" l="0" r="0" t="0"/>
            </a:stretch>
          </a:blipFill>
          <a:ln>
            <a:noFill/>
          </a:ln>
        </p:spPr>
      </p:sp>
      <p:sp>
        <p:nvSpPr>
          <p:cNvPr id="1719" name="Google Shape;1719;p79"/>
          <p:cNvSpPr/>
          <p:nvPr/>
        </p:nvSpPr>
        <p:spPr>
          <a:xfrm>
            <a:off x="14163780" y="3488713"/>
            <a:ext cx="1633931" cy="918269"/>
          </a:xfrm>
          <a:custGeom>
            <a:rect b="b" l="l" r="r" t="t"/>
            <a:pathLst>
              <a:path extrusionOk="0" h="918269" w="1633931">
                <a:moveTo>
                  <a:pt x="0" y="0"/>
                </a:moveTo>
                <a:lnTo>
                  <a:pt x="1633931" y="0"/>
                </a:lnTo>
                <a:lnTo>
                  <a:pt x="1633931" y="918269"/>
                </a:lnTo>
                <a:lnTo>
                  <a:pt x="0" y="918269"/>
                </a:lnTo>
                <a:lnTo>
                  <a:pt x="0" y="0"/>
                </a:lnTo>
                <a:close/>
              </a:path>
            </a:pathLst>
          </a:custGeom>
          <a:blipFill rotWithShape="1">
            <a:blip r:embed="rId7">
              <a:alphaModFix/>
            </a:blip>
            <a:stretch>
              <a:fillRect b="0" l="0" r="0" t="0"/>
            </a:stretch>
          </a:blipFill>
          <a:ln>
            <a:noFill/>
          </a:ln>
        </p:spPr>
      </p:sp>
      <p:sp>
        <p:nvSpPr>
          <p:cNvPr id="1720" name="Google Shape;1720;p79"/>
          <p:cNvSpPr/>
          <p:nvPr/>
        </p:nvSpPr>
        <p:spPr>
          <a:xfrm>
            <a:off x="9026531" y="1420951"/>
            <a:ext cx="9159671" cy="8743322"/>
          </a:xfrm>
          <a:custGeom>
            <a:rect b="b" l="l" r="r" t="t"/>
            <a:pathLst>
              <a:path extrusionOk="0" h="8743322" w="9159671">
                <a:moveTo>
                  <a:pt x="0" y="0"/>
                </a:moveTo>
                <a:lnTo>
                  <a:pt x="9159671" y="0"/>
                </a:lnTo>
                <a:lnTo>
                  <a:pt x="9159671" y="8743323"/>
                </a:lnTo>
                <a:lnTo>
                  <a:pt x="0" y="8743323"/>
                </a:lnTo>
                <a:lnTo>
                  <a:pt x="0" y="0"/>
                </a:lnTo>
                <a:close/>
              </a:path>
            </a:pathLst>
          </a:custGeom>
          <a:blipFill rotWithShape="1">
            <a:blip r:embed="rId8">
              <a:alphaModFix amt="9999"/>
            </a:blip>
            <a:stretch>
              <a:fillRect b="0" l="0" r="0" t="0"/>
            </a:stretch>
          </a:blipFill>
          <a:ln>
            <a:noFill/>
          </a:ln>
        </p:spPr>
      </p:sp>
      <p:sp>
        <p:nvSpPr>
          <p:cNvPr id="1721" name="Google Shape;1721;p79"/>
          <p:cNvSpPr txBox="1"/>
          <p:nvPr/>
        </p:nvSpPr>
        <p:spPr>
          <a:xfrm>
            <a:off x="8156481" y="3574403"/>
            <a:ext cx="1740098" cy="4857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199" u="none" cap="none" strike="noStrike">
                <a:solidFill>
                  <a:srgbClr val="000000"/>
                </a:solidFill>
                <a:latin typeface="Philosopher"/>
                <a:ea typeface="Philosopher"/>
                <a:cs typeface="Philosopher"/>
                <a:sym typeface="Philosopher"/>
              </a:rPr>
              <a:t>Edpuzzle </a:t>
            </a:r>
            <a:endParaRPr/>
          </a:p>
        </p:txBody>
      </p:sp>
      <p:sp>
        <p:nvSpPr>
          <p:cNvPr id="1722" name="Google Shape;1722;p79"/>
          <p:cNvSpPr txBox="1"/>
          <p:nvPr/>
        </p:nvSpPr>
        <p:spPr>
          <a:xfrm>
            <a:off x="6766665" y="1766558"/>
            <a:ext cx="4519732" cy="73152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699" u="none" cap="none" strike="noStrike">
                <a:solidFill>
                  <a:srgbClr val="F59F35"/>
                </a:solidFill>
                <a:latin typeface="Philosopher"/>
                <a:ea typeface="Philosopher"/>
                <a:cs typeface="Philosopher"/>
                <a:sym typeface="Philosopher"/>
              </a:rPr>
              <a:t>Tool Exploration </a:t>
            </a:r>
            <a:endParaRPr/>
          </a:p>
        </p:txBody>
      </p:sp>
      <p:sp>
        <p:nvSpPr>
          <p:cNvPr id="1723" name="Google Shape;1723;p79"/>
          <p:cNvSpPr txBox="1"/>
          <p:nvPr/>
        </p:nvSpPr>
        <p:spPr>
          <a:xfrm>
            <a:off x="1039168" y="5478978"/>
            <a:ext cx="4333589" cy="145732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An incredibly user-friendly graphic design tool that can help you create visually appealing micro-learning materials</a:t>
            </a:r>
            <a:endParaRPr/>
          </a:p>
        </p:txBody>
      </p:sp>
      <p:sp>
        <p:nvSpPr>
          <p:cNvPr id="1724" name="Google Shape;1724;p79"/>
          <p:cNvSpPr txBox="1"/>
          <p:nvPr/>
        </p:nvSpPr>
        <p:spPr>
          <a:xfrm>
            <a:off x="6852274" y="5478978"/>
            <a:ext cx="4333589" cy="145732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Fantastic for creating interactive video lessons. You can embed quizzes and questions directly into your videos</a:t>
            </a:r>
            <a:endParaRPr/>
          </a:p>
        </p:txBody>
      </p:sp>
      <p:sp>
        <p:nvSpPr>
          <p:cNvPr id="1725" name="Google Shape;1725;p79"/>
          <p:cNvSpPr txBox="1"/>
          <p:nvPr/>
        </p:nvSpPr>
        <p:spPr>
          <a:xfrm>
            <a:off x="12141941" y="5295612"/>
            <a:ext cx="5350428" cy="18192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An interactive and engaging platform that allows educators to create quizzes, surveys, and games for their learners. It's a versatile tool that can turn learning into a fun and competitive experience</a:t>
            </a:r>
            <a:endParaRPr/>
          </a:p>
        </p:txBody>
      </p:sp>
      <p:sp>
        <p:nvSpPr>
          <p:cNvPr id="1726" name="Google Shape;1726;p79"/>
          <p:cNvSpPr txBox="1"/>
          <p:nvPr/>
        </p:nvSpPr>
        <p:spPr>
          <a:xfrm>
            <a:off x="12469122" y="8003516"/>
            <a:ext cx="5023247"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Have any of you used Kahoot before?</a:t>
            </a:r>
            <a:endParaRPr/>
          </a:p>
        </p:txBody>
      </p:sp>
      <p:sp>
        <p:nvSpPr>
          <p:cNvPr id="1727" name="Google Shape;1727;p79"/>
          <p:cNvSpPr txBox="1"/>
          <p:nvPr/>
        </p:nvSpPr>
        <p:spPr>
          <a:xfrm>
            <a:off x="6730678" y="8003516"/>
            <a:ext cx="4826645"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Who has experience with Edpuzzle?</a:t>
            </a:r>
            <a:endParaRPr/>
          </a:p>
        </p:txBody>
      </p:sp>
      <p:sp>
        <p:nvSpPr>
          <p:cNvPr id="1728" name="Google Shape;1728;p79"/>
          <p:cNvSpPr txBox="1"/>
          <p:nvPr/>
        </p:nvSpPr>
        <p:spPr>
          <a:xfrm>
            <a:off x="762205" y="8003516"/>
            <a:ext cx="4887516"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Have any of you used Canva before?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8"/>
          <p:cNvSpPr/>
          <p:nvPr/>
        </p:nvSpPr>
        <p:spPr>
          <a:xfrm>
            <a:off x="8323744" y="2028453"/>
            <a:ext cx="1292868" cy="357549"/>
          </a:xfrm>
          <a:custGeom>
            <a:rect b="b" l="l" r="r" t="t"/>
            <a:pathLst>
              <a:path extrusionOk="0" h="357549" w="1292868">
                <a:moveTo>
                  <a:pt x="0" y="0"/>
                </a:moveTo>
                <a:lnTo>
                  <a:pt x="1292868" y="0"/>
                </a:lnTo>
                <a:lnTo>
                  <a:pt x="1292868" y="357549"/>
                </a:lnTo>
                <a:lnTo>
                  <a:pt x="0" y="357549"/>
                </a:lnTo>
                <a:lnTo>
                  <a:pt x="0" y="0"/>
                </a:lnTo>
                <a:close/>
              </a:path>
            </a:pathLst>
          </a:custGeom>
          <a:blipFill rotWithShape="1">
            <a:blip r:embed="rId3">
              <a:alphaModFix/>
            </a:blip>
            <a:stretch>
              <a:fillRect b="0" l="0" r="0" t="0"/>
            </a:stretch>
          </a:blipFill>
          <a:ln>
            <a:noFill/>
          </a:ln>
        </p:spPr>
      </p:sp>
      <p:sp>
        <p:nvSpPr>
          <p:cNvPr id="203" name="Google Shape;203;p8"/>
          <p:cNvSpPr/>
          <p:nvPr/>
        </p:nvSpPr>
        <p:spPr>
          <a:xfrm>
            <a:off x="15938363" y="0"/>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4">
              <a:alphaModFix/>
            </a:blip>
            <a:stretch>
              <a:fillRect b="-32" l="0" r="0" t="0"/>
            </a:stretch>
          </a:blipFill>
          <a:ln>
            <a:noFill/>
          </a:ln>
        </p:spPr>
      </p:sp>
      <p:sp>
        <p:nvSpPr>
          <p:cNvPr id="204" name="Google Shape;204;p8"/>
          <p:cNvSpPr txBox="1"/>
          <p:nvPr/>
        </p:nvSpPr>
        <p:spPr>
          <a:xfrm>
            <a:off x="91440" y="3808259"/>
            <a:ext cx="18105120" cy="97991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CA08"/>
                </a:solidFill>
                <a:latin typeface="Philosopher"/>
                <a:ea typeface="Philosopher"/>
                <a:cs typeface="Philosopher"/>
                <a:sym typeface="Philosopher"/>
              </a:rPr>
              <a:t>Microlearning = Learning in small, digestible units </a:t>
            </a:r>
            <a:endParaRPr/>
          </a:p>
        </p:txBody>
      </p:sp>
      <p:sp>
        <p:nvSpPr>
          <p:cNvPr id="205" name="Google Shape;205;p8"/>
          <p:cNvSpPr txBox="1"/>
          <p:nvPr/>
        </p:nvSpPr>
        <p:spPr>
          <a:xfrm>
            <a:off x="12313318" y="6153861"/>
            <a:ext cx="4167825" cy="79524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00000"/>
                </a:solidFill>
                <a:latin typeface="Roboto"/>
                <a:ea typeface="Roboto"/>
                <a:cs typeface="Roboto"/>
                <a:sym typeface="Roboto"/>
              </a:rPr>
              <a:t>Respects your time, making learning more accessible</a:t>
            </a:r>
            <a:endParaRPr/>
          </a:p>
        </p:txBody>
      </p:sp>
      <p:sp>
        <p:nvSpPr>
          <p:cNvPr id="206" name="Google Shape;206;p8"/>
          <p:cNvSpPr txBox="1"/>
          <p:nvPr/>
        </p:nvSpPr>
        <p:spPr>
          <a:xfrm>
            <a:off x="1533171" y="6231315"/>
            <a:ext cx="4715202" cy="79524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00000"/>
                </a:solidFill>
                <a:latin typeface="Roboto"/>
                <a:ea typeface="Roboto"/>
                <a:cs typeface="Roboto"/>
                <a:sym typeface="Roboto"/>
              </a:rPr>
              <a:t>Breaks down complex topics into bite-sized pieces</a:t>
            </a:r>
            <a:endParaRPr/>
          </a:p>
        </p:txBody>
      </p:sp>
      <p:sp>
        <p:nvSpPr>
          <p:cNvPr id="207" name="Google Shape;207;p8"/>
          <p:cNvSpPr/>
          <p:nvPr/>
        </p:nvSpPr>
        <p:spPr>
          <a:xfrm>
            <a:off x="3204972" y="7248062"/>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208" name="Google Shape;208;p8"/>
          <p:cNvSpPr/>
          <p:nvPr/>
        </p:nvSpPr>
        <p:spPr>
          <a:xfrm>
            <a:off x="13711428" y="7248062"/>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209" name="Google Shape;209;p8"/>
          <p:cNvSpPr/>
          <p:nvPr/>
        </p:nvSpPr>
        <p:spPr>
          <a:xfrm>
            <a:off x="233166" y="9516358"/>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7">
              <a:alphaModFix/>
            </a:blip>
            <a:stretch>
              <a:fillRect b="-6540" l="-2006" r="-2012" t="-4247"/>
            </a:stretch>
          </a:blipFill>
          <a:ln>
            <a:noFill/>
          </a:ln>
        </p:spPr>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6" name="Shape 1736"/>
        <p:cNvGrpSpPr/>
        <p:nvPr/>
      </p:nvGrpSpPr>
      <p:grpSpPr>
        <a:xfrm>
          <a:off x="0" y="0"/>
          <a:ext cx="0" cy="0"/>
          <a:chOff x="0" y="0"/>
          <a:chExt cx="0" cy="0"/>
        </a:xfrm>
      </p:grpSpPr>
      <p:sp>
        <p:nvSpPr>
          <p:cNvPr id="1737" name="Google Shape;1737;p80"/>
          <p:cNvSpPr/>
          <p:nvPr/>
        </p:nvSpPr>
        <p:spPr>
          <a:xfrm>
            <a:off x="15040470" y="9390311"/>
            <a:ext cx="2870782" cy="552674"/>
          </a:xfrm>
          <a:custGeom>
            <a:rect b="b" l="l" r="r" t="t"/>
            <a:pathLst>
              <a:path extrusionOk="0" h="552674" w="2870782">
                <a:moveTo>
                  <a:pt x="0" y="0"/>
                </a:moveTo>
                <a:lnTo>
                  <a:pt x="2870783" y="0"/>
                </a:lnTo>
                <a:lnTo>
                  <a:pt x="2870783" y="552674"/>
                </a:lnTo>
                <a:lnTo>
                  <a:pt x="0" y="552674"/>
                </a:lnTo>
                <a:lnTo>
                  <a:pt x="0" y="0"/>
                </a:lnTo>
                <a:close/>
              </a:path>
            </a:pathLst>
          </a:custGeom>
          <a:blipFill rotWithShape="1">
            <a:blip r:embed="rId3">
              <a:alphaModFix/>
            </a:blip>
            <a:stretch>
              <a:fillRect b="-6540" l="-2006" r="-2012" t="-4247"/>
            </a:stretch>
          </a:blipFill>
          <a:ln>
            <a:noFill/>
          </a:ln>
        </p:spPr>
      </p:sp>
      <p:sp>
        <p:nvSpPr>
          <p:cNvPr id="1738" name="Google Shape;1738;p80"/>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739" name="Google Shape;1739;p80"/>
          <p:cNvSpPr/>
          <p:nvPr/>
        </p:nvSpPr>
        <p:spPr>
          <a:xfrm>
            <a:off x="1028021" y="5143500"/>
            <a:ext cx="4671182" cy="3485870"/>
          </a:xfrm>
          <a:custGeom>
            <a:rect b="b" l="l" r="r" t="t"/>
            <a:pathLst>
              <a:path extrusionOk="0" h="3485870" w="4671182">
                <a:moveTo>
                  <a:pt x="0" y="0"/>
                </a:moveTo>
                <a:lnTo>
                  <a:pt x="4671183" y="0"/>
                </a:lnTo>
                <a:lnTo>
                  <a:pt x="4671183" y="3485870"/>
                </a:lnTo>
                <a:lnTo>
                  <a:pt x="0" y="3485870"/>
                </a:lnTo>
                <a:lnTo>
                  <a:pt x="0" y="0"/>
                </a:lnTo>
                <a:close/>
              </a:path>
            </a:pathLst>
          </a:custGeom>
          <a:blipFill rotWithShape="1">
            <a:blip r:embed="rId5">
              <a:alphaModFix/>
            </a:blip>
            <a:stretch>
              <a:fillRect b="0" l="0" r="0" t="0"/>
            </a:stretch>
          </a:blipFill>
          <a:ln>
            <a:noFill/>
          </a:ln>
        </p:spPr>
      </p:sp>
      <p:sp>
        <p:nvSpPr>
          <p:cNvPr id="1740" name="Google Shape;1740;p80"/>
          <p:cNvSpPr txBox="1"/>
          <p:nvPr/>
        </p:nvSpPr>
        <p:spPr>
          <a:xfrm>
            <a:off x="1250717" y="4300944"/>
            <a:ext cx="4225791" cy="476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EEAE34"/>
                </a:solidFill>
                <a:latin typeface="Philosopher"/>
                <a:ea typeface="Philosopher"/>
                <a:cs typeface="Philosopher"/>
                <a:sym typeface="Philosopher"/>
              </a:rPr>
              <a:t>Company ABC</a:t>
            </a:r>
            <a:endParaRPr/>
          </a:p>
        </p:txBody>
      </p:sp>
      <p:sp>
        <p:nvSpPr>
          <p:cNvPr id="1741" name="Google Shape;1741;p80"/>
          <p:cNvSpPr txBox="1"/>
          <p:nvPr/>
        </p:nvSpPr>
        <p:spPr>
          <a:xfrm>
            <a:off x="6156086" y="1373326"/>
            <a:ext cx="5847254" cy="9334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099" u="none" cap="none" strike="noStrike">
                <a:solidFill>
                  <a:srgbClr val="F59F35"/>
                </a:solidFill>
                <a:latin typeface="Philosopher"/>
                <a:ea typeface="Philosopher"/>
                <a:cs typeface="Philosopher"/>
                <a:sym typeface="Philosopher"/>
              </a:rPr>
              <a:t>Case Studies</a:t>
            </a:r>
            <a:endParaRPr/>
          </a:p>
        </p:txBody>
      </p:sp>
      <p:sp>
        <p:nvSpPr>
          <p:cNvPr id="1742" name="Google Shape;1742;p80"/>
          <p:cNvSpPr/>
          <p:nvPr/>
        </p:nvSpPr>
        <p:spPr>
          <a:xfrm>
            <a:off x="6880304" y="5143500"/>
            <a:ext cx="4398818" cy="3485870"/>
          </a:xfrm>
          <a:custGeom>
            <a:rect b="b" l="l" r="r" t="t"/>
            <a:pathLst>
              <a:path extrusionOk="0" h="3485870" w="4398818">
                <a:moveTo>
                  <a:pt x="0" y="0"/>
                </a:moveTo>
                <a:lnTo>
                  <a:pt x="4398818" y="0"/>
                </a:lnTo>
                <a:lnTo>
                  <a:pt x="4398818" y="3485870"/>
                </a:lnTo>
                <a:lnTo>
                  <a:pt x="0" y="3485870"/>
                </a:lnTo>
                <a:lnTo>
                  <a:pt x="0" y="0"/>
                </a:lnTo>
                <a:close/>
              </a:path>
            </a:pathLst>
          </a:custGeom>
          <a:blipFill rotWithShape="1">
            <a:blip r:embed="rId6">
              <a:alphaModFix/>
            </a:blip>
            <a:stretch>
              <a:fillRect b="-10063" l="-72899" r="0" t="-35298"/>
            </a:stretch>
          </a:blipFill>
          <a:ln>
            <a:noFill/>
          </a:ln>
        </p:spPr>
      </p:sp>
      <p:sp>
        <p:nvSpPr>
          <p:cNvPr id="1743" name="Google Shape;1743;p80"/>
          <p:cNvSpPr/>
          <p:nvPr/>
        </p:nvSpPr>
        <p:spPr>
          <a:xfrm>
            <a:off x="12362772" y="5143500"/>
            <a:ext cx="4631702" cy="3485870"/>
          </a:xfrm>
          <a:custGeom>
            <a:rect b="b" l="l" r="r" t="t"/>
            <a:pathLst>
              <a:path extrusionOk="0" h="3485870" w="4631702">
                <a:moveTo>
                  <a:pt x="0" y="0"/>
                </a:moveTo>
                <a:lnTo>
                  <a:pt x="4631702" y="0"/>
                </a:lnTo>
                <a:lnTo>
                  <a:pt x="4631702" y="3485870"/>
                </a:lnTo>
                <a:lnTo>
                  <a:pt x="0" y="3485870"/>
                </a:lnTo>
                <a:lnTo>
                  <a:pt x="0" y="0"/>
                </a:lnTo>
                <a:close/>
              </a:path>
            </a:pathLst>
          </a:custGeom>
          <a:blipFill rotWithShape="1">
            <a:blip r:embed="rId7">
              <a:alphaModFix/>
            </a:blip>
            <a:stretch>
              <a:fillRect b="-7659" l="-30269" r="0" t="-7660"/>
            </a:stretch>
          </a:blipFill>
          <a:ln>
            <a:noFill/>
          </a:ln>
        </p:spPr>
      </p:sp>
      <p:sp>
        <p:nvSpPr>
          <p:cNvPr id="1744" name="Google Shape;1744;p80"/>
          <p:cNvSpPr txBox="1"/>
          <p:nvPr/>
        </p:nvSpPr>
        <p:spPr>
          <a:xfrm>
            <a:off x="7611750" y="4498210"/>
            <a:ext cx="3064500" cy="476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EEAE34"/>
                </a:solidFill>
                <a:latin typeface="Philosopher"/>
                <a:ea typeface="Philosopher"/>
                <a:cs typeface="Philosopher"/>
                <a:sym typeface="Philosopher"/>
              </a:rPr>
              <a:t>School Z</a:t>
            </a:r>
            <a:endParaRPr/>
          </a:p>
        </p:txBody>
      </p:sp>
      <p:sp>
        <p:nvSpPr>
          <p:cNvPr id="1745" name="Google Shape;1745;p80"/>
          <p:cNvSpPr txBox="1"/>
          <p:nvPr/>
        </p:nvSpPr>
        <p:spPr>
          <a:xfrm>
            <a:off x="11563086" y="4498210"/>
            <a:ext cx="6231074" cy="476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EEAE34"/>
                </a:solidFill>
                <a:latin typeface="Philosopher"/>
                <a:ea typeface="Philosopher"/>
                <a:cs typeface="Philosopher"/>
                <a:sym typeface="Philosopher"/>
              </a:rPr>
              <a:t>Nonprofit Organization MAAM</a:t>
            </a:r>
            <a:endParaRPr/>
          </a:p>
        </p:txBody>
      </p:sp>
      <p:grpSp>
        <p:nvGrpSpPr>
          <p:cNvPr id="1746" name="Google Shape;1746;p80"/>
          <p:cNvGrpSpPr/>
          <p:nvPr/>
        </p:nvGrpSpPr>
        <p:grpSpPr>
          <a:xfrm rot="-5400000">
            <a:off x="2993284" y="3221512"/>
            <a:ext cx="723695" cy="740657"/>
            <a:chOff x="0" y="-19050"/>
            <a:chExt cx="812800" cy="831850"/>
          </a:xfrm>
        </p:grpSpPr>
        <p:sp>
          <p:nvSpPr>
            <p:cNvPr id="1747" name="Google Shape;1747;p8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8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9" name="Google Shape;1749;p80"/>
          <p:cNvGrpSpPr/>
          <p:nvPr/>
        </p:nvGrpSpPr>
        <p:grpSpPr>
          <a:xfrm rot="-5400000">
            <a:off x="8773672" y="3210155"/>
            <a:ext cx="723695" cy="740657"/>
            <a:chOff x="0" y="-19050"/>
            <a:chExt cx="812800" cy="831850"/>
          </a:xfrm>
        </p:grpSpPr>
        <p:sp>
          <p:nvSpPr>
            <p:cNvPr id="1750" name="Google Shape;1750;p8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8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2" name="Google Shape;1752;p80"/>
          <p:cNvGrpSpPr/>
          <p:nvPr/>
        </p:nvGrpSpPr>
        <p:grpSpPr>
          <a:xfrm rot="-5400000">
            <a:off x="14308295" y="3221512"/>
            <a:ext cx="723695" cy="740657"/>
            <a:chOff x="0" y="-19050"/>
            <a:chExt cx="812800" cy="831850"/>
          </a:xfrm>
        </p:grpSpPr>
        <p:sp>
          <p:nvSpPr>
            <p:cNvPr id="1753" name="Google Shape;1753;p8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8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55" name="Google Shape;1755;p80"/>
          <p:cNvSpPr txBox="1"/>
          <p:nvPr/>
        </p:nvSpPr>
        <p:spPr>
          <a:xfrm>
            <a:off x="3296863" y="3339428"/>
            <a:ext cx="133499" cy="514350"/>
          </a:xfrm>
          <a:prstGeom prst="rect">
            <a:avLst/>
          </a:prstGeom>
          <a:noFill/>
          <a:ln>
            <a:noFill/>
          </a:ln>
        </p:spPr>
        <p:txBody>
          <a:bodyPr anchorCtr="0" anchor="t" bIns="0" lIns="0" spcFirstLastPara="1" rIns="0" wrap="square" tIns="0">
            <a:spAutoFit/>
          </a:bodyPr>
          <a:lstStyle/>
          <a:p>
            <a:pPr indent="0" lvl="0" marL="0" marR="0" rtl="0" algn="ctr">
              <a:lnSpc>
                <a:spcPct val="119987"/>
              </a:lnSpc>
              <a:spcBef>
                <a:spcPts val="0"/>
              </a:spcBef>
              <a:spcAft>
                <a:spcPts val="0"/>
              </a:spcAft>
              <a:buNone/>
            </a:pPr>
            <a:r>
              <a:rPr b="1" i="0" lang="en-US" sz="3252" u="none" cap="none" strike="noStrike">
                <a:solidFill>
                  <a:srgbClr val="000000"/>
                </a:solidFill>
                <a:latin typeface="Philosopher"/>
                <a:ea typeface="Philosopher"/>
                <a:cs typeface="Philosopher"/>
                <a:sym typeface="Philosopher"/>
              </a:rPr>
              <a:t>1</a:t>
            </a:r>
            <a:endParaRPr/>
          </a:p>
        </p:txBody>
      </p:sp>
      <p:sp>
        <p:nvSpPr>
          <p:cNvPr id="1756" name="Google Shape;1756;p80"/>
          <p:cNvSpPr txBox="1"/>
          <p:nvPr/>
        </p:nvSpPr>
        <p:spPr>
          <a:xfrm>
            <a:off x="9027534" y="3325287"/>
            <a:ext cx="232932" cy="523582"/>
          </a:xfrm>
          <a:prstGeom prst="rect">
            <a:avLst/>
          </a:prstGeom>
          <a:noFill/>
          <a:ln>
            <a:noFill/>
          </a:ln>
        </p:spPr>
        <p:txBody>
          <a:bodyPr anchorCtr="0" anchor="t" bIns="0" lIns="0" spcFirstLastPara="1" rIns="0" wrap="square" tIns="0">
            <a:spAutoFit/>
          </a:bodyPr>
          <a:lstStyle/>
          <a:p>
            <a:pPr indent="0" lvl="0" marL="0" marR="0" rtl="0" algn="ctr">
              <a:lnSpc>
                <a:spcPct val="119988"/>
              </a:lnSpc>
              <a:spcBef>
                <a:spcPts val="0"/>
              </a:spcBef>
              <a:spcAft>
                <a:spcPts val="0"/>
              </a:spcAft>
              <a:buNone/>
            </a:pPr>
            <a:r>
              <a:rPr b="1" i="0" lang="en-US" sz="3402" u="none" cap="none" strike="noStrike">
                <a:solidFill>
                  <a:srgbClr val="000000"/>
                </a:solidFill>
                <a:latin typeface="Philosopher"/>
                <a:ea typeface="Philosopher"/>
                <a:cs typeface="Philosopher"/>
                <a:sym typeface="Philosopher"/>
              </a:rPr>
              <a:t>2</a:t>
            </a:r>
            <a:endParaRPr/>
          </a:p>
        </p:txBody>
      </p:sp>
      <p:sp>
        <p:nvSpPr>
          <p:cNvPr id="1757" name="Google Shape;1757;p80"/>
          <p:cNvSpPr txBox="1"/>
          <p:nvPr/>
        </p:nvSpPr>
        <p:spPr>
          <a:xfrm>
            <a:off x="14561284" y="3325287"/>
            <a:ext cx="234678" cy="523582"/>
          </a:xfrm>
          <a:prstGeom prst="rect">
            <a:avLst/>
          </a:prstGeom>
          <a:noFill/>
          <a:ln>
            <a:noFill/>
          </a:ln>
        </p:spPr>
        <p:txBody>
          <a:bodyPr anchorCtr="0" anchor="t" bIns="0" lIns="0" spcFirstLastPara="1" rIns="0" wrap="square" tIns="0">
            <a:spAutoFit/>
          </a:bodyPr>
          <a:lstStyle/>
          <a:p>
            <a:pPr indent="0" lvl="0" marL="0" marR="0" rtl="0" algn="ctr">
              <a:lnSpc>
                <a:spcPct val="119988"/>
              </a:lnSpc>
              <a:spcBef>
                <a:spcPts val="0"/>
              </a:spcBef>
              <a:spcAft>
                <a:spcPts val="0"/>
              </a:spcAft>
              <a:buNone/>
            </a:pPr>
            <a:r>
              <a:rPr b="1" i="0" lang="en-US" sz="3402" u="none" cap="none" strike="noStrike">
                <a:solidFill>
                  <a:srgbClr val="000000"/>
                </a:solidFill>
                <a:latin typeface="Philosopher"/>
                <a:ea typeface="Philosopher"/>
                <a:cs typeface="Philosopher"/>
                <a:sym typeface="Philosopher"/>
              </a:rPr>
              <a:t>3</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5" name="Shape 1765"/>
        <p:cNvGrpSpPr/>
        <p:nvPr/>
      </p:nvGrpSpPr>
      <p:grpSpPr>
        <a:xfrm>
          <a:off x="0" y="0"/>
          <a:ext cx="0" cy="0"/>
          <a:chOff x="0" y="0"/>
          <a:chExt cx="0" cy="0"/>
        </a:xfrm>
      </p:grpSpPr>
      <p:sp>
        <p:nvSpPr>
          <p:cNvPr id="1766" name="Google Shape;1766;p81"/>
          <p:cNvSpPr/>
          <p:nvPr/>
        </p:nvSpPr>
        <p:spPr>
          <a:xfrm>
            <a:off x="15040470" y="9390311"/>
            <a:ext cx="2870782" cy="552674"/>
          </a:xfrm>
          <a:custGeom>
            <a:rect b="b" l="l" r="r" t="t"/>
            <a:pathLst>
              <a:path extrusionOk="0" h="552674" w="2870782">
                <a:moveTo>
                  <a:pt x="0" y="0"/>
                </a:moveTo>
                <a:lnTo>
                  <a:pt x="2870783" y="0"/>
                </a:lnTo>
                <a:lnTo>
                  <a:pt x="2870783" y="552674"/>
                </a:lnTo>
                <a:lnTo>
                  <a:pt x="0" y="552674"/>
                </a:lnTo>
                <a:lnTo>
                  <a:pt x="0" y="0"/>
                </a:lnTo>
                <a:close/>
              </a:path>
            </a:pathLst>
          </a:custGeom>
          <a:blipFill rotWithShape="1">
            <a:blip r:embed="rId3">
              <a:alphaModFix/>
            </a:blip>
            <a:stretch>
              <a:fillRect b="-6540" l="-2006" r="-2012" t="-4247"/>
            </a:stretch>
          </a:blipFill>
          <a:ln>
            <a:noFill/>
          </a:ln>
        </p:spPr>
      </p:sp>
      <p:sp>
        <p:nvSpPr>
          <p:cNvPr id="1767" name="Google Shape;1767;p81"/>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7" l="-14765" r="-20796" t="0"/>
            </a:stretch>
          </a:blipFill>
          <a:ln>
            <a:noFill/>
          </a:ln>
        </p:spPr>
      </p:sp>
      <p:sp>
        <p:nvSpPr>
          <p:cNvPr id="1768" name="Google Shape;1768;p81"/>
          <p:cNvSpPr/>
          <p:nvPr/>
        </p:nvSpPr>
        <p:spPr>
          <a:xfrm>
            <a:off x="7260060" y="585724"/>
            <a:ext cx="11027940" cy="8229600"/>
          </a:xfrm>
          <a:custGeom>
            <a:rect b="b" l="l" r="r" t="t"/>
            <a:pathLst>
              <a:path extrusionOk="0" h="8229600" w="11027940">
                <a:moveTo>
                  <a:pt x="0" y="0"/>
                </a:moveTo>
                <a:lnTo>
                  <a:pt x="11027940" y="0"/>
                </a:lnTo>
                <a:lnTo>
                  <a:pt x="11027940" y="8229600"/>
                </a:lnTo>
                <a:lnTo>
                  <a:pt x="0" y="8229600"/>
                </a:lnTo>
                <a:lnTo>
                  <a:pt x="0" y="0"/>
                </a:lnTo>
                <a:close/>
              </a:path>
            </a:pathLst>
          </a:custGeom>
          <a:blipFill rotWithShape="1">
            <a:blip r:embed="rId5">
              <a:alphaModFix/>
            </a:blip>
            <a:stretch>
              <a:fillRect b="0" l="0" r="0" t="0"/>
            </a:stretch>
          </a:blipFill>
          <a:ln>
            <a:noFill/>
          </a:ln>
        </p:spPr>
      </p:sp>
      <p:grpSp>
        <p:nvGrpSpPr>
          <p:cNvPr id="1769" name="Google Shape;1769;p81"/>
          <p:cNvGrpSpPr/>
          <p:nvPr/>
        </p:nvGrpSpPr>
        <p:grpSpPr>
          <a:xfrm>
            <a:off x="533930" y="5107335"/>
            <a:ext cx="11932595" cy="2647740"/>
            <a:chOff x="0" y="-9525"/>
            <a:chExt cx="3142741" cy="697347"/>
          </a:xfrm>
        </p:grpSpPr>
        <p:sp>
          <p:nvSpPr>
            <p:cNvPr id="1770" name="Google Shape;1770;p81"/>
            <p:cNvSpPr/>
            <p:nvPr/>
          </p:nvSpPr>
          <p:spPr>
            <a:xfrm>
              <a:off x="0" y="0"/>
              <a:ext cx="3142741" cy="687822"/>
            </a:xfrm>
            <a:custGeom>
              <a:rect b="b" l="l" r="r" t="t"/>
              <a:pathLst>
                <a:path extrusionOk="0" h="687822" w="3142741">
                  <a:moveTo>
                    <a:pt x="0" y="0"/>
                  </a:moveTo>
                  <a:lnTo>
                    <a:pt x="3142741" y="0"/>
                  </a:lnTo>
                  <a:lnTo>
                    <a:pt x="3142741" y="687822"/>
                  </a:lnTo>
                  <a:lnTo>
                    <a:pt x="0" y="687822"/>
                  </a:lnTo>
                  <a:close/>
                </a:path>
              </a:pathLst>
            </a:custGeom>
            <a:solidFill>
              <a:srgbClr val="DFAC52"/>
            </a:solidFill>
            <a:ln>
              <a:noFill/>
            </a:ln>
          </p:spPr>
        </p:sp>
        <p:sp>
          <p:nvSpPr>
            <p:cNvPr id="1771" name="Google Shape;1771;p81"/>
            <p:cNvSpPr txBox="1"/>
            <p:nvPr/>
          </p:nvSpPr>
          <p:spPr>
            <a:xfrm>
              <a:off x="0" y="-9525"/>
              <a:ext cx="3142741" cy="69734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72" name="Google Shape;1772;p81"/>
          <p:cNvSpPr txBox="1"/>
          <p:nvPr/>
        </p:nvSpPr>
        <p:spPr>
          <a:xfrm>
            <a:off x="11224051" y="1999292"/>
            <a:ext cx="6035249" cy="97564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310" u="none" cap="none" strike="noStrike">
                <a:solidFill>
                  <a:srgbClr val="DFAC52"/>
                </a:solidFill>
                <a:latin typeface="Philosopher"/>
                <a:ea typeface="Philosopher"/>
                <a:cs typeface="Philosopher"/>
                <a:sym typeface="Philosopher"/>
              </a:rPr>
              <a:t>Company ABC</a:t>
            </a:r>
            <a:endParaRPr/>
          </a:p>
        </p:txBody>
      </p:sp>
      <p:sp>
        <p:nvSpPr>
          <p:cNvPr id="1773" name="Google Shape;1773;p81"/>
          <p:cNvSpPr txBox="1"/>
          <p:nvPr/>
        </p:nvSpPr>
        <p:spPr>
          <a:xfrm>
            <a:off x="335181" y="6185553"/>
            <a:ext cx="11652202" cy="73342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To provide </a:t>
            </a:r>
            <a:r>
              <a:rPr b="1" i="0" lang="en-US" sz="2400" u="none" cap="none" strike="noStrike">
                <a:solidFill>
                  <a:srgbClr val="000000"/>
                </a:solidFill>
                <a:latin typeface="Philosopher"/>
                <a:ea typeface="Philosopher"/>
                <a:cs typeface="Philosopher"/>
                <a:sym typeface="Philosopher"/>
              </a:rPr>
              <a:t>remote employees with ongoing training </a:t>
            </a:r>
            <a:r>
              <a:rPr b="0" i="0" lang="en-US" sz="2400" u="none" cap="none" strike="noStrike">
                <a:solidFill>
                  <a:srgbClr val="000000"/>
                </a:solidFill>
                <a:latin typeface="Philosopher"/>
                <a:ea typeface="Philosopher"/>
                <a:cs typeface="Philosopher"/>
                <a:sym typeface="Philosopher"/>
              </a:rPr>
              <a:t>to</a:t>
            </a:r>
            <a:r>
              <a:rPr b="1" i="0" lang="en-US" sz="2400" u="none" cap="none" strike="noStrike">
                <a:solidFill>
                  <a:srgbClr val="000000"/>
                </a:solidFill>
                <a:latin typeface="Philosopher"/>
                <a:ea typeface="Philosopher"/>
                <a:cs typeface="Philosopher"/>
                <a:sym typeface="Philosopher"/>
              </a:rPr>
              <a:t> keep up </a:t>
            </a:r>
            <a:r>
              <a:rPr b="0" i="0" lang="en-US" sz="2400" u="none" cap="none" strike="noStrike">
                <a:solidFill>
                  <a:srgbClr val="000000"/>
                </a:solidFill>
                <a:latin typeface="Philosopher"/>
                <a:ea typeface="Philosopher"/>
                <a:cs typeface="Philosopher"/>
                <a:sym typeface="Philosopher"/>
              </a:rPr>
              <a:t>with </a:t>
            </a:r>
            <a:r>
              <a:rPr b="1" i="0" lang="en-US" sz="2400" u="none" cap="none" strike="noStrike">
                <a:solidFill>
                  <a:srgbClr val="000000"/>
                </a:solidFill>
                <a:latin typeface="Philosopher"/>
                <a:ea typeface="Philosopher"/>
                <a:cs typeface="Philosopher"/>
                <a:sym typeface="Philosopher"/>
              </a:rPr>
              <a:t>evolving technologies</a:t>
            </a:r>
            <a:endParaRPr/>
          </a:p>
        </p:txBody>
      </p:sp>
      <p:sp>
        <p:nvSpPr>
          <p:cNvPr id="1774" name="Google Shape;1774;p81"/>
          <p:cNvSpPr txBox="1"/>
          <p:nvPr/>
        </p:nvSpPr>
        <p:spPr>
          <a:xfrm>
            <a:off x="533930" y="3454506"/>
            <a:ext cx="1729234"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Case Studies</a:t>
            </a:r>
            <a:endParaRPr/>
          </a:p>
        </p:txBody>
      </p:sp>
      <p:sp>
        <p:nvSpPr>
          <p:cNvPr id="1775" name="Google Shape;1775;p81"/>
          <p:cNvSpPr txBox="1"/>
          <p:nvPr/>
        </p:nvSpPr>
        <p:spPr>
          <a:xfrm>
            <a:off x="533930" y="4217463"/>
            <a:ext cx="2500312" cy="7429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899" u="none" cap="none" strike="noStrike">
                <a:solidFill>
                  <a:srgbClr val="000000"/>
                </a:solidFill>
                <a:latin typeface="Philosopher"/>
                <a:ea typeface="Philosopher"/>
                <a:cs typeface="Philosopher"/>
                <a:sym typeface="Philosopher"/>
              </a:rPr>
              <a:t>The need</a:t>
            </a:r>
            <a:endParaRPr/>
          </a:p>
        </p:txBody>
      </p:sp>
      <p:sp>
        <p:nvSpPr>
          <p:cNvPr id="1776" name="Google Shape;1776;p81"/>
          <p:cNvSpPr txBox="1"/>
          <p:nvPr/>
        </p:nvSpPr>
        <p:spPr>
          <a:xfrm>
            <a:off x="10897373" y="1951667"/>
            <a:ext cx="653355" cy="962025"/>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1" i="0" lang="en-US" sz="6168" u="none" cap="none" strike="noStrike">
                <a:solidFill>
                  <a:srgbClr val="DFAC52"/>
                </a:solidFill>
                <a:latin typeface="Arimo"/>
                <a:ea typeface="Arimo"/>
                <a:cs typeface="Arimo"/>
                <a:sym typeface="Arimo"/>
              </a:rPr>
              <a:t>1.</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4" name="Shape 1784"/>
        <p:cNvGrpSpPr/>
        <p:nvPr/>
      </p:nvGrpSpPr>
      <p:grpSpPr>
        <a:xfrm>
          <a:off x="0" y="0"/>
          <a:ext cx="0" cy="0"/>
          <a:chOff x="0" y="0"/>
          <a:chExt cx="0" cy="0"/>
        </a:xfrm>
      </p:grpSpPr>
      <p:sp>
        <p:nvSpPr>
          <p:cNvPr id="1785" name="Google Shape;1785;p8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26703" l="-12648" r="0" t="-22737"/>
            </a:stretch>
          </a:blipFill>
          <a:ln>
            <a:noFill/>
          </a:ln>
        </p:spPr>
      </p:sp>
      <p:sp>
        <p:nvSpPr>
          <p:cNvPr id="1786" name="Google Shape;1786;p82"/>
          <p:cNvSpPr/>
          <p:nvPr/>
        </p:nvSpPr>
        <p:spPr>
          <a:xfrm>
            <a:off x="14929158" y="9390311"/>
            <a:ext cx="2870782" cy="552674"/>
          </a:xfrm>
          <a:custGeom>
            <a:rect b="b" l="l" r="r" t="t"/>
            <a:pathLst>
              <a:path extrusionOk="0" h="552674" w="2870782">
                <a:moveTo>
                  <a:pt x="0" y="0"/>
                </a:moveTo>
                <a:lnTo>
                  <a:pt x="2870783" y="0"/>
                </a:lnTo>
                <a:lnTo>
                  <a:pt x="2870783" y="552674"/>
                </a:lnTo>
                <a:lnTo>
                  <a:pt x="0" y="552674"/>
                </a:lnTo>
                <a:lnTo>
                  <a:pt x="0" y="0"/>
                </a:lnTo>
                <a:close/>
              </a:path>
            </a:pathLst>
          </a:custGeom>
          <a:blipFill rotWithShape="1">
            <a:blip r:embed="rId4">
              <a:alphaModFix/>
            </a:blip>
            <a:stretch>
              <a:fillRect b="-6540" l="-2006" r="-2012" t="-4247"/>
            </a:stretch>
          </a:blipFill>
          <a:ln>
            <a:noFill/>
          </a:ln>
        </p:spPr>
      </p:sp>
      <p:sp>
        <p:nvSpPr>
          <p:cNvPr id="1787" name="Google Shape;1787;p82"/>
          <p:cNvSpPr/>
          <p:nvPr/>
        </p:nvSpPr>
        <p:spPr>
          <a:xfrm>
            <a:off x="6106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5">
              <a:alphaModFix/>
            </a:blip>
            <a:stretch>
              <a:fillRect b="-4987" l="-14765" r="-20796" t="0"/>
            </a:stretch>
          </a:blipFill>
          <a:ln>
            <a:noFill/>
          </a:ln>
        </p:spPr>
      </p:sp>
      <p:grpSp>
        <p:nvGrpSpPr>
          <p:cNvPr id="1788" name="Google Shape;1788;p82"/>
          <p:cNvGrpSpPr/>
          <p:nvPr/>
        </p:nvGrpSpPr>
        <p:grpSpPr>
          <a:xfrm>
            <a:off x="498392" y="3131088"/>
            <a:ext cx="12830803" cy="6259223"/>
            <a:chOff x="0" y="-9525"/>
            <a:chExt cx="3379306" cy="1648520"/>
          </a:xfrm>
        </p:grpSpPr>
        <p:sp>
          <p:nvSpPr>
            <p:cNvPr id="1789" name="Google Shape;1789;p82"/>
            <p:cNvSpPr/>
            <p:nvPr/>
          </p:nvSpPr>
          <p:spPr>
            <a:xfrm>
              <a:off x="0" y="0"/>
              <a:ext cx="3379306" cy="1638995"/>
            </a:xfrm>
            <a:custGeom>
              <a:rect b="b" l="l" r="r" t="t"/>
              <a:pathLst>
                <a:path extrusionOk="0" h="1638995" w="3379306">
                  <a:moveTo>
                    <a:pt x="0" y="0"/>
                  </a:moveTo>
                  <a:lnTo>
                    <a:pt x="3379306" y="0"/>
                  </a:lnTo>
                  <a:lnTo>
                    <a:pt x="3379306" y="1638995"/>
                  </a:lnTo>
                  <a:lnTo>
                    <a:pt x="0" y="1638995"/>
                  </a:lnTo>
                  <a:close/>
                </a:path>
              </a:pathLst>
            </a:custGeom>
            <a:solidFill>
              <a:srgbClr val="DFAC52"/>
            </a:solidFill>
            <a:ln>
              <a:noFill/>
            </a:ln>
          </p:spPr>
        </p:sp>
        <p:sp>
          <p:nvSpPr>
            <p:cNvPr id="1790" name="Google Shape;1790;p82"/>
            <p:cNvSpPr txBox="1"/>
            <p:nvPr/>
          </p:nvSpPr>
          <p:spPr>
            <a:xfrm>
              <a:off x="0" y="-9525"/>
              <a:ext cx="3379306" cy="1648520"/>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91" name="Google Shape;1791;p82"/>
          <p:cNvSpPr/>
          <p:nvPr/>
        </p:nvSpPr>
        <p:spPr>
          <a:xfrm>
            <a:off x="13329194" y="348536"/>
            <a:ext cx="4470746" cy="2300151"/>
          </a:xfrm>
          <a:custGeom>
            <a:rect b="b" l="l" r="r" t="t"/>
            <a:pathLst>
              <a:path extrusionOk="0" h="2300151" w="4470746">
                <a:moveTo>
                  <a:pt x="0" y="0"/>
                </a:moveTo>
                <a:lnTo>
                  <a:pt x="4470747" y="0"/>
                </a:lnTo>
                <a:lnTo>
                  <a:pt x="4470747" y="2300151"/>
                </a:lnTo>
                <a:lnTo>
                  <a:pt x="0" y="2300151"/>
                </a:lnTo>
                <a:lnTo>
                  <a:pt x="0" y="0"/>
                </a:lnTo>
                <a:close/>
              </a:path>
            </a:pathLst>
          </a:custGeom>
          <a:blipFill rotWithShape="1">
            <a:blip r:embed="rId6">
              <a:alphaModFix/>
            </a:blip>
            <a:stretch>
              <a:fillRect b="-29981" l="0" r="0" t="0"/>
            </a:stretch>
          </a:blipFill>
          <a:ln>
            <a:noFill/>
          </a:ln>
        </p:spPr>
      </p:sp>
      <p:sp>
        <p:nvSpPr>
          <p:cNvPr id="1792" name="Google Shape;1792;p82"/>
          <p:cNvSpPr/>
          <p:nvPr/>
        </p:nvSpPr>
        <p:spPr>
          <a:xfrm>
            <a:off x="684547" y="3956776"/>
            <a:ext cx="1184733" cy="944825"/>
          </a:xfrm>
          <a:custGeom>
            <a:rect b="b" l="l" r="r" t="t"/>
            <a:pathLst>
              <a:path extrusionOk="0" h="944825" w="1184733">
                <a:moveTo>
                  <a:pt x="0" y="0"/>
                </a:moveTo>
                <a:lnTo>
                  <a:pt x="1184733" y="0"/>
                </a:lnTo>
                <a:lnTo>
                  <a:pt x="1184733" y="944825"/>
                </a:lnTo>
                <a:lnTo>
                  <a:pt x="0" y="944825"/>
                </a:lnTo>
                <a:lnTo>
                  <a:pt x="0" y="0"/>
                </a:lnTo>
                <a:close/>
              </a:path>
            </a:pathLst>
          </a:custGeom>
          <a:blipFill rotWithShape="1">
            <a:blip r:embed="rId7">
              <a:alphaModFix/>
            </a:blip>
            <a:stretch>
              <a:fillRect b="0" l="0" r="0" t="0"/>
            </a:stretch>
          </a:blipFill>
          <a:ln>
            <a:noFill/>
          </a:ln>
        </p:spPr>
      </p:sp>
      <p:sp>
        <p:nvSpPr>
          <p:cNvPr id="1793" name="Google Shape;1793;p82"/>
          <p:cNvSpPr/>
          <p:nvPr/>
        </p:nvSpPr>
        <p:spPr>
          <a:xfrm>
            <a:off x="945906" y="6206526"/>
            <a:ext cx="662016" cy="746985"/>
          </a:xfrm>
          <a:custGeom>
            <a:rect b="b" l="l" r="r" t="t"/>
            <a:pathLst>
              <a:path extrusionOk="0" h="746985" w="662016">
                <a:moveTo>
                  <a:pt x="0" y="0"/>
                </a:moveTo>
                <a:lnTo>
                  <a:pt x="662015" y="0"/>
                </a:lnTo>
                <a:lnTo>
                  <a:pt x="662015" y="746985"/>
                </a:lnTo>
                <a:lnTo>
                  <a:pt x="0" y="746985"/>
                </a:lnTo>
                <a:lnTo>
                  <a:pt x="0" y="0"/>
                </a:lnTo>
                <a:close/>
              </a:path>
            </a:pathLst>
          </a:custGeom>
          <a:blipFill rotWithShape="1">
            <a:blip r:embed="rId8">
              <a:alphaModFix/>
            </a:blip>
            <a:stretch>
              <a:fillRect b="0" l="0" r="0" t="0"/>
            </a:stretch>
          </a:blipFill>
          <a:ln>
            <a:noFill/>
          </a:ln>
        </p:spPr>
      </p:sp>
      <p:sp>
        <p:nvSpPr>
          <p:cNvPr id="1794" name="Google Shape;1794;p82"/>
          <p:cNvSpPr/>
          <p:nvPr/>
        </p:nvSpPr>
        <p:spPr>
          <a:xfrm>
            <a:off x="819948" y="7892753"/>
            <a:ext cx="977358" cy="977358"/>
          </a:xfrm>
          <a:custGeom>
            <a:rect b="b" l="l" r="r" t="t"/>
            <a:pathLst>
              <a:path extrusionOk="0" h="977358" w="977358">
                <a:moveTo>
                  <a:pt x="0" y="0"/>
                </a:moveTo>
                <a:lnTo>
                  <a:pt x="977358" y="0"/>
                </a:lnTo>
                <a:lnTo>
                  <a:pt x="977358" y="977358"/>
                </a:lnTo>
                <a:lnTo>
                  <a:pt x="0" y="977358"/>
                </a:lnTo>
                <a:lnTo>
                  <a:pt x="0" y="0"/>
                </a:lnTo>
                <a:close/>
              </a:path>
            </a:pathLst>
          </a:custGeom>
          <a:blipFill rotWithShape="1">
            <a:blip r:embed="rId9">
              <a:alphaModFix/>
            </a:blip>
            <a:stretch>
              <a:fillRect b="0" l="0" r="0" t="0"/>
            </a:stretch>
          </a:blipFill>
          <a:ln>
            <a:noFill/>
          </a:ln>
        </p:spPr>
      </p:sp>
      <p:sp>
        <p:nvSpPr>
          <p:cNvPr id="1795" name="Google Shape;1795;p82"/>
          <p:cNvSpPr txBox="1"/>
          <p:nvPr/>
        </p:nvSpPr>
        <p:spPr>
          <a:xfrm>
            <a:off x="15802498" y="1424071"/>
            <a:ext cx="134243" cy="295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FBF9FF"/>
                </a:solidFill>
                <a:latin typeface="Arimo"/>
                <a:ea typeface="Arimo"/>
                <a:cs typeface="Arimo"/>
                <a:sym typeface="Arimo"/>
              </a:rPr>
              <a:t>1</a:t>
            </a:r>
            <a:endParaRPr/>
          </a:p>
        </p:txBody>
      </p:sp>
      <p:sp>
        <p:nvSpPr>
          <p:cNvPr id="1796" name="Google Shape;1796;p82"/>
          <p:cNvSpPr txBox="1"/>
          <p:nvPr/>
        </p:nvSpPr>
        <p:spPr>
          <a:xfrm>
            <a:off x="498392" y="2065595"/>
            <a:ext cx="7445914" cy="74295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1" i="0" lang="en-US" sz="4899" u="none" cap="none" strike="noStrike">
                <a:solidFill>
                  <a:srgbClr val="000000"/>
                </a:solidFill>
                <a:latin typeface="Philosopher"/>
                <a:ea typeface="Philosopher"/>
                <a:cs typeface="Philosopher"/>
                <a:sym typeface="Philosopher"/>
              </a:rPr>
              <a:t> Aproach</a:t>
            </a:r>
            <a:endParaRPr/>
          </a:p>
        </p:txBody>
      </p:sp>
      <p:sp>
        <p:nvSpPr>
          <p:cNvPr id="1797" name="Google Shape;1797;p82"/>
          <p:cNvSpPr txBox="1"/>
          <p:nvPr/>
        </p:nvSpPr>
        <p:spPr>
          <a:xfrm>
            <a:off x="2264529" y="4052160"/>
            <a:ext cx="10708772" cy="47148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Breaking down complex tech topics into </a:t>
            </a:r>
            <a:r>
              <a:rPr b="1" i="0" lang="en-US" sz="2400" u="none" cap="none" strike="noStrike">
                <a:solidFill>
                  <a:srgbClr val="000000"/>
                </a:solidFill>
                <a:latin typeface="Philosopher"/>
                <a:ea typeface="Philosopher"/>
                <a:cs typeface="Philosopher"/>
                <a:sym typeface="Philosopher"/>
              </a:rPr>
              <a:t>bite-sized modules</a:t>
            </a:r>
            <a:r>
              <a:rPr b="0" i="0" lang="en-US" sz="2400" u="none" cap="none" strike="noStrike">
                <a:solidFill>
                  <a:srgbClr val="000000"/>
                </a:solidFill>
                <a:latin typeface="Philosopher"/>
                <a:ea typeface="Philosopher"/>
                <a:cs typeface="Philosopher"/>
                <a:sym typeface="Philosopher"/>
              </a:rPr>
              <a:t>, easily accessible through their learning management system</a:t>
            </a: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Each module was designed to be</a:t>
            </a:r>
            <a:r>
              <a:rPr b="1" i="0" lang="en-US" sz="2400" u="none" cap="none" strike="noStrike">
                <a:solidFill>
                  <a:srgbClr val="000000"/>
                </a:solidFill>
                <a:latin typeface="Philosopher"/>
                <a:ea typeface="Philosopher"/>
                <a:cs typeface="Philosopher"/>
                <a:sym typeface="Philosopher"/>
              </a:rPr>
              <a:t> short </a:t>
            </a:r>
            <a:r>
              <a:rPr b="0" i="0" lang="en-US" sz="2400" u="none" cap="none" strike="noStrike">
                <a:solidFill>
                  <a:srgbClr val="000000"/>
                </a:solidFill>
                <a:latin typeface="Philosopher"/>
                <a:ea typeface="Philosopher"/>
                <a:cs typeface="Philosopher"/>
                <a:sym typeface="Philosopher"/>
              </a:rPr>
              <a:t>and </a:t>
            </a:r>
            <a:r>
              <a:rPr b="1" i="0" lang="en-US" sz="2400" u="none" cap="none" strike="noStrike">
                <a:solidFill>
                  <a:srgbClr val="000000"/>
                </a:solidFill>
                <a:latin typeface="Philosopher"/>
                <a:ea typeface="Philosopher"/>
                <a:cs typeface="Philosopher"/>
                <a:sym typeface="Philosopher"/>
              </a:rPr>
              <a:t>engaging.</a:t>
            </a:r>
            <a:r>
              <a:rPr b="0" i="0" lang="en-US" sz="2400" u="none" cap="none" strike="noStrike">
                <a:solidFill>
                  <a:srgbClr val="000000"/>
                </a:solidFill>
                <a:latin typeface="Philosopher"/>
                <a:ea typeface="Philosopher"/>
                <a:cs typeface="Philosopher"/>
                <a:sym typeface="Philosopher"/>
              </a:rPr>
              <a:t> focusing on one </a:t>
            </a:r>
            <a:r>
              <a:rPr b="1" i="0" lang="en-US" sz="2400" u="none" cap="none" strike="noStrike">
                <a:solidFill>
                  <a:srgbClr val="000000"/>
                </a:solidFill>
                <a:latin typeface="Philosopher"/>
                <a:ea typeface="Philosopher"/>
                <a:cs typeface="Philosopher"/>
                <a:sym typeface="Philosopher"/>
              </a:rPr>
              <a:t>specific skill or concept</a:t>
            </a:r>
            <a:r>
              <a:rPr b="0" i="0" lang="en-US" sz="2400" u="none" cap="none" strike="noStrike">
                <a:solidFill>
                  <a:srgbClr val="000000"/>
                </a:solidFill>
                <a:latin typeface="Philosopher"/>
                <a:ea typeface="Philosopher"/>
                <a:cs typeface="Philosopher"/>
                <a:sym typeface="Philosopher"/>
              </a:rPr>
              <a:t> (they incorporated </a:t>
            </a:r>
            <a:r>
              <a:rPr b="1" i="0" lang="en-US" sz="2400" u="none" cap="none" strike="noStrike">
                <a:solidFill>
                  <a:srgbClr val="000000"/>
                </a:solidFill>
                <a:latin typeface="Philosopher"/>
                <a:ea typeface="Philosopher"/>
                <a:cs typeface="Philosopher"/>
                <a:sym typeface="Philosopher"/>
              </a:rPr>
              <a:t>videos</a:t>
            </a:r>
            <a:r>
              <a:rPr b="0" i="0" lang="en-US" sz="2400" u="none" cap="none" strike="noStrike">
                <a:solidFill>
                  <a:srgbClr val="000000"/>
                </a:solidFill>
                <a:latin typeface="Philosopher"/>
                <a:ea typeface="Philosopher"/>
                <a:cs typeface="Philosopher"/>
                <a:sym typeface="Philosopher"/>
              </a:rPr>
              <a:t>, interactive </a:t>
            </a:r>
            <a:r>
              <a:rPr b="1" i="0" lang="en-US" sz="2400" u="none" cap="none" strike="noStrike">
                <a:solidFill>
                  <a:srgbClr val="000000"/>
                </a:solidFill>
                <a:latin typeface="Philosopher"/>
                <a:ea typeface="Philosopher"/>
                <a:cs typeface="Philosopher"/>
                <a:sym typeface="Philosopher"/>
              </a:rPr>
              <a:t>quizzes</a:t>
            </a:r>
            <a:r>
              <a:rPr b="0" i="0" lang="en-US" sz="2400" u="none" cap="none" strike="noStrike">
                <a:solidFill>
                  <a:srgbClr val="000000"/>
                </a:solidFill>
                <a:latin typeface="Philosopher"/>
                <a:ea typeface="Philosopher"/>
                <a:cs typeface="Philosopher"/>
                <a:sym typeface="Philosopher"/>
              </a:rPr>
              <a:t>, and </a:t>
            </a:r>
            <a:r>
              <a:rPr b="1" i="0" lang="en-US" sz="2400" u="none" cap="none" strike="noStrike">
                <a:solidFill>
                  <a:srgbClr val="000000"/>
                </a:solidFill>
                <a:latin typeface="Philosopher"/>
                <a:ea typeface="Philosopher"/>
                <a:cs typeface="Philosopher"/>
                <a:sym typeface="Philosopher"/>
              </a:rPr>
              <a:t>infographics</a:t>
            </a:r>
            <a:r>
              <a:rPr b="0" i="0" lang="en-US" sz="2400" u="none" cap="none" strike="noStrike">
                <a:solidFill>
                  <a:srgbClr val="000000"/>
                </a:solidFill>
                <a:latin typeface="Philosopher"/>
                <a:ea typeface="Philosopher"/>
                <a:cs typeface="Philosopher"/>
                <a:sym typeface="Philosopher"/>
              </a:rPr>
              <a:t>)</a:t>
            </a: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To ensure </a:t>
            </a:r>
            <a:r>
              <a:rPr b="1" i="0" lang="en-US" sz="2400" u="none" cap="none" strike="noStrike">
                <a:solidFill>
                  <a:srgbClr val="000000"/>
                </a:solidFill>
                <a:latin typeface="Philosopher"/>
                <a:ea typeface="Philosopher"/>
                <a:cs typeface="Philosopher"/>
                <a:sym typeface="Philosopher"/>
              </a:rPr>
              <a:t>accountability</a:t>
            </a:r>
            <a:r>
              <a:rPr b="0" i="0" lang="en-US" sz="2400" u="none" cap="none" strike="noStrike">
                <a:solidFill>
                  <a:srgbClr val="000000"/>
                </a:solidFill>
                <a:latin typeface="Philosopher"/>
                <a:ea typeface="Philosopher"/>
                <a:cs typeface="Philosopher"/>
                <a:sym typeface="Philosopher"/>
              </a:rPr>
              <a:t>, they implemented a</a:t>
            </a:r>
            <a:r>
              <a:rPr b="1" i="0" lang="en-US" sz="2400" u="none" cap="none" strike="noStrike">
                <a:solidFill>
                  <a:srgbClr val="000000"/>
                </a:solidFill>
                <a:latin typeface="Philosopher"/>
                <a:ea typeface="Philosopher"/>
                <a:cs typeface="Philosopher"/>
                <a:sym typeface="Philosopher"/>
              </a:rPr>
              <a:t> gamified system</a:t>
            </a:r>
            <a:r>
              <a:rPr b="0" i="0" lang="en-US" sz="2400" u="none" cap="none" strike="noStrike">
                <a:solidFill>
                  <a:srgbClr val="000000"/>
                </a:solidFill>
                <a:latin typeface="Philosopher"/>
                <a:ea typeface="Philosopher"/>
                <a:cs typeface="Philosopher"/>
                <a:sym typeface="Philosopher"/>
              </a:rPr>
              <a:t> where employees earned points and badges for completing modules</a:t>
            </a:r>
            <a:endParaRPr/>
          </a:p>
        </p:txBody>
      </p:sp>
      <p:sp>
        <p:nvSpPr>
          <p:cNvPr id="1798" name="Google Shape;1798;p82"/>
          <p:cNvSpPr txBox="1"/>
          <p:nvPr/>
        </p:nvSpPr>
        <p:spPr>
          <a:xfrm>
            <a:off x="13596225" y="1797361"/>
            <a:ext cx="3936684" cy="639709"/>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1" i="0" lang="en-US" sz="4116" u="none" cap="none" strike="noStrike">
                <a:solidFill>
                  <a:srgbClr val="DFAC52"/>
                </a:solidFill>
                <a:latin typeface="Philosopher"/>
                <a:ea typeface="Philosopher"/>
                <a:cs typeface="Philosopher"/>
                <a:sym typeface="Philosopher"/>
              </a:rPr>
              <a:t>Company ABC</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6" name="Shape 1806"/>
        <p:cNvGrpSpPr/>
        <p:nvPr/>
      </p:nvGrpSpPr>
      <p:grpSpPr>
        <a:xfrm>
          <a:off x="0" y="0"/>
          <a:ext cx="0" cy="0"/>
          <a:chOff x="0" y="0"/>
          <a:chExt cx="0" cy="0"/>
        </a:xfrm>
      </p:grpSpPr>
      <p:sp>
        <p:nvSpPr>
          <p:cNvPr id="1807" name="Google Shape;1807;p83"/>
          <p:cNvSpPr/>
          <p:nvPr/>
        </p:nvSpPr>
        <p:spPr>
          <a:xfrm>
            <a:off x="0" y="0"/>
            <a:ext cx="18288000" cy="10694818"/>
          </a:xfrm>
          <a:custGeom>
            <a:rect b="b" l="l" r="r" t="t"/>
            <a:pathLst>
              <a:path extrusionOk="0" h="10694818" w="18288000">
                <a:moveTo>
                  <a:pt x="0" y="0"/>
                </a:moveTo>
                <a:lnTo>
                  <a:pt x="18288000" y="0"/>
                </a:lnTo>
                <a:lnTo>
                  <a:pt x="18288000" y="10694818"/>
                </a:lnTo>
                <a:lnTo>
                  <a:pt x="0" y="10694818"/>
                </a:lnTo>
                <a:lnTo>
                  <a:pt x="0" y="0"/>
                </a:lnTo>
                <a:close/>
              </a:path>
            </a:pathLst>
          </a:custGeom>
          <a:blipFill rotWithShape="1">
            <a:blip r:embed="rId3">
              <a:alphaModFix/>
            </a:blip>
            <a:stretch>
              <a:fillRect b="-21870" l="-12648" r="0" t="-21870"/>
            </a:stretch>
          </a:blipFill>
          <a:ln>
            <a:noFill/>
          </a:ln>
        </p:spPr>
      </p:sp>
      <p:sp>
        <p:nvSpPr>
          <p:cNvPr id="1808" name="Google Shape;1808;p83"/>
          <p:cNvSpPr/>
          <p:nvPr/>
        </p:nvSpPr>
        <p:spPr>
          <a:xfrm>
            <a:off x="15040470" y="9390311"/>
            <a:ext cx="2870782" cy="552674"/>
          </a:xfrm>
          <a:custGeom>
            <a:rect b="b" l="l" r="r" t="t"/>
            <a:pathLst>
              <a:path extrusionOk="0" h="552674" w="2870782">
                <a:moveTo>
                  <a:pt x="0" y="0"/>
                </a:moveTo>
                <a:lnTo>
                  <a:pt x="2870783" y="0"/>
                </a:lnTo>
                <a:lnTo>
                  <a:pt x="2870783" y="552674"/>
                </a:lnTo>
                <a:lnTo>
                  <a:pt x="0" y="552674"/>
                </a:lnTo>
                <a:lnTo>
                  <a:pt x="0" y="0"/>
                </a:lnTo>
                <a:close/>
              </a:path>
            </a:pathLst>
          </a:custGeom>
          <a:blipFill rotWithShape="1">
            <a:blip r:embed="rId4">
              <a:alphaModFix/>
            </a:blip>
            <a:stretch>
              <a:fillRect b="-6540" l="-2006" r="-2012" t="-4247"/>
            </a:stretch>
          </a:blipFill>
          <a:ln>
            <a:noFill/>
          </a:ln>
        </p:spPr>
      </p:sp>
      <p:sp>
        <p:nvSpPr>
          <p:cNvPr id="1809" name="Google Shape;1809;p83"/>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5">
              <a:alphaModFix/>
            </a:blip>
            <a:stretch>
              <a:fillRect b="-4987" l="-14765" r="-20796" t="0"/>
            </a:stretch>
          </a:blipFill>
          <a:ln>
            <a:noFill/>
          </a:ln>
        </p:spPr>
      </p:sp>
      <p:grpSp>
        <p:nvGrpSpPr>
          <p:cNvPr id="1810" name="Google Shape;1810;p83"/>
          <p:cNvGrpSpPr/>
          <p:nvPr/>
        </p:nvGrpSpPr>
        <p:grpSpPr>
          <a:xfrm>
            <a:off x="327590" y="3578644"/>
            <a:ext cx="12830803" cy="5649120"/>
            <a:chOff x="0" y="-9525"/>
            <a:chExt cx="3379306" cy="1487834"/>
          </a:xfrm>
        </p:grpSpPr>
        <p:sp>
          <p:nvSpPr>
            <p:cNvPr id="1811" name="Google Shape;1811;p83"/>
            <p:cNvSpPr/>
            <p:nvPr/>
          </p:nvSpPr>
          <p:spPr>
            <a:xfrm>
              <a:off x="0" y="0"/>
              <a:ext cx="3379306" cy="1478309"/>
            </a:xfrm>
            <a:custGeom>
              <a:rect b="b" l="l" r="r" t="t"/>
              <a:pathLst>
                <a:path extrusionOk="0" h="1478309" w="3379306">
                  <a:moveTo>
                    <a:pt x="0" y="0"/>
                  </a:moveTo>
                  <a:lnTo>
                    <a:pt x="3379306" y="0"/>
                  </a:lnTo>
                  <a:lnTo>
                    <a:pt x="3379306" y="1478309"/>
                  </a:lnTo>
                  <a:lnTo>
                    <a:pt x="0" y="1478309"/>
                  </a:lnTo>
                  <a:close/>
                </a:path>
              </a:pathLst>
            </a:custGeom>
            <a:solidFill>
              <a:srgbClr val="DFAC52"/>
            </a:solidFill>
            <a:ln>
              <a:noFill/>
            </a:ln>
          </p:spPr>
        </p:sp>
        <p:sp>
          <p:nvSpPr>
            <p:cNvPr id="1812" name="Google Shape;1812;p83"/>
            <p:cNvSpPr txBox="1"/>
            <p:nvPr/>
          </p:nvSpPr>
          <p:spPr>
            <a:xfrm>
              <a:off x="0" y="-9525"/>
              <a:ext cx="3379306" cy="1487834"/>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13" name="Google Shape;1813;p83"/>
          <p:cNvSpPr/>
          <p:nvPr/>
        </p:nvSpPr>
        <p:spPr>
          <a:xfrm>
            <a:off x="859520" y="3936663"/>
            <a:ext cx="867203" cy="866119"/>
          </a:xfrm>
          <a:custGeom>
            <a:rect b="b" l="l" r="r" t="t"/>
            <a:pathLst>
              <a:path extrusionOk="0" h="866119" w="867203">
                <a:moveTo>
                  <a:pt x="0" y="0"/>
                </a:moveTo>
                <a:lnTo>
                  <a:pt x="867203" y="0"/>
                </a:lnTo>
                <a:lnTo>
                  <a:pt x="867203" y="866119"/>
                </a:lnTo>
                <a:lnTo>
                  <a:pt x="0" y="866119"/>
                </a:lnTo>
                <a:lnTo>
                  <a:pt x="0" y="0"/>
                </a:lnTo>
                <a:close/>
              </a:path>
            </a:pathLst>
          </a:custGeom>
          <a:blipFill rotWithShape="1">
            <a:blip r:embed="rId6">
              <a:alphaModFix/>
            </a:blip>
            <a:stretch>
              <a:fillRect b="0" l="0" r="0" t="0"/>
            </a:stretch>
          </a:blipFill>
          <a:ln>
            <a:noFill/>
          </a:ln>
        </p:spPr>
      </p:sp>
      <p:sp>
        <p:nvSpPr>
          <p:cNvPr id="1814" name="Google Shape;1814;p83"/>
          <p:cNvSpPr/>
          <p:nvPr/>
        </p:nvSpPr>
        <p:spPr>
          <a:xfrm>
            <a:off x="1065588" y="5314242"/>
            <a:ext cx="455066" cy="789703"/>
          </a:xfrm>
          <a:custGeom>
            <a:rect b="b" l="l" r="r" t="t"/>
            <a:pathLst>
              <a:path extrusionOk="0" h="789703" w="455066">
                <a:moveTo>
                  <a:pt x="0" y="0"/>
                </a:moveTo>
                <a:lnTo>
                  <a:pt x="455066" y="0"/>
                </a:lnTo>
                <a:lnTo>
                  <a:pt x="455066" y="789702"/>
                </a:lnTo>
                <a:lnTo>
                  <a:pt x="0" y="789702"/>
                </a:lnTo>
                <a:lnTo>
                  <a:pt x="0" y="0"/>
                </a:lnTo>
                <a:close/>
              </a:path>
            </a:pathLst>
          </a:custGeom>
          <a:blipFill rotWithShape="1">
            <a:blip r:embed="rId7">
              <a:alphaModFix/>
            </a:blip>
            <a:stretch>
              <a:fillRect b="0" l="0" r="0" t="0"/>
            </a:stretch>
          </a:blipFill>
          <a:ln>
            <a:noFill/>
          </a:ln>
        </p:spPr>
      </p:sp>
      <p:sp>
        <p:nvSpPr>
          <p:cNvPr id="1815" name="Google Shape;1815;p83"/>
          <p:cNvSpPr/>
          <p:nvPr/>
        </p:nvSpPr>
        <p:spPr>
          <a:xfrm>
            <a:off x="740988" y="6646869"/>
            <a:ext cx="1104267" cy="846145"/>
          </a:xfrm>
          <a:custGeom>
            <a:rect b="b" l="l" r="r" t="t"/>
            <a:pathLst>
              <a:path extrusionOk="0" h="846145" w="1104267">
                <a:moveTo>
                  <a:pt x="0" y="0"/>
                </a:moveTo>
                <a:lnTo>
                  <a:pt x="1104267" y="0"/>
                </a:lnTo>
                <a:lnTo>
                  <a:pt x="1104267" y="846145"/>
                </a:lnTo>
                <a:lnTo>
                  <a:pt x="0" y="846145"/>
                </a:lnTo>
                <a:lnTo>
                  <a:pt x="0" y="0"/>
                </a:lnTo>
                <a:close/>
              </a:path>
            </a:pathLst>
          </a:custGeom>
          <a:blipFill rotWithShape="1">
            <a:blip r:embed="rId8">
              <a:alphaModFix/>
            </a:blip>
            <a:stretch>
              <a:fillRect b="0" l="0" r="0" t="0"/>
            </a:stretch>
          </a:blipFill>
          <a:ln>
            <a:noFill/>
          </a:ln>
        </p:spPr>
      </p:sp>
      <p:sp>
        <p:nvSpPr>
          <p:cNvPr id="1816" name="Google Shape;1816;p83"/>
          <p:cNvSpPr/>
          <p:nvPr/>
        </p:nvSpPr>
        <p:spPr>
          <a:xfrm>
            <a:off x="659789" y="8035939"/>
            <a:ext cx="1266664" cy="919915"/>
          </a:xfrm>
          <a:custGeom>
            <a:rect b="b" l="l" r="r" t="t"/>
            <a:pathLst>
              <a:path extrusionOk="0" h="919915" w="1266664">
                <a:moveTo>
                  <a:pt x="0" y="0"/>
                </a:moveTo>
                <a:lnTo>
                  <a:pt x="1266665" y="0"/>
                </a:lnTo>
                <a:lnTo>
                  <a:pt x="1266665" y="919915"/>
                </a:lnTo>
                <a:lnTo>
                  <a:pt x="0" y="919915"/>
                </a:lnTo>
                <a:lnTo>
                  <a:pt x="0" y="0"/>
                </a:lnTo>
                <a:close/>
              </a:path>
            </a:pathLst>
          </a:custGeom>
          <a:blipFill rotWithShape="1">
            <a:blip r:embed="rId9">
              <a:alphaModFix/>
            </a:blip>
            <a:stretch>
              <a:fillRect b="0" l="0" r="0" t="0"/>
            </a:stretch>
          </a:blipFill>
          <a:ln>
            <a:noFill/>
          </a:ln>
        </p:spPr>
      </p:sp>
      <p:sp>
        <p:nvSpPr>
          <p:cNvPr id="1817" name="Google Shape;1817;p83"/>
          <p:cNvSpPr txBox="1"/>
          <p:nvPr/>
        </p:nvSpPr>
        <p:spPr>
          <a:xfrm>
            <a:off x="719231" y="2648687"/>
            <a:ext cx="2014984" cy="7429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899" u="none" cap="none" strike="noStrike">
                <a:solidFill>
                  <a:srgbClr val="000000"/>
                </a:solidFill>
                <a:latin typeface="Philosopher"/>
                <a:ea typeface="Philosopher"/>
                <a:cs typeface="Philosopher"/>
                <a:sym typeface="Philosopher"/>
              </a:rPr>
              <a:t>Results</a:t>
            </a:r>
            <a:endParaRPr/>
          </a:p>
        </p:txBody>
      </p:sp>
      <p:sp>
        <p:nvSpPr>
          <p:cNvPr id="1818" name="Google Shape;1818;p83"/>
          <p:cNvSpPr txBox="1"/>
          <p:nvPr/>
        </p:nvSpPr>
        <p:spPr>
          <a:xfrm>
            <a:off x="2293396" y="3995925"/>
            <a:ext cx="10339712" cy="47148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040606"/>
                </a:solidFill>
                <a:latin typeface="Philosopher"/>
                <a:ea typeface="Philosopher"/>
                <a:cs typeface="Philosopher"/>
                <a:sym typeface="Philosopher"/>
              </a:rPr>
              <a:t>Company ABC noticed a </a:t>
            </a:r>
            <a:r>
              <a:rPr b="1" i="0" lang="en-US" sz="2400" u="none" cap="none" strike="noStrike">
                <a:solidFill>
                  <a:srgbClr val="040606"/>
                </a:solidFill>
                <a:latin typeface="Philosopher"/>
                <a:ea typeface="Philosopher"/>
                <a:cs typeface="Philosopher"/>
                <a:sym typeface="Philosopher"/>
              </a:rPr>
              <a:t>significant improvement </a:t>
            </a:r>
            <a:r>
              <a:rPr b="0" i="0" lang="en-US" sz="2400" u="none" cap="none" strike="noStrike">
                <a:solidFill>
                  <a:srgbClr val="040606"/>
                </a:solidFill>
                <a:latin typeface="Philosopher"/>
                <a:ea typeface="Philosopher"/>
                <a:cs typeface="Philosopher"/>
                <a:sym typeface="Philosopher"/>
              </a:rPr>
              <a:t>in </a:t>
            </a:r>
            <a:r>
              <a:rPr b="1" i="0" lang="en-US" sz="2400" u="none" cap="none" strike="noStrike">
                <a:solidFill>
                  <a:srgbClr val="040606"/>
                </a:solidFill>
                <a:latin typeface="Philosopher"/>
                <a:ea typeface="Philosopher"/>
                <a:cs typeface="Philosopher"/>
                <a:sym typeface="Philosopher"/>
              </a:rPr>
              <a:t>employee engagement </a:t>
            </a:r>
            <a:r>
              <a:rPr b="0" i="0" lang="en-US" sz="2400" u="none" cap="none" strike="noStrike">
                <a:solidFill>
                  <a:srgbClr val="040606"/>
                </a:solidFill>
                <a:latin typeface="Philosopher"/>
                <a:ea typeface="Philosopher"/>
                <a:cs typeface="Philosopher"/>
                <a:sym typeface="Philosopher"/>
              </a:rPr>
              <a:t>with the training materials</a:t>
            </a:r>
            <a:endParaRPr/>
          </a:p>
          <a:p>
            <a:pPr indent="0" lvl="0" marL="0" marR="0" rtl="0" algn="l">
              <a:lnSpc>
                <a:spcPct val="119958"/>
              </a:lnSpc>
              <a:spcBef>
                <a:spcPts val="0"/>
              </a:spcBef>
              <a:spcAft>
                <a:spcPts val="0"/>
              </a:spcAft>
              <a:buNone/>
            </a:pPr>
            <a:r>
              <a:t/>
            </a:r>
            <a:endParaRPr b="0" i="0" sz="2400" u="none" cap="none" strike="noStrike">
              <a:solidFill>
                <a:srgbClr val="040606"/>
              </a:solidFill>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0" i="0" sz="2400" u="none" cap="none" strike="noStrike">
              <a:solidFill>
                <a:srgbClr val="040606"/>
              </a:solidFill>
              <a:latin typeface="Philosopher"/>
              <a:ea typeface="Philosopher"/>
              <a:cs typeface="Philosopher"/>
              <a:sym typeface="Philosopher"/>
            </a:endParaRPr>
          </a:p>
          <a:p>
            <a:pPr indent="0" lvl="0" marL="0" marR="0" rtl="0" algn="l">
              <a:lnSpc>
                <a:spcPct val="119958"/>
              </a:lnSpc>
              <a:spcBef>
                <a:spcPts val="0"/>
              </a:spcBef>
              <a:spcAft>
                <a:spcPts val="0"/>
              </a:spcAft>
              <a:buNone/>
            </a:pPr>
            <a:r>
              <a:rPr b="0" i="0" lang="en-US" sz="2400" u="none" cap="none" strike="noStrike">
                <a:solidFill>
                  <a:srgbClr val="040606"/>
                </a:solidFill>
                <a:latin typeface="Philosopher"/>
                <a:ea typeface="Philosopher"/>
                <a:cs typeface="Philosopher"/>
                <a:sym typeface="Philosopher"/>
              </a:rPr>
              <a:t>Employees reported feeling more </a:t>
            </a:r>
            <a:r>
              <a:rPr b="1" i="0" lang="en-US" sz="2400" u="none" cap="none" strike="noStrike">
                <a:solidFill>
                  <a:srgbClr val="040606"/>
                </a:solidFill>
                <a:latin typeface="Philosopher"/>
                <a:ea typeface="Philosopher"/>
                <a:cs typeface="Philosopher"/>
                <a:sym typeface="Philosopher"/>
              </a:rPr>
              <a:t>confident</a:t>
            </a:r>
            <a:r>
              <a:rPr b="0" i="0" lang="en-US" sz="2400" u="none" cap="none" strike="noStrike">
                <a:solidFill>
                  <a:srgbClr val="040606"/>
                </a:solidFill>
                <a:latin typeface="Philosopher"/>
                <a:ea typeface="Philosopher"/>
                <a:cs typeface="Philosopher"/>
                <a:sym typeface="Philosopher"/>
              </a:rPr>
              <a:t> in </a:t>
            </a:r>
            <a:r>
              <a:rPr b="1" i="0" lang="en-US" sz="2400" u="none" cap="none" strike="noStrike">
                <a:solidFill>
                  <a:srgbClr val="040606"/>
                </a:solidFill>
                <a:latin typeface="Philosopher"/>
                <a:ea typeface="Philosopher"/>
                <a:cs typeface="Philosopher"/>
                <a:sym typeface="Philosopher"/>
              </a:rPr>
              <a:t>applying </a:t>
            </a:r>
            <a:r>
              <a:rPr b="0" i="0" lang="en-US" sz="2400" u="none" cap="none" strike="noStrike">
                <a:solidFill>
                  <a:srgbClr val="040606"/>
                </a:solidFill>
                <a:latin typeface="Philosopher"/>
                <a:ea typeface="Philosopher"/>
                <a:cs typeface="Philosopher"/>
                <a:sym typeface="Philosopher"/>
              </a:rPr>
              <a:t>their newly acquired </a:t>
            </a:r>
            <a:r>
              <a:rPr b="1" i="0" lang="en-US" sz="2400" u="none" cap="none" strike="noStrike">
                <a:solidFill>
                  <a:srgbClr val="040606"/>
                </a:solidFill>
                <a:latin typeface="Philosopher"/>
                <a:ea typeface="Philosopher"/>
                <a:cs typeface="Philosopher"/>
                <a:sym typeface="Philosopher"/>
              </a:rPr>
              <a:t>skills </a:t>
            </a:r>
            <a:r>
              <a:rPr b="0" i="0" lang="en-US" sz="2400" u="none" cap="none" strike="noStrike">
                <a:solidFill>
                  <a:srgbClr val="040606"/>
                </a:solidFill>
                <a:latin typeface="Philosopher"/>
                <a:ea typeface="Philosopher"/>
                <a:cs typeface="Philosopher"/>
                <a:sym typeface="Philosopher"/>
              </a:rPr>
              <a:t>in </a:t>
            </a:r>
            <a:r>
              <a:rPr b="1" i="0" lang="en-US" sz="2400" u="none" cap="none" strike="noStrike">
                <a:solidFill>
                  <a:srgbClr val="040606"/>
                </a:solidFill>
                <a:latin typeface="Philosopher"/>
                <a:ea typeface="Philosopher"/>
                <a:cs typeface="Philosopher"/>
                <a:sym typeface="Philosopher"/>
              </a:rPr>
              <a:t>real-world situations</a:t>
            </a:r>
            <a:endParaRPr/>
          </a:p>
          <a:p>
            <a:pPr indent="0" lvl="0" marL="0" marR="0" rtl="0" algn="l">
              <a:lnSpc>
                <a:spcPct val="119958"/>
              </a:lnSpc>
              <a:spcBef>
                <a:spcPts val="0"/>
              </a:spcBef>
              <a:spcAft>
                <a:spcPts val="0"/>
              </a:spcAft>
              <a:buNone/>
            </a:pPr>
            <a:r>
              <a:t/>
            </a:r>
            <a:endParaRPr b="1" i="0" sz="2400" u="none" cap="none" strike="noStrike">
              <a:solidFill>
                <a:srgbClr val="040606"/>
              </a:solidFill>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1" i="0" sz="2400" u="none" cap="none" strike="noStrike">
              <a:solidFill>
                <a:srgbClr val="040606"/>
              </a:solidFill>
              <a:latin typeface="Philosopher"/>
              <a:ea typeface="Philosopher"/>
              <a:cs typeface="Philosopher"/>
              <a:sym typeface="Philosopher"/>
            </a:endParaRPr>
          </a:p>
          <a:p>
            <a:pPr indent="0" lvl="0" marL="0" marR="0" rtl="0" algn="l">
              <a:lnSpc>
                <a:spcPct val="119958"/>
              </a:lnSpc>
              <a:spcBef>
                <a:spcPts val="0"/>
              </a:spcBef>
              <a:spcAft>
                <a:spcPts val="0"/>
              </a:spcAft>
              <a:buNone/>
            </a:pPr>
            <a:r>
              <a:rPr b="0" i="0" lang="en-US" sz="2400" u="none" cap="none" strike="noStrike">
                <a:solidFill>
                  <a:srgbClr val="040606"/>
                </a:solidFill>
                <a:latin typeface="Philosopher"/>
                <a:ea typeface="Philosopher"/>
                <a:cs typeface="Philosopher"/>
                <a:sym typeface="Philosopher"/>
              </a:rPr>
              <a:t>The </a:t>
            </a:r>
            <a:r>
              <a:rPr b="1" i="0" lang="en-US" sz="2400" u="none" cap="none" strike="noStrike">
                <a:solidFill>
                  <a:srgbClr val="040606"/>
                </a:solidFill>
                <a:latin typeface="Philosopher"/>
                <a:ea typeface="Philosopher"/>
                <a:cs typeface="Philosopher"/>
                <a:sym typeface="Philosopher"/>
              </a:rPr>
              <a:t>gamification elements</a:t>
            </a:r>
            <a:r>
              <a:rPr b="0" i="0" lang="en-US" sz="2400" u="none" cap="none" strike="noStrike">
                <a:solidFill>
                  <a:srgbClr val="040606"/>
                </a:solidFill>
                <a:latin typeface="Philosopher"/>
                <a:ea typeface="Philosopher"/>
                <a:cs typeface="Philosopher"/>
                <a:sym typeface="Philosopher"/>
              </a:rPr>
              <a:t> added an element of </a:t>
            </a:r>
            <a:r>
              <a:rPr b="1" i="0" lang="en-US" sz="2400" u="none" cap="none" strike="noStrike">
                <a:solidFill>
                  <a:srgbClr val="040606"/>
                </a:solidFill>
                <a:latin typeface="Philosopher"/>
                <a:ea typeface="Philosopher"/>
                <a:cs typeface="Philosopher"/>
                <a:sym typeface="Philosopher"/>
              </a:rPr>
              <a:t>fun </a:t>
            </a:r>
            <a:r>
              <a:rPr b="0" i="0" lang="en-US" sz="2400" u="none" cap="none" strike="noStrike">
                <a:solidFill>
                  <a:srgbClr val="040606"/>
                </a:solidFill>
                <a:latin typeface="Philosopher"/>
                <a:ea typeface="Philosopher"/>
                <a:cs typeface="Philosopher"/>
                <a:sym typeface="Philosopher"/>
              </a:rPr>
              <a:t>and </a:t>
            </a:r>
            <a:r>
              <a:rPr b="1" i="0" lang="en-US" sz="2400" u="none" cap="none" strike="noStrike">
                <a:solidFill>
                  <a:srgbClr val="040606"/>
                </a:solidFill>
                <a:latin typeface="Philosopher"/>
                <a:ea typeface="Philosopher"/>
                <a:cs typeface="Philosopher"/>
                <a:sym typeface="Philosopher"/>
              </a:rPr>
              <a:t>competition</a:t>
            </a:r>
            <a:r>
              <a:rPr b="0" i="0" lang="en-US" sz="2400" u="none" cap="none" strike="noStrike">
                <a:solidFill>
                  <a:srgbClr val="040606"/>
                </a:solidFill>
                <a:latin typeface="Philosopher"/>
                <a:ea typeface="Philosopher"/>
                <a:cs typeface="Philosopher"/>
                <a:sym typeface="Philosopher"/>
              </a:rPr>
              <a:t>, leading to higher completion rates</a:t>
            </a:r>
            <a:endParaRPr/>
          </a:p>
          <a:p>
            <a:pPr indent="0" lvl="0" marL="0" marR="0" rtl="0" algn="l">
              <a:lnSpc>
                <a:spcPct val="119958"/>
              </a:lnSpc>
              <a:spcBef>
                <a:spcPts val="0"/>
              </a:spcBef>
              <a:spcAft>
                <a:spcPts val="0"/>
              </a:spcAft>
              <a:buNone/>
            </a:pPr>
            <a:r>
              <a:t/>
            </a:r>
            <a:endParaRPr b="0" i="0" sz="2400" u="none" cap="none" strike="noStrike">
              <a:solidFill>
                <a:srgbClr val="040606"/>
              </a:solidFill>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0" i="0" sz="2400" u="none" cap="none" strike="noStrike">
              <a:solidFill>
                <a:srgbClr val="040606"/>
              </a:solidFill>
              <a:latin typeface="Philosopher"/>
              <a:ea typeface="Philosopher"/>
              <a:cs typeface="Philosopher"/>
              <a:sym typeface="Philosopher"/>
            </a:endParaRPr>
          </a:p>
          <a:p>
            <a:pPr indent="0" lvl="0" marL="0" marR="0" rtl="0" algn="l">
              <a:lnSpc>
                <a:spcPct val="119958"/>
              </a:lnSpc>
              <a:spcBef>
                <a:spcPts val="0"/>
              </a:spcBef>
              <a:spcAft>
                <a:spcPts val="0"/>
              </a:spcAft>
              <a:buNone/>
            </a:pPr>
            <a:r>
              <a:rPr b="0" i="0" lang="en-US" sz="2400" u="none" cap="none" strike="noStrike">
                <a:solidFill>
                  <a:srgbClr val="040606"/>
                </a:solidFill>
                <a:latin typeface="Philosopher"/>
                <a:ea typeface="Philosopher"/>
                <a:cs typeface="Philosopher"/>
                <a:sym typeface="Philosopher"/>
              </a:rPr>
              <a:t>Employees </a:t>
            </a:r>
            <a:r>
              <a:rPr b="1" i="0" lang="en-US" sz="2400" u="none" cap="none" strike="noStrike">
                <a:solidFill>
                  <a:srgbClr val="040606"/>
                </a:solidFill>
                <a:latin typeface="Philosopher"/>
                <a:ea typeface="Philosopher"/>
                <a:cs typeface="Philosopher"/>
                <a:sym typeface="Philosopher"/>
              </a:rPr>
              <a:t>eagerly participated</a:t>
            </a:r>
            <a:r>
              <a:rPr b="0" i="0" lang="en-US" sz="2400" u="none" cap="none" strike="noStrike">
                <a:solidFill>
                  <a:srgbClr val="040606"/>
                </a:solidFill>
                <a:latin typeface="Philosopher"/>
                <a:ea typeface="Philosopher"/>
                <a:cs typeface="Philosopher"/>
                <a:sym typeface="Philosopher"/>
              </a:rPr>
              <a:t>, earning badges and achieving recognition</a:t>
            </a:r>
            <a:endParaRPr/>
          </a:p>
        </p:txBody>
      </p:sp>
      <p:sp>
        <p:nvSpPr>
          <p:cNvPr id="1819" name="Google Shape;1819;p83"/>
          <p:cNvSpPr/>
          <p:nvPr/>
        </p:nvSpPr>
        <p:spPr>
          <a:xfrm>
            <a:off x="13329194" y="348536"/>
            <a:ext cx="4470746" cy="2300151"/>
          </a:xfrm>
          <a:custGeom>
            <a:rect b="b" l="l" r="r" t="t"/>
            <a:pathLst>
              <a:path extrusionOk="0" h="2300151" w="4470746">
                <a:moveTo>
                  <a:pt x="0" y="0"/>
                </a:moveTo>
                <a:lnTo>
                  <a:pt x="4470747" y="0"/>
                </a:lnTo>
                <a:lnTo>
                  <a:pt x="4470747" y="2300151"/>
                </a:lnTo>
                <a:lnTo>
                  <a:pt x="0" y="2300151"/>
                </a:lnTo>
                <a:lnTo>
                  <a:pt x="0" y="0"/>
                </a:lnTo>
                <a:close/>
              </a:path>
            </a:pathLst>
          </a:custGeom>
          <a:blipFill rotWithShape="1">
            <a:blip r:embed="rId10">
              <a:alphaModFix/>
            </a:blip>
            <a:stretch>
              <a:fillRect b="-29981" l="0" r="0" t="0"/>
            </a:stretch>
          </a:blipFill>
          <a:ln>
            <a:noFill/>
          </a:ln>
        </p:spPr>
      </p:sp>
      <p:sp>
        <p:nvSpPr>
          <p:cNvPr id="1820" name="Google Shape;1820;p83"/>
          <p:cNvSpPr txBox="1"/>
          <p:nvPr/>
        </p:nvSpPr>
        <p:spPr>
          <a:xfrm>
            <a:off x="15802498" y="1424071"/>
            <a:ext cx="134243" cy="295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FBF9FF"/>
                </a:solidFill>
                <a:latin typeface="Arimo"/>
                <a:ea typeface="Arimo"/>
                <a:cs typeface="Arimo"/>
                <a:sym typeface="Arimo"/>
              </a:rPr>
              <a:t>1</a:t>
            </a:r>
            <a:endParaRPr/>
          </a:p>
        </p:txBody>
      </p:sp>
      <p:sp>
        <p:nvSpPr>
          <p:cNvPr id="1821" name="Google Shape;1821;p83"/>
          <p:cNvSpPr txBox="1"/>
          <p:nvPr/>
        </p:nvSpPr>
        <p:spPr>
          <a:xfrm>
            <a:off x="13596225" y="1797361"/>
            <a:ext cx="3936684" cy="639709"/>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1" i="0" lang="en-US" sz="4116" u="none" cap="none" strike="noStrike">
                <a:solidFill>
                  <a:srgbClr val="DFAC52"/>
                </a:solidFill>
                <a:latin typeface="Philosopher"/>
                <a:ea typeface="Philosopher"/>
                <a:cs typeface="Philosopher"/>
                <a:sym typeface="Philosopher"/>
              </a:rPr>
              <a:t>Company ABC</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9" name="Shape 1829"/>
        <p:cNvGrpSpPr/>
        <p:nvPr/>
      </p:nvGrpSpPr>
      <p:grpSpPr>
        <a:xfrm>
          <a:off x="0" y="0"/>
          <a:ext cx="0" cy="0"/>
          <a:chOff x="0" y="0"/>
          <a:chExt cx="0" cy="0"/>
        </a:xfrm>
      </p:grpSpPr>
      <p:sp>
        <p:nvSpPr>
          <p:cNvPr id="1830" name="Google Shape;1830;p84"/>
          <p:cNvSpPr/>
          <p:nvPr/>
        </p:nvSpPr>
        <p:spPr>
          <a:xfrm>
            <a:off x="6836795" y="2223641"/>
            <a:ext cx="11451205" cy="6881962"/>
          </a:xfrm>
          <a:custGeom>
            <a:rect b="b" l="l" r="r" t="t"/>
            <a:pathLst>
              <a:path extrusionOk="0" h="6881962" w="11451205">
                <a:moveTo>
                  <a:pt x="0" y="0"/>
                </a:moveTo>
                <a:lnTo>
                  <a:pt x="11451205" y="0"/>
                </a:lnTo>
                <a:lnTo>
                  <a:pt x="11451205" y="6881962"/>
                </a:lnTo>
                <a:lnTo>
                  <a:pt x="0" y="6881962"/>
                </a:lnTo>
                <a:lnTo>
                  <a:pt x="0" y="0"/>
                </a:lnTo>
                <a:close/>
              </a:path>
            </a:pathLst>
          </a:custGeom>
          <a:blipFill rotWithShape="1">
            <a:blip r:embed="rId3">
              <a:alphaModFix/>
            </a:blip>
            <a:stretch>
              <a:fillRect b="-34551" l="-63926" r="0" t="-47174"/>
            </a:stretch>
          </a:blipFill>
          <a:ln>
            <a:noFill/>
          </a:ln>
        </p:spPr>
      </p:sp>
      <p:sp>
        <p:nvSpPr>
          <p:cNvPr id="1831" name="Google Shape;1831;p84"/>
          <p:cNvSpPr/>
          <p:nvPr/>
        </p:nvSpPr>
        <p:spPr>
          <a:xfrm>
            <a:off x="15040470" y="9390311"/>
            <a:ext cx="2870782" cy="552674"/>
          </a:xfrm>
          <a:custGeom>
            <a:rect b="b" l="l" r="r" t="t"/>
            <a:pathLst>
              <a:path extrusionOk="0" h="552674" w="2870782">
                <a:moveTo>
                  <a:pt x="0" y="0"/>
                </a:moveTo>
                <a:lnTo>
                  <a:pt x="2870783" y="0"/>
                </a:lnTo>
                <a:lnTo>
                  <a:pt x="2870783" y="552674"/>
                </a:lnTo>
                <a:lnTo>
                  <a:pt x="0" y="552674"/>
                </a:lnTo>
                <a:lnTo>
                  <a:pt x="0" y="0"/>
                </a:lnTo>
                <a:close/>
              </a:path>
            </a:pathLst>
          </a:custGeom>
          <a:blipFill rotWithShape="1">
            <a:blip r:embed="rId4">
              <a:alphaModFix/>
            </a:blip>
            <a:stretch>
              <a:fillRect b="-6540" l="-2006" r="-2012" t="-4247"/>
            </a:stretch>
          </a:blipFill>
          <a:ln>
            <a:noFill/>
          </a:ln>
        </p:spPr>
      </p:sp>
      <p:sp>
        <p:nvSpPr>
          <p:cNvPr id="1832" name="Google Shape;1832;p84"/>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5">
              <a:alphaModFix/>
            </a:blip>
            <a:stretch>
              <a:fillRect b="-4987" l="-14765" r="-20796" t="0"/>
            </a:stretch>
          </a:blipFill>
          <a:ln>
            <a:noFill/>
          </a:ln>
        </p:spPr>
      </p:sp>
      <p:grpSp>
        <p:nvGrpSpPr>
          <p:cNvPr id="1833" name="Google Shape;1833;p84"/>
          <p:cNvGrpSpPr/>
          <p:nvPr/>
        </p:nvGrpSpPr>
        <p:grpSpPr>
          <a:xfrm>
            <a:off x="533930" y="5107335"/>
            <a:ext cx="11932595" cy="2647740"/>
            <a:chOff x="0" y="-9525"/>
            <a:chExt cx="3142741" cy="697347"/>
          </a:xfrm>
        </p:grpSpPr>
        <p:sp>
          <p:nvSpPr>
            <p:cNvPr id="1834" name="Google Shape;1834;p84"/>
            <p:cNvSpPr/>
            <p:nvPr/>
          </p:nvSpPr>
          <p:spPr>
            <a:xfrm>
              <a:off x="0" y="0"/>
              <a:ext cx="3142741" cy="687822"/>
            </a:xfrm>
            <a:custGeom>
              <a:rect b="b" l="l" r="r" t="t"/>
              <a:pathLst>
                <a:path extrusionOk="0" h="687822" w="3142741">
                  <a:moveTo>
                    <a:pt x="0" y="0"/>
                  </a:moveTo>
                  <a:lnTo>
                    <a:pt x="3142741" y="0"/>
                  </a:lnTo>
                  <a:lnTo>
                    <a:pt x="3142741" y="687822"/>
                  </a:lnTo>
                  <a:lnTo>
                    <a:pt x="0" y="687822"/>
                  </a:lnTo>
                  <a:close/>
                </a:path>
              </a:pathLst>
            </a:custGeom>
            <a:solidFill>
              <a:srgbClr val="DFAC52"/>
            </a:solidFill>
            <a:ln>
              <a:noFill/>
            </a:ln>
          </p:spPr>
        </p:sp>
        <p:sp>
          <p:nvSpPr>
            <p:cNvPr id="1835" name="Google Shape;1835;p84"/>
            <p:cNvSpPr txBox="1"/>
            <p:nvPr/>
          </p:nvSpPr>
          <p:spPr>
            <a:xfrm>
              <a:off x="0" y="-9525"/>
              <a:ext cx="3142741" cy="69734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36" name="Google Shape;1836;p84"/>
          <p:cNvSpPr txBox="1"/>
          <p:nvPr/>
        </p:nvSpPr>
        <p:spPr>
          <a:xfrm>
            <a:off x="674127" y="6265821"/>
            <a:ext cx="11652202" cy="73342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School Z identified a common challenge in math education — Students </a:t>
            </a:r>
            <a:r>
              <a:rPr b="1" i="0" lang="en-US" sz="2400" u="none" cap="none" strike="noStrike">
                <a:solidFill>
                  <a:srgbClr val="000000"/>
                </a:solidFill>
                <a:latin typeface="Philosopher"/>
                <a:ea typeface="Philosopher"/>
                <a:cs typeface="Philosopher"/>
                <a:sym typeface="Philosopher"/>
              </a:rPr>
              <a:t>struggling with foundational concepts</a:t>
            </a:r>
            <a:endParaRPr/>
          </a:p>
        </p:txBody>
      </p:sp>
      <p:sp>
        <p:nvSpPr>
          <p:cNvPr id="1837" name="Google Shape;1837;p84"/>
          <p:cNvSpPr txBox="1"/>
          <p:nvPr/>
        </p:nvSpPr>
        <p:spPr>
          <a:xfrm>
            <a:off x="533930" y="3454506"/>
            <a:ext cx="1729234"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Case Studies</a:t>
            </a:r>
            <a:endParaRPr/>
          </a:p>
        </p:txBody>
      </p:sp>
      <p:sp>
        <p:nvSpPr>
          <p:cNvPr id="1838" name="Google Shape;1838;p84"/>
          <p:cNvSpPr txBox="1"/>
          <p:nvPr/>
        </p:nvSpPr>
        <p:spPr>
          <a:xfrm>
            <a:off x="533930" y="4217463"/>
            <a:ext cx="2500312" cy="7429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899" u="none" cap="none" strike="noStrike">
                <a:solidFill>
                  <a:srgbClr val="000000"/>
                </a:solidFill>
                <a:latin typeface="Philosopher"/>
                <a:ea typeface="Philosopher"/>
                <a:cs typeface="Philosopher"/>
                <a:sym typeface="Philosopher"/>
              </a:rPr>
              <a:t>The need</a:t>
            </a:r>
            <a:endParaRPr/>
          </a:p>
        </p:txBody>
      </p:sp>
      <p:sp>
        <p:nvSpPr>
          <p:cNvPr id="1839" name="Google Shape;1839;p84"/>
          <p:cNvSpPr txBox="1"/>
          <p:nvPr/>
        </p:nvSpPr>
        <p:spPr>
          <a:xfrm>
            <a:off x="12945471" y="1019175"/>
            <a:ext cx="4313829" cy="1019175"/>
          </a:xfrm>
          <a:prstGeom prst="rect">
            <a:avLst/>
          </a:prstGeom>
          <a:noFill/>
          <a:ln>
            <a:noFill/>
          </a:ln>
        </p:spPr>
        <p:txBody>
          <a:bodyPr anchorCtr="0" anchor="t" bIns="0" lIns="0" spcFirstLastPara="1" rIns="0" wrap="square" tIns="0">
            <a:spAutoFit/>
          </a:bodyPr>
          <a:lstStyle/>
          <a:p>
            <a:pPr indent="0" lvl="0" marL="0" marR="0" rtl="0" algn="r">
              <a:lnSpc>
                <a:spcPct val="119996"/>
              </a:lnSpc>
              <a:spcBef>
                <a:spcPts val="0"/>
              </a:spcBef>
              <a:spcAft>
                <a:spcPts val="0"/>
              </a:spcAft>
              <a:buNone/>
            </a:pPr>
            <a:r>
              <a:rPr b="1" i="0" lang="en-US" sz="6566" u="none" cap="none" strike="noStrike">
                <a:solidFill>
                  <a:srgbClr val="DFAC52"/>
                </a:solidFill>
                <a:latin typeface="Philosopher"/>
                <a:ea typeface="Philosopher"/>
                <a:cs typeface="Philosopher"/>
                <a:sym typeface="Philosopher"/>
              </a:rPr>
              <a:t>2. School Z</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7" name="Shape 1847"/>
        <p:cNvGrpSpPr/>
        <p:nvPr/>
      </p:nvGrpSpPr>
      <p:grpSpPr>
        <a:xfrm>
          <a:off x="0" y="0"/>
          <a:ext cx="0" cy="0"/>
          <a:chOff x="0" y="0"/>
          <a:chExt cx="0" cy="0"/>
        </a:xfrm>
      </p:grpSpPr>
      <p:sp>
        <p:nvSpPr>
          <p:cNvPr id="1848" name="Google Shape;1848;p85"/>
          <p:cNvSpPr/>
          <p:nvPr/>
        </p:nvSpPr>
        <p:spPr>
          <a:xfrm>
            <a:off x="61066" y="0"/>
            <a:ext cx="11451205" cy="10287000"/>
          </a:xfrm>
          <a:custGeom>
            <a:rect b="b" l="l" r="r" t="t"/>
            <a:pathLst>
              <a:path extrusionOk="0" h="10287000" w="11451205">
                <a:moveTo>
                  <a:pt x="0" y="0"/>
                </a:moveTo>
                <a:lnTo>
                  <a:pt x="11451205" y="0"/>
                </a:lnTo>
                <a:lnTo>
                  <a:pt x="11451205" y="10287000"/>
                </a:lnTo>
                <a:lnTo>
                  <a:pt x="0" y="10287000"/>
                </a:lnTo>
                <a:lnTo>
                  <a:pt x="0" y="0"/>
                </a:lnTo>
                <a:close/>
              </a:path>
            </a:pathLst>
          </a:custGeom>
          <a:blipFill rotWithShape="1">
            <a:blip r:embed="rId3">
              <a:alphaModFix/>
            </a:blip>
            <a:stretch>
              <a:fillRect b="-11629" l="-63926" r="0" t="-9943"/>
            </a:stretch>
          </a:blipFill>
          <a:ln>
            <a:noFill/>
          </a:ln>
        </p:spPr>
      </p:sp>
      <p:sp>
        <p:nvSpPr>
          <p:cNvPr id="1849" name="Google Shape;1849;p85"/>
          <p:cNvSpPr/>
          <p:nvPr/>
        </p:nvSpPr>
        <p:spPr>
          <a:xfrm>
            <a:off x="15040470" y="9390311"/>
            <a:ext cx="2870782" cy="552674"/>
          </a:xfrm>
          <a:custGeom>
            <a:rect b="b" l="l" r="r" t="t"/>
            <a:pathLst>
              <a:path extrusionOk="0" h="552674" w="2870782">
                <a:moveTo>
                  <a:pt x="0" y="0"/>
                </a:moveTo>
                <a:lnTo>
                  <a:pt x="2870783" y="0"/>
                </a:lnTo>
                <a:lnTo>
                  <a:pt x="2870783" y="552674"/>
                </a:lnTo>
                <a:lnTo>
                  <a:pt x="0" y="552674"/>
                </a:lnTo>
                <a:lnTo>
                  <a:pt x="0" y="0"/>
                </a:lnTo>
                <a:close/>
              </a:path>
            </a:pathLst>
          </a:custGeom>
          <a:blipFill rotWithShape="1">
            <a:blip r:embed="rId4">
              <a:alphaModFix/>
            </a:blip>
            <a:stretch>
              <a:fillRect b="-6540" l="-2006" r="-2012" t="-4247"/>
            </a:stretch>
          </a:blipFill>
          <a:ln>
            <a:noFill/>
          </a:ln>
        </p:spPr>
      </p:sp>
      <p:sp>
        <p:nvSpPr>
          <p:cNvPr id="1850" name="Google Shape;1850;p85"/>
          <p:cNvSpPr/>
          <p:nvPr/>
        </p:nvSpPr>
        <p:spPr>
          <a:xfrm>
            <a:off x="6106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5">
              <a:alphaModFix/>
            </a:blip>
            <a:stretch>
              <a:fillRect b="-4987" l="-14765" r="-20796" t="0"/>
            </a:stretch>
          </a:blipFill>
          <a:ln>
            <a:noFill/>
          </a:ln>
        </p:spPr>
      </p:sp>
      <p:grpSp>
        <p:nvGrpSpPr>
          <p:cNvPr id="1851" name="Google Shape;1851;p85"/>
          <p:cNvGrpSpPr/>
          <p:nvPr/>
        </p:nvGrpSpPr>
        <p:grpSpPr>
          <a:xfrm>
            <a:off x="4802495" y="2828944"/>
            <a:ext cx="12830803" cy="5663903"/>
            <a:chOff x="0" y="-9525"/>
            <a:chExt cx="3379306" cy="1491728"/>
          </a:xfrm>
        </p:grpSpPr>
        <p:sp>
          <p:nvSpPr>
            <p:cNvPr id="1852" name="Google Shape;1852;p85"/>
            <p:cNvSpPr/>
            <p:nvPr/>
          </p:nvSpPr>
          <p:spPr>
            <a:xfrm>
              <a:off x="0" y="0"/>
              <a:ext cx="3379306" cy="1482203"/>
            </a:xfrm>
            <a:custGeom>
              <a:rect b="b" l="l" r="r" t="t"/>
              <a:pathLst>
                <a:path extrusionOk="0" h="1482203" w="3379306">
                  <a:moveTo>
                    <a:pt x="0" y="0"/>
                  </a:moveTo>
                  <a:lnTo>
                    <a:pt x="3379306" y="0"/>
                  </a:lnTo>
                  <a:lnTo>
                    <a:pt x="3379306" y="1482203"/>
                  </a:lnTo>
                  <a:lnTo>
                    <a:pt x="0" y="1482203"/>
                  </a:lnTo>
                  <a:close/>
                </a:path>
              </a:pathLst>
            </a:custGeom>
            <a:solidFill>
              <a:srgbClr val="DFAC52"/>
            </a:solidFill>
            <a:ln>
              <a:noFill/>
            </a:ln>
          </p:spPr>
        </p:sp>
        <p:sp>
          <p:nvSpPr>
            <p:cNvPr id="1853" name="Google Shape;1853;p85"/>
            <p:cNvSpPr txBox="1"/>
            <p:nvPr/>
          </p:nvSpPr>
          <p:spPr>
            <a:xfrm>
              <a:off x="0" y="-9525"/>
              <a:ext cx="3379306" cy="1491728"/>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54" name="Google Shape;1854;p85"/>
          <p:cNvSpPr/>
          <p:nvPr/>
        </p:nvSpPr>
        <p:spPr>
          <a:xfrm>
            <a:off x="5977618" y="6694820"/>
            <a:ext cx="786408" cy="786408"/>
          </a:xfrm>
          <a:custGeom>
            <a:rect b="b" l="l" r="r" t="t"/>
            <a:pathLst>
              <a:path extrusionOk="0" h="786408" w="786408">
                <a:moveTo>
                  <a:pt x="0" y="0"/>
                </a:moveTo>
                <a:lnTo>
                  <a:pt x="786408" y="0"/>
                </a:lnTo>
                <a:lnTo>
                  <a:pt x="786408" y="786408"/>
                </a:lnTo>
                <a:lnTo>
                  <a:pt x="0" y="786408"/>
                </a:lnTo>
                <a:lnTo>
                  <a:pt x="0" y="0"/>
                </a:lnTo>
                <a:close/>
              </a:path>
            </a:pathLst>
          </a:custGeom>
          <a:blipFill rotWithShape="1">
            <a:blip r:embed="rId6">
              <a:alphaModFix/>
            </a:blip>
            <a:stretch>
              <a:fillRect b="0" l="0" r="0" t="0"/>
            </a:stretch>
          </a:blipFill>
          <a:ln>
            <a:noFill/>
          </a:ln>
        </p:spPr>
      </p:sp>
      <p:sp>
        <p:nvSpPr>
          <p:cNvPr id="1855" name="Google Shape;1855;p85"/>
          <p:cNvSpPr/>
          <p:nvPr/>
        </p:nvSpPr>
        <p:spPr>
          <a:xfrm>
            <a:off x="5840559" y="5199255"/>
            <a:ext cx="923467" cy="959446"/>
          </a:xfrm>
          <a:custGeom>
            <a:rect b="b" l="l" r="r" t="t"/>
            <a:pathLst>
              <a:path extrusionOk="0" h="959446" w="923467">
                <a:moveTo>
                  <a:pt x="0" y="0"/>
                </a:moveTo>
                <a:lnTo>
                  <a:pt x="923467" y="0"/>
                </a:lnTo>
                <a:lnTo>
                  <a:pt x="923467" y="959446"/>
                </a:lnTo>
                <a:lnTo>
                  <a:pt x="0" y="959446"/>
                </a:lnTo>
                <a:lnTo>
                  <a:pt x="0" y="0"/>
                </a:lnTo>
                <a:close/>
              </a:path>
            </a:pathLst>
          </a:custGeom>
          <a:blipFill rotWithShape="1">
            <a:blip r:embed="rId7">
              <a:alphaModFix/>
            </a:blip>
            <a:stretch>
              <a:fillRect b="0" l="0" r="0" t="0"/>
            </a:stretch>
          </a:blipFill>
          <a:ln>
            <a:noFill/>
          </a:ln>
        </p:spPr>
      </p:sp>
      <p:sp>
        <p:nvSpPr>
          <p:cNvPr id="1856" name="Google Shape;1856;p85"/>
          <p:cNvSpPr txBox="1"/>
          <p:nvPr/>
        </p:nvSpPr>
        <p:spPr>
          <a:xfrm>
            <a:off x="9899787" y="944904"/>
            <a:ext cx="206276"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2799" u="none" cap="none" strike="noStrike">
                <a:solidFill>
                  <a:srgbClr val="FFFFFF"/>
                </a:solidFill>
                <a:latin typeface="Lato"/>
                <a:ea typeface="Lato"/>
                <a:cs typeface="Lato"/>
                <a:sym typeface="Lato"/>
              </a:rPr>
              <a:t>2</a:t>
            </a:r>
            <a:endParaRPr/>
          </a:p>
        </p:txBody>
      </p:sp>
      <p:sp>
        <p:nvSpPr>
          <p:cNvPr id="1857" name="Google Shape;1857;p85"/>
          <p:cNvSpPr txBox="1"/>
          <p:nvPr/>
        </p:nvSpPr>
        <p:spPr>
          <a:xfrm>
            <a:off x="15270800" y="2107351"/>
            <a:ext cx="2314873" cy="7429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899" u="none" cap="none" strike="noStrike">
                <a:solidFill>
                  <a:srgbClr val="000000"/>
                </a:solidFill>
                <a:latin typeface="Philosopher"/>
                <a:ea typeface="Philosopher"/>
                <a:cs typeface="Philosopher"/>
                <a:sym typeface="Philosopher"/>
              </a:rPr>
              <a:t>Aproach</a:t>
            </a:r>
            <a:endParaRPr/>
          </a:p>
        </p:txBody>
      </p:sp>
      <p:sp>
        <p:nvSpPr>
          <p:cNvPr id="1858" name="Google Shape;1858;p85"/>
          <p:cNvSpPr txBox="1"/>
          <p:nvPr/>
        </p:nvSpPr>
        <p:spPr>
          <a:xfrm>
            <a:off x="13319469" y="564301"/>
            <a:ext cx="4313829" cy="1019175"/>
          </a:xfrm>
          <a:prstGeom prst="rect">
            <a:avLst/>
          </a:prstGeom>
          <a:noFill/>
          <a:ln>
            <a:noFill/>
          </a:ln>
        </p:spPr>
        <p:txBody>
          <a:bodyPr anchorCtr="0" anchor="t" bIns="0" lIns="0" spcFirstLastPara="1" rIns="0" wrap="square" tIns="0">
            <a:spAutoFit/>
          </a:bodyPr>
          <a:lstStyle/>
          <a:p>
            <a:pPr indent="0" lvl="0" marL="0" marR="0" rtl="0" algn="r">
              <a:lnSpc>
                <a:spcPct val="119996"/>
              </a:lnSpc>
              <a:spcBef>
                <a:spcPts val="0"/>
              </a:spcBef>
              <a:spcAft>
                <a:spcPts val="0"/>
              </a:spcAft>
              <a:buNone/>
            </a:pPr>
            <a:r>
              <a:rPr b="1" i="0" lang="en-US" sz="6566" u="none" cap="none" strike="noStrike">
                <a:solidFill>
                  <a:srgbClr val="DFAC52"/>
                </a:solidFill>
                <a:latin typeface="Philosopher"/>
                <a:ea typeface="Philosopher"/>
                <a:cs typeface="Philosopher"/>
                <a:sym typeface="Philosopher"/>
              </a:rPr>
              <a:t>2. School Z</a:t>
            </a:r>
            <a:endParaRPr/>
          </a:p>
        </p:txBody>
      </p:sp>
      <p:sp>
        <p:nvSpPr>
          <p:cNvPr id="1859" name="Google Shape;1859;p85"/>
          <p:cNvSpPr txBox="1"/>
          <p:nvPr/>
        </p:nvSpPr>
        <p:spPr>
          <a:xfrm>
            <a:off x="5073635" y="3192953"/>
            <a:ext cx="12198664" cy="2124075"/>
          </a:xfrm>
          <a:prstGeom prst="rect">
            <a:avLst/>
          </a:prstGeom>
          <a:noFill/>
          <a:ln>
            <a:noFill/>
          </a:ln>
        </p:spPr>
        <p:txBody>
          <a:bodyPr anchorCtr="0" anchor="t" bIns="0" lIns="0" spcFirstLastPara="1" rIns="0" wrap="square" tIns="0">
            <a:spAutoFit/>
          </a:bodyPr>
          <a:lstStyle/>
          <a:p>
            <a:pPr indent="0" lvl="0" marL="0" marR="0" rtl="0" algn="ctr">
              <a:lnSpc>
                <a:spcPct val="14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To address this, they implemented a micro-learning approach in their math curriculum:</a:t>
            </a:r>
            <a:endParaRPr/>
          </a:p>
          <a:p>
            <a:pPr indent="0" lvl="0" marL="0" marR="0" rtl="0" algn="l">
              <a:lnSpc>
                <a:spcPct val="11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p:txBody>
      </p:sp>
      <p:sp>
        <p:nvSpPr>
          <p:cNvPr id="1860" name="Google Shape;1860;p85"/>
          <p:cNvSpPr txBox="1"/>
          <p:nvPr/>
        </p:nvSpPr>
        <p:spPr>
          <a:xfrm>
            <a:off x="7004303" y="5189730"/>
            <a:ext cx="10075279" cy="25431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They created a series of short,</a:t>
            </a:r>
            <a:r>
              <a:rPr b="1" i="0" lang="en-US" sz="2400" u="none" cap="none" strike="noStrike">
                <a:solidFill>
                  <a:srgbClr val="000000"/>
                </a:solidFill>
                <a:latin typeface="Philosopher"/>
                <a:ea typeface="Philosopher"/>
                <a:cs typeface="Philosopher"/>
                <a:sym typeface="Philosopher"/>
              </a:rPr>
              <a:t> interactive micro-lessons</a:t>
            </a:r>
            <a:r>
              <a:rPr b="0" i="0" lang="en-US" sz="2400" u="none" cap="none" strike="noStrike">
                <a:solidFill>
                  <a:srgbClr val="000000"/>
                </a:solidFill>
                <a:latin typeface="Philosopher"/>
                <a:ea typeface="Philosopher"/>
                <a:cs typeface="Philosopher"/>
                <a:sym typeface="Philosopher"/>
              </a:rPr>
              <a:t>, each focusing on a specific math topic or concept</a:t>
            </a: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School Z also introduced </a:t>
            </a:r>
            <a:r>
              <a:rPr b="1" i="0" lang="en-US" sz="2400" u="none" cap="none" strike="noStrike">
                <a:solidFill>
                  <a:srgbClr val="000000"/>
                </a:solidFill>
                <a:latin typeface="Philosopher"/>
                <a:ea typeface="Philosopher"/>
                <a:cs typeface="Philosopher"/>
                <a:sym typeface="Philosopher"/>
              </a:rPr>
              <a:t>gamification elements</a:t>
            </a:r>
            <a:r>
              <a:rPr b="0" i="0" lang="en-US" sz="2400" u="none" cap="none" strike="noStrike">
                <a:solidFill>
                  <a:srgbClr val="000000"/>
                </a:solidFill>
                <a:latin typeface="Philosopher"/>
                <a:ea typeface="Philosopher"/>
                <a:cs typeface="Philosopher"/>
                <a:sym typeface="Philosopher"/>
              </a:rPr>
              <a:t>, such as math challenges and leaderboards: students earned points and competed with their peers, creating a sense of </a:t>
            </a:r>
            <a:r>
              <a:rPr b="1" i="0" lang="en-US" sz="2400" u="none" cap="none" strike="noStrike">
                <a:solidFill>
                  <a:srgbClr val="000000"/>
                </a:solidFill>
                <a:latin typeface="Philosopher"/>
                <a:ea typeface="Philosopher"/>
                <a:cs typeface="Philosopher"/>
                <a:sym typeface="Philosopher"/>
              </a:rPr>
              <a:t>excitement </a:t>
            </a:r>
            <a:r>
              <a:rPr b="0" i="0" lang="en-US" sz="2400" u="none" cap="none" strike="noStrike">
                <a:solidFill>
                  <a:srgbClr val="000000"/>
                </a:solidFill>
                <a:latin typeface="Philosopher"/>
                <a:ea typeface="Philosopher"/>
                <a:cs typeface="Philosopher"/>
                <a:sym typeface="Philosopher"/>
              </a:rPr>
              <a:t>and </a:t>
            </a:r>
            <a:r>
              <a:rPr b="1" i="0" lang="en-US" sz="2400" u="none" cap="none" strike="noStrike">
                <a:solidFill>
                  <a:srgbClr val="000000"/>
                </a:solidFill>
                <a:latin typeface="Philosopher"/>
                <a:ea typeface="Philosopher"/>
                <a:cs typeface="Philosopher"/>
                <a:sym typeface="Philosopher"/>
              </a:rPr>
              <a:t>motivation</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8" name="Shape 1868"/>
        <p:cNvGrpSpPr/>
        <p:nvPr/>
      </p:nvGrpSpPr>
      <p:grpSpPr>
        <a:xfrm>
          <a:off x="0" y="0"/>
          <a:ext cx="0" cy="0"/>
          <a:chOff x="0" y="0"/>
          <a:chExt cx="0" cy="0"/>
        </a:xfrm>
      </p:grpSpPr>
      <p:sp>
        <p:nvSpPr>
          <p:cNvPr id="1869" name="Google Shape;1869;p8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810" l="-2944" r="0" t="-10118"/>
            </a:stretch>
          </a:blipFill>
          <a:ln>
            <a:noFill/>
          </a:ln>
        </p:spPr>
      </p:sp>
      <p:grpSp>
        <p:nvGrpSpPr>
          <p:cNvPr id="1870" name="Google Shape;1870;p86"/>
          <p:cNvGrpSpPr/>
          <p:nvPr/>
        </p:nvGrpSpPr>
        <p:grpSpPr>
          <a:xfrm>
            <a:off x="5457197" y="2159645"/>
            <a:ext cx="12830803" cy="6548351"/>
            <a:chOff x="0" y="-9525"/>
            <a:chExt cx="3379306" cy="1724669"/>
          </a:xfrm>
        </p:grpSpPr>
        <p:sp>
          <p:nvSpPr>
            <p:cNvPr id="1871" name="Google Shape;1871;p86"/>
            <p:cNvSpPr/>
            <p:nvPr/>
          </p:nvSpPr>
          <p:spPr>
            <a:xfrm>
              <a:off x="0" y="0"/>
              <a:ext cx="3379306" cy="1715144"/>
            </a:xfrm>
            <a:custGeom>
              <a:rect b="b" l="l" r="r" t="t"/>
              <a:pathLst>
                <a:path extrusionOk="0" h="1715144" w="3379306">
                  <a:moveTo>
                    <a:pt x="0" y="0"/>
                  </a:moveTo>
                  <a:lnTo>
                    <a:pt x="3379306" y="0"/>
                  </a:lnTo>
                  <a:lnTo>
                    <a:pt x="3379306" y="1715144"/>
                  </a:lnTo>
                  <a:lnTo>
                    <a:pt x="0" y="1715144"/>
                  </a:lnTo>
                  <a:close/>
                </a:path>
              </a:pathLst>
            </a:custGeom>
            <a:solidFill>
              <a:srgbClr val="DFAC52"/>
            </a:solidFill>
            <a:ln>
              <a:noFill/>
            </a:ln>
          </p:spPr>
        </p:sp>
        <p:sp>
          <p:nvSpPr>
            <p:cNvPr id="1872" name="Google Shape;1872;p86"/>
            <p:cNvSpPr txBox="1"/>
            <p:nvPr/>
          </p:nvSpPr>
          <p:spPr>
            <a:xfrm>
              <a:off x="0" y="-9525"/>
              <a:ext cx="3379306" cy="1724669"/>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73" name="Google Shape;1873;p86"/>
          <p:cNvSpPr/>
          <p:nvPr/>
        </p:nvSpPr>
        <p:spPr>
          <a:xfrm>
            <a:off x="15040470" y="9390311"/>
            <a:ext cx="2870782" cy="552674"/>
          </a:xfrm>
          <a:custGeom>
            <a:rect b="b" l="l" r="r" t="t"/>
            <a:pathLst>
              <a:path extrusionOk="0" h="552674" w="2870782">
                <a:moveTo>
                  <a:pt x="0" y="0"/>
                </a:moveTo>
                <a:lnTo>
                  <a:pt x="2870783" y="0"/>
                </a:lnTo>
                <a:lnTo>
                  <a:pt x="2870783" y="552674"/>
                </a:lnTo>
                <a:lnTo>
                  <a:pt x="0" y="552674"/>
                </a:lnTo>
                <a:lnTo>
                  <a:pt x="0" y="0"/>
                </a:lnTo>
                <a:close/>
              </a:path>
            </a:pathLst>
          </a:custGeom>
          <a:blipFill rotWithShape="1">
            <a:blip r:embed="rId4">
              <a:alphaModFix/>
            </a:blip>
            <a:stretch>
              <a:fillRect b="-6540" l="-2006" r="-2012" t="-4247"/>
            </a:stretch>
          </a:blipFill>
          <a:ln>
            <a:noFill/>
          </a:ln>
        </p:spPr>
      </p:sp>
      <p:sp>
        <p:nvSpPr>
          <p:cNvPr id="1874" name="Google Shape;1874;p86"/>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5">
              <a:alphaModFix/>
            </a:blip>
            <a:stretch>
              <a:fillRect b="-4987" l="-14765" r="-20796" t="0"/>
            </a:stretch>
          </a:blipFill>
          <a:ln>
            <a:noFill/>
          </a:ln>
        </p:spPr>
      </p:sp>
      <p:sp>
        <p:nvSpPr>
          <p:cNvPr id="1875" name="Google Shape;1875;p86"/>
          <p:cNvSpPr/>
          <p:nvPr/>
        </p:nvSpPr>
        <p:spPr>
          <a:xfrm>
            <a:off x="147783" y="6597017"/>
            <a:ext cx="4590102" cy="3069630"/>
          </a:xfrm>
          <a:custGeom>
            <a:rect b="b" l="l" r="r" t="t"/>
            <a:pathLst>
              <a:path extrusionOk="0" h="3069630" w="4590102">
                <a:moveTo>
                  <a:pt x="0" y="0"/>
                </a:moveTo>
                <a:lnTo>
                  <a:pt x="4590102" y="0"/>
                </a:lnTo>
                <a:lnTo>
                  <a:pt x="4590102" y="3069631"/>
                </a:lnTo>
                <a:lnTo>
                  <a:pt x="0" y="3069631"/>
                </a:lnTo>
                <a:lnTo>
                  <a:pt x="0" y="0"/>
                </a:lnTo>
                <a:close/>
              </a:path>
            </a:pathLst>
          </a:custGeom>
          <a:blipFill rotWithShape="1">
            <a:blip r:embed="rId6">
              <a:alphaModFix/>
            </a:blip>
            <a:stretch>
              <a:fillRect b="0" l="0" r="0" t="0"/>
            </a:stretch>
          </a:blipFill>
          <a:ln>
            <a:noFill/>
          </a:ln>
        </p:spPr>
      </p:sp>
      <p:sp>
        <p:nvSpPr>
          <p:cNvPr id="1876" name="Google Shape;1876;p86"/>
          <p:cNvSpPr txBox="1"/>
          <p:nvPr/>
        </p:nvSpPr>
        <p:spPr>
          <a:xfrm>
            <a:off x="6992745" y="2614484"/>
            <a:ext cx="10918507" cy="39909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Students' engagement with math </a:t>
            </a:r>
            <a:r>
              <a:rPr b="1" i="0" lang="en-US" sz="2400" u="none" cap="none" strike="noStrike">
                <a:solidFill>
                  <a:srgbClr val="000000"/>
                </a:solidFill>
                <a:latin typeface="Philosopher"/>
                <a:ea typeface="Philosopher"/>
                <a:cs typeface="Philosopher"/>
                <a:sym typeface="Philosopher"/>
              </a:rPr>
              <a:t>significantly increased</a:t>
            </a:r>
            <a:endParaRPr/>
          </a:p>
          <a:p>
            <a:pPr indent="0" lvl="0" marL="0" marR="0" rtl="0" algn="l">
              <a:lnSpc>
                <a:spcPct val="11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Students showed</a:t>
            </a:r>
            <a:r>
              <a:rPr b="1" i="0" lang="en-US" sz="2400" u="none" cap="none" strike="noStrike">
                <a:solidFill>
                  <a:srgbClr val="000000"/>
                </a:solidFill>
                <a:latin typeface="Philosopher"/>
                <a:ea typeface="Philosopher"/>
                <a:cs typeface="Philosopher"/>
                <a:sym typeface="Philosopher"/>
              </a:rPr>
              <a:t> notable improvement</a:t>
            </a:r>
            <a:r>
              <a:rPr b="0" i="0" lang="en-US" sz="2400" u="none" cap="none" strike="noStrike">
                <a:solidFill>
                  <a:srgbClr val="000000"/>
                </a:solidFill>
                <a:latin typeface="Philosopher"/>
                <a:ea typeface="Philosopher"/>
                <a:cs typeface="Philosopher"/>
                <a:sym typeface="Philosopher"/>
              </a:rPr>
              <a:t> in math proficiency: the</a:t>
            </a:r>
            <a:r>
              <a:rPr b="1" i="0" lang="en-US" sz="2400" u="none" cap="none" strike="noStrike">
                <a:solidFill>
                  <a:srgbClr val="000000"/>
                </a:solidFill>
                <a:latin typeface="Philosopher"/>
                <a:ea typeface="Philosopher"/>
                <a:cs typeface="Philosopher"/>
                <a:sym typeface="Philosopher"/>
              </a:rPr>
              <a:t> focused, repetitive nature of micro-learning</a:t>
            </a:r>
            <a:r>
              <a:rPr b="0" i="0" lang="en-US" sz="2400" u="none" cap="none" strike="noStrike">
                <a:solidFill>
                  <a:srgbClr val="000000"/>
                </a:solidFill>
                <a:latin typeface="Philosopher"/>
                <a:ea typeface="Philosopher"/>
                <a:cs typeface="Philosopher"/>
                <a:sym typeface="Philosopher"/>
              </a:rPr>
              <a:t> helped</a:t>
            </a:r>
            <a:r>
              <a:rPr b="1" i="0" lang="en-US" sz="2400" u="none" cap="none" strike="noStrike">
                <a:solidFill>
                  <a:srgbClr val="000000"/>
                </a:solidFill>
                <a:latin typeface="Philosopher"/>
                <a:ea typeface="Philosopher"/>
                <a:cs typeface="Philosopher"/>
                <a:sym typeface="Philosopher"/>
              </a:rPr>
              <a:t> reinforce their understanding</a:t>
            </a:r>
            <a:r>
              <a:rPr b="0" i="0" lang="en-US" sz="2400" u="none" cap="none" strike="noStrike">
                <a:solidFill>
                  <a:srgbClr val="000000"/>
                </a:solidFill>
                <a:latin typeface="Philosopher"/>
                <a:ea typeface="Philosopher"/>
                <a:cs typeface="Philosopher"/>
                <a:sym typeface="Philosopher"/>
              </a:rPr>
              <a:t> of foundational math topics</a:t>
            </a: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The </a:t>
            </a:r>
            <a:r>
              <a:rPr b="1" i="0" lang="en-US" sz="2400" u="none" cap="none" strike="noStrike">
                <a:solidFill>
                  <a:srgbClr val="000000"/>
                </a:solidFill>
                <a:latin typeface="Philosopher"/>
                <a:ea typeface="Philosopher"/>
                <a:cs typeface="Philosopher"/>
                <a:sym typeface="Philosopher"/>
              </a:rPr>
              <a:t>gamification elements</a:t>
            </a:r>
            <a:r>
              <a:rPr b="0" i="0" lang="en-US" sz="2400" u="none" cap="none" strike="noStrike">
                <a:solidFill>
                  <a:srgbClr val="000000"/>
                </a:solidFill>
                <a:latin typeface="Philosopher"/>
                <a:ea typeface="Philosopher"/>
                <a:cs typeface="Philosopher"/>
                <a:sym typeface="Philosopher"/>
              </a:rPr>
              <a:t> added an element of fun and friendly competition: students were not only learning math more effectively but also </a:t>
            </a:r>
            <a:r>
              <a:rPr b="1" i="0" lang="en-US" sz="2400" u="none" cap="none" strike="noStrike">
                <a:solidFill>
                  <a:srgbClr val="000000"/>
                </a:solidFill>
                <a:latin typeface="Philosopher"/>
                <a:ea typeface="Philosopher"/>
                <a:cs typeface="Philosopher"/>
                <a:sym typeface="Philosopher"/>
              </a:rPr>
              <a:t>enjoying the process</a:t>
            </a:r>
            <a:endParaRPr/>
          </a:p>
        </p:txBody>
      </p:sp>
      <p:sp>
        <p:nvSpPr>
          <p:cNvPr id="1877" name="Google Shape;1877;p86"/>
          <p:cNvSpPr/>
          <p:nvPr/>
        </p:nvSpPr>
        <p:spPr>
          <a:xfrm>
            <a:off x="5849825" y="2518338"/>
            <a:ext cx="764432" cy="764432"/>
          </a:xfrm>
          <a:custGeom>
            <a:rect b="b" l="l" r="r" t="t"/>
            <a:pathLst>
              <a:path extrusionOk="0" h="764432" w="764432">
                <a:moveTo>
                  <a:pt x="0" y="0"/>
                </a:moveTo>
                <a:lnTo>
                  <a:pt x="764433" y="0"/>
                </a:lnTo>
                <a:lnTo>
                  <a:pt x="764433" y="764432"/>
                </a:lnTo>
                <a:lnTo>
                  <a:pt x="0" y="764432"/>
                </a:lnTo>
                <a:lnTo>
                  <a:pt x="0" y="0"/>
                </a:lnTo>
                <a:close/>
              </a:path>
            </a:pathLst>
          </a:custGeom>
          <a:blipFill rotWithShape="1">
            <a:blip r:embed="rId7">
              <a:alphaModFix/>
            </a:blip>
            <a:stretch>
              <a:fillRect b="0" l="0" r="0" t="0"/>
            </a:stretch>
          </a:blipFill>
          <a:ln>
            <a:noFill/>
          </a:ln>
        </p:spPr>
      </p:sp>
      <p:sp>
        <p:nvSpPr>
          <p:cNvPr id="1878" name="Google Shape;1878;p86"/>
          <p:cNvSpPr/>
          <p:nvPr/>
        </p:nvSpPr>
        <p:spPr>
          <a:xfrm>
            <a:off x="5675912" y="3852508"/>
            <a:ext cx="1112260" cy="1023279"/>
          </a:xfrm>
          <a:custGeom>
            <a:rect b="b" l="l" r="r" t="t"/>
            <a:pathLst>
              <a:path extrusionOk="0" h="1023279" w="1112260">
                <a:moveTo>
                  <a:pt x="0" y="0"/>
                </a:moveTo>
                <a:lnTo>
                  <a:pt x="1112259" y="0"/>
                </a:lnTo>
                <a:lnTo>
                  <a:pt x="1112259" y="1023279"/>
                </a:lnTo>
                <a:lnTo>
                  <a:pt x="0" y="1023279"/>
                </a:lnTo>
                <a:lnTo>
                  <a:pt x="0" y="0"/>
                </a:lnTo>
                <a:close/>
              </a:path>
            </a:pathLst>
          </a:custGeom>
          <a:blipFill rotWithShape="1">
            <a:blip r:embed="rId8">
              <a:alphaModFix/>
            </a:blip>
            <a:stretch>
              <a:fillRect b="0" l="0" r="0" t="0"/>
            </a:stretch>
          </a:blipFill>
          <a:ln>
            <a:noFill/>
          </a:ln>
        </p:spPr>
      </p:sp>
      <p:sp>
        <p:nvSpPr>
          <p:cNvPr id="1879" name="Google Shape;1879;p86"/>
          <p:cNvSpPr/>
          <p:nvPr/>
        </p:nvSpPr>
        <p:spPr>
          <a:xfrm>
            <a:off x="5754498" y="5634596"/>
            <a:ext cx="955087" cy="970863"/>
          </a:xfrm>
          <a:custGeom>
            <a:rect b="b" l="l" r="r" t="t"/>
            <a:pathLst>
              <a:path extrusionOk="0" h="970863" w="955087">
                <a:moveTo>
                  <a:pt x="0" y="0"/>
                </a:moveTo>
                <a:lnTo>
                  <a:pt x="955087" y="0"/>
                </a:lnTo>
                <a:lnTo>
                  <a:pt x="955087" y="970863"/>
                </a:lnTo>
                <a:lnTo>
                  <a:pt x="0" y="970863"/>
                </a:lnTo>
                <a:lnTo>
                  <a:pt x="0" y="0"/>
                </a:lnTo>
                <a:close/>
              </a:path>
            </a:pathLst>
          </a:custGeom>
          <a:blipFill rotWithShape="1">
            <a:blip r:embed="rId9">
              <a:alphaModFix/>
            </a:blip>
            <a:stretch>
              <a:fillRect b="0" l="0" r="0" t="0"/>
            </a:stretch>
          </a:blipFill>
          <a:ln>
            <a:noFill/>
          </a:ln>
        </p:spPr>
      </p:sp>
      <p:sp>
        <p:nvSpPr>
          <p:cNvPr id="1880" name="Google Shape;1880;p86"/>
          <p:cNvSpPr/>
          <p:nvPr/>
        </p:nvSpPr>
        <p:spPr>
          <a:xfrm>
            <a:off x="5793778" y="7124788"/>
            <a:ext cx="876528" cy="1111287"/>
          </a:xfrm>
          <a:custGeom>
            <a:rect b="b" l="l" r="r" t="t"/>
            <a:pathLst>
              <a:path extrusionOk="0" h="1111287" w="876528">
                <a:moveTo>
                  <a:pt x="0" y="0"/>
                </a:moveTo>
                <a:lnTo>
                  <a:pt x="876527" y="0"/>
                </a:lnTo>
                <a:lnTo>
                  <a:pt x="876527" y="1111287"/>
                </a:lnTo>
                <a:lnTo>
                  <a:pt x="0" y="1111287"/>
                </a:lnTo>
                <a:lnTo>
                  <a:pt x="0" y="0"/>
                </a:lnTo>
                <a:close/>
              </a:path>
            </a:pathLst>
          </a:custGeom>
          <a:blipFill rotWithShape="1">
            <a:blip r:embed="rId10">
              <a:alphaModFix/>
            </a:blip>
            <a:stretch>
              <a:fillRect b="0" l="0" r="0" t="0"/>
            </a:stretch>
          </a:blipFill>
          <a:ln>
            <a:noFill/>
          </a:ln>
        </p:spPr>
      </p:sp>
      <p:sp>
        <p:nvSpPr>
          <p:cNvPr id="1881" name="Google Shape;1881;p86"/>
          <p:cNvSpPr txBox="1"/>
          <p:nvPr/>
        </p:nvSpPr>
        <p:spPr>
          <a:xfrm>
            <a:off x="3700246" y="7133198"/>
            <a:ext cx="197793" cy="4381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2799" u="none" cap="none" strike="noStrike">
                <a:solidFill>
                  <a:srgbClr val="FBF9FF"/>
                </a:solidFill>
                <a:latin typeface="Arimo"/>
                <a:ea typeface="Arimo"/>
                <a:cs typeface="Arimo"/>
                <a:sym typeface="Arimo"/>
              </a:rPr>
              <a:t>2</a:t>
            </a:r>
            <a:endParaRPr/>
          </a:p>
        </p:txBody>
      </p:sp>
      <p:sp>
        <p:nvSpPr>
          <p:cNvPr id="1882" name="Google Shape;1882;p86"/>
          <p:cNvSpPr txBox="1"/>
          <p:nvPr/>
        </p:nvSpPr>
        <p:spPr>
          <a:xfrm>
            <a:off x="5457197" y="1205649"/>
            <a:ext cx="2014984" cy="7429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899" u="none" cap="none" strike="noStrike">
                <a:solidFill>
                  <a:srgbClr val="000000"/>
                </a:solidFill>
                <a:latin typeface="Philosopher"/>
                <a:ea typeface="Philosopher"/>
                <a:cs typeface="Philosopher"/>
                <a:sym typeface="Philosopher"/>
              </a:rPr>
              <a:t>Results</a:t>
            </a:r>
            <a:endParaRPr/>
          </a:p>
        </p:txBody>
      </p:sp>
      <p:sp>
        <p:nvSpPr>
          <p:cNvPr id="1883" name="Google Shape;1883;p86"/>
          <p:cNvSpPr txBox="1"/>
          <p:nvPr/>
        </p:nvSpPr>
        <p:spPr>
          <a:xfrm>
            <a:off x="871510" y="8319094"/>
            <a:ext cx="3437734" cy="768279"/>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5018" u="none" cap="none" strike="noStrike">
                <a:solidFill>
                  <a:srgbClr val="DFAC52"/>
                </a:solidFill>
                <a:latin typeface="Philosopher"/>
                <a:ea typeface="Philosopher"/>
                <a:cs typeface="Philosopher"/>
                <a:sym typeface="Philosopher"/>
              </a:rPr>
              <a:t>School Z</a:t>
            </a:r>
            <a:endParaRPr/>
          </a:p>
        </p:txBody>
      </p:sp>
      <p:sp>
        <p:nvSpPr>
          <p:cNvPr id="1884" name="Google Shape;1884;p86"/>
          <p:cNvSpPr txBox="1"/>
          <p:nvPr/>
        </p:nvSpPr>
        <p:spPr>
          <a:xfrm>
            <a:off x="6992745" y="7271344"/>
            <a:ext cx="10918507" cy="10953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School Z's innovative approach to </a:t>
            </a:r>
            <a:r>
              <a:rPr b="1" i="0" lang="en-US" sz="2400" u="none" cap="none" strike="noStrike">
                <a:solidFill>
                  <a:srgbClr val="000000"/>
                </a:solidFill>
                <a:latin typeface="Philosopher"/>
                <a:ea typeface="Philosopher"/>
                <a:cs typeface="Philosopher"/>
                <a:sym typeface="Philosopher"/>
              </a:rPr>
              <a:t>integrating micro-learning</a:t>
            </a:r>
            <a:r>
              <a:rPr b="0" i="0" lang="en-US" sz="2400" u="none" cap="none" strike="noStrike">
                <a:solidFill>
                  <a:srgbClr val="000000"/>
                </a:solidFill>
                <a:latin typeface="Philosopher"/>
                <a:ea typeface="Philosopher"/>
                <a:cs typeface="Philosopher"/>
                <a:sym typeface="Philosopher"/>
              </a:rPr>
              <a:t> into their math curriculum demonstrates how this method can have a</a:t>
            </a:r>
            <a:r>
              <a:rPr b="1" i="0" lang="en-US" sz="2400" u="none" cap="none" strike="noStrike">
                <a:solidFill>
                  <a:srgbClr val="000000"/>
                </a:solidFill>
                <a:latin typeface="Philosopher"/>
                <a:ea typeface="Philosopher"/>
                <a:cs typeface="Philosopher"/>
                <a:sym typeface="Philosopher"/>
              </a:rPr>
              <a:t> positive impact </a:t>
            </a:r>
            <a:r>
              <a:rPr b="0" i="0" lang="en-US" sz="2400" u="none" cap="none" strike="noStrike">
                <a:solidFill>
                  <a:srgbClr val="000000"/>
                </a:solidFill>
                <a:latin typeface="Philosopher"/>
                <a:ea typeface="Philosopher"/>
                <a:cs typeface="Philosopher"/>
                <a:sym typeface="Philosopher"/>
              </a:rPr>
              <a:t>on</a:t>
            </a:r>
            <a:r>
              <a:rPr b="1" i="0" lang="en-US" sz="2400" u="none" cap="none" strike="noStrike">
                <a:solidFill>
                  <a:srgbClr val="000000"/>
                </a:solidFill>
                <a:latin typeface="Philosopher"/>
                <a:ea typeface="Philosopher"/>
                <a:cs typeface="Philosopher"/>
                <a:sym typeface="Philosopher"/>
              </a:rPr>
              <a:t> educational outcomes</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2" name="Shape 1892"/>
        <p:cNvGrpSpPr/>
        <p:nvPr/>
      </p:nvGrpSpPr>
      <p:grpSpPr>
        <a:xfrm>
          <a:off x="0" y="0"/>
          <a:ext cx="0" cy="0"/>
          <a:chOff x="0" y="0"/>
          <a:chExt cx="0" cy="0"/>
        </a:xfrm>
      </p:grpSpPr>
      <p:sp>
        <p:nvSpPr>
          <p:cNvPr id="1893" name="Google Shape;1893;p87"/>
          <p:cNvSpPr/>
          <p:nvPr/>
        </p:nvSpPr>
        <p:spPr>
          <a:xfrm>
            <a:off x="8908020" y="0"/>
            <a:ext cx="9379980" cy="10287000"/>
          </a:xfrm>
          <a:custGeom>
            <a:rect b="b" l="l" r="r" t="t"/>
            <a:pathLst>
              <a:path extrusionOk="0" h="10287000" w="9379980">
                <a:moveTo>
                  <a:pt x="0" y="0"/>
                </a:moveTo>
                <a:lnTo>
                  <a:pt x="9379980" y="0"/>
                </a:lnTo>
                <a:lnTo>
                  <a:pt x="9379980" y="10287000"/>
                </a:lnTo>
                <a:lnTo>
                  <a:pt x="0" y="10287000"/>
                </a:lnTo>
                <a:lnTo>
                  <a:pt x="0" y="0"/>
                </a:lnTo>
                <a:close/>
              </a:path>
            </a:pathLst>
          </a:custGeom>
          <a:blipFill rotWithShape="1">
            <a:blip r:embed="rId3">
              <a:alphaModFix/>
            </a:blip>
            <a:stretch>
              <a:fillRect b="-8533" l="-78131" r="-15464" t="-9078"/>
            </a:stretch>
          </a:blipFill>
          <a:ln>
            <a:noFill/>
          </a:ln>
        </p:spPr>
      </p:sp>
      <p:sp>
        <p:nvSpPr>
          <p:cNvPr id="1894" name="Google Shape;1894;p87"/>
          <p:cNvSpPr/>
          <p:nvPr/>
        </p:nvSpPr>
        <p:spPr>
          <a:xfrm>
            <a:off x="15040470" y="9390311"/>
            <a:ext cx="2870782" cy="552674"/>
          </a:xfrm>
          <a:custGeom>
            <a:rect b="b" l="l" r="r" t="t"/>
            <a:pathLst>
              <a:path extrusionOk="0" h="552674" w="2870782">
                <a:moveTo>
                  <a:pt x="0" y="0"/>
                </a:moveTo>
                <a:lnTo>
                  <a:pt x="2870783" y="0"/>
                </a:lnTo>
                <a:lnTo>
                  <a:pt x="2870783" y="552674"/>
                </a:lnTo>
                <a:lnTo>
                  <a:pt x="0" y="552674"/>
                </a:lnTo>
                <a:lnTo>
                  <a:pt x="0" y="0"/>
                </a:lnTo>
                <a:close/>
              </a:path>
            </a:pathLst>
          </a:custGeom>
          <a:blipFill rotWithShape="1">
            <a:blip r:embed="rId4">
              <a:alphaModFix/>
            </a:blip>
            <a:stretch>
              <a:fillRect b="-6540" l="-2006" r="-2012" t="-4247"/>
            </a:stretch>
          </a:blipFill>
          <a:ln>
            <a:noFill/>
          </a:ln>
        </p:spPr>
      </p:sp>
      <p:sp>
        <p:nvSpPr>
          <p:cNvPr id="1895" name="Google Shape;1895;p87"/>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5">
              <a:alphaModFix/>
            </a:blip>
            <a:stretch>
              <a:fillRect b="-4987" l="-14765" r="-20796" t="0"/>
            </a:stretch>
          </a:blipFill>
          <a:ln>
            <a:noFill/>
          </a:ln>
        </p:spPr>
      </p:sp>
      <p:grpSp>
        <p:nvGrpSpPr>
          <p:cNvPr id="1896" name="Google Shape;1896;p87"/>
          <p:cNvGrpSpPr/>
          <p:nvPr/>
        </p:nvGrpSpPr>
        <p:grpSpPr>
          <a:xfrm>
            <a:off x="533930" y="5107335"/>
            <a:ext cx="11932595" cy="2647740"/>
            <a:chOff x="0" y="-9525"/>
            <a:chExt cx="3142741" cy="697347"/>
          </a:xfrm>
        </p:grpSpPr>
        <p:sp>
          <p:nvSpPr>
            <p:cNvPr id="1897" name="Google Shape;1897;p87"/>
            <p:cNvSpPr/>
            <p:nvPr/>
          </p:nvSpPr>
          <p:spPr>
            <a:xfrm>
              <a:off x="0" y="0"/>
              <a:ext cx="3142741" cy="687822"/>
            </a:xfrm>
            <a:custGeom>
              <a:rect b="b" l="l" r="r" t="t"/>
              <a:pathLst>
                <a:path extrusionOk="0" h="687822" w="3142741">
                  <a:moveTo>
                    <a:pt x="0" y="0"/>
                  </a:moveTo>
                  <a:lnTo>
                    <a:pt x="3142741" y="0"/>
                  </a:lnTo>
                  <a:lnTo>
                    <a:pt x="3142741" y="687822"/>
                  </a:lnTo>
                  <a:lnTo>
                    <a:pt x="0" y="687822"/>
                  </a:lnTo>
                  <a:close/>
                </a:path>
              </a:pathLst>
            </a:custGeom>
            <a:solidFill>
              <a:srgbClr val="DFAC52"/>
            </a:solidFill>
            <a:ln>
              <a:noFill/>
            </a:ln>
          </p:spPr>
        </p:sp>
        <p:sp>
          <p:nvSpPr>
            <p:cNvPr id="1898" name="Google Shape;1898;p87"/>
            <p:cNvSpPr txBox="1"/>
            <p:nvPr/>
          </p:nvSpPr>
          <p:spPr>
            <a:xfrm>
              <a:off x="0" y="-9525"/>
              <a:ext cx="3142741" cy="69734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99" name="Google Shape;1899;p87"/>
          <p:cNvSpPr txBox="1"/>
          <p:nvPr/>
        </p:nvSpPr>
        <p:spPr>
          <a:xfrm>
            <a:off x="533930" y="3454506"/>
            <a:ext cx="1729234"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F59F35"/>
                </a:solidFill>
                <a:latin typeface="Philosopher"/>
                <a:ea typeface="Philosopher"/>
                <a:cs typeface="Philosopher"/>
                <a:sym typeface="Philosopher"/>
              </a:rPr>
              <a:t>Case Studies</a:t>
            </a:r>
            <a:endParaRPr/>
          </a:p>
        </p:txBody>
      </p:sp>
      <p:sp>
        <p:nvSpPr>
          <p:cNvPr id="1900" name="Google Shape;1900;p87"/>
          <p:cNvSpPr txBox="1"/>
          <p:nvPr/>
        </p:nvSpPr>
        <p:spPr>
          <a:xfrm>
            <a:off x="533930" y="4217463"/>
            <a:ext cx="2500312" cy="7429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899" u="none" cap="none" strike="noStrike">
                <a:solidFill>
                  <a:srgbClr val="000000"/>
                </a:solidFill>
                <a:latin typeface="Philosopher"/>
                <a:ea typeface="Philosopher"/>
                <a:cs typeface="Philosopher"/>
                <a:sym typeface="Philosopher"/>
              </a:rPr>
              <a:t>The need</a:t>
            </a:r>
            <a:endParaRPr/>
          </a:p>
        </p:txBody>
      </p:sp>
      <p:sp>
        <p:nvSpPr>
          <p:cNvPr id="1901" name="Google Shape;1901;p87"/>
          <p:cNvSpPr txBox="1"/>
          <p:nvPr/>
        </p:nvSpPr>
        <p:spPr>
          <a:xfrm>
            <a:off x="533930" y="5896838"/>
            <a:ext cx="11932595" cy="73342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Nonprofit Organization MAAM identified a significant need in their community — adult learners seeking to acquire job-related skills and knowledge.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9" name="Shape 1909"/>
        <p:cNvGrpSpPr/>
        <p:nvPr/>
      </p:nvGrpSpPr>
      <p:grpSpPr>
        <a:xfrm>
          <a:off x="0" y="0"/>
          <a:ext cx="0" cy="0"/>
          <a:chOff x="0" y="0"/>
          <a:chExt cx="0" cy="0"/>
        </a:xfrm>
      </p:grpSpPr>
      <p:sp>
        <p:nvSpPr>
          <p:cNvPr id="1910" name="Google Shape;1910;p88"/>
          <p:cNvSpPr/>
          <p:nvPr/>
        </p:nvSpPr>
        <p:spPr>
          <a:xfrm>
            <a:off x="8908020" y="0"/>
            <a:ext cx="9379980" cy="10287000"/>
          </a:xfrm>
          <a:custGeom>
            <a:rect b="b" l="l" r="r" t="t"/>
            <a:pathLst>
              <a:path extrusionOk="0" h="10287000" w="9379980">
                <a:moveTo>
                  <a:pt x="0" y="0"/>
                </a:moveTo>
                <a:lnTo>
                  <a:pt x="9379980" y="0"/>
                </a:lnTo>
                <a:lnTo>
                  <a:pt x="9379980" y="10287000"/>
                </a:lnTo>
                <a:lnTo>
                  <a:pt x="0" y="10287000"/>
                </a:lnTo>
                <a:lnTo>
                  <a:pt x="0" y="0"/>
                </a:lnTo>
                <a:close/>
              </a:path>
            </a:pathLst>
          </a:custGeom>
          <a:blipFill rotWithShape="1">
            <a:blip r:embed="rId3">
              <a:alphaModFix/>
            </a:blip>
            <a:stretch>
              <a:fillRect b="-8533" l="-78131" r="-15464" t="-9078"/>
            </a:stretch>
          </a:blipFill>
          <a:ln>
            <a:noFill/>
          </a:ln>
        </p:spPr>
      </p:sp>
      <p:grpSp>
        <p:nvGrpSpPr>
          <p:cNvPr id="1911" name="Google Shape;1911;p88"/>
          <p:cNvGrpSpPr/>
          <p:nvPr/>
        </p:nvGrpSpPr>
        <p:grpSpPr>
          <a:xfrm>
            <a:off x="360327" y="3535517"/>
            <a:ext cx="12830803" cy="6259223"/>
            <a:chOff x="0" y="-9525"/>
            <a:chExt cx="3379306" cy="1648520"/>
          </a:xfrm>
        </p:grpSpPr>
        <p:sp>
          <p:nvSpPr>
            <p:cNvPr id="1912" name="Google Shape;1912;p88"/>
            <p:cNvSpPr/>
            <p:nvPr/>
          </p:nvSpPr>
          <p:spPr>
            <a:xfrm>
              <a:off x="0" y="0"/>
              <a:ext cx="3379306" cy="1638995"/>
            </a:xfrm>
            <a:custGeom>
              <a:rect b="b" l="l" r="r" t="t"/>
              <a:pathLst>
                <a:path extrusionOk="0" h="1638995" w="3379306">
                  <a:moveTo>
                    <a:pt x="0" y="0"/>
                  </a:moveTo>
                  <a:lnTo>
                    <a:pt x="3379306" y="0"/>
                  </a:lnTo>
                  <a:lnTo>
                    <a:pt x="3379306" y="1638995"/>
                  </a:lnTo>
                  <a:lnTo>
                    <a:pt x="0" y="1638995"/>
                  </a:lnTo>
                  <a:close/>
                </a:path>
              </a:pathLst>
            </a:custGeom>
            <a:solidFill>
              <a:srgbClr val="DFAC52"/>
            </a:solidFill>
            <a:ln>
              <a:noFill/>
            </a:ln>
          </p:spPr>
        </p:sp>
        <p:sp>
          <p:nvSpPr>
            <p:cNvPr id="1913" name="Google Shape;1913;p88"/>
            <p:cNvSpPr txBox="1"/>
            <p:nvPr/>
          </p:nvSpPr>
          <p:spPr>
            <a:xfrm>
              <a:off x="0" y="-9525"/>
              <a:ext cx="3379306" cy="1648520"/>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14" name="Google Shape;1914;p88"/>
          <p:cNvSpPr/>
          <p:nvPr/>
        </p:nvSpPr>
        <p:spPr>
          <a:xfrm>
            <a:off x="15040470" y="9390311"/>
            <a:ext cx="2870782" cy="552674"/>
          </a:xfrm>
          <a:custGeom>
            <a:rect b="b" l="l" r="r" t="t"/>
            <a:pathLst>
              <a:path extrusionOk="0" h="552674" w="2870782">
                <a:moveTo>
                  <a:pt x="0" y="0"/>
                </a:moveTo>
                <a:lnTo>
                  <a:pt x="2870783" y="0"/>
                </a:lnTo>
                <a:lnTo>
                  <a:pt x="2870783" y="552674"/>
                </a:lnTo>
                <a:lnTo>
                  <a:pt x="0" y="552674"/>
                </a:lnTo>
                <a:lnTo>
                  <a:pt x="0" y="0"/>
                </a:lnTo>
                <a:close/>
              </a:path>
            </a:pathLst>
          </a:custGeom>
          <a:blipFill rotWithShape="1">
            <a:blip r:embed="rId4">
              <a:alphaModFix/>
            </a:blip>
            <a:stretch>
              <a:fillRect b="-6540" l="-2006" r="-2012" t="-4247"/>
            </a:stretch>
          </a:blipFill>
          <a:ln>
            <a:noFill/>
          </a:ln>
        </p:spPr>
      </p:sp>
      <p:sp>
        <p:nvSpPr>
          <p:cNvPr id="1915" name="Google Shape;1915;p88"/>
          <p:cNvSpPr/>
          <p:nvPr/>
        </p:nvSpPr>
        <p:spPr>
          <a:xfrm>
            <a:off x="6106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5">
              <a:alphaModFix/>
            </a:blip>
            <a:stretch>
              <a:fillRect b="-4987" l="-14765" r="-20796" t="0"/>
            </a:stretch>
          </a:blipFill>
          <a:ln>
            <a:noFill/>
          </a:ln>
        </p:spPr>
      </p:sp>
      <p:sp>
        <p:nvSpPr>
          <p:cNvPr id="1916" name="Google Shape;1916;p88"/>
          <p:cNvSpPr/>
          <p:nvPr/>
        </p:nvSpPr>
        <p:spPr>
          <a:xfrm>
            <a:off x="1028700" y="5393516"/>
            <a:ext cx="1128101" cy="1151123"/>
          </a:xfrm>
          <a:custGeom>
            <a:rect b="b" l="l" r="r" t="t"/>
            <a:pathLst>
              <a:path extrusionOk="0" h="1151123" w="1128101">
                <a:moveTo>
                  <a:pt x="0" y="0"/>
                </a:moveTo>
                <a:lnTo>
                  <a:pt x="1128101" y="0"/>
                </a:lnTo>
                <a:lnTo>
                  <a:pt x="1128101" y="1151123"/>
                </a:lnTo>
                <a:lnTo>
                  <a:pt x="0" y="1151123"/>
                </a:lnTo>
                <a:lnTo>
                  <a:pt x="0" y="0"/>
                </a:lnTo>
                <a:close/>
              </a:path>
            </a:pathLst>
          </a:custGeom>
          <a:blipFill rotWithShape="1">
            <a:blip r:embed="rId6">
              <a:alphaModFix/>
            </a:blip>
            <a:stretch>
              <a:fillRect b="0" l="0" r="0" t="0"/>
            </a:stretch>
          </a:blipFill>
          <a:ln>
            <a:noFill/>
          </a:ln>
        </p:spPr>
      </p:sp>
      <p:sp>
        <p:nvSpPr>
          <p:cNvPr id="1917" name="Google Shape;1917;p88"/>
          <p:cNvSpPr/>
          <p:nvPr/>
        </p:nvSpPr>
        <p:spPr>
          <a:xfrm>
            <a:off x="1064990" y="7381324"/>
            <a:ext cx="1055520" cy="1063496"/>
          </a:xfrm>
          <a:custGeom>
            <a:rect b="b" l="l" r="r" t="t"/>
            <a:pathLst>
              <a:path extrusionOk="0" h="1063496" w="1055520">
                <a:moveTo>
                  <a:pt x="0" y="0"/>
                </a:moveTo>
                <a:lnTo>
                  <a:pt x="1055520" y="0"/>
                </a:lnTo>
                <a:lnTo>
                  <a:pt x="1055520" y="1063496"/>
                </a:lnTo>
                <a:lnTo>
                  <a:pt x="0" y="1063496"/>
                </a:lnTo>
                <a:lnTo>
                  <a:pt x="0" y="0"/>
                </a:lnTo>
                <a:close/>
              </a:path>
            </a:pathLst>
          </a:custGeom>
          <a:blipFill rotWithShape="1">
            <a:blip r:embed="rId7">
              <a:alphaModFix/>
            </a:blip>
            <a:stretch>
              <a:fillRect b="0" l="0" r="0" t="0"/>
            </a:stretch>
          </a:blipFill>
          <a:ln>
            <a:noFill/>
          </a:ln>
        </p:spPr>
      </p:sp>
      <p:sp>
        <p:nvSpPr>
          <p:cNvPr id="1918" name="Google Shape;1918;p88"/>
          <p:cNvSpPr txBox="1"/>
          <p:nvPr/>
        </p:nvSpPr>
        <p:spPr>
          <a:xfrm>
            <a:off x="421394" y="2648687"/>
            <a:ext cx="2314873" cy="7429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4899" u="none" cap="none" strike="noStrike">
                <a:solidFill>
                  <a:srgbClr val="000000"/>
                </a:solidFill>
                <a:latin typeface="Philosopher"/>
                <a:ea typeface="Philosopher"/>
                <a:cs typeface="Philosopher"/>
                <a:sym typeface="Philosopher"/>
              </a:rPr>
              <a:t>Aproach</a:t>
            </a:r>
            <a:endParaRPr/>
          </a:p>
        </p:txBody>
      </p:sp>
      <p:sp>
        <p:nvSpPr>
          <p:cNvPr id="1919" name="Google Shape;1919;p88"/>
          <p:cNvSpPr txBox="1"/>
          <p:nvPr/>
        </p:nvSpPr>
        <p:spPr>
          <a:xfrm>
            <a:off x="2514754" y="5539695"/>
            <a:ext cx="9797789" cy="290512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They designed a </a:t>
            </a:r>
            <a:r>
              <a:rPr b="1" i="0" lang="en-US" sz="2400" u="none" cap="none" strike="noStrike">
                <a:solidFill>
                  <a:srgbClr val="000000"/>
                </a:solidFill>
                <a:latin typeface="Philosopher"/>
                <a:ea typeface="Philosopher"/>
                <a:cs typeface="Philosopher"/>
                <a:sym typeface="Philosopher"/>
              </a:rPr>
              <a:t>library of micro-learning modules</a:t>
            </a:r>
            <a:r>
              <a:rPr b="0" i="0" lang="en-US" sz="2400" u="none" cap="none" strike="noStrike">
                <a:solidFill>
                  <a:srgbClr val="000000"/>
                </a:solidFill>
                <a:latin typeface="Philosopher"/>
                <a:ea typeface="Philosopher"/>
                <a:cs typeface="Philosopher"/>
                <a:sym typeface="Philosopher"/>
              </a:rPr>
              <a:t>, each tailored to a specific job skill. These modules were easily accessible through MAAM's online platform</a:t>
            </a: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MAAM emphasized the </a:t>
            </a:r>
            <a:r>
              <a:rPr b="1" i="0" lang="en-US" sz="2400" u="none" cap="none" strike="noStrike">
                <a:solidFill>
                  <a:srgbClr val="000000"/>
                </a:solidFill>
                <a:latin typeface="Philosopher"/>
                <a:ea typeface="Philosopher"/>
                <a:cs typeface="Philosopher"/>
                <a:sym typeface="Philosopher"/>
              </a:rPr>
              <a:t>importance of practical application: </a:t>
            </a:r>
            <a:r>
              <a:rPr b="0" i="0" lang="en-US" sz="2400" u="none" cap="none" strike="noStrike">
                <a:solidFill>
                  <a:srgbClr val="000000"/>
                </a:solidFill>
                <a:latin typeface="Philosopher"/>
                <a:ea typeface="Philosopher"/>
                <a:cs typeface="Philosopher"/>
                <a:sym typeface="Philosopher"/>
              </a:rPr>
              <a:t>each module included hands-on exercises and real-world scenarios, ensuring that learners could immediately apply what they had learned</a:t>
            </a:r>
            <a:endParaRPr/>
          </a:p>
        </p:txBody>
      </p:sp>
      <p:sp>
        <p:nvSpPr>
          <p:cNvPr id="1920" name="Google Shape;1920;p88"/>
          <p:cNvSpPr txBox="1"/>
          <p:nvPr/>
        </p:nvSpPr>
        <p:spPr>
          <a:xfrm>
            <a:off x="9903439" y="1519639"/>
            <a:ext cx="7797605" cy="571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799" u="none" cap="none" strike="noStrike">
                <a:solidFill>
                  <a:srgbClr val="DFAC52"/>
                </a:solidFill>
                <a:latin typeface="Philosopher"/>
                <a:ea typeface="Philosopher"/>
                <a:cs typeface="Philosopher"/>
                <a:sym typeface="Philosopher"/>
              </a:rPr>
              <a:t>3. Nonprofit Organization MAAM</a:t>
            </a:r>
            <a:endParaRPr/>
          </a:p>
        </p:txBody>
      </p:sp>
      <p:sp>
        <p:nvSpPr>
          <p:cNvPr id="1921" name="Google Shape;1921;p88"/>
          <p:cNvSpPr txBox="1"/>
          <p:nvPr/>
        </p:nvSpPr>
        <p:spPr>
          <a:xfrm>
            <a:off x="819948" y="3944087"/>
            <a:ext cx="7329924" cy="37147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To address this, they introduced micro-learning:</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9" name="Shape 1929"/>
        <p:cNvGrpSpPr/>
        <p:nvPr/>
      </p:nvGrpSpPr>
      <p:grpSpPr>
        <a:xfrm>
          <a:off x="0" y="0"/>
          <a:ext cx="0" cy="0"/>
          <a:chOff x="0" y="0"/>
          <a:chExt cx="0" cy="0"/>
        </a:xfrm>
      </p:grpSpPr>
      <p:sp>
        <p:nvSpPr>
          <p:cNvPr id="1930" name="Google Shape;1930;p89"/>
          <p:cNvSpPr/>
          <p:nvPr/>
        </p:nvSpPr>
        <p:spPr>
          <a:xfrm>
            <a:off x="-479942" y="0"/>
            <a:ext cx="8914013" cy="10287000"/>
          </a:xfrm>
          <a:custGeom>
            <a:rect b="b" l="l" r="r" t="t"/>
            <a:pathLst>
              <a:path extrusionOk="0" h="10287000" w="8914013">
                <a:moveTo>
                  <a:pt x="0" y="0"/>
                </a:moveTo>
                <a:lnTo>
                  <a:pt x="8914012" y="0"/>
                </a:lnTo>
                <a:lnTo>
                  <a:pt x="8914012" y="10287000"/>
                </a:lnTo>
                <a:lnTo>
                  <a:pt x="0" y="10287000"/>
                </a:lnTo>
                <a:lnTo>
                  <a:pt x="0" y="0"/>
                </a:lnTo>
                <a:close/>
              </a:path>
            </a:pathLst>
          </a:custGeom>
          <a:blipFill rotWithShape="1">
            <a:blip r:embed="rId3">
              <a:alphaModFix/>
            </a:blip>
            <a:stretch>
              <a:fillRect b="-6414" l="-78334" r="-25385" t="-11199"/>
            </a:stretch>
          </a:blipFill>
          <a:ln>
            <a:noFill/>
          </a:ln>
        </p:spPr>
      </p:sp>
      <p:sp>
        <p:nvSpPr>
          <p:cNvPr id="1931" name="Google Shape;1931;p89"/>
          <p:cNvSpPr/>
          <p:nvPr/>
        </p:nvSpPr>
        <p:spPr>
          <a:xfrm>
            <a:off x="837488" y="4194051"/>
            <a:ext cx="2830146" cy="1892660"/>
          </a:xfrm>
          <a:custGeom>
            <a:rect b="b" l="l" r="r" t="t"/>
            <a:pathLst>
              <a:path extrusionOk="0" h="1892660" w="2830146">
                <a:moveTo>
                  <a:pt x="0" y="0"/>
                </a:moveTo>
                <a:lnTo>
                  <a:pt x="2830146" y="0"/>
                </a:lnTo>
                <a:lnTo>
                  <a:pt x="2830146" y="1892660"/>
                </a:lnTo>
                <a:lnTo>
                  <a:pt x="0" y="1892660"/>
                </a:lnTo>
                <a:lnTo>
                  <a:pt x="0" y="0"/>
                </a:lnTo>
                <a:close/>
              </a:path>
            </a:pathLst>
          </a:custGeom>
          <a:blipFill rotWithShape="1">
            <a:blip r:embed="rId4">
              <a:alphaModFix/>
            </a:blip>
            <a:stretch>
              <a:fillRect b="0" l="0" r="0" t="0"/>
            </a:stretch>
          </a:blipFill>
          <a:ln>
            <a:noFill/>
          </a:ln>
        </p:spPr>
      </p:sp>
      <p:grpSp>
        <p:nvGrpSpPr>
          <p:cNvPr id="1932" name="Google Shape;1932;p89"/>
          <p:cNvGrpSpPr/>
          <p:nvPr/>
        </p:nvGrpSpPr>
        <p:grpSpPr>
          <a:xfrm>
            <a:off x="8434070" y="-39284"/>
            <a:ext cx="9853930" cy="10323165"/>
            <a:chOff x="0" y="-9525"/>
            <a:chExt cx="2595274" cy="2718858"/>
          </a:xfrm>
        </p:grpSpPr>
        <p:sp>
          <p:nvSpPr>
            <p:cNvPr id="1933" name="Google Shape;1933;p89"/>
            <p:cNvSpPr/>
            <p:nvPr/>
          </p:nvSpPr>
          <p:spPr>
            <a:xfrm>
              <a:off x="0" y="0"/>
              <a:ext cx="2595274" cy="2709333"/>
            </a:xfrm>
            <a:custGeom>
              <a:rect b="b" l="l" r="r" t="t"/>
              <a:pathLst>
                <a:path extrusionOk="0" h="2709333" w="2595274">
                  <a:moveTo>
                    <a:pt x="0" y="0"/>
                  </a:moveTo>
                  <a:lnTo>
                    <a:pt x="2595274" y="0"/>
                  </a:lnTo>
                  <a:lnTo>
                    <a:pt x="2595274" y="2709333"/>
                  </a:lnTo>
                  <a:lnTo>
                    <a:pt x="0" y="2709333"/>
                  </a:lnTo>
                  <a:close/>
                </a:path>
              </a:pathLst>
            </a:custGeom>
            <a:solidFill>
              <a:srgbClr val="DFAC52"/>
            </a:solidFill>
            <a:ln>
              <a:noFill/>
            </a:ln>
          </p:spPr>
        </p:sp>
        <p:sp>
          <p:nvSpPr>
            <p:cNvPr id="1934" name="Google Shape;1934;p89"/>
            <p:cNvSpPr txBox="1"/>
            <p:nvPr/>
          </p:nvSpPr>
          <p:spPr>
            <a:xfrm>
              <a:off x="0" y="-9525"/>
              <a:ext cx="2595274" cy="2718858"/>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35" name="Google Shape;1935;p89"/>
          <p:cNvSpPr/>
          <p:nvPr/>
        </p:nvSpPr>
        <p:spPr>
          <a:xfrm>
            <a:off x="15040470" y="9390311"/>
            <a:ext cx="2870782" cy="552674"/>
          </a:xfrm>
          <a:custGeom>
            <a:rect b="b" l="l" r="r" t="t"/>
            <a:pathLst>
              <a:path extrusionOk="0" h="552674" w="2870782">
                <a:moveTo>
                  <a:pt x="0" y="0"/>
                </a:moveTo>
                <a:lnTo>
                  <a:pt x="2870783" y="0"/>
                </a:lnTo>
                <a:lnTo>
                  <a:pt x="2870783" y="552674"/>
                </a:lnTo>
                <a:lnTo>
                  <a:pt x="0" y="552674"/>
                </a:lnTo>
                <a:lnTo>
                  <a:pt x="0" y="0"/>
                </a:lnTo>
                <a:close/>
              </a:path>
            </a:pathLst>
          </a:custGeom>
          <a:blipFill rotWithShape="1">
            <a:blip r:embed="rId5">
              <a:alphaModFix/>
            </a:blip>
            <a:stretch>
              <a:fillRect b="-6540" l="-2006" r="-2012" t="-4247"/>
            </a:stretch>
          </a:blipFill>
          <a:ln>
            <a:noFill/>
          </a:ln>
        </p:spPr>
      </p:sp>
      <p:sp>
        <p:nvSpPr>
          <p:cNvPr id="1936" name="Google Shape;1936;p89"/>
          <p:cNvSpPr/>
          <p:nvPr/>
        </p:nvSpPr>
        <p:spPr>
          <a:xfrm>
            <a:off x="527004" y="631999"/>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6">
              <a:alphaModFix/>
            </a:blip>
            <a:stretch>
              <a:fillRect b="-4987" l="-14765" r="-20796" t="0"/>
            </a:stretch>
          </a:blipFill>
          <a:ln>
            <a:noFill/>
          </a:ln>
        </p:spPr>
      </p:sp>
      <p:sp>
        <p:nvSpPr>
          <p:cNvPr id="1937" name="Google Shape;1937;p89"/>
          <p:cNvSpPr/>
          <p:nvPr/>
        </p:nvSpPr>
        <p:spPr>
          <a:xfrm>
            <a:off x="8727496" y="3532677"/>
            <a:ext cx="956992" cy="1107951"/>
          </a:xfrm>
          <a:custGeom>
            <a:rect b="b" l="l" r="r" t="t"/>
            <a:pathLst>
              <a:path extrusionOk="0" h="1107951" w="956992">
                <a:moveTo>
                  <a:pt x="0" y="0"/>
                </a:moveTo>
                <a:lnTo>
                  <a:pt x="956993" y="0"/>
                </a:lnTo>
                <a:lnTo>
                  <a:pt x="956993" y="1107951"/>
                </a:lnTo>
                <a:lnTo>
                  <a:pt x="0" y="1107951"/>
                </a:lnTo>
                <a:lnTo>
                  <a:pt x="0" y="0"/>
                </a:lnTo>
                <a:close/>
              </a:path>
            </a:pathLst>
          </a:custGeom>
          <a:blipFill rotWithShape="1">
            <a:blip r:embed="rId7">
              <a:alphaModFix/>
            </a:blip>
            <a:stretch>
              <a:fillRect b="0" l="0" r="0" t="0"/>
            </a:stretch>
          </a:blipFill>
          <a:ln>
            <a:noFill/>
          </a:ln>
        </p:spPr>
      </p:sp>
      <p:sp>
        <p:nvSpPr>
          <p:cNvPr id="1938" name="Google Shape;1938;p89"/>
          <p:cNvSpPr/>
          <p:nvPr/>
        </p:nvSpPr>
        <p:spPr>
          <a:xfrm>
            <a:off x="8713954" y="5612178"/>
            <a:ext cx="860091" cy="949066"/>
          </a:xfrm>
          <a:custGeom>
            <a:rect b="b" l="l" r="r" t="t"/>
            <a:pathLst>
              <a:path extrusionOk="0" h="949066" w="860091">
                <a:moveTo>
                  <a:pt x="0" y="0"/>
                </a:moveTo>
                <a:lnTo>
                  <a:pt x="860092" y="0"/>
                </a:lnTo>
                <a:lnTo>
                  <a:pt x="860092" y="949066"/>
                </a:lnTo>
                <a:lnTo>
                  <a:pt x="0" y="949066"/>
                </a:lnTo>
                <a:lnTo>
                  <a:pt x="0" y="0"/>
                </a:lnTo>
                <a:close/>
              </a:path>
            </a:pathLst>
          </a:custGeom>
          <a:blipFill rotWithShape="1">
            <a:blip r:embed="rId8">
              <a:alphaModFix/>
            </a:blip>
            <a:stretch>
              <a:fillRect b="0" l="0" r="0" t="0"/>
            </a:stretch>
          </a:blipFill>
          <a:ln>
            <a:noFill/>
          </a:ln>
        </p:spPr>
      </p:sp>
      <p:sp>
        <p:nvSpPr>
          <p:cNvPr id="1939" name="Google Shape;1939;p89"/>
          <p:cNvSpPr/>
          <p:nvPr/>
        </p:nvSpPr>
        <p:spPr>
          <a:xfrm>
            <a:off x="8603511" y="7536003"/>
            <a:ext cx="1080977" cy="1080977"/>
          </a:xfrm>
          <a:custGeom>
            <a:rect b="b" l="l" r="r" t="t"/>
            <a:pathLst>
              <a:path extrusionOk="0" h="1080977" w="1080977">
                <a:moveTo>
                  <a:pt x="0" y="0"/>
                </a:moveTo>
                <a:lnTo>
                  <a:pt x="1080978" y="0"/>
                </a:lnTo>
                <a:lnTo>
                  <a:pt x="1080978" y="1080978"/>
                </a:lnTo>
                <a:lnTo>
                  <a:pt x="0" y="1080978"/>
                </a:lnTo>
                <a:lnTo>
                  <a:pt x="0" y="0"/>
                </a:lnTo>
                <a:close/>
              </a:path>
            </a:pathLst>
          </a:custGeom>
          <a:blipFill rotWithShape="1">
            <a:blip r:embed="rId9">
              <a:alphaModFix/>
            </a:blip>
            <a:stretch>
              <a:fillRect b="0" l="0" r="0" t="0"/>
            </a:stretch>
          </a:blipFill>
          <a:ln>
            <a:noFill/>
          </a:ln>
        </p:spPr>
      </p:sp>
      <p:sp>
        <p:nvSpPr>
          <p:cNvPr id="1940" name="Google Shape;1940;p89"/>
          <p:cNvSpPr txBox="1"/>
          <p:nvPr/>
        </p:nvSpPr>
        <p:spPr>
          <a:xfrm>
            <a:off x="2402474" y="4890394"/>
            <a:ext cx="84008" cy="17378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140" u="none" cap="none" strike="noStrike">
                <a:solidFill>
                  <a:srgbClr val="FBF9FF"/>
                </a:solidFill>
                <a:latin typeface="Lato"/>
                <a:ea typeface="Lato"/>
                <a:cs typeface="Lato"/>
                <a:sym typeface="Lato"/>
              </a:rPr>
              <a:t>3</a:t>
            </a:r>
            <a:endParaRPr/>
          </a:p>
        </p:txBody>
      </p:sp>
      <p:sp>
        <p:nvSpPr>
          <p:cNvPr id="1941" name="Google Shape;1941;p89"/>
          <p:cNvSpPr txBox="1"/>
          <p:nvPr/>
        </p:nvSpPr>
        <p:spPr>
          <a:xfrm>
            <a:off x="837488" y="5434717"/>
            <a:ext cx="2725134" cy="244739"/>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1" i="0" lang="en-US" sz="1559" u="none" cap="none" strike="noStrike">
                <a:solidFill>
                  <a:srgbClr val="ECEFF1"/>
                </a:solidFill>
                <a:latin typeface="Philosopher"/>
                <a:ea typeface="Philosopher"/>
                <a:cs typeface="Philosopher"/>
                <a:sym typeface="Philosopher"/>
              </a:rPr>
              <a:t>Nonprofit Organization MAAM</a:t>
            </a:r>
            <a:endParaRPr/>
          </a:p>
        </p:txBody>
      </p:sp>
      <p:sp>
        <p:nvSpPr>
          <p:cNvPr id="1942" name="Google Shape;1942;p89"/>
          <p:cNvSpPr txBox="1"/>
          <p:nvPr/>
        </p:nvSpPr>
        <p:spPr>
          <a:xfrm>
            <a:off x="15040470" y="515761"/>
            <a:ext cx="2730655" cy="101635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640" u="none" cap="none" strike="noStrike">
                <a:solidFill>
                  <a:srgbClr val="000000"/>
                </a:solidFill>
                <a:latin typeface="Philosopher"/>
                <a:ea typeface="Philosopher"/>
                <a:cs typeface="Philosopher"/>
                <a:sym typeface="Philosopher"/>
              </a:rPr>
              <a:t>Results</a:t>
            </a:r>
            <a:endParaRPr/>
          </a:p>
        </p:txBody>
      </p:sp>
      <p:sp>
        <p:nvSpPr>
          <p:cNvPr id="1943" name="Google Shape;1943;p89"/>
          <p:cNvSpPr txBox="1"/>
          <p:nvPr/>
        </p:nvSpPr>
        <p:spPr>
          <a:xfrm>
            <a:off x="8770119" y="2027727"/>
            <a:ext cx="9181833" cy="73342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 Adult learners embraced the micro-learning approach, appreciating its flexibility and accessibility</a:t>
            </a:r>
            <a:endParaRPr/>
          </a:p>
        </p:txBody>
      </p:sp>
      <p:sp>
        <p:nvSpPr>
          <p:cNvPr id="1944" name="Google Shape;1944;p89"/>
          <p:cNvSpPr txBox="1"/>
          <p:nvPr/>
        </p:nvSpPr>
        <p:spPr>
          <a:xfrm>
            <a:off x="9913089" y="3578723"/>
            <a:ext cx="7953717" cy="5438775"/>
          </a:xfrm>
          <a:prstGeom prst="rect">
            <a:avLst/>
          </a:prstGeom>
          <a:noFill/>
          <a:ln>
            <a:noFill/>
          </a:ln>
        </p:spPr>
        <p:txBody>
          <a:bodyPr anchorCtr="0" anchor="t" bIns="0" lIns="0" spcFirstLastPara="1" rIns="0" wrap="square" tIns="0">
            <a:spAutoFit/>
          </a:bodyPr>
          <a:lstStyle/>
          <a:p>
            <a:pPr indent="0" lvl="0" marL="0" marR="0" rtl="0" algn="just">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Many learners reported </a:t>
            </a:r>
            <a:r>
              <a:rPr b="1" i="0" lang="en-US" sz="2400" u="none" cap="none" strike="noStrike">
                <a:solidFill>
                  <a:srgbClr val="000000"/>
                </a:solidFill>
                <a:latin typeface="Philosopher"/>
                <a:ea typeface="Philosopher"/>
                <a:cs typeface="Philosopher"/>
                <a:sym typeface="Philosopher"/>
              </a:rPr>
              <a:t>significant improvements </a:t>
            </a:r>
            <a:r>
              <a:rPr b="0" i="0" lang="en-US" sz="2400" u="none" cap="none" strike="noStrike">
                <a:solidFill>
                  <a:srgbClr val="000000"/>
                </a:solidFill>
                <a:latin typeface="Philosopher"/>
                <a:ea typeface="Philosopher"/>
                <a:cs typeface="Philosopher"/>
                <a:sym typeface="Philosopher"/>
              </a:rPr>
              <a:t>in job-related skills: they expressed </a:t>
            </a:r>
            <a:r>
              <a:rPr b="1" i="0" lang="en-US" sz="2400" u="none" cap="none" strike="noStrike">
                <a:solidFill>
                  <a:srgbClr val="000000"/>
                </a:solidFill>
                <a:latin typeface="Philosopher"/>
                <a:ea typeface="Philosopher"/>
                <a:cs typeface="Philosopher"/>
                <a:sym typeface="Philosopher"/>
              </a:rPr>
              <a:t>increased confidence</a:t>
            </a:r>
            <a:r>
              <a:rPr b="0" i="0" lang="en-US" sz="2400" u="none" cap="none" strike="noStrike">
                <a:solidFill>
                  <a:srgbClr val="000000"/>
                </a:solidFill>
                <a:latin typeface="Philosopher"/>
                <a:ea typeface="Philosopher"/>
                <a:cs typeface="Philosopher"/>
                <a:sym typeface="Philosopher"/>
              </a:rPr>
              <a:t> and a</a:t>
            </a:r>
            <a:r>
              <a:rPr b="1" i="0" lang="en-US" sz="2400" u="none" cap="none" strike="noStrike">
                <a:solidFill>
                  <a:srgbClr val="000000"/>
                </a:solidFill>
                <a:latin typeface="Philosopher"/>
                <a:ea typeface="Philosopher"/>
                <a:cs typeface="Philosopher"/>
                <a:sym typeface="Philosopher"/>
              </a:rPr>
              <a:t> better understanding </a:t>
            </a:r>
            <a:r>
              <a:rPr b="0" i="0" lang="en-US" sz="2400" u="none" cap="none" strike="noStrike">
                <a:solidFill>
                  <a:srgbClr val="000000"/>
                </a:solidFill>
                <a:latin typeface="Philosopher"/>
                <a:ea typeface="Philosopher"/>
                <a:cs typeface="Philosopher"/>
                <a:sym typeface="Philosopher"/>
              </a:rPr>
              <a:t>of their</a:t>
            </a:r>
            <a:r>
              <a:rPr b="1" i="0" lang="en-US" sz="2400" u="none" cap="none" strike="noStrike">
                <a:solidFill>
                  <a:srgbClr val="000000"/>
                </a:solidFill>
                <a:latin typeface="Philosopher"/>
                <a:ea typeface="Philosopher"/>
                <a:cs typeface="Philosopher"/>
                <a:sym typeface="Philosopher"/>
              </a:rPr>
              <a:t> chosen fields</a:t>
            </a:r>
            <a:endParaRPr/>
          </a:p>
          <a:p>
            <a:pPr indent="0" lvl="0" marL="0" marR="0" rtl="0" algn="just">
              <a:lnSpc>
                <a:spcPct val="11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just">
              <a:lnSpc>
                <a:spcPct val="119958"/>
              </a:lnSpc>
              <a:spcBef>
                <a:spcPts val="0"/>
              </a:spcBef>
              <a:spcAft>
                <a:spcPts val="0"/>
              </a:spcAft>
              <a:buNone/>
            </a:pPr>
            <a:r>
              <a:t/>
            </a:r>
            <a:endParaRPr b="1" i="0" sz="2400" u="none" cap="none" strike="noStrike">
              <a:solidFill>
                <a:srgbClr val="000000"/>
              </a:solidFill>
              <a:latin typeface="Philosopher"/>
              <a:ea typeface="Philosopher"/>
              <a:cs typeface="Philosopher"/>
              <a:sym typeface="Philosopher"/>
            </a:endParaRPr>
          </a:p>
          <a:p>
            <a:pPr indent="0" lvl="0" marL="0" marR="0" rtl="0" algn="just">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MAAM’s focus on </a:t>
            </a:r>
            <a:r>
              <a:rPr b="1" i="0" lang="en-US" sz="2400" u="none" cap="none" strike="noStrike">
                <a:solidFill>
                  <a:srgbClr val="000000"/>
                </a:solidFill>
                <a:latin typeface="Philosopher"/>
                <a:ea typeface="Philosopher"/>
                <a:cs typeface="Philosopher"/>
                <a:sym typeface="Philosopher"/>
              </a:rPr>
              <a:t>real-world application</a:t>
            </a:r>
            <a:r>
              <a:rPr b="0" i="0" lang="en-US" sz="2400" u="none" cap="none" strike="noStrike">
                <a:solidFill>
                  <a:srgbClr val="000000"/>
                </a:solidFill>
                <a:latin typeface="Philosopher"/>
                <a:ea typeface="Philosopher"/>
                <a:cs typeface="Philosopher"/>
                <a:sym typeface="Philosopher"/>
              </a:rPr>
              <a:t> ensured that learners were </a:t>
            </a:r>
            <a:r>
              <a:rPr b="1" i="0" lang="en-US" sz="2400" u="none" cap="none" strike="noStrike">
                <a:solidFill>
                  <a:srgbClr val="000000"/>
                </a:solidFill>
                <a:latin typeface="Philosopher"/>
                <a:ea typeface="Philosopher"/>
                <a:cs typeface="Philosopher"/>
                <a:sym typeface="Philosopher"/>
              </a:rPr>
              <a:t>job-ready upon completing the micro-learning modules</a:t>
            </a:r>
            <a:r>
              <a:rPr b="0" i="0" lang="en-US" sz="2400" u="none" cap="none" strike="noStrike">
                <a:solidFill>
                  <a:srgbClr val="000000"/>
                </a:solidFill>
                <a:latin typeface="Philosopher"/>
                <a:ea typeface="Philosopher"/>
                <a:cs typeface="Philosopher"/>
                <a:sym typeface="Philosopher"/>
              </a:rPr>
              <a:t>. </a:t>
            </a:r>
            <a:endParaRPr/>
          </a:p>
          <a:p>
            <a:pPr indent="0" lvl="0" marL="0" marR="0" rtl="0" algn="just">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just">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just">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Nonprofit Organization MAAM’s</a:t>
            </a:r>
            <a:r>
              <a:rPr b="0" i="0" lang="en-US" sz="2400" u="none" cap="none" strike="noStrike">
                <a:solidFill>
                  <a:srgbClr val="000000"/>
                </a:solidFill>
                <a:latin typeface="Philosopher"/>
                <a:ea typeface="Philosopher"/>
                <a:cs typeface="Philosopher"/>
                <a:sym typeface="Philosopher"/>
              </a:rPr>
              <a:t> commitment to micro-learning as a </a:t>
            </a:r>
            <a:r>
              <a:rPr b="1" i="0" lang="en-US" sz="2400" u="none" cap="none" strike="noStrike">
                <a:solidFill>
                  <a:srgbClr val="000000"/>
                </a:solidFill>
                <a:latin typeface="Philosopher"/>
                <a:ea typeface="Philosopher"/>
                <a:cs typeface="Philosopher"/>
                <a:sym typeface="Philosopher"/>
              </a:rPr>
              <a:t>tool for empowerment</a:t>
            </a:r>
            <a:r>
              <a:rPr b="0" i="0" lang="en-US" sz="2400" u="none" cap="none" strike="noStrike">
                <a:solidFill>
                  <a:srgbClr val="000000"/>
                </a:solidFill>
                <a:latin typeface="Philosopher"/>
                <a:ea typeface="Philosopher"/>
                <a:cs typeface="Philosopher"/>
                <a:sym typeface="Philosopher"/>
              </a:rPr>
              <a:t> demonstrates how tailored, practical micro-learning can profoundly i</a:t>
            </a:r>
            <a:r>
              <a:rPr b="1" i="0" lang="en-US" sz="2400" u="none" cap="none" strike="noStrike">
                <a:solidFill>
                  <a:srgbClr val="000000"/>
                </a:solidFill>
                <a:latin typeface="Philosopher"/>
                <a:ea typeface="Philosopher"/>
                <a:cs typeface="Philosopher"/>
                <a:sym typeface="Philosopher"/>
              </a:rPr>
              <a:t>mpact adult learners</a:t>
            </a:r>
            <a:r>
              <a:rPr b="0" i="0" lang="en-US" sz="2400" u="none" cap="none" strike="noStrike">
                <a:solidFill>
                  <a:srgbClr val="000000"/>
                </a:solidFill>
                <a:latin typeface="Philosopher"/>
                <a:ea typeface="Philosopher"/>
                <a:cs typeface="Philosopher"/>
                <a:sym typeface="Philosopher"/>
              </a:rPr>
              <a:t>, especially when job-related skills are concerned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9"/>
          <p:cNvSpPr/>
          <p:nvPr/>
        </p:nvSpPr>
        <p:spPr>
          <a:xfrm>
            <a:off x="0" y="1839732"/>
            <a:ext cx="18287999" cy="6115526"/>
          </a:xfrm>
          <a:custGeom>
            <a:rect b="b" l="l" r="r" t="t"/>
            <a:pathLst>
              <a:path extrusionOk="0" h="8154035" w="24384000">
                <a:moveTo>
                  <a:pt x="0" y="0"/>
                </a:moveTo>
                <a:lnTo>
                  <a:pt x="24384000" y="0"/>
                </a:lnTo>
                <a:lnTo>
                  <a:pt x="24384000" y="8154035"/>
                </a:lnTo>
                <a:lnTo>
                  <a:pt x="0" y="8154035"/>
                </a:lnTo>
                <a:close/>
              </a:path>
            </a:pathLst>
          </a:custGeom>
          <a:solidFill>
            <a:srgbClr val="FFCA08"/>
          </a:solidFill>
          <a:ln>
            <a:noFill/>
          </a:ln>
        </p:spPr>
      </p:sp>
      <p:sp>
        <p:nvSpPr>
          <p:cNvPr id="219" name="Google Shape;219;p9"/>
          <p:cNvSpPr txBox="1"/>
          <p:nvPr/>
        </p:nvSpPr>
        <p:spPr>
          <a:xfrm>
            <a:off x="12086082" y="697299"/>
            <a:ext cx="5796153" cy="546344"/>
          </a:xfrm>
          <a:prstGeom prst="rect">
            <a:avLst/>
          </a:prstGeom>
          <a:noFill/>
          <a:ln>
            <a:noFill/>
          </a:ln>
        </p:spPr>
        <p:txBody>
          <a:bodyPr anchorCtr="0" anchor="t" bIns="0" lIns="0" spcFirstLastPara="1" rIns="0" wrap="square" tIns="0">
            <a:spAutoFit/>
          </a:bodyPr>
          <a:lstStyle/>
          <a:p>
            <a:pPr indent="0" lvl="0" marL="0" marR="0" rtl="0" algn="r">
              <a:lnSpc>
                <a:spcPct val="128400"/>
              </a:lnSpc>
              <a:spcBef>
                <a:spcPts val="0"/>
              </a:spcBef>
              <a:spcAft>
                <a:spcPts val="0"/>
              </a:spcAft>
              <a:buNone/>
            </a:pPr>
            <a:r>
              <a:rPr b="1" i="0" lang="en-US" sz="3000" u="none" cap="none" strike="noStrike">
                <a:solidFill>
                  <a:srgbClr val="FFCA08"/>
                </a:solidFill>
                <a:latin typeface="Philosopher"/>
                <a:ea typeface="Philosopher"/>
                <a:cs typeface="Philosopher"/>
                <a:sym typeface="Philosopher"/>
              </a:rPr>
              <a:t>Micro-Learning in Everyday Life</a:t>
            </a:r>
            <a:endParaRPr/>
          </a:p>
        </p:txBody>
      </p:sp>
      <p:sp>
        <p:nvSpPr>
          <p:cNvPr id="220" name="Google Shape;220;p9">
            <a:hlinkClick r:id="rId3"/>
          </p:cNvPr>
          <p:cNvSpPr/>
          <p:nvPr/>
        </p:nvSpPr>
        <p:spPr>
          <a:xfrm>
            <a:off x="3908085" y="3425327"/>
            <a:ext cx="5864944" cy="4056676"/>
          </a:xfrm>
          <a:custGeom>
            <a:rect b="b" l="l" r="r" t="t"/>
            <a:pathLst>
              <a:path extrusionOk="0" h="4056676" w="5864944">
                <a:moveTo>
                  <a:pt x="0" y="0"/>
                </a:moveTo>
                <a:lnTo>
                  <a:pt x="5864945" y="0"/>
                </a:lnTo>
                <a:lnTo>
                  <a:pt x="5864945" y="4056676"/>
                </a:lnTo>
                <a:lnTo>
                  <a:pt x="0" y="4056676"/>
                </a:lnTo>
                <a:lnTo>
                  <a:pt x="0" y="0"/>
                </a:lnTo>
                <a:close/>
              </a:path>
            </a:pathLst>
          </a:custGeom>
          <a:blipFill rotWithShape="1">
            <a:blip r:embed="rId4">
              <a:alphaModFix/>
            </a:blip>
            <a:stretch>
              <a:fillRect b="0" l="-669" r="-1046" t="0"/>
            </a:stretch>
          </a:blipFill>
          <a:ln>
            <a:noFill/>
          </a:ln>
        </p:spPr>
      </p:sp>
      <p:sp>
        <p:nvSpPr>
          <p:cNvPr id="221" name="Google Shape;221;p9"/>
          <p:cNvSpPr txBox="1"/>
          <p:nvPr/>
        </p:nvSpPr>
        <p:spPr>
          <a:xfrm>
            <a:off x="336369" y="2367915"/>
            <a:ext cx="4454557" cy="47208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00" u="none" cap="none" strike="noStrike">
                <a:solidFill>
                  <a:srgbClr val="FFFFFF"/>
                </a:solidFill>
                <a:latin typeface="Philosopher"/>
                <a:ea typeface="Philosopher"/>
                <a:cs typeface="Philosopher"/>
                <a:sym typeface="Philosopher"/>
              </a:rPr>
              <a:t>Recipe Video or Cookbook?</a:t>
            </a:r>
            <a:endParaRPr/>
          </a:p>
        </p:txBody>
      </p:sp>
      <p:sp>
        <p:nvSpPr>
          <p:cNvPr id="222" name="Google Shape;222;p9"/>
          <p:cNvSpPr/>
          <p:nvPr/>
        </p:nvSpPr>
        <p:spPr>
          <a:xfrm>
            <a:off x="10741533" y="3470923"/>
            <a:ext cx="3164586" cy="4059822"/>
          </a:xfrm>
          <a:custGeom>
            <a:rect b="b" l="l" r="r" t="t"/>
            <a:pathLst>
              <a:path extrusionOk="0" h="4059822" w="3164586">
                <a:moveTo>
                  <a:pt x="0" y="0"/>
                </a:moveTo>
                <a:lnTo>
                  <a:pt x="3164586" y="0"/>
                </a:lnTo>
                <a:lnTo>
                  <a:pt x="3164586" y="4059822"/>
                </a:lnTo>
                <a:lnTo>
                  <a:pt x="0" y="4059822"/>
                </a:lnTo>
                <a:lnTo>
                  <a:pt x="0" y="0"/>
                </a:lnTo>
                <a:close/>
              </a:path>
            </a:pathLst>
          </a:custGeom>
          <a:blipFill rotWithShape="1">
            <a:blip r:embed="rId5">
              <a:alphaModFix/>
            </a:blip>
            <a:stretch>
              <a:fillRect b="-484" l="0" r="0" t="-484"/>
            </a:stretch>
          </a:blipFill>
          <a:ln>
            <a:noFill/>
          </a:ln>
        </p:spPr>
      </p:sp>
      <p:sp>
        <p:nvSpPr>
          <p:cNvPr id="223" name="Google Shape;223;p9"/>
          <p:cNvSpPr/>
          <p:nvPr/>
        </p:nvSpPr>
        <p:spPr>
          <a:xfrm>
            <a:off x="-139052" y="33120"/>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6">
              <a:alphaModFix/>
            </a:blip>
            <a:stretch>
              <a:fillRect b="-32" l="0" r="0" t="0"/>
            </a:stretch>
          </a:blipFill>
          <a:ln>
            <a:noFill/>
          </a:ln>
        </p:spPr>
      </p:sp>
      <p:sp>
        <p:nvSpPr>
          <p:cNvPr id="224" name="Google Shape;224;p9"/>
          <p:cNvSpPr/>
          <p:nvPr/>
        </p:nvSpPr>
        <p:spPr>
          <a:xfrm>
            <a:off x="233166" y="9516358"/>
            <a:ext cx="2870782" cy="552674"/>
          </a:xfrm>
          <a:custGeom>
            <a:rect b="b" l="l" r="r" t="t"/>
            <a:pathLst>
              <a:path extrusionOk="0" h="552674" w="2870782">
                <a:moveTo>
                  <a:pt x="0" y="0"/>
                </a:moveTo>
                <a:lnTo>
                  <a:pt x="2870782" y="0"/>
                </a:lnTo>
                <a:lnTo>
                  <a:pt x="2870782" y="552674"/>
                </a:lnTo>
                <a:lnTo>
                  <a:pt x="0" y="552674"/>
                </a:lnTo>
                <a:lnTo>
                  <a:pt x="0" y="0"/>
                </a:lnTo>
                <a:close/>
              </a:path>
            </a:pathLst>
          </a:custGeom>
          <a:blipFill rotWithShape="1">
            <a:blip r:embed="rId7">
              <a:alphaModFix/>
            </a:blip>
            <a:stretch>
              <a:fillRect b="-6540" l="-2006" r="-2012" t="-4247"/>
            </a:stretch>
          </a:blipFill>
          <a:ln>
            <a:noFill/>
          </a:ln>
        </p:spPr>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2" name="Shape 1952"/>
        <p:cNvGrpSpPr/>
        <p:nvPr/>
      </p:nvGrpSpPr>
      <p:grpSpPr>
        <a:xfrm>
          <a:off x="0" y="0"/>
          <a:ext cx="0" cy="0"/>
          <a:chOff x="0" y="0"/>
          <a:chExt cx="0" cy="0"/>
        </a:xfrm>
      </p:grpSpPr>
      <p:sp>
        <p:nvSpPr>
          <p:cNvPr id="1953" name="Google Shape;1953;p9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sp>
        <p:nvSpPr>
          <p:cNvPr id="1954" name="Google Shape;1954;p90"/>
          <p:cNvSpPr/>
          <p:nvPr/>
        </p:nvSpPr>
        <p:spPr>
          <a:xfrm>
            <a:off x="833962" y="9405832"/>
            <a:ext cx="2149306" cy="429867"/>
          </a:xfrm>
          <a:custGeom>
            <a:rect b="b" l="l" r="r" t="t"/>
            <a:pathLst>
              <a:path extrusionOk="0" h="429867" w="2149306">
                <a:moveTo>
                  <a:pt x="0" y="0"/>
                </a:moveTo>
                <a:lnTo>
                  <a:pt x="2149306" y="0"/>
                </a:lnTo>
                <a:lnTo>
                  <a:pt x="2149306" y="429867"/>
                </a:lnTo>
                <a:lnTo>
                  <a:pt x="0" y="429867"/>
                </a:lnTo>
                <a:lnTo>
                  <a:pt x="0" y="0"/>
                </a:lnTo>
                <a:close/>
              </a:path>
            </a:pathLst>
          </a:custGeom>
          <a:blipFill rotWithShape="1">
            <a:blip r:embed="rId4">
              <a:alphaModFix/>
            </a:blip>
            <a:stretch>
              <a:fillRect b="-2553" l="-2006" r="-2012" t="-4088"/>
            </a:stretch>
          </a:blipFill>
          <a:ln>
            <a:noFill/>
          </a:ln>
        </p:spPr>
      </p:sp>
      <p:sp>
        <p:nvSpPr>
          <p:cNvPr id="1955" name="Google Shape;1955;p90"/>
          <p:cNvSpPr/>
          <p:nvPr/>
        </p:nvSpPr>
        <p:spPr>
          <a:xfrm>
            <a:off x="648317" y="130927"/>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5">
              <a:alphaModFix/>
            </a:blip>
            <a:stretch>
              <a:fillRect b="-4987" l="-14765" r="-20796" t="0"/>
            </a:stretch>
          </a:blipFill>
          <a:ln>
            <a:noFill/>
          </a:ln>
        </p:spPr>
      </p:sp>
      <p:grpSp>
        <p:nvGrpSpPr>
          <p:cNvPr id="1956" name="Google Shape;1956;p90"/>
          <p:cNvGrpSpPr/>
          <p:nvPr/>
        </p:nvGrpSpPr>
        <p:grpSpPr>
          <a:xfrm>
            <a:off x="2760759" y="2840333"/>
            <a:ext cx="12766481" cy="3395250"/>
            <a:chOff x="0" y="-9525"/>
            <a:chExt cx="3362365" cy="894222"/>
          </a:xfrm>
        </p:grpSpPr>
        <p:sp>
          <p:nvSpPr>
            <p:cNvPr id="1957" name="Google Shape;1957;p90"/>
            <p:cNvSpPr/>
            <p:nvPr/>
          </p:nvSpPr>
          <p:spPr>
            <a:xfrm>
              <a:off x="0" y="0"/>
              <a:ext cx="3362365" cy="884697"/>
            </a:xfrm>
            <a:custGeom>
              <a:rect b="b" l="l" r="r" t="t"/>
              <a:pathLst>
                <a:path extrusionOk="0" h="884697" w="3362365">
                  <a:moveTo>
                    <a:pt x="0" y="0"/>
                  </a:moveTo>
                  <a:lnTo>
                    <a:pt x="3362365" y="0"/>
                  </a:lnTo>
                  <a:lnTo>
                    <a:pt x="3362365" y="884697"/>
                  </a:lnTo>
                  <a:lnTo>
                    <a:pt x="0" y="884697"/>
                  </a:lnTo>
                  <a:close/>
                </a:path>
              </a:pathLst>
            </a:custGeom>
            <a:solidFill>
              <a:srgbClr val="DFAC52"/>
            </a:solidFill>
            <a:ln>
              <a:noFill/>
            </a:ln>
          </p:spPr>
        </p:sp>
        <p:sp>
          <p:nvSpPr>
            <p:cNvPr id="1958" name="Google Shape;1958;p90"/>
            <p:cNvSpPr txBox="1"/>
            <p:nvPr/>
          </p:nvSpPr>
          <p:spPr>
            <a:xfrm>
              <a:off x="0" y="-9525"/>
              <a:ext cx="3362365" cy="894222"/>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59" name="Google Shape;1959;p90"/>
          <p:cNvSpPr/>
          <p:nvPr/>
        </p:nvSpPr>
        <p:spPr>
          <a:xfrm>
            <a:off x="11843990" y="3299633"/>
            <a:ext cx="2776593" cy="2512816"/>
          </a:xfrm>
          <a:custGeom>
            <a:rect b="b" l="l" r="r" t="t"/>
            <a:pathLst>
              <a:path extrusionOk="0" h="2512816" w="2776593">
                <a:moveTo>
                  <a:pt x="0" y="0"/>
                </a:moveTo>
                <a:lnTo>
                  <a:pt x="2776593" y="0"/>
                </a:lnTo>
                <a:lnTo>
                  <a:pt x="2776593" y="2512816"/>
                </a:lnTo>
                <a:lnTo>
                  <a:pt x="0" y="2512816"/>
                </a:lnTo>
                <a:lnTo>
                  <a:pt x="0" y="0"/>
                </a:lnTo>
                <a:close/>
              </a:path>
            </a:pathLst>
          </a:custGeom>
          <a:blipFill rotWithShape="1">
            <a:blip r:embed="rId6">
              <a:alphaModFix/>
            </a:blip>
            <a:stretch>
              <a:fillRect b="0" l="0" r="0" t="0"/>
            </a:stretch>
          </a:blipFill>
          <a:ln>
            <a:noFill/>
          </a:ln>
        </p:spPr>
      </p:sp>
      <p:sp>
        <p:nvSpPr>
          <p:cNvPr id="1960" name="Google Shape;1960;p90"/>
          <p:cNvSpPr txBox="1"/>
          <p:nvPr/>
        </p:nvSpPr>
        <p:spPr>
          <a:xfrm>
            <a:off x="3303717" y="3846428"/>
            <a:ext cx="7835117" cy="1409700"/>
          </a:xfrm>
          <a:prstGeom prst="rect">
            <a:avLst/>
          </a:prstGeom>
          <a:noFill/>
          <a:ln>
            <a:noFill/>
          </a:ln>
        </p:spPr>
        <p:txBody>
          <a:bodyPr anchorCtr="0" anchor="t" bIns="0" lIns="0" spcFirstLastPara="1" rIns="0" wrap="square" tIns="0">
            <a:spAutoFit/>
          </a:bodyPr>
          <a:lstStyle/>
          <a:p>
            <a:pPr indent="0" lvl="0" marL="0" marR="0" rtl="0" algn="ctr">
              <a:lnSpc>
                <a:spcPct val="120013"/>
              </a:lnSpc>
              <a:spcBef>
                <a:spcPts val="0"/>
              </a:spcBef>
              <a:spcAft>
                <a:spcPts val="0"/>
              </a:spcAft>
              <a:buNone/>
            </a:pPr>
            <a:r>
              <a:rPr b="0" i="0" lang="en-US" sz="3078" u="none" cap="none" strike="noStrike">
                <a:solidFill>
                  <a:srgbClr val="000000"/>
                </a:solidFill>
                <a:latin typeface="Philosopher"/>
                <a:ea typeface="Philosopher"/>
                <a:cs typeface="Philosopher"/>
                <a:sym typeface="Philosopher"/>
              </a:rPr>
              <a:t>Divide yourselves into small groups and </a:t>
            </a:r>
            <a:r>
              <a:rPr b="1" i="0" lang="en-US" sz="3078" u="none" cap="none" strike="noStrike">
                <a:solidFill>
                  <a:srgbClr val="000000"/>
                </a:solidFill>
                <a:latin typeface="Philosopher"/>
                <a:ea typeface="Philosopher"/>
                <a:cs typeface="Philosopher"/>
                <a:sym typeface="Philosopher"/>
              </a:rPr>
              <a:t>discuss your thoughts and insights on the case studies</a:t>
            </a:r>
            <a:r>
              <a:rPr b="0" i="0" lang="en-US" sz="3078" u="none" cap="none" strike="noStrike">
                <a:solidFill>
                  <a:srgbClr val="000000"/>
                </a:solidFill>
                <a:latin typeface="Philosopher"/>
                <a:ea typeface="Philosopher"/>
                <a:cs typeface="Philosopher"/>
                <a:sym typeface="Philosopher"/>
              </a:rPr>
              <a:t> we've just explored</a:t>
            </a:r>
            <a:endParaRPr/>
          </a:p>
        </p:txBody>
      </p:sp>
      <p:sp>
        <p:nvSpPr>
          <p:cNvPr id="1961" name="Google Shape;1961;p90"/>
          <p:cNvSpPr txBox="1"/>
          <p:nvPr/>
        </p:nvSpPr>
        <p:spPr>
          <a:xfrm>
            <a:off x="16141935" y="404813"/>
            <a:ext cx="1666726"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699" u="none" cap="none" strike="noStrike">
                <a:solidFill>
                  <a:srgbClr val="DFAC52"/>
                </a:solidFill>
                <a:latin typeface="Philosopher"/>
                <a:ea typeface="Philosopher"/>
                <a:cs typeface="Philosopher"/>
                <a:sym typeface="Philosopher"/>
              </a:rPr>
              <a:t>Discussion</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9" name="Shape 1969"/>
        <p:cNvGrpSpPr/>
        <p:nvPr/>
      </p:nvGrpSpPr>
      <p:grpSpPr>
        <a:xfrm>
          <a:off x="0" y="0"/>
          <a:ext cx="0" cy="0"/>
          <a:chOff x="0" y="0"/>
          <a:chExt cx="0" cy="0"/>
        </a:xfrm>
      </p:grpSpPr>
      <p:sp>
        <p:nvSpPr>
          <p:cNvPr id="1970" name="Google Shape;1970;p9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grpSp>
        <p:nvGrpSpPr>
          <p:cNvPr id="1971" name="Google Shape;1971;p91"/>
          <p:cNvGrpSpPr/>
          <p:nvPr/>
        </p:nvGrpSpPr>
        <p:grpSpPr>
          <a:xfrm>
            <a:off x="2432326" y="3301343"/>
            <a:ext cx="15855674" cy="3395250"/>
            <a:chOff x="0" y="-9525"/>
            <a:chExt cx="4175980" cy="894222"/>
          </a:xfrm>
        </p:grpSpPr>
        <p:sp>
          <p:nvSpPr>
            <p:cNvPr id="1972" name="Google Shape;1972;p91"/>
            <p:cNvSpPr/>
            <p:nvPr/>
          </p:nvSpPr>
          <p:spPr>
            <a:xfrm>
              <a:off x="0" y="0"/>
              <a:ext cx="4175980" cy="884697"/>
            </a:xfrm>
            <a:custGeom>
              <a:rect b="b" l="l" r="r" t="t"/>
              <a:pathLst>
                <a:path extrusionOk="0" h="884697" w="4175980">
                  <a:moveTo>
                    <a:pt x="0" y="0"/>
                  </a:moveTo>
                  <a:lnTo>
                    <a:pt x="4175980" y="0"/>
                  </a:lnTo>
                  <a:lnTo>
                    <a:pt x="4175980" y="884697"/>
                  </a:lnTo>
                  <a:lnTo>
                    <a:pt x="0" y="884697"/>
                  </a:lnTo>
                  <a:close/>
                </a:path>
              </a:pathLst>
            </a:custGeom>
            <a:solidFill>
              <a:srgbClr val="DFAC52"/>
            </a:solidFill>
            <a:ln>
              <a:noFill/>
            </a:ln>
          </p:spPr>
        </p:sp>
        <p:sp>
          <p:nvSpPr>
            <p:cNvPr id="1973" name="Google Shape;1973;p91"/>
            <p:cNvSpPr txBox="1"/>
            <p:nvPr/>
          </p:nvSpPr>
          <p:spPr>
            <a:xfrm>
              <a:off x="0" y="-9525"/>
              <a:ext cx="4175980" cy="894222"/>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74" name="Google Shape;1974;p91"/>
          <p:cNvSpPr/>
          <p:nvPr/>
        </p:nvSpPr>
        <p:spPr>
          <a:xfrm>
            <a:off x="283021" y="9438011"/>
            <a:ext cx="2149306" cy="429867"/>
          </a:xfrm>
          <a:custGeom>
            <a:rect b="b" l="l" r="r" t="t"/>
            <a:pathLst>
              <a:path extrusionOk="0" h="429867" w="2149306">
                <a:moveTo>
                  <a:pt x="0" y="0"/>
                </a:moveTo>
                <a:lnTo>
                  <a:pt x="2149305" y="0"/>
                </a:lnTo>
                <a:lnTo>
                  <a:pt x="2149305" y="429867"/>
                </a:lnTo>
                <a:lnTo>
                  <a:pt x="0" y="429867"/>
                </a:lnTo>
                <a:lnTo>
                  <a:pt x="0" y="0"/>
                </a:lnTo>
                <a:close/>
              </a:path>
            </a:pathLst>
          </a:custGeom>
          <a:blipFill rotWithShape="1">
            <a:blip r:embed="rId4">
              <a:alphaModFix/>
            </a:blip>
            <a:stretch>
              <a:fillRect b="-2553" l="-2006" r="-2012" t="-4088"/>
            </a:stretch>
          </a:blipFill>
          <a:ln>
            <a:noFill/>
          </a:ln>
        </p:spPr>
      </p:sp>
      <p:sp>
        <p:nvSpPr>
          <p:cNvPr id="1975" name="Google Shape;1975;p91"/>
          <p:cNvSpPr txBox="1"/>
          <p:nvPr/>
        </p:nvSpPr>
        <p:spPr>
          <a:xfrm>
            <a:off x="3166492" y="4493176"/>
            <a:ext cx="14786811" cy="11334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699" u="none" cap="none" strike="noStrike">
                <a:solidFill>
                  <a:srgbClr val="FFFFFF"/>
                </a:solidFill>
                <a:latin typeface="Philosopher"/>
                <a:ea typeface="Philosopher"/>
                <a:cs typeface="Philosopher"/>
                <a:sym typeface="Philosopher"/>
              </a:rPr>
              <a:t>What challenges do you foresee in implementing micro-learning in your own educational context or organization? </a:t>
            </a:r>
            <a:endParaRPr/>
          </a:p>
        </p:txBody>
      </p:sp>
      <p:sp>
        <p:nvSpPr>
          <p:cNvPr id="1976" name="Google Shape;1976;p91"/>
          <p:cNvSpPr/>
          <p:nvPr/>
        </p:nvSpPr>
        <p:spPr>
          <a:xfrm>
            <a:off x="648317" y="130927"/>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5">
              <a:alphaModFix/>
            </a:blip>
            <a:stretch>
              <a:fillRect b="-4987" l="-14765" r="-20796" t="0"/>
            </a:stretch>
          </a:blipFill>
          <a:ln>
            <a:noFill/>
          </a:ln>
        </p:spPr>
      </p:sp>
      <p:sp>
        <p:nvSpPr>
          <p:cNvPr id="1977" name="Google Shape;1977;p91"/>
          <p:cNvSpPr txBox="1"/>
          <p:nvPr/>
        </p:nvSpPr>
        <p:spPr>
          <a:xfrm>
            <a:off x="16141935" y="404813"/>
            <a:ext cx="1666726"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699" u="none" cap="none" strike="noStrike">
                <a:solidFill>
                  <a:srgbClr val="DFAC52"/>
                </a:solidFill>
                <a:latin typeface="Philosopher"/>
                <a:ea typeface="Philosopher"/>
                <a:cs typeface="Philosopher"/>
                <a:sym typeface="Philosopher"/>
              </a:rPr>
              <a:t>Discussion</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5" name="Shape 1985"/>
        <p:cNvGrpSpPr/>
        <p:nvPr/>
      </p:nvGrpSpPr>
      <p:grpSpPr>
        <a:xfrm>
          <a:off x="0" y="0"/>
          <a:ext cx="0" cy="0"/>
          <a:chOff x="0" y="0"/>
          <a:chExt cx="0" cy="0"/>
        </a:xfrm>
      </p:grpSpPr>
      <p:sp>
        <p:nvSpPr>
          <p:cNvPr id="1986" name="Google Shape;1986;p9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grpSp>
        <p:nvGrpSpPr>
          <p:cNvPr id="1987" name="Google Shape;1987;p92"/>
          <p:cNvGrpSpPr/>
          <p:nvPr/>
        </p:nvGrpSpPr>
        <p:grpSpPr>
          <a:xfrm>
            <a:off x="3944762" y="3427793"/>
            <a:ext cx="14343238" cy="3395250"/>
            <a:chOff x="0" y="-9525"/>
            <a:chExt cx="3777643" cy="894222"/>
          </a:xfrm>
        </p:grpSpPr>
        <p:sp>
          <p:nvSpPr>
            <p:cNvPr id="1988" name="Google Shape;1988;p92"/>
            <p:cNvSpPr/>
            <p:nvPr/>
          </p:nvSpPr>
          <p:spPr>
            <a:xfrm>
              <a:off x="0" y="0"/>
              <a:ext cx="3777643" cy="884697"/>
            </a:xfrm>
            <a:custGeom>
              <a:rect b="b" l="l" r="r" t="t"/>
              <a:pathLst>
                <a:path extrusionOk="0" h="884697" w="3777643">
                  <a:moveTo>
                    <a:pt x="0" y="0"/>
                  </a:moveTo>
                  <a:lnTo>
                    <a:pt x="3777643" y="0"/>
                  </a:lnTo>
                  <a:lnTo>
                    <a:pt x="3777643" y="884697"/>
                  </a:lnTo>
                  <a:lnTo>
                    <a:pt x="0" y="884697"/>
                  </a:lnTo>
                  <a:close/>
                </a:path>
              </a:pathLst>
            </a:custGeom>
            <a:solidFill>
              <a:srgbClr val="DFAC52"/>
            </a:solidFill>
            <a:ln>
              <a:noFill/>
            </a:ln>
          </p:spPr>
        </p:sp>
        <p:sp>
          <p:nvSpPr>
            <p:cNvPr id="1989" name="Google Shape;1989;p92"/>
            <p:cNvSpPr txBox="1"/>
            <p:nvPr/>
          </p:nvSpPr>
          <p:spPr>
            <a:xfrm>
              <a:off x="0" y="-9525"/>
              <a:ext cx="3777643" cy="894222"/>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90" name="Google Shape;1990;p92"/>
          <p:cNvSpPr/>
          <p:nvPr/>
        </p:nvSpPr>
        <p:spPr>
          <a:xfrm>
            <a:off x="15659356" y="9258300"/>
            <a:ext cx="2149306" cy="429867"/>
          </a:xfrm>
          <a:custGeom>
            <a:rect b="b" l="l" r="r" t="t"/>
            <a:pathLst>
              <a:path extrusionOk="0" h="429867" w="2149306">
                <a:moveTo>
                  <a:pt x="0" y="0"/>
                </a:moveTo>
                <a:lnTo>
                  <a:pt x="2149305" y="0"/>
                </a:lnTo>
                <a:lnTo>
                  <a:pt x="2149305" y="429867"/>
                </a:lnTo>
                <a:lnTo>
                  <a:pt x="0" y="429867"/>
                </a:lnTo>
                <a:lnTo>
                  <a:pt x="0" y="0"/>
                </a:lnTo>
                <a:close/>
              </a:path>
            </a:pathLst>
          </a:custGeom>
          <a:blipFill rotWithShape="1">
            <a:blip r:embed="rId4">
              <a:alphaModFix/>
            </a:blip>
            <a:stretch>
              <a:fillRect b="-2553" l="-2006" r="-2012" t="-4088"/>
            </a:stretch>
          </a:blipFill>
          <a:ln>
            <a:noFill/>
          </a:ln>
        </p:spPr>
      </p:sp>
      <p:sp>
        <p:nvSpPr>
          <p:cNvPr id="1991" name="Google Shape;1991;p92"/>
          <p:cNvSpPr/>
          <p:nvPr/>
        </p:nvSpPr>
        <p:spPr>
          <a:xfrm>
            <a:off x="439151" y="335715"/>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5">
              <a:alphaModFix/>
            </a:blip>
            <a:stretch>
              <a:fillRect b="-4987" l="-14765" r="-20796" t="0"/>
            </a:stretch>
          </a:blipFill>
          <a:ln>
            <a:noFill/>
          </a:ln>
        </p:spPr>
      </p:sp>
      <p:sp>
        <p:nvSpPr>
          <p:cNvPr id="1992" name="Google Shape;1992;p92"/>
          <p:cNvSpPr txBox="1"/>
          <p:nvPr/>
        </p:nvSpPr>
        <p:spPr>
          <a:xfrm>
            <a:off x="4501940" y="4493176"/>
            <a:ext cx="13451362" cy="1495425"/>
          </a:xfrm>
          <a:prstGeom prst="rect">
            <a:avLst/>
          </a:prstGeom>
          <a:noFill/>
          <a:ln>
            <a:noFill/>
          </a:ln>
        </p:spPr>
        <p:txBody>
          <a:bodyPr anchorCtr="0" anchor="t" bIns="0" lIns="0" spcFirstLastPara="1" rIns="0" wrap="square" tIns="0">
            <a:sp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20005"/>
              </a:lnSpc>
              <a:spcBef>
                <a:spcPts val="0"/>
              </a:spcBef>
              <a:spcAft>
                <a:spcPts val="0"/>
              </a:spcAft>
              <a:buNone/>
            </a:pPr>
            <a:r>
              <a:rPr b="1" i="0" lang="en-US" sz="3699" u="none" cap="none" strike="noStrike">
                <a:solidFill>
                  <a:srgbClr val="FFFFFF"/>
                </a:solidFill>
                <a:latin typeface="Philosopher"/>
                <a:ea typeface="Philosopher"/>
                <a:cs typeface="Philosopher"/>
                <a:sym typeface="Philosopher"/>
              </a:rPr>
              <a:t> What strategies can help overcome these hurdles?</a:t>
            </a:r>
            <a:endParaRPr/>
          </a:p>
          <a:p>
            <a:pPr indent="0" lvl="0" marL="0" marR="0" rtl="0" algn="ctr">
              <a:lnSpc>
                <a:spcPct val="120005"/>
              </a:lnSpc>
              <a:spcBef>
                <a:spcPts val="0"/>
              </a:spcBef>
              <a:spcAft>
                <a:spcPts val="0"/>
              </a:spcAft>
              <a:buNone/>
            </a:pPr>
            <a:r>
              <a:t/>
            </a:r>
            <a:endParaRPr b="1" i="0" sz="3699" u="none" cap="none" strike="noStrike">
              <a:solidFill>
                <a:srgbClr val="FFFFFF"/>
              </a:solidFill>
              <a:latin typeface="Philosopher"/>
              <a:ea typeface="Philosopher"/>
              <a:cs typeface="Philosopher"/>
              <a:sym typeface="Philosopher"/>
            </a:endParaRPr>
          </a:p>
        </p:txBody>
      </p:sp>
      <p:sp>
        <p:nvSpPr>
          <p:cNvPr id="1993" name="Google Shape;1993;p92"/>
          <p:cNvSpPr txBox="1"/>
          <p:nvPr/>
        </p:nvSpPr>
        <p:spPr>
          <a:xfrm>
            <a:off x="10672858" y="2262136"/>
            <a:ext cx="7280445" cy="754716"/>
          </a:xfrm>
          <a:prstGeom prst="rect">
            <a:avLst/>
          </a:prstGeom>
          <a:noFill/>
          <a:ln>
            <a:noFill/>
          </a:ln>
        </p:spPr>
        <p:txBody>
          <a:bodyPr anchorCtr="0" anchor="t" bIns="0" lIns="0" spcFirstLastPara="1" rIns="0" wrap="square" tIns="0">
            <a:spAutoFit/>
          </a:bodyPr>
          <a:lstStyle/>
          <a:p>
            <a:pPr indent="0" lvl="0" marL="0" marR="0" rtl="0" algn="r">
              <a:lnSpc>
                <a:spcPct val="140027"/>
              </a:lnSpc>
              <a:spcBef>
                <a:spcPts val="0"/>
              </a:spcBef>
              <a:spcAft>
                <a:spcPts val="0"/>
              </a:spcAft>
              <a:buNone/>
            </a:pPr>
            <a:r>
              <a:rPr b="1" i="0" lang="en-US" sz="2161" u="none" cap="none" strike="noStrike">
                <a:solidFill>
                  <a:srgbClr val="EEAE34"/>
                </a:solidFill>
                <a:latin typeface="Philosopher"/>
                <a:ea typeface="Philosopher"/>
                <a:cs typeface="Philosopher"/>
                <a:sym typeface="Philosopher"/>
              </a:rPr>
              <a:t>“Challenges are opportunities in disguise. Let's also consider potential solutions to these challenges”</a:t>
            </a:r>
            <a:endParaRPr/>
          </a:p>
        </p:txBody>
      </p:sp>
      <p:sp>
        <p:nvSpPr>
          <p:cNvPr id="1994" name="Google Shape;1994;p92"/>
          <p:cNvSpPr txBox="1"/>
          <p:nvPr/>
        </p:nvSpPr>
        <p:spPr>
          <a:xfrm>
            <a:off x="16141935" y="404813"/>
            <a:ext cx="1666726"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699" u="none" cap="none" strike="noStrike">
                <a:solidFill>
                  <a:srgbClr val="DFAC52"/>
                </a:solidFill>
                <a:latin typeface="Philosopher"/>
                <a:ea typeface="Philosopher"/>
                <a:cs typeface="Philosopher"/>
                <a:sym typeface="Philosopher"/>
              </a:rPr>
              <a:t>Discussion</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2" name="Shape 2002"/>
        <p:cNvGrpSpPr/>
        <p:nvPr/>
      </p:nvGrpSpPr>
      <p:grpSpPr>
        <a:xfrm>
          <a:off x="0" y="0"/>
          <a:ext cx="0" cy="0"/>
          <a:chOff x="0" y="0"/>
          <a:chExt cx="0" cy="0"/>
        </a:xfrm>
      </p:grpSpPr>
      <p:sp>
        <p:nvSpPr>
          <p:cNvPr id="2003" name="Google Shape;2003;p93"/>
          <p:cNvSpPr/>
          <p:nvPr/>
        </p:nvSpPr>
        <p:spPr>
          <a:xfrm>
            <a:off x="4688589" y="165464"/>
            <a:ext cx="9628111" cy="10121536"/>
          </a:xfrm>
          <a:custGeom>
            <a:rect b="b" l="l" r="r" t="t"/>
            <a:pathLst>
              <a:path extrusionOk="0" h="10121536" w="9628111">
                <a:moveTo>
                  <a:pt x="0" y="0"/>
                </a:moveTo>
                <a:lnTo>
                  <a:pt x="9628111" y="0"/>
                </a:lnTo>
                <a:lnTo>
                  <a:pt x="9628111" y="10121536"/>
                </a:lnTo>
                <a:lnTo>
                  <a:pt x="0" y="10121536"/>
                </a:lnTo>
                <a:lnTo>
                  <a:pt x="0" y="0"/>
                </a:lnTo>
                <a:close/>
              </a:path>
            </a:pathLst>
          </a:custGeom>
          <a:blipFill rotWithShape="1">
            <a:blip r:embed="rId3">
              <a:alphaModFix amt="14000"/>
            </a:blip>
            <a:stretch>
              <a:fillRect b="0" l="0" r="0" t="0"/>
            </a:stretch>
          </a:blipFill>
          <a:ln>
            <a:noFill/>
          </a:ln>
        </p:spPr>
      </p:sp>
      <p:sp>
        <p:nvSpPr>
          <p:cNvPr id="2004" name="Google Shape;2004;p93"/>
          <p:cNvSpPr/>
          <p:nvPr/>
        </p:nvSpPr>
        <p:spPr>
          <a:xfrm>
            <a:off x="312000" y="9016751"/>
            <a:ext cx="2870782" cy="552674"/>
          </a:xfrm>
          <a:custGeom>
            <a:rect b="b" l="l" r="r" t="t"/>
            <a:pathLst>
              <a:path extrusionOk="0" h="552674" w="2870782">
                <a:moveTo>
                  <a:pt x="0" y="0"/>
                </a:moveTo>
                <a:lnTo>
                  <a:pt x="2870782" y="0"/>
                </a:lnTo>
                <a:lnTo>
                  <a:pt x="2870782" y="552673"/>
                </a:lnTo>
                <a:lnTo>
                  <a:pt x="0" y="552673"/>
                </a:lnTo>
                <a:lnTo>
                  <a:pt x="0" y="0"/>
                </a:lnTo>
                <a:close/>
              </a:path>
            </a:pathLst>
          </a:custGeom>
          <a:blipFill rotWithShape="1">
            <a:blip r:embed="rId4">
              <a:alphaModFix/>
            </a:blip>
            <a:stretch>
              <a:fillRect b="-6540" l="-2006" r="-2012" t="-4247"/>
            </a:stretch>
          </a:blipFill>
          <a:ln>
            <a:noFill/>
          </a:ln>
        </p:spPr>
      </p:sp>
      <p:sp>
        <p:nvSpPr>
          <p:cNvPr id="2005" name="Google Shape;2005;p93"/>
          <p:cNvSpPr/>
          <p:nvPr/>
        </p:nvSpPr>
        <p:spPr>
          <a:xfrm>
            <a:off x="7712981" y="6686028"/>
            <a:ext cx="10575046" cy="1368713"/>
          </a:xfrm>
          <a:custGeom>
            <a:rect b="b" l="l" r="r" t="t"/>
            <a:pathLst>
              <a:path extrusionOk="0" h="1790929" w="13837203">
                <a:moveTo>
                  <a:pt x="0" y="0"/>
                </a:moveTo>
                <a:lnTo>
                  <a:pt x="13837203" y="0"/>
                </a:lnTo>
                <a:lnTo>
                  <a:pt x="13837203" y="1790929"/>
                </a:lnTo>
                <a:lnTo>
                  <a:pt x="0" y="1790929"/>
                </a:lnTo>
                <a:close/>
              </a:path>
            </a:pathLst>
          </a:custGeom>
          <a:solidFill>
            <a:srgbClr val="FFCA08">
              <a:alpha val="69019"/>
            </a:srgbClr>
          </a:solidFill>
          <a:ln>
            <a:noFill/>
          </a:ln>
        </p:spPr>
      </p:sp>
      <p:sp>
        <p:nvSpPr>
          <p:cNvPr id="2006" name="Google Shape;2006;p93"/>
          <p:cNvSpPr/>
          <p:nvPr/>
        </p:nvSpPr>
        <p:spPr>
          <a:xfrm>
            <a:off x="0" y="6686028"/>
            <a:ext cx="6546704" cy="1368690"/>
          </a:xfrm>
          <a:custGeom>
            <a:rect b="b" l="l" r="r" t="t"/>
            <a:pathLst>
              <a:path extrusionOk="0" h="2765100" w="13226002">
                <a:moveTo>
                  <a:pt x="0" y="0"/>
                </a:moveTo>
                <a:lnTo>
                  <a:pt x="13226002" y="0"/>
                </a:lnTo>
                <a:lnTo>
                  <a:pt x="13226002" y="2765100"/>
                </a:lnTo>
                <a:lnTo>
                  <a:pt x="0" y="2765100"/>
                </a:lnTo>
                <a:close/>
              </a:path>
            </a:pathLst>
          </a:custGeom>
          <a:solidFill>
            <a:srgbClr val="FFCA08">
              <a:alpha val="69019"/>
            </a:srgbClr>
          </a:solidFill>
          <a:ln>
            <a:noFill/>
          </a:ln>
        </p:spPr>
      </p:sp>
      <p:sp>
        <p:nvSpPr>
          <p:cNvPr id="2007" name="Google Shape;2007;p93"/>
          <p:cNvSpPr txBox="1"/>
          <p:nvPr/>
        </p:nvSpPr>
        <p:spPr>
          <a:xfrm>
            <a:off x="1327178" y="3425627"/>
            <a:ext cx="16350933" cy="1088701"/>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1" i="0" lang="en-US" sz="7036" u="none" cap="none" strike="noStrike">
                <a:solidFill>
                  <a:srgbClr val="EEAE34"/>
                </a:solidFill>
                <a:latin typeface="Philosopher"/>
                <a:ea typeface="Philosopher"/>
                <a:cs typeface="Philosopher"/>
                <a:sym typeface="Philosopher"/>
              </a:rPr>
              <a:t>Thank you for your active participation!</a:t>
            </a:r>
            <a:endParaRPr/>
          </a:p>
        </p:txBody>
      </p:sp>
      <p:sp>
        <p:nvSpPr>
          <p:cNvPr id="2008" name="Google Shape;2008;p93"/>
          <p:cNvSpPr txBox="1"/>
          <p:nvPr/>
        </p:nvSpPr>
        <p:spPr>
          <a:xfrm>
            <a:off x="3034897" y="4849991"/>
            <a:ext cx="12218205" cy="10191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345" u="none" cap="none" strike="noStrike">
                <a:solidFill>
                  <a:srgbClr val="000000"/>
                </a:solidFill>
                <a:latin typeface="Philosopher"/>
                <a:ea typeface="Philosopher"/>
                <a:cs typeface="Philosopher"/>
                <a:sym typeface="Philosopher"/>
              </a:rPr>
              <a:t> Keep these best practices and insights in mind as you continue to enhance your micro-learning journey</a:t>
            </a:r>
            <a:endParaRPr/>
          </a:p>
        </p:txBody>
      </p:sp>
      <p:sp>
        <p:nvSpPr>
          <p:cNvPr id="2009" name="Google Shape;2009;p93"/>
          <p:cNvSpPr txBox="1"/>
          <p:nvPr/>
        </p:nvSpPr>
        <p:spPr>
          <a:xfrm>
            <a:off x="8312963" y="7179877"/>
            <a:ext cx="9365149"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Professional Development Training for Front-line Adult Educators</a:t>
            </a:r>
            <a:endParaRPr/>
          </a:p>
        </p:txBody>
      </p:sp>
      <p:sp>
        <p:nvSpPr>
          <p:cNvPr id="2010" name="Google Shape;2010;p93"/>
          <p:cNvSpPr txBox="1"/>
          <p:nvPr/>
        </p:nvSpPr>
        <p:spPr>
          <a:xfrm>
            <a:off x="312000" y="6817927"/>
            <a:ext cx="5922677" cy="10953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Module 1:</a:t>
            </a:r>
            <a:endParaRPr/>
          </a:p>
          <a:p>
            <a:pPr indent="0" lvl="0" marL="0" marR="0" rtl="0" algn="ctr">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Introduction to Microlearning Technology</a:t>
            </a:r>
            <a:endParaRPr/>
          </a:p>
          <a:p>
            <a:pPr indent="0" lvl="0" marL="0" marR="0" rtl="0" algn="ctr">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p:txBody>
      </p:sp>
      <p:sp>
        <p:nvSpPr>
          <p:cNvPr id="2011" name="Google Shape;2011;p93"/>
          <p:cNvSpPr/>
          <p:nvPr/>
        </p:nvSpPr>
        <p:spPr>
          <a:xfrm>
            <a:off x="15110894" y="-44396"/>
            <a:ext cx="3049094" cy="2155574"/>
          </a:xfrm>
          <a:custGeom>
            <a:rect b="b" l="l" r="r" t="t"/>
            <a:pathLst>
              <a:path extrusionOk="0" h="2155574" w="3049094">
                <a:moveTo>
                  <a:pt x="0" y="0"/>
                </a:moveTo>
                <a:lnTo>
                  <a:pt x="3049094" y="0"/>
                </a:lnTo>
                <a:lnTo>
                  <a:pt x="3049094" y="2155573"/>
                </a:lnTo>
                <a:lnTo>
                  <a:pt x="0" y="2155573"/>
                </a:lnTo>
                <a:lnTo>
                  <a:pt x="0" y="0"/>
                </a:lnTo>
                <a:close/>
              </a:path>
            </a:pathLst>
          </a:custGeom>
          <a:blipFill rotWithShape="1">
            <a:blip r:embed="rId5">
              <a:alphaModFix/>
            </a:blip>
            <a:stretch>
              <a:fillRect b="-32" l="0" r="0" t="0"/>
            </a:stretch>
          </a:blipFill>
          <a:ln>
            <a:noFill/>
          </a:ln>
        </p:spPr>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5" name="Shape 2015"/>
        <p:cNvGrpSpPr/>
        <p:nvPr/>
      </p:nvGrpSpPr>
      <p:grpSpPr>
        <a:xfrm>
          <a:off x="0" y="0"/>
          <a:ext cx="0" cy="0"/>
          <a:chOff x="0" y="0"/>
          <a:chExt cx="0" cy="0"/>
        </a:xfrm>
      </p:grpSpPr>
      <p:sp>
        <p:nvSpPr>
          <p:cNvPr id="2016" name="Google Shape;2016;p94"/>
          <p:cNvSpPr/>
          <p:nvPr/>
        </p:nvSpPr>
        <p:spPr>
          <a:xfrm>
            <a:off x="0" y="9472052"/>
            <a:ext cx="18288000" cy="814960"/>
          </a:xfrm>
          <a:custGeom>
            <a:rect b="b" l="l" r="r" t="t"/>
            <a:pathLst>
              <a:path extrusionOk="0" h="1086612" w="24384000">
                <a:moveTo>
                  <a:pt x="0" y="0"/>
                </a:moveTo>
                <a:lnTo>
                  <a:pt x="24384000" y="0"/>
                </a:lnTo>
                <a:lnTo>
                  <a:pt x="24384000" y="1086612"/>
                </a:lnTo>
                <a:lnTo>
                  <a:pt x="0" y="1086612"/>
                </a:lnTo>
                <a:close/>
              </a:path>
            </a:pathLst>
          </a:custGeom>
          <a:solidFill>
            <a:srgbClr val="FFCA08"/>
          </a:solidFill>
          <a:ln>
            <a:noFill/>
          </a:ln>
        </p:spPr>
      </p:sp>
      <p:sp>
        <p:nvSpPr>
          <p:cNvPr id="2017" name="Google Shape;2017;p94"/>
          <p:cNvSpPr/>
          <p:nvPr/>
        </p:nvSpPr>
        <p:spPr>
          <a:xfrm>
            <a:off x="4420251" y="-524636"/>
            <a:ext cx="9858672" cy="6969642"/>
          </a:xfrm>
          <a:custGeom>
            <a:rect b="b" l="l" r="r" t="t"/>
            <a:pathLst>
              <a:path extrusionOk="0" h="6969642" w="9858672">
                <a:moveTo>
                  <a:pt x="0" y="0"/>
                </a:moveTo>
                <a:lnTo>
                  <a:pt x="9858672" y="0"/>
                </a:lnTo>
                <a:lnTo>
                  <a:pt x="9858672" y="6969642"/>
                </a:lnTo>
                <a:lnTo>
                  <a:pt x="0" y="6969642"/>
                </a:lnTo>
                <a:lnTo>
                  <a:pt x="0" y="0"/>
                </a:lnTo>
                <a:close/>
              </a:path>
            </a:pathLst>
          </a:custGeom>
          <a:blipFill rotWithShape="1">
            <a:blip r:embed="rId3">
              <a:alphaModFix/>
            </a:blip>
            <a:stretch>
              <a:fillRect b="-32" l="0" r="0" t="0"/>
            </a:stretch>
          </a:blipFill>
          <a:ln>
            <a:noFill/>
          </a:ln>
        </p:spPr>
      </p:sp>
      <p:sp>
        <p:nvSpPr>
          <p:cNvPr id="2018" name="Google Shape;2018;p94"/>
          <p:cNvSpPr/>
          <p:nvPr/>
        </p:nvSpPr>
        <p:spPr>
          <a:xfrm>
            <a:off x="10062652" y="5489168"/>
            <a:ext cx="2336642" cy="1636242"/>
          </a:xfrm>
          <a:custGeom>
            <a:rect b="b" l="l" r="r" t="t"/>
            <a:pathLst>
              <a:path extrusionOk="0" h="1636242" w="2336642">
                <a:moveTo>
                  <a:pt x="0" y="0"/>
                </a:moveTo>
                <a:lnTo>
                  <a:pt x="2336642" y="0"/>
                </a:lnTo>
                <a:lnTo>
                  <a:pt x="2336642" y="1636242"/>
                </a:lnTo>
                <a:lnTo>
                  <a:pt x="0" y="1636242"/>
                </a:lnTo>
                <a:lnTo>
                  <a:pt x="0" y="0"/>
                </a:lnTo>
                <a:close/>
              </a:path>
            </a:pathLst>
          </a:custGeom>
          <a:blipFill rotWithShape="1">
            <a:blip r:embed="rId4">
              <a:alphaModFix/>
            </a:blip>
            <a:stretch>
              <a:fillRect b="0" l="0" r="0" t="0"/>
            </a:stretch>
          </a:blipFill>
          <a:ln>
            <a:noFill/>
          </a:ln>
        </p:spPr>
      </p:sp>
      <p:sp>
        <p:nvSpPr>
          <p:cNvPr id="2019" name="Google Shape;2019;p94"/>
          <p:cNvSpPr/>
          <p:nvPr/>
        </p:nvSpPr>
        <p:spPr>
          <a:xfrm>
            <a:off x="2270450" y="4911210"/>
            <a:ext cx="3015293" cy="3015293"/>
          </a:xfrm>
          <a:custGeom>
            <a:rect b="b" l="l" r="r" t="t"/>
            <a:pathLst>
              <a:path extrusionOk="0" h="3015293" w="3015293">
                <a:moveTo>
                  <a:pt x="0" y="0"/>
                </a:moveTo>
                <a:lnTo>
                  <a:pt x="3015292" y="0"/>
                </a:lnTo>
                <a:lnTo>
                  <a:pt x="3015292" y="3015293"/>
                </a:lnTo>
                <a:lnTo>
                  <a:pt x="0" y="3015293"/>
                </a:lnTo>
                <a:lnTo>
                  <a:pt x="0" y="0"/>
                </a:lnTo>
                <a:close/>
              </a:path>
            </a:pathLst>
          </a:custGeom>
          <a:blipFill rotWithShape="1">
            <a:blip r:embed="rId5">
              <a:alphaModFix/>
            </a:blip>
            <a:stretch>
              <a:fillRect b="0" l="0" r="0" t="0"/>
            </a:stretch>
          </a:blipFill>
          <a:ln>
            <a:noFill/>
          </a:ln>
        </p:spPr>
      </p:sp>
      <p:sp>
        <p:nvSpPr>
          <p:cNvPr id="2020" name="Google Shape;2020;p94"/>
          <p:cNvSpPr/>
          <p:nvPr/>
        </p:nvSpPr>
        <p:spPr>
          <a:xfrm>
            <a:off x="2417864" y="7844439"/>
            <a:ext cx="2407799" cy="1200090"/>
          </a:xfrm>
          <a:custGeom>
            <a:rect b="b" l="l" r="r" t="t"/>
            <a:pathLst>
              <a:path extrusionOk="0" h="1200090" w="2407799">
                <a:moveTo>
                  <a:pt x="0" y="0"/>
                </a:moveTo>
                <a:lnTo>
                  <a:pt x="2407798" y="0"/>
                </a:lnTo>
                <a:lnTo>
                  <a:pt x="2407798" y="1200090"/>
                </a:lnTo>
                <a:lnTo>
                  <a:pt x="0" y="1200090"/>
                </a:lnTo>
                <a:lnTo>
                  <a:pt x="0" y="0"/>
                </a:lnTo>
                <a:close/>
              </a:path>
            </a:pathLst>
          </a:custGeom>
          <a:blipFill rotWithShape="1">
            <a:blip r:embed="rId6">
              <a:alphaModFix/>
            </a:blip>
            <a:stretch>
              <a:fillRect b="0" l="0" r="0" t="0"/>
            </a:stretch>
          </a:blipFill>
          <a:ln>
            <a:noFill/>
          </a:ln>
        </p:spPr>
      </p:sp>
      <p:sp>
        <p:nvSpPr>
          <p:cNvPr id="2021" name="Google Shape;2021;p94"/>
          <p:cNvSpPr/>
          <p:nvPr/>
        </p:nvSpPr>
        <p:spPr>
          <a:xfrm>
            <a:off x="14278923" y="5631624"/>
            <a:ext cx="1333036" cy="1445292"/>
          </a:xfrm>
          <a:custGeom>
            <a:rect b="b" l="l" r="r" t="t"/>
            <a:pathLst>
              <a:path extrusionOk="0" h="1445292" w="1333036">
                <a:moveTo>
                  <a:pt x="0" y="0"/>
                </a:moveTo>
                <a:lnTo>
                  <a:pt x="1333037" y="0"/>
                </a:lnTo>
                <a:lnTo>
                  <a:pt x="1333037" y="1445292"/>
                </a:lnTo>
                <a:lnTo>
                  <a:pt x="0" y="1445292"/>
                </a:lnTo>
                <a:lnTo>
                  <a:pt x="0" y="0"/>
                </a:lnTo>
                <a:close/>
              </a:path>
            </a:pathLst>
          </a:custGeom>
          <a:blipFill rotWithShape="1">
            <a:blip r:embed="rId7">
              <a:alphaModFix/>
            </a:blip>
            <a:stretch>
              <a:fillRect b="0" l="0" r="0" t="0"/>
            </a:stretch>
          </a:blipFill>
          <a:ln>
            <a:noFill/>
          </a:ln>
        </p:spPr>
      </p:sp>
      <p:sp>
        <p:nvSpPr>
          <p:cNvPr id="2022" name="Google Shape;2022;p94"/>
          <p:cNvSpPr/>
          <p:nvPr/>
        </p:nvSpPr>
        <p:spPr>
          <a:xfrm>
            <a:off x="6073466" y="7636521"/>
            <a:ext cx="2443402" cy="1714028"/>
          </a:xfrm>
          <a:custGeom>
            <a:rect b="b" l="l" r="r" t="t"/>
            <a:pathLst>
              <a:path extrusionOk="0" h="1714028" w="2443402">
                <a:moveTo>
                  <a:pt x="0" y="0"/>
                </a:moveTo>
                <a:lnTo>
                  <a:pt x="2443402" y="0"/>
                </a:lnTo>
                <a:lnTo>
                  <a:pt x="2443402" y="1714027"/>
                </a:lnTo>
                <a:lnTo>
                  <a:pt x="0" y="1714027"/>
                </a:lnTo>
                <a:lnTo>
                  <a:pt x="0" y="0"/>
                </a:lnTo>
                <a:close/>
              </a:path>
            </a:pathLst>
          </a:custGeom>
          <a:blipFill rotWithShape="1">
            <a:blip r:embed="rId8">
              <a:alphaModFix/>
            </a:blip>
            <a:stretch>
              <a:fillRect b="0" l="0" r="0" t="0"/>
            </a:stretch>
          </a:blipFill>
          <a:ln>
            <a:noFill/>
          </a:ln>
        </p:spPr>
      </p:sp>
      <p:sp>
        <p:nvSpPr>
          <p:cNvPr id="2023" name="Google Shape;2023;p94"/>
          <p:cNvSpPr/>
          <p:nvPr/>
        </p:nvSpPr>
        <p:spPr>
          <a:xfrm>
            <a:off x="6355918" y="6081246"/>
            <a:ext cx="2160949" cy="727519"/>
          </a:xfrm>
          <a:custGeom>
            <a:rect b="b" l="l" r="r" t="t"/>
            <a:pathLst>
              <a:path extrusionOk="0" h="727519" w="2160949">
                <a:moveTo>
                  <a:pt x="0" y="0"/>
                </a:moveTo>
                <a:lnTo>
                  <a:pt x="2160950" y="0"/>
                </a:lnTo>
                <a:lnTo>
                  <a:pt x="2160950" y="727520"/>
                </a:lnTo>
                <a:lnTo>
                  <a:pt x="0" y="727520"/>
                </a:lnTo>
                <a:lnTo>
                  <a:pt x="0" y="0"/>
                </a:lnTo>
                <a:close/>
              </a:path>
            </a:pathLst>
          </a:custGeom>
          <a:blipFill rotWithShape="1">
            <a:blip r:embed="rId9">
              <a:alphaModFix/>
            </a:blip>
            <a:stretch>
              <a:fillRect b="0" l="0" r="0" t="0"/>
            </a:stretch>
          </a:blipFill>
          <a:ln>
            <a:noFill/>
          </a:ln>
        </p:spPr>
      </p:sp>
      <p:sp>
        <p:nvSpPr>
          <p:cNvPr id="2024" name="Google Shape;2024;p94"/>
          <p:cNvSpPr/>
          <p:nvPr/>
        </p:nvSpPr>
        <p:spPr>
          <a:xfrm>
            <a:off x="14220406" y="8117974"/>
            <a:ext cx="2446412" cy="907411"/>
          </a:xfrm>
          <a:custGeom>
            <a:rect b="b" l="l" r="r" t="t"/>
            <a:pathLst>
              <a:path extrusionOk="0" h="907411" w="2446412">
                <a:moveTo>
                  <a:pt x="0" y="0"/>
                </a:moveTo>
                <a:lnTo>
                  <a:pt x="2446412" y="0"/>
                </a:lnTo>
                <a:lnTo>
                  <a:pt x="2446412" y="907412"/>
                </a:lnTo>
                <a:lnTo>
                  <a:pt x="0" y="907412"/>
                </a:lnTo>
                <a:lnTo>
                  <a:pt x="0" y="0"/>
                </a:lnTo>
                <a:close/>
              </a:path>
            </a:pathLst>
          </a:custGeom>
          <a:blipFill rotWithShape="1">
            <a:blip r:embed="rId10">
              <a:alphaModFix/>
            </a:blip>
            <a:stretch>
              <a:fillRect b="0" l="0" r="-29" t="0"/>
            </a:stretch>
          </a:blipFill>
          <a:ln>
            <a:noFill/>
          </a:ln>
        </p:spPr>
      </p:sp>
      <p:sp>
        <p:nvSpPr>
          <p:cNvPr id="2025" name="Google Shape;2025;p94"/>
          <p:cNvSpPr txBox="1"/>
          <p:nvPr/>
        </p:nvSpPr>
        <p:spPr>
          <a:xfrm>
            <a:off x="8732666" y="9736498"/>
            <a:ext cx="7842728" cy="416431"/>
          </a:xfrm>
          <a:prstGeom prst="rect">
            <a:avLst/>
          </a:prstGeom>
          <a:noFill/>
          <a:ln>
            <a:noFill/>
          </a:ln>
        </p:spPr>
        <p:txBody>
          <a:bodyPr anchorCtr="0" anchor="t" bIns="0" lIns="0" spcFirstLastPara="1" rIns="0" wrap="square" tIns="0">
            <a:spAutoFit/>
          </a:bodyPr>
          <a:lstStyle/>
          <a:p>
            <a:pPr indent="0" lvl="0" marL="0" marR="0" rtl="0" algn="ctr">
              <a:lnSpc>
                <a:spcPct val="119916"/>
              </a:lnSpc>
              <a:spcBef>
                <a:spcPts val="0"/>
              </a:spcBef>
              <a:spcAft>
                <a:spcPts val="0"/>
              </a:spcAft>
              <a:buNone/>
            </a:pPr>
            <a:r>
              <a:rPr b="0" i="0" lang="en-US" sz="1200" u="none" cap="none" strike="noStrike">
                <a:solidFill>
                  <a:srgbClr val="000000"/>
                </a:solidFill>
                <a:latin typeface="Noto Sans"/>
                <a:ea typeface="Noto Sans"/>
                <a:cs typeface="Noto Sans"/>
                <a:sym typeface="Noto Sans"/>
              </a:rPr>
              <a:t>“The European Commission’s support of this publication does not constitute an endorsement of the contents, which reflect the views only of the authors, and the Commission can not be held responsible for any use which may be made of the information therein.” </a:t>
            </a:r>
            <a:endParaRPr/>
          </a:p>
          <a:p>
            <a:pPr indent="0" lvl="0" marL="0" marR="0" rtl="0" algn="ctr">
              <a:lnSpc>
                <a:spcPct val="119916"/>
              </a:lnSpc>
              <a:spcBef>
                <a:spcPts val="0"/>
              </a:spcBef>
              <a:spcAft>
                <a:spcPts val="0"/>
              </a:spcAft>
              <a:buNone/>
            </a:pPr>
            <a:r>
              <a:rPr b="0" i="0" lang="en-US" sz="1200" u="none" cap="none" strike="noStrike">
                <a:solidFill>
                  <a:srgbClr val="000000"/>
                </a:solidFill>
                <a:latin typeface="Noto Sans"/>
                <a:ea typeface="Noto Sans"/>
                <a:cs typeface="Noto Sans"/>
                <a:sym typeface="Noto Sans"/>
              </a:rPr>
              <a:t>Project Number: 2022-1-LT01-KA220-ADU-000085898</a:t>
            </a:r>
            <a:endParaRPr/>
          </a:p>
        </p:txBody>
      </p:sp>
      <p:sp>
        <p:nvSpPr>
          <p:cNvPr id="2026" name="Google Shape;2026;p94"/>
          <p:cNvSpPr/>
          <p:nvPr/>
        </p:nvSpPr>
        <p:spPr>
          <a:xfrm>
            <a:off x="10529201" y="7682826"/>
            <a:ext cx="1847895" cy="1234308"/>
          </a:xfrm>
          <a:custGeom>
            <a:rect b="b" l="l" r="r" t="t"/>
            <a:pathLst>
              <a:path extrusionOk="0" h="1234308" w="1847895">
                <a:moveTo>
                  <a:pt x="0" y="0"/>
                </a:moveTo>
                <a:lnTo>
                  <a:pt x="1847895" y="0"/>
                </a:lnTo>
                <a:lnTo>
                  <a:pt x="1847895" y="1234308"/>
                </a:lnTo>
                <a:lnTo>
                  <a:pt x="0" y="1234308"/>
                </a:lnTo>
                <a:lnTo>
                  <a:pt x="0" y="0"/>
                </a:lnTo>
                <a:close/>
              </a:path>
            </a:pathLst>
          </a:custGeom>
          <a:blipFill rotWithShape="1">
            <a:blip r:embed="rId11">
              <a:alphaModFix/>
            </a:blip>
            <a:stretch>
              <a:fillRect b="0" l="0" r="-144" t="0"/>
            </a:stretch>
          </a:blipFill>
          <a:ln>
            <a:noFill/>
          </a:ln>
        </p:spPr>
      </p:sp>
      <p:sp>
        <p:nvSpPr>
          <p:cNvPr id="2027" name="Google Shape;2027;p94"/>
          <p:cNvSpPr/>
          <p:nvPr/>
        </p:nvSpPr>
        <p:spPr>
          <a:xfrm>
            <a:off x="584524" y="683009"/>
            <a:ext cx="3371850" cy="691383"/>
          </a:xfrm>
          <a:custGeom>
            <a:rect b="b" l="l" r="r" t="t"/>
            <a:pathLst>
              <a:path extrusionOk="0" h="691383" w="3371850">
                <a:moveTo>
                  <a:pt x="0" y="0"/>
                </a:moveTo>
                <a:lnTo>
                  <a:pt x="3371850" y="0"/>
                </a:lnTo>
                <a:lnTo>
                  <a:pt x="3371850" y="691383"/>
                </a:lnTo>
                <a:lnTo>
                  <a:pt x="0" y="691383"/>
                </a:lnTo>
                <a:lnTo>
                  <a:pt x="0" y="0"/>
                </a:lnTo>
                <a:close/>
              </a:path>
            </a:pathLst>
          </a:custGeom>
          <a:blipFill rotWithShape="1">
            <a:blip r:embed="rId12">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