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12192000" cy="6858000"/>
  <p:notesSz cx="6858000" cy="9144000"/>
  <p:embeddedFontLst>
    <p:embeddedFont>
      <p:font typeface="Noto Sans" panose="020B0502040504020204" pitchFamily="34" charset="0"/>
      <p:regular r:id="rId74"/>
      <p:bold r:id="rId75"/>
      <p:italic r:id="rId76"/>
      <p:boldItalic r:id="rId77"/>
    </p:embeddedFont>
    <p:embeddedFont>
      <p:font typeface="Philosopher" panose="020B0604020202020204" charset="0"/>
      <p:regular r:id="rId78"/>
      <p:bold r:id="rId79"/>
      <p:italic r:id="rId80"/>
      <p:boldItalic r:id="rId81"/>
    </p:embeddedFont>
    <p:embeddedFont>
      <p:font typeface="Roboto" panose="02000000000000000000" pitchFamily="2"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60d3860b66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77" name="Google Shape;177;g260d3860b6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6816304f6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91" name="Google Shape;191;g26816304f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Allocated time: 25 minutes</a:t>
            </a:r>
            <a:endParaRPr/>
          </a:p>
          <a:p>
            <a:pPr marL="0" lvl="0" indent="0" algn="l" rtl="0">
              <a:lnSpc>
                <a:spcPct val="100000"/>
              </a:lnSpc>
              <a:spcBef>
                <a:spcPts val="0"/>
              </a:spcBef>
              <a:spcAft>
                <a:spcPts val="0"/>
              </a:spcAft>
              <a:buSzPts val="1100"/>
              <a:buNone/>
            </a:pPr>
            <a:endParaRPr/>
          </a:p>
        </p:txBody>
      </p:sp>
      <p:sp>
        <p:nvSpPr>
          <p:cNvPr id="202" name="Google Shape;2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11" name="Google Shape;21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30" name="Google Shape;23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816304f6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50" name="Google Shape;250;g26816304f6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70" name="Google Shape;2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83" name="Google Shape;2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68175270ee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96" name="Google Shape;296;g268175270e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68175270ee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09" name="Google Shape;309;g268175270e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academic hour = 45 minutes</a:t>
            </a:r>
            <a:endParaRPr/>
          </a:p>
        </p:txBody>
      </p:sp>
      <p:sp>
        <p:nvSpPr>
          <p:cNvPr id="45" name="Google Shape;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8175270ee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22" name="Google Shape;322;g268175270e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68175270ee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35" name="Google Shape;335;g268175270e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68175270ee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48" name="Google Shape;348;g268175270ee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68175270ee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61" name="Google Shape;361;g268175270e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68175270ee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74" name="Google Shape;374;g268175270e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Allocated time: 150 minutes</a:t>
            </a:r>
            <a:endParaRPr/>
          </a:p>
          <a:p>
            <a:pPr marL="0" lvl="0" indent="0" algn="l" rtl="0">
              <a:lnSpc>
                <a:spcPct val="100000"/>
              </a:lnSpc>
              <a:spcBef>
                <a:spcPts val="0"/>
              </a:spcBef>
              <a:spcAft>
                <a:spcPts val="0"/>
              </a:spcAft>
              <a:buSzPts val="1100"/>
              <a:buNone/>
            </a:pPr>
            <a:endParaRPr/>
          </a:p>
        </p:txBody>
      </p:sp>
      <p:sp>
        <p:nvSpPr>
          <p:cNvPr id="387" name="Google Shape;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68175270ee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396" name="Google Shape;396;g268175270ee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11" name="Google Shape;41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68175270ee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24" name="Google Shape;424;g268175270ee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37" name="Google Shape;43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Some of them are introduced with a video. You can find them on slides 20 to 28.</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460" name="Google Shape;46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68175270ee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473" name="Google Shape;473;g268175270ee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35 minutes</a:t>
            </a:r>
            <a:endParaRPr/>
          </a:p>
        </p:txBody>
      </p:sp>
      <p:sp>
        <p:nvSpPr>
          <p:cNvPr id="493" name="Google Shape;49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6816654c2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502" name="Google Shape;502;g26816654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517" name="Google Shape;51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529" name="Google Shape;52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545" name="Google Shape;54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1" name="Google Shape;56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07" name="Google Shape;60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30 minutes</a:t>
            </a:r>
            <a:endParaRPr/>
          </a:p>
        </p:txBody>
      </p:sp>
      <p:sp>
        <p:nvSpPr>
          <p:cNvPr id="86" name="Google Shape;8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60caa4f4c6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35 minutes</a:t>
            </a:r>
            <a:endParaRPr/>
          </a:p>
        </p:txBody>
      </p:sp>
      <p:sp>
        <p:nvSpPr>
          <p:cNvPr id="620" name="Google Shape;620;g260caa4f4c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6816654c21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29" name="Google Shape;629;g26816654c2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6816654c21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44" name="Google Shape;644;g26816654c2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6816654c21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56" name="Google Shape;656;g26816654c2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6816654c21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68" name="Google Shape;668;g26816654c21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6816654c21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80" name="Google Shape;680;g26816654c21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6816654c21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692" name="Google Shape;692;g26816654c2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6816654c21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04" name="Google Shape;704;g26816654c2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6816654c21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17" name="Google Shape;717;g26816654c21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6da53bc1cd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30" name="Google Shape;730;g26da53bc1c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6da53bc1c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44" name="Google Shape;744;g26da53bc1c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60caa4f4c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35 minutes</a:t>
            </a:r>
            <a:endParaRPr/>
          </a:p>
        </p:txBody>
      </p:sp>
      <p:sp>
        <p:nvSpPr>
          <p:cNvPr id="772" name="Google Shape;772;g260caa4f4c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6da53bc1cd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81" name="Google Shape;781;g26da53bc1c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6da53bc1cd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796" name="Google Shape;796;g26da53bc1c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a20bd7d47c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06" name="Google Shape;806;g2a20bd7d47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6da53bc1cd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19" name="Google Shape;819;g26da53bc1cd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a20bd7d47c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34" name="Google Shape;834;g2a20bd7d47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6da53bc1cd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49" name="Google Shape;849;g26da53bc1c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a20bd7d47c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63" name="Google Shape;863;g2a20bd7d47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6da53bc1cd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78" name="Google Shape;878;g26da53bc1cd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a20bd7d47c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891" name="Google Shape;891;g2a20bd7d47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6da53bc1cd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06" name="Google Shape;906;g26da53bc1c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a20bd7d47c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21" name="Google Shape;921;g2a20bd7d47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26da53bc1cd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36" name="Google Shape;936;g26da53bc1cd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a20bd7d47c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49" name="Google Shape;949;g2a20bd7d47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6da53bc1cd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62" name="Google Shape;962;g26da53bc1c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6da53bc1cd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74" name="Google Shape;974;g26da53bc1cd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6da53bc1cd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987" name="Google Shape;987;g26da53bc1c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10 minutes</a:t>
            </a:r>
            <a:endParaRPr/>
          </a:p>
        </p:txBody>
      </p:sp>
      <p:sp>
        <p:nvSpPr>
          <p:cNvPr id="999" name="Google Shape;99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10 minutes</a:t>
            </a:r>
            <a:endParaRPr/>
          </a:p>
        </p:txBody>
      </p:sp>
      <p:sp>
        <p:nvSpPr>
          <p:cNvPr id="1013" name="Google Shape;101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17" name="Google Shape;1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5" name="Google Shape;102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4" name="Google Shape;103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60d3860b6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30" name="Google Shape;130;g260d3860b6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60d3860b6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59" name="Google Shape;159;g260d3860b6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1"/>
        <p:cNvGrpSpPr/>
        <p:nvPr/>
      </p:nvGrpSpPr>
      <p:grpSpPr>
        <a:xfrm>
          <a:off x="0" y="0"/>
          <a:ext cx="0" cy="0"/>
          <a:chOff x="0" y="0"/>
          <a:chExt cx="0" cy="0"/>
        </a:xfrm>
      </p:grpSpPr>
      <p:sp>
        <p:nvSpPr>
          <p:cNvPr id="32" name="Google Shape;32;p11"/>
          <p:cNvSpPr>
            <a:spLocks noGrp="1"/>
          </p:cNvSpPr>
          <p:nvPr>
            <p:ph type="pic" idx="2"/>
          </p:nvPr>
        </p:nvSpPr>
        <p:spPr>
          <a:xfrm>
            <a:off x="0" y="1936063"/>
            <a:ext cx="12192000" cy="298587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2100262" y="573087"/>
            <a:ext cx="3995738" cy="57118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5068887" y="2402681"/>
            <a:ext cx="2054225" cy="205263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5360279" y="2700362"/>
            <a:ext cx="6096000" cy="3429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2"/>
        <p:cNvGrpSpPr/>
        <p:nvPr/>
      </p:nvGrpSpPr>
      <p:grpSpPr>
        <a:xfrm>
          <a:off x="0" y="0"/>
          <a:ext cx="0" cy="0"/>
          <a:chOff x="0" y="0"/>
          <a:chExt cx="0" cy="0"/>
        </a:xfrm>
      </p:grpSpPr>
      <p:sp>
        <p:nvSpPr>
          <p:cNvPr id="23" name="Google Shape;23;p8"/>
          <p:cNvSpPr>
            <a:spLocks noGrp="1"/>
          </p:cNvSpPr>
          <p:nvPr>
            <p:ph type="pic" idx="2"/>
          </p:nvPr>
        </p:nvSpPr>
        <p:spPr>
          <a:xfrm>
            <a:off x="1319669" y="2525150"/>
            <a:ext cx="2116082" cy="2117188"/>
          </a:xfrm>
          <a:prstGeom prst="rect">
            <a:avLst/>
          </a:prstGeom>
          <a:noFill/>
          <a:ln>
            <a:noFill/>
          </a:ln>
        </p:spPr>
      </p:sp>
      <p:sp>
        <p:nvSpPr>
          <p:cNvPr id="24" name="Google Shape;24;p8"/>
          <p:cNvSpPr>
            <a:spLocks noGrp="1"/>
          </p:cNvSpPr>
          <p:nvPr>
            <p:ph type="pic" idx="3"/>
          </p:nvPr>
        </p:nvSpPr>
        <p:spPr>
          <a:xfrm>
            <a:off x="3788433" y="2525150"/>
            <a:ext cx="2116082" cy="2117188"/>
          </a:xfrm>
          <a:prstGeom prst="rect">
            <a:avLst/>
          </a:prstGeom>
          <a:noFill/>
          <a:ln>
            <a:noFill/>
          </a:ln>
        </p:spPr>
      </p:sp>
      <p:sp>
        <p:nvSpPr>
          <p:cNvPr id="25" name="Google Shape;25;p8"/>
          <p:cNvSpPr>
            <a:spLocks noGrp="1"/>
          </p:cNvSpPr>
          <p:nvPr>
            <p:ph type="pic" idx="4"/>
          </p:nvPr>
        </p:nvSpPr>
        <p:spPr>
          <a:xfrm>
            <a:off x="6257197" y="2525150"/>
            <a:ext cx="2116082" cy="2117188"/>
          </a:xfrm>
          <a:prstGeom prst="rect">
            <a:avLst/>
          </a:prstGeom>
          <a:noFill/>
          <a:ln>
            <a:noFill/>
          </a:ln>
        </p:spPr>
      </p:sp>
      <p:sp>
        <p:nvSpPr>
          <p:cNvPr id="26" name="Google Shape;26;p8"/>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7"/>
        <p:cNvGrpSpPr/>
        <p:nvPr/>
      </p:nvGrpSpPr>
      <p:grpSpPr>
        <a:xfrm>
          <a:off x="0" y="0"/>
          <a:ext cx="0" cy="0"/>
          <a:chOff x="0" y="0"/>
          <a:chExt cx="0" cy="0"/>
        </a:xfrm>
      </p:grpSpPr>
      <p:sp>
        <p:nvSpPr>
          <p:cNvPr id="28" name="Google Shape;28;p9"/>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9"/>
        <p:cNvGrpSpPr/>
        <p:nvPr/>
      </p:nvGrpSpPr>
      <p:grpSpPr>
        <a:xfrm>
          <a:off x="0" y="0"/>
          <a:ext cx="0" cy="0"/>
          <a:chOff x="0" y="0"/>
          <a:chExt cx="0" cy="0"/>
        </a:xfrm>
      </p:grpSpPr>
      <p:sp>
        <p:nvSpPr>
          <p:cNvPr id="30" name="Google Shape;30;p10"/>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hyperlink" Target="https://kahoot.com" TargetMode="External"/><Relationship Id="rId12"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hyperlink" Target="https://padlet.com" TargetMode="External"/><Relationship Id="rId5" Type="http://schemas.openxmlformats.org/officeDocument/2006/relationships/hyperlink" Target="https://www.mentimeter.com" TargetMode="External"/><Relationship Id="rId10" Type="http://schemas.openxmlformats.org/officeDocument/2006/relationships/hyperlink" Target="https://jamboard.google.com" TargetMode="External"/><Relationship Id="rId4" Type="http://schemas.openxmlformats.org/officeDocument/2006/relationships/image" Target="../media/image27.jpg"/><Relationship Id="rId9"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youtube.com/watch?v=-7UI-dTbMr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66.png"/><Relationship Id="rId12"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12" descr="A picture containing logo&#10;&#10;Description automatically generated"/>
          <p:cNvPicPr preferRelativeResize="0">
            <a:picLocks noGrp="1"/>
          </p:cNvPicPr>
          <p:nvPr>
            <p:ph type="pic" idx="2"/>
          </p:nvPr>
        </p:nvPicPr>
        <p:blipFill rotWithShape="1">
          <a:blip r:embed="rId3">
            <a:alphaModFix/>
          </a:blip>
          <a:srcRect t="10216" b="10216"/>
          <a:stretch/>
        </p:blipFill>
        <p:spPr>
          <a:xfrm>
            <a:off x="0" y="0"/>
            <a:ext cx="12192000" cy="6858001"/>
          </a:xfrm>
          <a:prstGeom prst="rect">
            <a:avLst/>
          </a:prstGeom>
          <a:noFill/>
          <a:ln>
            <a:noFill/>
          </a:ln>
        </p:spPr>
      </p:pic>
      <p:sp>
        <p:nvSpPr>
          <p:cNvPr id="38" name="Google Shape;38;p12"/>
          <p:cNvSpPr/>
          <p:nvPr/>
        </p:nvSpPr>
        <p:spPr>
          <a:xfrm>
            <a:off x="0" y="817419"/>
            <a:ext cx="5529900" cy="1457700"/>
          </a:xfrm>
          <a:prstGeom prst="rect">
            <a:avLst/>
          </a:prstGeom>
          <a:solidFill>
            <a:schemeClr val="accent1">
              <a:alpha val="694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12"/>
          <p:cNvSpPr txBox="1"/>
          <p:nvPr/>
        </p:nvSpPr>
        <p:spPr>
          <a:xfrm>
            <a:off x="745723" y="914717"/>
            <a:ext cx="4038600" cy="15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Professional Development Training for Front-line Adult Educators</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40" name="Google Shape;40;p12"/>
          <p:cNvSpPr/>
          <p:nvPr/>
        </p:nvSpPr>
        <p:spPr>
          <a:xfrm>
            <a:off x="1" y="2484337"/>
            <a:ext cx="4332600" cy="1889400"/>
          </a:xfrm>
          <a:prstGeom prst="rect">
            <a:avLst/>
          </a:prstGeom>
          <a:solidFill>
            <a:schemeClr val="accent1">
              <a:alpha val="694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12"/>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Module </a:t>
            </a:r>
            <a:r>
              <a:rPr lang="cs-CZ" sz="2400" b="1">
                <a:solidFill>
                  <a:schemeClr val="dk1"/>
                </a:solidFill>
                <a:latin typeface="Philosopher"/>
                <a:ea typeface="Philosopher"/>
                <a:cs typeface="Philosopher"/>
                <a:sym typeface="Philosopher"/>
              </a:rPr>
              <a:t>3</a:t>
            </a:r>
            <a:r>
              <a:rPr lang="cs-CZ" sz="2400" b="1" i="0" u="none" strike="noStrike" cap="none">
                <a:solidFill>
                  <a:schemeClr val="dk1"/>
                </a:solidFill>
                <a:latin typeface="Philosopher"/>
                <a:ea typeface="Philosopher"/>
                <a:cs typeface="Philosopher"/>
                <a:sym typeface="Philosopher"/>
              </a:rPr>
              <a:t>:</a:t>
            </a:r>
            <a:br>
              <a:rPr lang="cs-CZ" sz="2400" b="1" i="0" u="none" strike="noStrike" cap="none">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Introduction to Engagement Strategies in Digital Environments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2" name="Google Shape;42;p12"/>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p:nvPr/>
        </p:nvSpPr>
        <p:spPr>
          <a:xfrm>
            <a:off x="3071701" y="426600"/>
            <a:ext cx="6048600" cy="62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300" b="1">
                <a:latin typeface="Philosopher"/>
                <a:ea typeface="Philosopher"/>
                <a:cs typeface="Philosopher"/>
                <a:sym typeface="Philosopher"/>
              </a:rPr>
              <a:t>Group Discussion on Challenges and Opportunities of Engagement</a:t>
            </a:r>
            <a:endParaRPr sz="2500" b="1" i="0" u="none" strike="noStrike" cap="none">
              <a:solidFill>
                <a:schemeClr val="dk1"/>
              </a:solidFill>
              <a:latin typeface="Philosopher"/>
              <a:ea typeface="Philosopher"/>
              <a:cs typeface="Philosopher"/>
              <a:sym typeface="Philosopher"/>
            </a:endParaRPr>
          </a:p>
        </p:txBody>
      </p:sp>
      <p:grpSp>
        <p:nvGrpSpPr>
          <p:cNvPr id="180" name="Google Shape;180;p21"/>
          <p:cNvGrpSpPr/>
          <p:nvPr/>
        </p:nvGrpSpPr>
        <p:grpSpPr>
          <a:xfrm>
            <a:off x="5470062" y="1167647"/>
            <a:ext cx="1251984" cy="358200"/>
            <a:chOff x="5470062" y="1167647"/>
            <a:chExt cx="1251984" cy="358200"/>
          </a:xfrm>
        </p:grpSpPr>
        <p:sp>
          <p:nvSpPr>
            <p:cNvPr id="181" name="Google Shape;181;p2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2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2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4" name="Google Shape;184;p2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5" name="Google Shape;185;p21"/>
          <p:cNvSpPr txBox="1"/>
          <p:nvPr/>
        </p:nvSpPr>
        <p:spPr>
          <a:xfrm>
            <a:off x="718325" y="1758375"/>
            <a:ext cx="7310100" cy="18162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Make small discussion groups (3-4 members per group);</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Share your insights and experiences related to </a:t>
            </a:r>
            <a:r>
              <a:rPr lang="cs-CZ" sz="2000" b="1">
                <a:latin typeface="Philosopher"/>
                <a:ea typeface="Philosopher"/>
                <a:cs typeface="Philosopher"/>
                <a:sym typeface="Philosopher"/>
              </a:rPr>
              <a:t>engagement</a:t>
            </a:r>
            <a:r>
              <a:rPr lang="cs-CZ" sz="2000">
                <a:latin typeface="Philosopher"/>
                <a:ea typeface="Philosopher"/>
                <a:cs typeface="Philosopher"/>
                <a:sym typeface="Philosopher"/>
              </a:rPr>
              <a:t> </a:t>
            </a:r>
            <a:r>
              <a:rPr lang="cs-CZ" sz="2000" b="1">
                <a:latin typeface="Philosopher"/>
                <a:ea typeface="Philosopher"/>
                <a:cs typeface="Philosopher"/>
                <a:sym typeface="Philosopher"/>
              </a:rPr>
              <a:t>challenges</a:t>
            </a:r>
            <a:r>
              <a:rPr lang="cs-CZ" sz="2000">
                <a:latin typeface="Philosopher"/>
                <a:ea typeface="Philosopher"/>
                <a:cs typeface="Philosopher"/>
                <a:sym typeface="Philosopher"/>
              </a:rPr>
              <a:t> and </a:t>
            </a:r>
            <a:r>
              <a:rPr lang="cs-CZ" sz="2000" b="1">
                <a:latin typeface="Philosopher"/>
                <a:ea typeface="Philosopher"/>
                <a:cs typeface="Philosopher"/>
                <a:sym typeface="Philosopher"/>
              </a:rPr>
              <a:t>opportunities. </a:t>
            </a:r>
            <a:endParaRPr sz="2000" b="1">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AutoNum type="arabicPeriod"/>
            </a:pPr>
            <a:r>
              <a:rPr lang="cs-CZ" sz="2000" b="1">
                <a:latin typeface="Philosopher"/>
                <a:ea typeface="Philosopher"/>
                <a:cs typeface="Philosopher"/>
                <a:sym typeface="Philosopher"/>
              </a:rPr>
              <a:t>S</a:t>
            </a:r>
            <a:r>
              <a:rPr lang="cs-CZ" sz="2000">
                <a:latin typeface="Philosopher"/>
                <a:ea typeface="Philosopher"/>
                <a:cs typeface="Philosopher"/>
                <a:sym typeface="Philosopher"/>
              </a:rPr>
              <a:t>elects a spokesperson to </a:t>
            </a:r>
            <a:r>
              <a:rPr lang="cs-CZ" sz="2000" b="1">
                <a:latin typeface="Philosopher"/>
                <a:ea typeface="Philosopher"/>
                <a:cs typeface="Philosopher"/>
                <a:sym typeface="Philosopher"/>
              </a:rPr>
              <a:t>share key takeaways</a:t>
            </a:r>
            <a:r>
              <a:rPr lang="cs-CZ" sz="2000">
                <a:latin typeface="Philosopher"/>
                <a:ea typeface="Philosopher"/>
                <a:cs typeface="Philosopher"/>
                <a:sym typeface="Philosopher"/>
              </a:rPr>
              <a:t> with the larger group during the summarization.</a:t>
            </a:r>
            <a:endParaRPr sz="2000">
              <a:latin typeface="Philosopher"/>
              <a:ea typeface="Philosopher"/>
              <a:cs typeface="Philosopher"/>
              <a:sym typeface="Philosopher"/>
            </a:endParaRPr>
          </a:p>
        </p:txBody>
      </p:sp>
      <p:sp>
        <p:nvSpPr>
          <p:cNvPr id="186" name="Google Shape;186;p21"/>
          <p:cNvSpPr txBox="1"/>
          <p:nvPr/>
        </p:nvSpPr>
        <p:spPr>
          <a:xfrm>
            <a:off x="6277700" y="3879375"/>
            <a:ext cx="5776500" cy="252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b="1" u="sng">
                <a:latin typeface="Philosopher"/>
                <a:ea typeface="Philosopher"/>
                <a:cs typeface="Philosopher"/>
                <a:sym typeface="Philosopher"/>
              </a:rPr>
              <a:t>Suggestions for discussion QUESTIONS:</a:t>
            </a:r>
            <a:br>
              <a:rPr lang="cs-CZ" sz="2000" b="1">
                <a:latin typeface="Philosopher"/>
                <a:ea typeface="Philosopher"/>
                <a:cs typeface="Philosopher"/>
                <a:sym typeface="Philosopher"/>
              </a:rPr>
            </a:br>
            <a:endParaRPr sz="2000" b="1">
              <a:latin typeface="Philosopher"/>
              <a:ea typeface="Philosopher"/>
              <a:cs typeface="Philosopher"/>
              <a:sym typeface="Philosopher"/>
            </a:endParaRPr>
          </a:p>
          <a:p>
            <a:pPr marL="45720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"What challenges have you encountered in engaging adult learners in digital settings?"</a:t>
            </a:r>
            <a:br>
              <a:rPr lang="cs-CZ" sz="2000">
                <a:latin typeface="Philosopher"/>
                <a:ea typeface="Philosopher"/>
                <a:cs typeface="Philosopher"/>
                <a:sym typeface="Philosopher"/>
              </a:rPr>
            </a:br>
            <a:endParaRPr sz="2000">
              <a:latin typeface="Philosopher"/>
              <a:ea typeface="Philosopher"/>
              <a:cs typeface="Philosopher"/>
              <a:sym typeface="Philosopher"/>
            </a:endParaRPr>
          </a:p>
          <a:p>
            <a:pPr marL="45720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"What strategies have you found effective in promoting engagement?" </a:t>
            </a:r>
            <a:endParaRPr sz="2000">
              <a:latin typeface="Philosopher"/>
              <a:ea typeface="Philosopher"/>
              <a:cs typeface="Philosopher"/>
              <a:sym typeface="Philosopher"/>
            </a:endParaRPr>
          </a:p>
        </p:txBody>
      </p:sp>
      <p:sp>
        <p:nvSpPr>
          <p:cNvPr id="187" name="Google Shape;187;p21"/>
          <p:cNvSpPr/>
          <p:nvPr/>
        </p:nvSpPr>
        <p:spPr>
          <a:xfrm flipH="1">
            <a:off x="-10" y="2606350"/>
            <a:ext cx="6047985" cy="4251647"/>
          </a:xfrm>
          <a:custGeom>
            <a:avLst/>
            <a:gdLst/>
            <a:ahLst/>
            <a:cxnLst/>
            <a:rect l="l" t="t" r="r" b="b"/>
            <a:pathLst>
              <a:path w="7286729" h="5364854" extrusionOk="0">
                <a:moveTo>
                  <a:pt x="7286729" y="0"/>
                </a:moveTo>
                <a:lnTo>
                  <a:pt x="0" y="0"/>
                </a:lnTo>
                <a:lnTo>
                  <a:pt x="0" y="5364854"/>
                </a:lnTo>
                <a:lnTo>
                  <a:pt x="7286729" y="5364854"/>
                </a:lnTo>
                <a:lnTo>
                  <a:pt x="7286729" y="0"/>
                </a:lnTo>
                <a:close/>
              </a:path>
            </a:pathLst>
          </a:custGeom>
          <a:blipFill rotWithShape="1">
            <a:blip r:embed="rId4">
              <a:alphaModFix amt="14000"/>
            </a:blip>
            <a:stretch>
              <a:fillRect/>
            </a:stretch>
          </a:blipFill>
          <a:ln>
            <a:noFill/>
          </a:ln>
        </p:spPr>
        <p:txBody>
          <a:bodyPr/>
          <a:lstStyle/>
          <a:p>
            <a:endParaRPr lang="en-IE"/>
          </a:p>
        </p:txBody>
      </p:sp>
      <p:pic>
        <p:nvPicPr>
          <p:cNvPr id="188" name="Google Shape;188;p2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2"/>
          <p:cNvSpPr txBox="1"/>
          <p:nvPr/>
        </p:nvSpPr>
        <p:spPr>
          <a:xfrm>
            <a:off x="3071701" y="2632325"/>
            <a:ext cx="6048600" cy="62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300" b="1">
                <a:latin typeface="Philosopher"/>
                <a:ea typeface="Philosopher"/>
                <a:cs typeface="Philosopher"/>
                <a:sym typeface="Philosopher"/>
              </a:rPr>
              <a:t>Q&amp;A and summarization.</a:t>
            </a:r>
            <a:endParaRPr sz="2500" b="1" i="0" u="none" strike="noStrike" cap="none">
              <a:solidFill>
                <a:schemeClr val="dk1"/>
              </a:solidFill>
              <a:latin typeface="Philosopher"/>
              <a:ea typeface="Philosopher"/>
              <a:cs typeface="Philosopher"/>
              <a:sym typeface="Philosopher"/>
            </a:endParaRPr>
          </a:p>
        </p:txBody>
      </p:sp>
      <p:grpSp>
        <p:nvGrpSpPr>
          <p:cNvPr id="194" name="Google Shape;194;p22"/>
          <p:cNvGrpSpPr/>
          <p:nvPr/>
        </p:nvGrpSpPr>
        <p:grpSpPr>
          <a:xfrm>
            <a:off x="5470012" y="3428997"/>
            <a:ext cx="1251984" cy="358200"/>
            <a:chOff x="5470062" y="1167647"/>
            <a:chExt cx="1251984" cy="358200"/>
          </a:xfrm>
        </p:grpSpPr>
        <p:sp>
          <p:nvSpPr>
            <p:cNvPr id="195" name="Google Shape;195;p2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2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2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8" name="Google Shape;198;p2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199" name="Google Shape;199;p22"/>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 name="Google Shape;205;p23"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206" name="Google Shape;206;p23"/>
          <p:cNvSpPr txBox="1"/>
          <p:nvPr/>
        </p:nvSpPr>
        <p:spPr>
          <a:xfrm>
            <a:off x="5494954" y="1678900"/>
            <a:ext cx="12021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cs-CZ" sz="1800" b="1">
                <a:solidFill>
                  <a:schemeClr val="dk1"/>
                </a:solidFill>
                <a:latin typeface="Philosopher"/>
                <a:ea typeface="Philosopher"/>
                <a:cs typeface="Philosopher"/>
                <a:sym typeface="Philosopher"/>
              </a:rPr>
              <a:t>Session 2: </a:t>
            </a:r>
            <a:endParaRPr sz="1800" b="1">
              <a:solidFill>
                <a:schemeClr val="dk1"/>
              </a:solidFill>
              <a:latin typeface="Philosopher"/>
              <a:ea typeface="Philosopher"/>
              <a:cs typeface="Philosopher"/>
              <a:sym typeface="Philosopher"/>
            </a:endParaRPr>
          </a:p>
        </p:txBody>
      </p:sp>
      <p:sp>
        <p:nvSpPr>
          <p:cNvPr id="207" name="Google Shape;207;p23"/>
          <p:cNvSpPr txBox="1"/>
          <p:nvPr/>
        </p:nvSpPr>
        <p:spPr>
          <a:xfrm>
            <a:off x="4173742" y="4546933"/>
            <a:ext cx="3844500" cy="8865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cs-CZ" sz="2400">
                <a:solidFill>
                  <a:schemeClr val="dk1"/>
                </a:solidFill>
                <a:latin typeface="Roboto"/>
                <a:ea typeface="Roboto"/>
                <a:cs typeface="Roboto"/>
                <a:sym typeface="Roboto"/>
              </a:rPr>
              <a:t>Designing Engaging Learning Experiences</a:t>
            </a:r>
            <a:endParaRPr sz="2400" b="0" i="0" u="none" strike="noStrike" cap="none">
              <a:solidFill>
                <a:schemeClr val="dk1"/>
              </a:solidFill>
              <a:latin typeface="Roboto"/>
              <a:ea typeface="Roboto"/>
              <a:cs typeface="Roboto"/>
              <a:sym typeface="Roboto"/>
            </a:endParaRPr>
          </a:p>
        </p:txBody>
      </p:sp>
      <p:pic>
        <p:nvPicPr>
          <p:cNvPr id="208" name="Google Shape;208;p23"/>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p:nvPr/>
        </p:nvSpPr>
        <p:spPr>
          <a:xfrm>
            <a:off x="7389925" y="5370925"/>
            <a:ext cx="3686700" cy="859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24"/>
          <p:cNvSpPr txBox="1"/>
          <p:nvPr/>
        </p:nvSpPr>
        <p:spPr>
          <a:xfrm>
            <a:off x="3897906" y="636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Recap of the previous session</a:t>
            </a:r>
            <a:endParaRPr sz="2800" b="1" i="0" u="none" strike="noStrike" cap="none">
              <a:solidFill>
                <a:schemeClr val="dk1"/>
              </a:solidFill>
              <a:latin typeface="Philosopher"/>
              <a:ea typeface="Philosopher"/>
              <a:cs typeface="Philosopher"/>
              <a:sym typeface="Philosopher"/>
            </a:endParaRPr>
          </a:p>
        </p:txBody>
      </p:sp>
      <p:grpSp>
        <p:nvGrpSpPr>
          <p:cNvPr id="215" name="Google Shape;215;p24"/>
          <p:cNvGrpSpPr/>
          <p:nvPr/>
        </p:nvGrpSpPr>
        <p:grpSpPr>
          <a:xfrm>
            <a:off x="5470062" y="1349322"/>
            <a:ext cx="1251876" cy="358096"/>
            <a:chOff x="5470062" y="1167647"/>
            <a:chExt cx="1251876" cy="358096"/>
          </a:xfrm>
        </p:grpSpPr>
        <p:sp>
          <p:nvSpPr>
            <p:cNvPr id="216" name="Google Shape;216;p2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2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2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9" name="Google Shape;219;p2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20" name="Google Shape;220;p24"/>
          <p:cNvSpPr txBox="1"/>
          <p:nvPr/>
        </p:nvSpPr>
        <p:spPr>
          <a:xfrm>
            <a:off x="2334975" y="2448838"/>
            <a:ext cx="58209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cs-CZ" sz="2700">
                <a:latin typeface="Philosopher"/>
                <a:ea typeface="Philosopher"/>
                <a:cs typeface="Philosopher"/>
                <a:sym typeface="Philosopher"/>
              </a:rPr>
              <a:t>Digital environments</a:t>
            </a:r>
            <a:endParaRPr sz="2700">
              <a:latin typeface="Philosopher"/>
              <a:ea typeface="Philosopher"/>
              <a:cs typeface="Philosopher"/>
              <a:sym typeface="Philosopher"/>
            </a:endParaRPr>
          </a:p>
        </p:txBody>
      </p:sp>
      <p:sp>
        <p:nvSpPr>
          <p:cNvPr id="221" name="Google Shape;221;p24"/>
          <p:cNvSpPr txBox="1"/>
          <p:nvPr/>
        </p:nvSpPr>
        <p:spPr>
          <a:xfrm>
            <a:off x="7389925" y="5370925"/>
            <a:ext cx="3751500" cy="759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THIS SESSION?</a:t>
            </a:r>
            <a:endParaRPr sz="2800" b="1" i="0" u="none" strike="noStrike" cap="none">
              <a:solidFill>
                <a:schemeClr val="dk1"/>
              </a:solidFill>
              <a:latin typeface="Philosopher"/>
              <a:ea typeface="Philosopher"/>
              <a:cs typeface="Philosopher"/>
              <a:sym typeface="Philosopher"/>
            </a:endParaRPr>
          </a:p>
        </p:txBody>
      </p:sp>
      <p:sp>
        <p:nvSpPr>
          <p:cNvPr id="222" name="Google Shape;222;p24"/>
          <p:cNvSpPr/>
          <p:nvPr/>
        </p:nvSpPr>
        <p:spPr>
          <a:xfrm>
            <a:off x="2334964" y="415497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4">
              <a:alphaModFix/>
            </a:blip>
            <a:stretch>
              <a:fillRect/>
            </a:stretch>
          </a:blipFill>
          <a:ln>
            <a:noFill/>
          </a:ln>
        </p:spPr>
        <p:txBody>
          <a:bodyPr/>
          <a:lstStyle/>
          <a:p>
            <a:endParaRPr lang="en-IE"/>
          </a:p>
        </p:txBody>
      </p:sp>
      <p:sp>
        <p:nvSpPr>
          <p:cNvPr id="223" name="Google Shape;223;p24"/>
          <p:cNvSpPr/>
          <p:nvPr/>
        </p:nvSpPr>
        <p:spPr>
          <a:xfrm>
            <a:off x="1635848" y="1947666"/>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5">
              <a:alphaModFix/>
            </a:blip>
            <a:stretch>
              <a:fillRect/>
            </a:stretch>
          </a:blipFill>
          <a:ln>
            <a:noFill/>
          </a:ln>
        </p:spPr>
        <p:txBody>
          <a:bodyPr/>
          <a:lstStyle/>
          <a:p>
            <a:endParaRPr lang="en-IE"/>
          </a:p>
        </p:txBody>
      </p:sp>
      <p:sp>
        <p:nvSpPr>
          <p:cNvPr id="224" name="Google Shape;224;p24"/>
          <p:cNvSpPr txBox="1"/>
          <p:nvPr/>
        </p:nvSpPr>
        <p:spPr>
          <a:xfrm>
            <a:off x="8294100" y="2956750"/>
            <a:ext cx="27825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cs-CZ" sz="2700">
                <a:latin typeface="Philosopher"/>
                <a:ea typeface="Philosopher"/>
                <a:cs typeface="Philosopher"/>
                <a:sym typeface="Philosopher"/>
              </a:rPr>
              <a:t>Engagement</a:t>
            </a:r>
            <a:endParaRPr sz="2700">
              <a:latin typeface="Philosopher"/>
              <a:ea typeface="Philosopher"/>
              <a:cs typeface="Philosopher"/>
              <a:sym typeface="Philosopher"/>
            </a:endParaRPr>
          </a:p>
        </p:txBody>
      </p:sp>
      <p:sp>
        <p:nvSpPr>
          <p:cNvPr id="225" name="Google Shape;225;p24"/>
          <p:cNvSpPr txBox="1"/>
          <p:nvPr/>
        </p:nvSpPr>
        <p:spPr>
          <a:xfrm>
            <a:off x="3551225" y="4413438"/>
            <a:ext cx="58209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cs-CZ" sz="2700">
                <a:latin typeface="Philosopher"/>
                <a:ea typeface="Philosopher"/>
                <a:cs typeface="Philosopher"/>
                <a:sym typeface="Philosopher"/>
              </a:rPr>
              <a:t>Challenges and opportunities</a:t>
            </a:r>
            <a:endParaRPr sz="2700">
              <a:latin typeface="Philosopher"/>
              <a:ea typeface="Philosopher"/>
              <a:cs typeface="Philosopher"/>
              <a:sym typeface="Philosopher"/>
            </a:endParaRPr>
          </a:p>
        </p:txBody>
      </p:sp>
      <p:sp>
        <p:nvSpPr>
          <p:cNvPr id="226" name="Google Shape;226;p24"/>
          <p:cNvSpPr/>
          <p:nvPr/>
        </p:nvSpPr>
        <p:spPr>
          <a:xfrm>
            <a:off x="7056425" y="2633283"/>
            <a:ext cx="1251850" cy="1154832"/>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6">
              <a:alphaModFix/>
            </a:blip>
            <a:stretch>
              <a:fillRect/>
            </a:stretch>
          </a:blipFill>
          <a:ln>
            <a:noFill/>
          </a:ln>
        </p:spPr>
        <p:txBody>
          <a:bodyPr/>
          <a:lstStyle/>
          <a:p>
            <a:endParaRPr lang="en-IE"/>
          </a:p>
        </p:txBody>
      </p:sp>
      <p:pic>
        <p:nvPicPr>
          <p:cNvPr id="227" name="Google Shape;227;p24"/>
          <p:cNvPicPr preferRelativeResize="0"/>
          <p:nvPr/>
        </p:nvPicPr>
        <p:blipFill>
          <a:blip r:embed="rId7">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5"/>
          <p:cNvSpPr/>
          <p:nvPr/>
        </p:nvSpPr>
        <p:spPr>
          <a:xfrm>
            <a:off x="8202700" y="1616338"/>
            <a:ext cx="3508200" cy="25749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3" name="Google Shape;233;p25"/>
          <p:cNvSpPr/>
          <p:nvPr/>
        </p:nvSpPr>
        <p:spPr>
          <a:xfrm>
            <a:off x="2362925" y="4222525"/>
            <a:ext cx="3694200" cy="2354700"/>
          </a:xfrm>
          <a:prstGeom prst="ellipse">
            <a:avLst/>
          </a:prstGeom>
          <a:solidFill>
            <a:srgbClr val="FFE7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4" name="Google Shape;234;p25"/>
          <p:cNvSpPr/>
          <p:nvPr/>
        </p:nvSpPr>
        <p:spPr>
          <a:xfrm>
            <a:off x="6300750" y="4115050"/>
            <a:ext cx="3508200" cy="25749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5" name="Google Shape;235;p25"/>
          <p:cNvSpPr/>
          <p:nvPr/>
        </p:nvSpPr>
        <p:spPr>
          <a:xfrm>
            <a:off x="608100" y="1714800"/>
            <a:ext cx="3399900" cy="25749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6" name="Google Shape;236;p25"/>
          <p:cNvSpPr txBox="1"/>
          <p:nvPr/>
        </p:nvSpPr>
        <p:spPr>
          <a:xfrm>
            <a:off x="2383050" y="393400"/>
            <a:ext cx="7425900" cy="78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u="sng">
                <a:solidFill>
                  <a:schemeClr val="dk1"/>
                </a:solidFill>
                <a:latin typeface="Philosopher"/>
                <a:ea typeface="Philosopher"/>
                <a:cs typeface="Philosopher"/>
                <a:sym typeface="Philosopher"/>
              </a:rPr>
              <a:t>Fundamental principles</a:t>
            </a:r>
            <a:r>
              <a:rPr lang="cs-CZ" sz="2800" b="1">
                <a:solidFill>
                  <a:schemeClr val="dk1"/>
                </a:solidFill>
                <a:latin typeface="Philosopher"/>
                <a:ea typeface="Philosopher"/>
                <a:cs typeface="Philosopher"/>
                <a:sym typeface="Philosopher"/>
              </a:rPr>
              <a:t> that guide the </a:t>
            </a:r>
            <a:r>
              <a:rPr lang="cs-CZ" sz="2800" b="1" u="sng">
                <a:solidFill>
                  <a:schemeClr val="dk1"/>
                </a:solidFill>
                <a:latin typeface="Philosopher"/>
                <a:ea typeface="Philosopher"/>
                <a:cs typeface="Philosopher"/>
                <a:sym typeface="Philosopher"/>
              </a:rPr>
              <a:t>creation</a:t>
            </a:r>
            <a:r>
              <a:rPr lang="cs-CZ" sz="2800" b="1">
                <a:solidFill>
                  <a:schemeClr val="dk1"/>
                </a:solidFill>
                <a:latin typeface="Philosopher"/>
                <a:ea typeface="Philosopher"/>
                <a:cs typeface="Philosopher"/>
                <a:sym typeface="Philosopher"/>
              </a:rPr>
              <a:t> of </a:t>
            </a:r>
            <a:r>
              <a:rPr lang="cs-CZ" sz="2800" b="1" u="sng">
                <a:solidFill>
                  <a:schemeClr val="dk1"/>
                </a:solidFill>
                <a:latin typeface="Philosopher"/>
                <a:ea typeface="Philosopher"/>
                <a:cs typeface="Philosopher"/>
                <a:sym typeface="Philosopher"/>
              </a:rPr>
              <a:t>engaging learning experiences</a:t>
            </a:r>
            <a:r>
              <a:rPr lang="cs-CZ" sz="2800" b="1">
                <a:solidFill>
                  <a:schemeClr val="dk1"/>
                </a:solidFill>
                <a:latin typeface="Philosopher"/>
                <a:ea typeface="Philosopher"/>
                <a:cs typeface="Philosopher"/>
                <a:sym typeface="Philosopher"/>
              </a:rPr>
              <a:t> I</a:t>
            </a:r>
            <a:endParaRPr sz="2800" b="1">
              <a:solidFill>
                <a:schemeClr val="dk1"/>
              </a:solidFill>
              <a:latin typeface="Philosopher"/>
              <a:ea typeface="Philosopher"/>
              <a:cs typeface="Philosopher"/>
              <a:sym typeface="Philosopher"/>
            </a:endParaRPr>
          </a:p>
        </p:txBody>
      </p:sp>
      <p:grpSp>
        <p:nvGrpSpPr>
          <p:cNvPr id="237" name="Google Shape;237;p25"/>
          <p:cNvGrpSpPr/>
          <p:nvPr/>
        </p:nvGrpSpPr>
        <p:grpSpPr>
          <a:xfrm>
            <a:off x="5470062" y="1356710"/>
            <a:ext cx="1251876" cy="358096"/>
            <a:chOff x="5470062" y="1167647"/>
            <a:chExt cx="1251876" cy="358096"/>
          </a:xfrm>
        </p:grpSpPr>
        <p:sp>
          <p:nvSpPr>
            <p:cNvPr id="238" name="Google Shape;238;p25"/>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25"/>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25"/>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1" name="Google Shape;241;p25"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42" name="Google Shape;242;p25"/>
          <p:cNvSpPr txBox="1"/>
          <p:nvPr/>
        </p:nvSpPr>
        <p:spPr>
          <a:xfrm>
            <a:off x="223800" y="2278800"/>
            <a:ext cx="41685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200" b="1">
                <a:latin typeface="Philosopher"/>
                <a:ea typeface="Philosopher"/>
                <a:cs typeface="Philosopher"/>
                <a:sym typeface="Philosopher"/>
              </a:rPr>
              <a:t>Relevance:</a:t>
            </a:r>
            <a:br>
              <a:rPr lang="cs-CZ" sz="2200">
                <a:latin typeface="Philosopher"/>
                <a:ea typeface="Philosopher"/>
                <a:cs typeface="Philosopher"/>
                <a:sym typeface="Philosopher"/>
              </a:rPr>
            </a:br>
            <a:r>
              <a:rPr lang="cs-CZ" sz="2200">
                <a:latin typeface="Philosopher"/>
                <a:ea typeface="Philosopher"/>
                <a:cs typeface="Philosopher"/>
                <a:sym typeface="Philosopher"/>
              </a:rPr>
              <a:t>Ensure content aligns with learners' goals, needs, and real-world applications.</a:t>
            </a:r>
            <a:endParaRPr sz="2200" b="1">
              <a:latin typeface="Philosopher"/>
              <a:ea typeface="Philosopher"/>
              <a:cs typeface="Philosopher"/>
              <a:sym typeface="Philosopher"/>
            </a:endParaRPr>
          </a:p>
        </p:txBody>
      </p:sp>
      <p:sp>
        <p:nvSpPr>
          <p:cNvPr id="243" name="Google Shape;243;p25"/>
          <p:cNvSpPr txBox="1"/>
          <p:nvPr/>
        </p:nvSpPr>
        <p:spPr>
          <a:xfrm>
            <a:off x="8295250" y="1909450"/>
            <a:ext cx="3323100" cy="19887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200" b="1">
                <a:latin typeface="Philosopher"/>
                <a:ea typeface="Philosopher"/>
                <a:cs typeface="Philosopher"/>
                <a:sym typeface="Philosopher"/>
              </a:rPr>
              <a:t>Interactivity:</a:t>
            </a:r>
            <a:br>
              <a:rPr lang="cs-CZ" sz="2200" b="1">
                <a:latin typeface="Philosopher"/>
                <a:ea typeface="Philosopher"/>
                <a:cs typeface="Philosopher"/>
                <a:sym typeface="Philosopher"/>
              </a:rPr>
            </a:br>
            <a:r>
              <a:rPr lang="cs-CZ" sz="2200">
                <a:latin typeface="Philosopher"/>
                <a:ea typeface="Philosopher"/>
                <a:cs typeface="Philosopher"/>
                <a:sym typeface="Philosopher"/>
              </a:rPr>
              <a:t>Incorporate activities that encourage participation, discussions, and hands-on learning.</a:t>
            </a:r>
            <a:endParaRPr sz="2200" b="1">
              <a:latin typeface="Philosopher"/>
              <a:ea typeface="Philosopher"/>
              <a:cs typeface="Philosopher"/>
              <a:sym typeface="Philosopher"/>
            </a:endParaRPr>
          </a:p>
        </p:txBody>
      </p:sp>
      <p:sp>
        <p:nvSpPr>
          <p:cNvPr id="244" name="Google Shape;244;p25"/>
          <p:cNvSpPr txBox="1"/>
          <p:nvPr/>
        </p:nvSpPr>
        <p:spPr>
          <a:xfrm>
            <a:off x="2265875" y="4602850"/>
            <a:ext cx="3888300" cy="159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200" b="1">
                <a:latin typeface="Philosopher"/>
                <a:ea typeface="Philosopher"/>
                <a:cs typeface="Philosopher"/>
                <a:sym typeface="Philosopher"/>
              </a:rPr>
              <a:t>Feedback:</a:t>
            </a:r>
            <a:br>
              <a:rPr lang="cs-CZ" sz="2200" b="1">
                <a:latin typeface="Philosopher"/>
                <a:ea typeface="Philosopher"/>
                <a:cs typeface="Philosopher"/>
                <a:sym typeface="Philosopher"/>
              </a:rPr>
            </a:br>
            <a:r>
              <a:rPr lang="cs-CZ" sz="2200">
                <a:latin typeface="Philosopher"/>
                <a:ea typeface="Philosopher"/>
                <a:cs typeface="Philosopher"/>
                <a:sym typeface="Philosopher"/>
              </a:rPr>
              <a:t>Provide timely feedback to guide learners' progress and reinforce their efforts</a:t>
            </a:r>
            <a:r>
              <a:rPr lang="cs-CZ" sz="2200" b="1">
                <a:latin typeface="Philosopher"/>
                <a:ea typeface="Philosopher"/>
                <a:cs typeface="Philosopher"/>
                <a:sym typeface="Philosopher"/>
              </a:rPr>
              <a:t>.</a:t>
            </a:r>
            <a:endParaRPr sz="2200" b="1">
              <a:latin typeface="Philosopher"/>
              <a:ea typeface="Philosopher"/>
              <a:cs typeface="Philosopher"/>
              <a:sym typeface="Philosopher"/>
            </a:endParaRPr>
          </a:p>
        </p:txBody>
      </p:sp>
      <p:sp>
        <p:nvSpPr>
          <p:cNvPr id="245" name="Google Shape;245;p25"/>
          <p:cNvSpPr txBox="1"/>
          <p:nvPr/>
        </p:nvSpPr>
        <p:spPr>
          <a:xfrm>
            <a:off x="6322800" y="4408150"/>
            <a:ext cx="3464100" cy="19887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200" b="1">
                <a:latin typeface="Philosopher"/>
                <a:ea typeface="Philosopher"/>
                <a:cs typeface="Philosopher"/>
                <a:sym typeface="Philosopher"/>
              </a:rPr>
              <a:t>Adaptability:</a:t>
            </a:r>
            <a:br>
              <a:rPr lang="cs-CZ" sz="2200">
                <a:latin typeface="Philosopher"/>
                <a:ea typeface="Philosopher"/>
                <a:cs typeface="Philosopher"/>
                <a:sym typeface="Philosopher"/>
              </a:rPr>
            </a:br>
            <a:r>
              <a:rPr lang="cs-CZ" sz="2200">
                <a:latin typeface="Philosopher"/>
                <a:ea typeface="Philosopher"/>
                <a:cs typeface="Philosopher"/>
                <a:sym typeface="Philosopher"/>
              </a:rPr>
              <a:t>Design for diverse learning styles and preferences, accommodating different paces and formats.</a:t>
            </a:r>
            <a:endParaRPr sz="2200" b="1">
              <a:latin typeface="Philosopher"/>
              <a:ea typeface="Philosopher"/>
              <a:cs typeface="Philosopher"/>
              <a:sym typeface="Philosopher"/>
            </a:endParaRPr>
          </a:p>
        </p:txBody>
      </p:sp>
      <p:sp>
        <p:nvSpPr>
          <p:cNvPr id="246" name="Google Shape;246;p25"/>
          <p:cNvSpPr/>
          <p:nvPr/>
        </p:nvSpPr>
        <p:spPr>
          <a:xfrm rot="2168123">
            <a:off x="4884701" y="2035241"/>
            <a:ext cx="2441309" cy="2252107"/>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4">
              <a:alphaModFix/>
            </a:blip>
            <a:stretch>
              <a:fillRect/>
            </a:stretch>
          </a:blipFill>
          <a:ln>
            <a:noFill/>
          </a:ln>
        </p:spPr>
        <p:txBody>
          <a:bodyPr/>
          <a:lstStyle/>
          <a:p>
            <a:endParaRPr lang="en-IE"/>
          </a:p>
        </p:txBody>
      </p:sp>
      <p:pic>
        <p:nvPicPr>
          <p:cNvPr id="247" name="Google Shape;247;p25"/>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6"/>
          <p:cNvSpPr/>
          <p:nvPr/>
        </p:nvSpPr>
        <p:spPr>
          <a:xfrm>
            <a:off x="7729600" y="1629450"/>
            <a:ext cx="3964200" cy="23547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3" name="Google Shape;253;p26"/>
          <p:cNvSpPr/>
          <p:nvPr/>
        </p:nvSpPr>
        <p:spPr>
          <a:xfrm>
            <a:off x="6386250" y="3961775"/>
            <a:ext cx="3508200" cy="2574900"/>
          </a:xfrm>
          <a:prstGeom prst="ellipse">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4" name="Google Shape;254;p26"/>
          <p:cNvSpPr/>
          <p:nvPr/>
        </p:nvSpPr>
        <p:spPr>
          <a:xfrm>
            <a:off x="2381100" y="3961825"/>
            <a:ext cx="3508200" cy="25749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5" name="Google Shape;255;p26"/>
          <p:cNvSpPr/>
          <p:nvPr/>
        </p:nvSpPr>
        <p:spPr>
          <a:xfrm>
            <a:off x="473900" y="1705650"/>
            <a:ext cx="3694200" cy="2354700"/>
          </a:xfrm>
          <a:prstGeom prst="ellipse">
            <a:avLst/>
          </a:prstGeom>
          <a:solidFill>
            <a:srgbClr val="FFE7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6" name="Google Shape;256;p26"/>
          <p:cNvSpPr txBox="1"/>
          <p:nvPr/>
        </p:nvSpPr>
        <p:spPr>
          <a:xfrm>
            <a:off x="2383050" y="357325"/>
            <a:ext cx="7425900" cy="78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u="sng">
                <a:solidFill>
                  <a:schemeClr val="dk1"/>
                </a:solidFill>
                <a:latin typeface="Philosopher"/>
                <a:ea typeface="Philosopher"/>
                <a:cs typeface="Philosopher"/>
                <a:sym typeface="Philosopher"/>
              </a:rPr>
              <a:t>Fundamental principles</a:t>
            </a:r>
            <a:r>
              <a:rPr lang="cs-CZ" sz="2800" b="1">
                <a:solidFill>
                  <a:schemeClr val="dk1"/>
                </a:solidFill>
                <a:latin typeface="Philosopher"/>
                <a:ea typeface="Philosopher"/>
                <a:cs typeface="Philosopher"/>
                <a:sym typeface="Philosopher"/>
              </a:rPr>
              <a:t> that guide the </a:t>
            </a:r>
            <a:r>
              <a:rPr lang="cs-CZ" sz="2800" b="1" u="sng">
                <a:solidFill>
                  <a:schemeClr val="dk1"/>
                </a:solidFill>
                <a:latin typeface="Philosopher"/>
                <a:ea typeface="Philosopher"/>
                <a:cs typeface="Philosopher"/>
                <a:sym typeface="Philosopher"/>
              </a:rPr>
              <a:t>creation</a:t>
            </a:r>
            <a:r>
              <a:rPr lang="cs-CZ" sz="2800" b="1">
                <a:solidFill>
                  <a:schemeClr val="dk1"/>
                </a:solidFill>
                <a:latin typeface="Philosopher"/>
                <a:ea typeface="Philosopher"/>
                <a:cs typeface="Philosopher"/>
                <a:sym typeface="Philosopher"/>
              </a:rPr>
              <a:t> of </a:t>
            </a:r>
            <a:r>
              <a:rPr lang="cs-CZ" sz="2800" b="1" u="sng">
                <a:solidFill>
                  <a:schemeClr val="dk1"/>
                </a:solidFill>
                <a:latin typeface="Philosopher"/>
                <a:ea typeface="Philosopher"/>
                <a:cs typeface="Philosopher"/>
                <a:sym typeface="Philosopher"/>
              </a:rPr>
              <a:t>engaging learning experiences</a:t>
            </a:r>
            <a:r>
              <a:rPr lang="cs-CZ" sz="2800" b="1">
                <a:solidFill>
                  <a:schemeClr val="dk1"/>
                </a:solidFill>
                <a:latin typeface="Philosopher"/>
                <a:ea typeface="Philosopher"/>
                <a:cs typeface="Philosopher"/>
                <a:sym typeface="Philosopher"/>
              </a:rPr>
              <a:t> II</a:t>
            </a:r>
            <a:endParaRPr sz="2800" b="1">
              <a:solidFill>
                <a:schemeClr val="dk1"/>
              </a:solidFill>
              <a:latin typeface="Philosopher"/>
              <a:ea typeface="Philosopher"/>
              <a:cs typeface="Philosopher"/>
              <a:sym typeface="Philosopher"/>
            </a:endParaRPr>
          </a:p>
        </p:txBody>
      </p:sp>
      <p:grpSp>
        <p:nvGrpSpPr>
          <p:cNvPr id="257" name="Google Shape;257;p26"/>
          <p:cNvGrpSpPr/>
          <p:nvPr/>
        </p:nvGrpSpPr>
        <p:grpSpPr>
          <a:xfrm>
            <a:off x="5470012" y="1367709"/>
            <a:ext cx="1251984" cy="358200"/>
            <a:chOff x="5470062" y="1167647"/>
            <a:chExt cx="1251984" cy="358200"/>
          </a:xfrm>
        </p:grpSpPr>
        <p:sp>
          <p:nvSpPr>
            <p:cNvPr id="258" name="Google Shape;258;p2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2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p2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1" name="Google Shape;261;p2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62" name="Google Shape;262;p26"/>
          <p:cNvSpPr txBox="1"/>
          <p:nvPr/>
        </p:nvSpPr>
        <p:spPr>
          <a:xfrm>
            <a:off x="6471750" y="4297175"/>
            <a:ext cx="3337200" cy="159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200" b="1">
                <a:latin typeface="Philosopher"/>
                <a:ea typeface="Philosopher"/>
                <a:cs typeface="Philosopher"/>
                <a:sym typeface="Philosopher"/>
              </a:rPr>
              <a:t>Clarity:</a:t>
            </a:r>
            <a:br>
              <a:rPr lang="cs-CZ" sz="2200">
                <a:latin typeface="Philosopher"/>
                <a:ea typeface="Philosopher"/>
                <a:cs typeface="Philosopher"/>
                <a:sym typeface="Philosopher"/>
              </a:rPr>
            </a:br>
            <a:r>
              <a:rPr lang="cs-CZ" sz="2200">
                <a:latin typeface="Philosopher"/>
                <a:ea typeface="Philosopher"/>
                <a:cs typeface="Philosopher"/>
                <a:sym typeface="Philosopher"/>
              </a:rPr>
              <a:t>Present content clearly and concisely, avoiding unnecessary complexity.</a:t>
            </a:r>
            <a:endParaRPr sz="2200" b="1">
              <a:latin typeface="Philosopher"/>
              <a:ea typeface="Philosopher"/>
              <a:cs typeface="Philosopher"/>
              <a:sym typeface="Philosopher"/>
            </a:endParaRPr>
          </a:p>
        </p:txBody>
      </p:sp>
      <p:sp>
        <p:nvSpPr>
          <p:cNvPr id="263" name="Google Shape;263;p26"/>
          <p:cNvSpPr txBox="1"/>
          <p:nvPr/>
        </p:nvSpPr>
        <p:spPr>
          <a:xfrm>
            <a:off x="338900" y="2083350"/>
            <a:ext cx="3964200" cy="159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200" b="1">
                <a:latin typeface="Philosopher"/>
                <a:ea typeface="Philosopher"/>
                <a:cs typeface="Philosopher"/>
                <a:sym typeface="Philosopher"/>
              </a:rPr>
              <a:t>Assessment:</a:t>
            </a:r>
            <a:br>
              <a:rPr lang="cs-CZ" sz="2200">
                <a:latin typeface="Philosopher"/>
                <a:ea typeface="Philosopher"/>
                <a:cs typeface="Philosopher"/>
                <a:sym typeface="Philosopher"/>
              </a:rPr>
            </a:br>
            <a:r>
              <a:rPr lang="cs-CZ" sz="2200">
                <a:latin typeface="Philosopher"/>
                <a:ea typeface="Philosopher"/>
                <a:cs typeface="Philosopher"/>
                <a:sym typeface="Philosopher"/>
              </a:rPr>
              <a:t>Incorporate assessments that reflect real-world challenges and gauge mastery.</a:t>
            </a:r>
            <a:endParaRPr sz="2200" b="1">
              <a:latin typeface="Philosopher"/>
              <a:ea typeface="Philosopher"/>
              <a:cs typeface="Philosopher"/>
              <a:sym typeface="Philosopher"/>
            </a:endParaRPr>
          </a:p>
        </p:txBody>
      </p:sp>
      <p:sp>
        <p:nvSpPr>
          <p:cNvPr id="264" name="Google Shape;264;p26"/>
          <p:cNvSpPr txBox="1"/>
          <p:nvPr/>
        </p:nvSpPr>
        <p:spPr>
          <a:xfrm>
            <a:off x="7687275" y="2007150"/>
            <a:ext cx="4095000" cy="159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200" b="1">
                <a:latin typeface="Philosopher"/>
                <a:ea typeface="Philosopher"/>
                <a:cs typeface="Philosopher"/>
                <a:sym typeface="Philosopher"/>
              </a:rPr>
              <a:t>Motivation:</a:t>
            </a:r>
            <a:br>
              <a:rPr lang="cs-CZ" sz="2200">
                <a:latin typeface="Philosopher"/>
                <a:ea typeface="Philosopher"/>
                <a:cs typeface="Philosopher"/>
                <a:sym typeface="Philosopher"/>
              </a:rPr>
            </a:br>
            <a:r>
              <a:rPr lang="cs-CZ" sz="2200">
                <a:latin typeface="Philosopher"/>
                <a:ea typeface="Philosopher"/>
                <a:cs typeface="Philosopher"/>
                <a:sym typeface="Philosopher"/>
              </a:rPr>
              <a:t>Use compelling narratives, visuals, and scenarios to engage learners emotionally.</a:t>
            </a:r>
            <a:endParaRPr sz="2200" b="1">
              <a:latin typeface="Philosopher"/>
              <a:ea typeface="Philosopher"/>
              <a:cs typeface="Philosopher"/>
              <a:sym typeface="Philosopher"/>
            </a:endParaRPr>
          </a:p>
        </p:txBody>
      </p:sp>
      <p:sp>
        <p:nvSpPr>
          <p:cNvPr id="265" name="Google Shape;265;p26"/>
          <p:cNvSpPr txBox="1"/>
          <p:nvPr/>
        </p:nvSpPr>
        <p:spPr>
          <a:xfrm>
            <a:off x="2636100" y="4254925"/>
            <a:ext cx="2998200" cy="19887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None/>
            </a:pPr>
            <a:r>
              <a:rPr lang="cs-CZ" sz="2200" b="1">
                <a:latin typeface="Philosopher"/>
                <a:ea typeface="Philosopher"/>
                <a:cs typeface="Philosopher"/>
                <a:sym typeface="Philosopher"/>
              </a:rPr>
              <a:t>Collaboration:</a:t>
            </a:r>
            <a:br>
              <a:rPr lang="cs-CZ" sz="2200">
                <a:latin typeface="Philosopher"/>
                <a:ea typeface="Philosopher"/>
                <a:cs typeface="Philosopher"/>
                <a:sym typeface="Philosopher"/>
              </a:rPr>
            </a:br>
            <a:r>
              <a:rPr lang="cs-CZ" sz="2200">
                <a:latin typeface="Philosopher"/>
                <a:ea typeface="Philosopher"/>
                <a:cs typeface="Philosopher"/>
                <a:sym typeface="Philosopher"/>
              </a:rPr>
              <a:t>Promote collaboration through group work, discussions, and peer learning.</a:t>
            </a:r>
            <a:endParaRPr sz="2200" b="1">
              <a:latin typeface="Philosopher"/>
              <a:ea typeface="Philosopher"/>
              <a:cs typeface="Philosopher"/>
              <a:sym typeface="Philosopher"/>
            </a:endParaRPr>
          </a:p>
        </p:txBody>
      </p:sp>
      <p:sp>
        <p:nvSpPr>
          <p:cNvPr id="266" name="Google Shape;266;p26"/>
          <p:cNvSpPr/>
          <p:nvPr/>
        </p:nvSpPr>
        <p:spPr>
          <a:xfrm rot="2168123">
            <a:off x="4884701" y="2035241"/>
            <a:ext cx="2441309" cy="2252107"/>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4">
              <a:alphaModFix/>
            </a:blip>
            <a:stretch>
              <a:fillRect/>
            </a:stretch>
          </a:blipFill>
          <a:ln>
            <a:noFill/>
          </a:ln>
        </p:spPr>
        <p:txBody>
          <a:bodyPr/>
          <a:lstStyle/>
          <a:p>
            <a:endParaRPr lang="en-IE"/>
          </a:p>
        </p:txBody>
      </p:sp>
      <p:pic>
        <p:nvPicPr>
          <p:cNvPr id="267" name="Google Shape;267;p26"/>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7"/>
          <p:cNvPicPr preferRelativeResize="0"/>
          <p:nvPr/>
        </p:nvPicPr>
        <p:blipFill rotWithShape="1">
          <a:blip r:embed="rId3">
            <a:alphaModFix/>
          </a:blip>
          <a:srcRect r="3474" b="5159"/>
          <a:stretch/>
        </p:blipFill>
        <p:spPr>
          <a:xfrm>
            <a:off x="6655400" y="2703825"/>
            <a:ext cx="5479800" cy="4154175"/>
          </a:xfrm>
          <a:prstGeom prst="rect">
            <a:avLst/>
          </a:prstGeom>
          <a:noFill/>
          <a:ln>
            <a:noFill/>
          </a:ln>
        </p:spPr>
      </p:pic>
      <p:sp>
        <p:nvSpPr>
          <p:cNvPr id="273" name="Google Shape;273;p27"/>
          <p:cNvSpPr txBox="1"/>
          <p:nvPr/>
        </p:nvSpPr>
        <p:spPr>
          <a:xfrm>
            <a:off x="3897875" y="296425"/>
            <a:ext cx="4396200" cy="75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Small Group Activity: Designing a Mini-Lesson</a:t>
            </a:r>
            <a:endParaRPr sz="2800" b="1" i="0" u="none" strike="noStrike" cap="none">
              <a:solidFill>
                <a:schemeClr val="dk1"/>
              </a:solidFill>
              <a:latin typeface="Philosopher"/>
              <a:ea typeface="Philosopher"/>
              <a:cs typeface="Philosopher"/>
              <a:sym typeface="Philosopher"/>
            </a:endParaRPr>
          </a:p>
        </p:txBody>
      </p:sp>
      <p:grpSp>
        <p:nvGrpSpPr>
          <p:cNvPr id="274" name="Google Shape;274;p27"/>
          <p:cNvGrpSpPr/>
          <p:nvPr/>
        </p:nvGrpSpPr>
        <p:grpSpPr>
          <a:xfrm>
            <a:off x="5470021" y="1167649"/>
            <a:ext cx="1096393" cy="258975"/>
            <a:chOff x="5470062" y="1167647"/>
            <a:chExt cx="1251876" cy="358096"/>
          </a:xfrm>
        </p:grpSpPr>
        <p:sp>
          <p:nvSpPr>
            <p:cNvPr id="275" name="Google Shape;275;p2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2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2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78" name="Google Shape;278;p27"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79" name="Google Shape;279;p27"/>
          <p:cNvSpPr txBox="1"/>
          <p:nvPr/>
        </p:nvSpPr>
        <p:spPr>
          <a:xfrm>
            <a:off x="700425" y="1455825"/>
            <a:ext cx="8001600" cy="4449000"/>
          </a:xfrm>
          <a:prstGeom prst="rect">
            <a:avLst/>
          </a:prstGeom>
          <a:noFill/>
          <a:ln>
            <a:noFill/>
          </a:ln>
        </p:spPr>
        <p:txBody>
          <a:bodyPr spcFirstLastPara="1" wrap="square" lIns="91425" tIns="45700" rIns="91425" bIns="45700" anchor="t" anchorCtr="0">
            <a:spAutoFit/>
          </a:bodyPr>
          <a:lstStyle/>
          <a:p>
            <a:pPr marL="457200" marR="0" lvl="0" indent="-368300" algn="l" rtl="0">
              <a:lnSpc>
                <a:spcPct val="115000"/>
              </a:lnSpc>
              <a:spcBef>
                <a:spcPts val="1000"/>
              </a:spcBef>
              <a:spcAft>
                <a:spcPts val="0"/>
              </a:spcAft>
              <a:buSzPts val="2200"/>
              <a:buFont typeface="Philosopher"/>
              <a:buAutoNum type="arabicPeriod"/>
            </a:pPr>
            <a:r>
              <a:rPr lang="cs-CZ" sz="2200" b="1">
                <a:latin typeface="Philosopher"/>
                <a:ea typeface="Philosopher"/>
                <a:cs typeface="Philosopher"/>
                <a:sym typeface="Philosopher"/>
              </a:rPr>
              <a:t>3-4 people groups (max - 8 groups in total)</a:t>
            </a:r>
            <a:r>
              <a:rPr lang="cs-CZ" sz="2200">
                <a:latin typeface="Philosopher"/>
                <a:ea typeface="Philosopher"/>
                <a:cs typeface="Philosopher"/>
                <a:sym typeface="Philosopher"/>
              </a:rPr>
              <a:t>;</a:t>
            </a:r>
            <a:endParaRPr sz="2200">
              <a:latin typeface="Philosopher"/>
              <a:ea typeface="Philosopher"/>
              <a:cs typeface="Philosopher"/>
              <a:sym typeface="Philosopher"/>
            </a:endParaRPr>
          </a:p>
          <a:p>
            <a:pPr marL="457200" marR="0" lvl="0" indent="-368300" algn="l" rtl="0">
              <a:lnSpc>
                <a:spcPct val="115000"/>
              </a:lnSpc>
              <a:spcBef>
                <a:spcPts val="1000"/>
              </a:spcBef>
              <a:spcAft>
                <a:spcPts val="0"/>
              </a:spcAft>
              <a:buSzPts val="2200"/>
              <a:buFont typeface="Philosopher"/>
              <a:buAutoNum type="arabicPeriod"/>
            </a:pPr>
            <a:r>
              <a:rPr lang="cs-CZ" sz="2200" b="1">
                <a:latin typeface="Philosopher"/>
                <a:ea typeface="Philosopher"/>
                <a:cs typeface="Philosopher"/>
                <a:sym typeface="Philosopher"/>
              </a:rPr>
              <a:t>8 templates</a:t>
            </a:r>
            <a:r>
              <a:rPr lang="cs-CZ" sz="2200">
                <a:latin typeface="Philosopher"/>
                <a:ea typeface="Philosopher"/>
                <a:cs typeface="Philosopher"/>
                <a:sym typeface="Philosopher"/>
              </a:rPr>
              <a:t> for designing a mini-lesson. (Each template aligns with a specific instructional design principle);</a:t>
            </a:r>
            <a:endParaRPr sz="2200">
              <a:latin typeface="Philosopher"/>
              <a:ea typeface="Philosopher"/>
              <a:cs typeface="Philosopher"/>
              <a:sym typeface="Philosopher"/>
            </a:endParaRPr>
          </a:p>
          <a:p>
            <a:pPr marL="457200" marR="0" lvl="0" indent="-368300" algn="l" rtl="0">
              <a:lnSpc>
                <a:spcPct val="115000"/>
              </a:lnSpc>
              <a:spcBef>
                <a:spcPts val="1000"/>
              </a:spcBef>
              <a:spcAft>
                <a:spcPts val="0"/>
              </a:spcAft>
              <a:buSzPts val="2200"/>
              <a:buFont typeface="Philosopher"/>
              <a:buAutoNum type="arabicPeriod"/>
            </a:pPr>
            <a:r>
              <a:rPr lang="cs-CZ" sz="2200" b="1">
                <a:latin typeface="Philosopher"/>
                <a:ea typeface="Philosopher"/>
                <a:cs typeface="Philosopher"/>
                <a:sym typeface="Philosopher"/>
              </a:rPr>
              <a:t>A group designs a brief mini-lesson</a:t>
            </a:r>
            <a:r>
              <a:rPr lang="cs-CZ" sz="2200">
                <a:latin typeface="Philosopher"/>
                <a:ea typeface="Philosopher"/>
                <a:cs typeface="Philosopher"/>
                <a:sym typeface="Philosopher"/>
              </a:rPr>
              <a:t> based on the assigned principle. Choose a </a:t>
            </a:r>
            <a:r>
              <a:rPr lang="cs-CZ" sz="2200" b="1">
                <a:latin typeface="Philosopher"/>
                <a:ea typeface="Philosopher"/>
                <a:cs typeface="Philosopher"/>
                <a:sym typeface="Philosopher"/>
              </a:rPr>
              <a:t>topic related to hard-to-reach learners' interests</a:t>
            </a:r>
            <a:r>
              <a:rPr lang="cs-CZ" sz="2200">
                <a:latin typeface="Philosopher"/>
                <a:ea typeface="Philosopher"/>
                <a:cs typeface="Philosopher"/>
                <a:sym typeface="Philosopher"/>
              </a:rPr>
              <a:t> and keep in mind </a:t>
            </a:r>
            <a:r>
              <a:rPr lang="cs-CZ" sz="2200" b="1">
                <a:latin typeface="Philosopher"/>
                <a:ea typeface="Philosopher"/>
                <a:cs typeface="Philosopher"/>
                <a:sym typeface="Philosopher"/>
              </a:rPr>
              <a:t>digital environments</a:t>
            </a:r>
            <a:r>
              <a:rPr lang="cs-CZ" sz="2200">
                <a:latin typeface="Philosopher"/>
                <a:ea typeface="Philosopher"/>
                <a:cs typeface="Philosopher"/>
                <a:sym typeface="Philosopher"/>
              </a:rPr>
              <a:t>;</a:t>
            </a:r>
            <a:endParaRPr sz="2200">
              <a:latin typeface="Philosopher"/>
              <a:ea typeface="Philosopher"/>
              <a:cs typeface="Philosopher"/>
              <a:sym typeface="Philosopher"/>
            </a:endParaRPr>
          </a:p>
          <a:p>
            <a:pPr marL="457200" marR="0" lvl="0" indent="-368300" algn="l" rtl="0">
              <a:lnSpc>
                <a:spcPct val="115000"/>
              </a:lnSpc>
              <a:spcBef>
                <a:spcPts val="1000"/>
              </a:spcBef>
              <a:spcAft>
                <a:spcPts val="0"/>
              </a:spcAft>
              <a:buSzPts val="2200"/>
              <a:buFont typeface="Philosopher"/>
              <a:buAutoNum type="arabicPeriod"/>
            </a:pPr>
            <a:r>
              <a:rPr lang="cs-CZ" sz="2200">
                <a:latin typeface="Philosopher"/>
                <a:ea typeface="Philosopher"/>
                <a:cs typeface="Philosopher"/>
                <a:sym typeface="Philosopher"/>
              </a:rPr>
              <a:t>Each group </a:t>
            </a:r>
            <a:r>
              <a:rPr lang="cs-CZ" sz="2200" b="1">
                <a:latin typeface="Philosopher"/>
                <a:ea typeface="Philosopher"/>
                <a:cs typeface="Philosopher"/>
                <a:sym typeface="Philosopher"/>
              </a:rPr>
              <a:t>presents their designed</a:t>
            </a:r>
            <a:r>
              <a:rPr lang="cs-CZ" sz="2200">
                <a:latin typeface="Philosopher"/>
                <a:ea typeface="Philosopher"/>
                <a:cs typeface="Philosopher"/>
                <a:sym typeface="Philosopher"/>
              </a:rPr>
              <a:t> mini-lesson, explaining how they applied the given instructional design principle;</a:t>
            </a:r>
            <a:endParaRPr sz="2200">
              <a:latin typeface="Philosopher"/>
              <a:ea typeface="Philosopher"/>
              <a:cs typeface="Philosopher"/>
              <a:sym typeface="Philosopher"/>
            </a:endParaRPr>
          </a:p>
          <a:p>
            <a:pPr marL="457200" marR="0" lvl="0" indent="-368300" algn="l" rtl="0">
              <a:lnSpc>
                <a:spcPct val="115000"/>
              </a:lnSpc>
              <a:spcBef>
                <a:spcPts val="1000"/>
              </a:spcBef>
              <a:spcAft>
                <a:spcPts val="0"/>
              </a:spcAft>
              <a:buSzPts val="2200"/>
              <a:buFont typeface="Philosopher"/>
              <a:buAutoNum type="arabicPeriod"/>
            </a:pPr>
            <a:r>
              <a:rPr lang="cs-CZ" sz="2200">
                <a:latin typeface="Philosopher"/>
                <a:ea typeface="Philosopher"/>
                <a:cs typeface="Philosopher"/>
                <a:sym typeface="Philosopher"/>
              </a:rPr>
              <a:t>Groups provide constructive f</a:t>
            </a:r>
            <a:r>
              <a:rPr lang="cs-CZ" sz="2200" b="1">
                <a:latin typeface="Philosopher"/>
                <a:ea typeface="Philosopher"/>
                <a:cs typeface="Philosopher"/>
                <a:sym typeface="Philosopher"/>
              </a:rPr>
              <a:t>eedback to each other</a:t>
            </a:r>
            <a:r>
              <a:rPr lang="cs-CZ" sz="2200">
                <a:latin typeface="Philosopher"/>
                <a:ea typeface="Philosopher"/>
                <a:cs typeface="Philosopher"/>
                <a:sym typeface="Philosopher"/>
              </a:rPr>
              <a:t>, highlighting strengths and suggesting improvements.</a:t>
            </a:r>
            <a:endParaRPr sz="2200">
              <a:latin typeface="Philosopher"/>
              <a:ea typeface="Philosopher"/>
              <a:cs typeface="Philosopher"/>
              <a:sym typeface="Philosopher"/>
            </a:endParaRPr>
          </a:p>
        </p:txBody>
      </p:sp>
      <p:pic>
        <p:nvPicPr>
          <p:cNvPr id="280" name="Google Shape;280;p27"/>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8"/>
          <p:cNvPicPr preferRelativeResize="0"/>
          <p:nvPr/>
        </p:nvPicPr>
        <p:blipFill>
          <a:blip r:embed="rId3">
            <a:alphaModFix/>
          </a:blip>
          <a:stretch>
            <a:fillRect/>
          </a:stretch>
        </p:blipFill>
        <p:spPr>
          <a:xfrm>
            <a:off x="6948650" y="1466650"/>
            <a:ext cx="5243351" cy="5243351"/>
          </a:xfrm>
          <a:prstGeom prst="rect">
            <a:avLst/>
          </a:prstGeom>
          <a:noFill/>
          <a:ln>
            <a:noFill/>
          </a:ln>
        </p:spPr>
      </p:pic>
      <p:sp>
        <p:nvSpPr>
          <p:cNvPr id="286" name="Google Shape;286;p28"/>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cs-CZ" sz="2800" b="1">
                <a:solidFill>
                  <a:schemeClr val="dk1"/>
                </a:solidFill>
                <a:latin typeface="Philosopher"/>
                <a:ea typeface="Philosopher"/>
                <a:cs typeface="Philosopher"/>
                <a:sym typeface="Philosopher"/>
              </a:rPr>
              <a:t>Template 1: Relevance</a:t>
            </a:r>
            <a:endParaRPr sz="2800" b="1">
              <a:solidFill>
                <a:schemeClr val="dk1"/>
              </a:solidFill>
              <a:latin typeface="Philosopher"/>
              <a:ea typeface="Philosopher"/>
              <a:cs typeface="Philosopher"/>
              <a:sym typeface="Philosopher"/>
            </a:endParaRPr>
          </a:p>
        </p:txBody>
      </p:sp>
      <p:grpSp>
        <p:nvGrpSpPr>
          <p:cNvPr id="287" name="Google Shape;287;p28"/>
          <p:cNvGrpSpPr/>
          <p:nvPr/>
        </p:nvGrpSpPr>
        <p:grpSpPr>
          <a:xfrm>
            <a:off x="5470062" y="1167647"/>
            <a:ext cx="1251876" cy="358096"/>
            <a:chOff x="5470062" y="1167647"/>
            <a:chExt cx="1251876" cy="358096"/>
          </a:xfrm>
        </p:grpSpPr>
        <p:sp>
          <p:nvSpPr>
            <p:cNvPr id="288" name="Google Shape;288;p2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289;p2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2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91" name="Google Shape;291;p28"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92" name="Google Shape;292;p28"/>
          <p:cNvSpPr txBox="1"/>
          <p:nvPr/>
        </p:nvSpPr>
        <p:spPr>
          <a:xfrm>
            <a:off x="772200" y="1985775"/>
            <a:ext cx="8775000" cy="42051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Instructional Goal:</a:t>
            </a:r>
            <a:r>
              <a:rPr lang="cs-CZ" sz="2400" b="1">
                <a:latin typeface="Philosopher"/>
                <a:ea typeface="Philosopher"/>
                <a:cs typeface="Philosopher"/>
                <a:sym typeface="Philosopher"/>
              </a:rPr>
              <a:t> </a:t>
            </a:r>
            <a:r>
              <a:rPr lang="cs-CZ" sz="2400">
                <a:latin typeface="Philosopher"/>
                <a:ea typeface="Philosopher"/>
                <a:cs typeface="Philosopher"/>
                <a:sym typeface="Philosopher"/>
              </a:rPr>
              <a:t>Clearly state the objective of the mini-lesson.</a:t>
            </a:r>
            <a:endParaRPr sz="24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Hook: </a:t>
            </a:r>
            <a:r>
              <a:rPr lang="cs-CZ" sz="2400">
                <a:latin typeface="Philosopher"/>
                <a:ea typeface="Philosopher"/>
                <a:cs typeface="Philosopher"/>
                <a:sym typeface="Philosopher"/>
              </a:rPr>
              <a:t>Introduce the topic with a real-world scenario or question that captures learners' interest.</a:t>
            </a:r>
            <a:endParaRPr sz="24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Application Activity: </a:t>
            </a:r>
            <a:r>
              <a:rPr lang="cs-CZ" sz="2400">
                <a:latin typeface="Philosopher"/>
                <a:ea typeface="Philosopher"/>
                <a:cs typeface="Philosopher"/>
                <a:sym typeface="Philosopher"/>
              </a:rPr>
              <a:t>Include an activity where learners apply the lesson content to a practical situation.</a:t>
            </a:r>
            <a:endParaRPr sz="24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Discussion: </a:t>
            </a:r>
            <a:r>
              <a:rPr lang="cs-CZ" sz="2400">
                <a:latin typeface="Philosopher"/>
                <a:ea typeface="Philosopher"/>
                <a:cs typeface="Philosopher"/>
                <a:sym typeface="Philosopher"/>
              </a:rPr>
              <a:t>Encourage learners to discuss how the lesson concepts relate to their lives or experiences.</a:t>
            </a:r>
            <a:endParaRPr sz="1200">
              <a:solidFill>
                <a:srgbClr val="374151"/>
              </a:solidFill>
              <a:latin typeface="Roboto"/>
              <a:ea typeface="Roboto"/>
              <a:cs typeface="Roboto"/>
              <a:sym typeface="Roboto"/>
            </a:endParaRPr>
          </a:p>
          <a:p>
            <a:pPr marL="0" marR="0" lvl="0" indent="0" algn="ctr" rtl="0">
              <a:lnSpc>
                <a:spcPct val="100000"/>
              </a:lnSpc>
              <a:spcBef>
                <a:spcPts val="1500"/>
              </a:spcBef>
              <a:spcAft>
                <a:spcPts val="0"/>
              </a:spcAft>
              <a:buNone/>
            </a:pPr>
            <a:endParaRPr sz="2400">
              <a:latin typeface="Philosopher"/>
              <a:ea typeface="Philosopher"/>
              <a:cs typeface="Philosopher"/>
              <a:sym typeface="Philosopher"/>
            </a:endParaRPr>
          </a:p>
        </p:txBody>
      </p:sp>
      <p:pic>
        <p:nvPicPr>
          <p:cNvPr id="293" name="Google Shape;293;p2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9"/>
          <p:cNvPicPr preferRelativeResize="0"/>
          <p:nvPr/>
        </p:nvPicPr>
        <p:blipFill rotWithShape="1">
          <a:blip r:embed="rId3">
            <a:alphaModFix amt="19000"/>
          </a:blip>
          <a:srcRect t="10836" b="4832"/>
          <a:stretch/>
        </p:blipFill>
        <p:spPr>
          <a:xfrm>
            <a:off x="50" y="0"/>
            <a:ext cx="12192000" cy="6858000"/>
          </a:xfrm>
          <a:prstGeom prst="rect">
            <a:avLst/>
          </a:prstGeom>
          <a:noFill/>
          <a:ln>
            <a:noFill/>
          </a:ln>
        </p:spPr>
      </p:pic>
      <p:sp>
        <p:nvSpPr>
          <p:cNvPr id="299" name="Google Shape;299;p29"/>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cs-CZ" sz="2800" b="1">
                <a:solidFill>
                  <a:schemeClr val="dk1"/>
                </a:solidFill>
                <a:latin typeface="Philosopher"/>
                <a:ea typeface="Philosopher"/>
                <a:cs typeface="Philosopher"/>
                <a:sym typeface="Philosopher"/>
              </a:rPr>
              <a:t>Template 2: Interactivity</a:t>
            </a:r>
            <a:endParaRPr sz="2800" b="1">
              <a:solidFill>
                <a:schemeClr val="dk1"/>
              </a:solidFill>
              <a:latin typeface="Philosopher"/>
              <a:ea typeface="Philosopher"/>
              <a:cs typeface="Philosopher"/>
              <a:sym typeface="Philosopher"/>
            </a:endParaRPr>
          </a:p>
        </p:txBody>
      </p:sp>
      <p:grpSp>
        <p:nvGrpSpPr>
          <p:cNvPr id="300" name="Google Shape;300;p29"/>
          <p:cNvGrpSpPr/>
          <p:nvPr/>
        </p:nvGrpSpPr>
        <p:grpSpPr>
          <a:xfrm>
            <a:off x="5470062" y="1167647"/>
            <a:ext cx="1251984" cy="358200"/>
            <a:chOff x="5470062" y="1167647"/>
            <a:chExt cx="1251984" cy="358200"/>
          </a:xfrm>
        </p:grpSpPr>
        <p:sp>
          <p:nvSpPr>
            <p:cNvPr id="301" name="Google Shape;301;p2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 name="Google Shape;302;p2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p2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04" name="Google Shape;304;p29"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05" name="Google Shape;305;p29"/>
          <p:cNvSpPr txBox="1"/>
          <p:nvPr/>
        </p:nvSpPr>
        <p:spPr>
          <a:xfrm>
            <a:off x="1367526" y="1843750"/>
            <a:ext cx="9456900" cy="4012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Instructional Goal:</a:t>
            </a:r>
            <a:r>
              <a:rPr lang="cs-CZ" sz="2400" b="1">
                <a:latin typeface="Philosopher"/>
                <a:ea typeface="Philosopher"/>
                <a:cs typeface="Philosopher"/>
                <a:sym typeface="Philosopher"/>
              </a:rPr>
              <a:t> </a:t>
            </a:r>
            <a:r>
              <a:rPr lang="cs-CZ" sz="2400">
                <a:latin typeface="Philosopher"/>
                <a:ea typeface="Philosopher"/>
                <a:cs typeface="Philosopher"/>
                <a:sym typeface="Philosopher"/>
              </a:rPr>
              <a:t>Specify the learning outcome of the mini-lesson.</a:t>
            </a:r>
            <a:endParaRPr sz="24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Interactive Activity:</a:t>
            </a:r>
            <a:r>
              <a:rPr lang="cs-CZ" sz="2400">
                <a:latin typeface="Philosopher"/>
                <a:ea typeface="Philosopher"/>
                <a:cs typeface="Philosopher"/>
                <a:sym typeface="Philosopher"/>
              </a:rPr>
              <a:t> Incorporate an engaging activity that requires learners' participation, such as a group discussion, case study analysis, or interactive quiz.</a:t>
            </a:r>
            <a:endParaRPr sz="24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Collaboration:</a:t>
            </a:r>
            <a:r>
              <a:rPr lang="cs-CZ" sz="2400">
                <a:latin typeface="Philosopher"/>
                <a:ea typeface="Philosopher"/>
                <a:cs typeface="Philosopher"/>
                <a:sym typeface="Philosopher"/>
              </a:rPr>
              <a:t> Include a collaborative element that encourages learners to work together to solve a problem or complete a task.</a:t>
            </a:r>
            <a:endParaRPr sz="2400">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400" b="1">
                <a:solidFill>
                  <a:schemeClr val="accent4"/>
                </a:solidFill>
                <a:latin typeface="Philosopher"/>
                <a:ea typeface="Philosopher"/>
                <a:cs typeface="Philosopher"/>
                <a:sym typeface="Philosopher"/>
              </a:rPr>
              <a:t>Feedback:</a:t>
            </a:r>
            <a:r>
              <a:rPr lang="cs-CZ" sz="2400">
                <a:solidFill>
                  <a:schemeClr val="accent4"/>
                </a:solidFill>
                <a:latin typeface="Philosopher"/>
                <a:ea typeface="Philosopher"/>
                <a:cs typeface="Philosopher"/>
                <a:sym typeface="Philosopher"/>
              </a:rPr>
              <a:t> </a:t>
            </a:r>
            <a:r>
              <a:rPr lang="cs-CZ" sz="2400">
                <a:latin typeface="Philosopher"/>
                <a:ea typeface="Philosopher"/>
                <a:cs typeface="Philosopher"/>
                <a:sym typeface="Philosopher"/>
              </a:rPr>
              <a:t>Provide immediate feedback on interactive activities to reinforce learning.</a:t>
            </a:r>
            <a:endParaRPr sz="2400">
              <a:latin typeface="Philosopher"/>
              <a:ea typeface="Philosopher"/>
              <a:cs typeface="Philosopher"/>
              <a:sym typeface="Philosopher"/>
            </a:endParaRPr>
          </a:p>
        </p:txBody>
      </p:sp>
      <p:pic>
        <p:nvPicPr>
          <p:cNvPr id="306" name="Google Shape;306;p29"/>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0"/>
          <p:cNvPicPr preferRelativeResize="0"/>
          <p:nvPr/>
        </p:nvPicPr>
        <p:blipFill rotWithShape="1">
          <a:blip r:embed="rId3">
            <a:alphaModFix amt="50000"/>
          </a:blip>
          <a:srcRect l="16492"/>
          <a:stretch/>
        </p:blipFill>
        <p:spPr>
          <a:xfrm>
            <a:off x="6324600" y="1616725"/>
            <a:ext cx="5633823" cy="4512900"/>
          </a:xfrm>
          <a:prstGeom prst="rect">
            <a:avLst/>
          </a:prstGeom>
          <a:noFill/>
          <a:ln>
            <a:noFill/>
          </a:ln>
        </p:spPr>
      </p:pic>
      <p:sp>
        <p:nvSpPr>
          <p:cNvPr id="312" name="Google Shape;312;p30"/>
          <p:cNvSpPr txBox="1"/>
          <p:nvPr/>
        </p:nvSpPr>
        <p:spPr>
          <a:xfrm>
            <a:off x="3897883" y="3045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cs-CZ" sz="2800" b="1">
                <a:solidFill>
                  <a:schemeClr val="dk1"/>
                </a:solidFill>
                <a:latin typeface="Philosopher"/>
                <a:ea typeface="Philosopher"/>
                <a:cs typeface="Philosopher"/>
                <a:sym typeface="Philosopher"/>
              </a:rPr>
              <a:t>Template 3: Feedback</a:t>
            </a:r>
            <a:endParaRPr sz="2800" b="1">
              <a:solidFill>
                <a:schemeClr val="dk1"/>
              </a:solidFill>
              <a:latin typeface="Philosopher"/>
              <a:ea typeface="Philosopher"/>
              <a:cs typeface="Philosopher"/>
              <a:sym typeface="Philosopher"/>
            </a:endParaRPr>
          </a:p>
        </p:txBody>
      </p:sp>
      <p:grpSp>
        <p:nvGrpSpPr>
          <p:cNvPr id="313" name="Google Shape;313;p30"/>
          <p:cNvGrpSpPr/>
          <p:nvPr/>
        </p:nvGrpSpPr>
        <p:grpSpPr>
          <a:xfrm>
            <a:off x="5470062" y="862847"/>
            <a:ext cx="1251984" cy="358200"/>
            <a:chOff x="5470062" y="1167647"/>
            <a:chExt cx="1251984" cy="358200"/>
          </a:xfrm>
        </p:grpSpPr>
        <p:sp>
          <p:nvSpPr>
            <p:cNvPr id="314" name="Google Shape;314;p3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p3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3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7" name="Google Shape;317;p30"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18" name="Google Shape;318;p30"/>
          <p:cNvSpPr txBox="1"/>
          <p:nvPr/>
        </p:nvSpPr>
        <p:spPr>
          <a:xfrm>
            <a:off x="236950" y="1715125"/>
            <a:ext cx="6242400" cy="4163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000" b="1">
                <a:solidFill>
                  <a:schemeClr val="accent4"/>
                </a:solidFill>
                <a:latin typeface="Philosopher"/>
                <a:ea typeface="Philosopher"/>
                <a:cs typeface="Philosopher"/>
                <a:sym typeface="Philosopher"/>
              </a:rPr>
              <a:t>Instructional Goal:</a:t>
            </a:r>
            <a:r>
              <a:rPr lang="cs-CZ" sz="2000">
                <a:latin typeface="Philosopher"/>
                <a:ea typeface="Philosopher"/>
                <a:cs typeface="Philosopher"/>
                <a:sym typeface="Philosopher"/>
              </a:rPr>
              <a:t> State the intended outcome of the mini-lesson.</a:t>
            </a:r>
            <a:endParaRPr sz="20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accent4"/>
                </a:solidFill>
                <a:latin typeface="Philosopher"/>
                <a:ea typeface="Philosopher"/>
                <a:cs typeface="Philosopher"/>
                <a:sym typeface="Philosopher"/>
              </a:rPr>
              <a:t>Assessment: </a:t>
            </a:r>
            <a:r>
              <a:rPr lang="cs-CZ" sz="2000">
                <a:latin typeface="Philosopher"/>
                <a:ea typeface="Philosopher"/>
                <a:cs typeface="Philosopher"/>
                <a:sym typeface="Philosopher"/>
              </a:rPr>
              <a:t>Include a formative assessment activity where learners can apply what they've learned.</a:t>
            </a:r>
            <a:endParaRPr sz="20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accent4"/>
                </a:solidFill>
                <a:latin typeface="Philosopher"/>
                <a:ea typeface="Philosopher"/>
                <a:cs typeface="Philosopher"/>
                <a:sym typeface="Philosopher"/>
              </a:rPr>
              <a:t>Feedback Loop:</a:t>
            </a:r>
            <a:r>
              <a:rPr lang="cs-CZ" sz="2000" b="1">
                <a:latin typeface="Philosopher"/>
                <a:ea typeface="Philosopher"/>
                <a:cs typeface="Philosopher"/>
                <a:sym typeface="Philosopher"/>
              </a:rPr>
              <a:t> </a:t>
            </a:r>
            <a:r>
              <a:rPr lang="cs-CZ" sz="2000">
                <a:latin typeface="Philosopher"/>
                <a:ea typeface="Philosopher"/>
                <a:cs typeface="Philosopher"/>
                <a:sym typeface="Philosopher"/>
              </a:rPr>
              <a:t>Outline how learners will receive feedback on their assessments, either through self-assessment, peer review, or instructor feedback.</a:t>
            </a:r>
            <a:endParaRPr sz="2000">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a:solidFill>
                  <a:schemeClr val="accent4"/>
                </a:solidFill>
                <a:latin typeface="Philosopher"/>
                <a:ea typeface="Philosopher"/>
                <a:cs typeface="Philosopher"/>
                <a:sym typeface="Philosopher"/>
              </a:rPr>
              <a:t>Reflection: </a:t>
            </a:r>
            <a:r>
              <a:rPr lang="cs-CZ" sz="2000">
                <a:latin typeface="Philosopher"/>
                <a:ea typeface="Philosopher"/>
                <a:cs typeface="Philosopher"/>
                <a:sym typeface="Philosopher"/>
              </a:rPr>
              <a:t>Incorporate a section where learners reflect on their assessment results and identify areas for improvement.</a:t>
            </a:r>
            <a:endParaRPr sz="2000" b="1">
              <a:latin typeface="Philosopher"/>
              <a:ea typeface="Philosopher"/>
              <a:cs typeface="Philosopher"/>
              <a:sym typeface="Philosopher"/>
            </a:endParaRPr>
          </a:p>
        </p:txBody>
      </p:sp>
      <p:pic>
        <p:nvPicPr>
          <p:cNvPr id="319" name="Google Shape;319;p3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13"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MODULE </a:t>
            </a:r>
            <a:r>
              <a:rPr lang="cs-CZ" sz="1800" b="1">
                <a:solidFill>
                  <a:schemeClr val="dk1"/>
                </a:solidFill>
                <a:latin typeface="Philosopher"/>
                <a:ea typeface="Philosopher"/>
                <a:cs typeface="Philosopher"/>
                <a:sym typeface="Philosopher"/>
              </a:rPr>
              <a:t>3</a:t>
            </a:r>
            <a:endParaRPr sz="1800" b="1" i="0" u="none" strike="noStrike" cap="non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200" cy="11592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This module includes 14 hours of learning content.</a:t>
            </a:r>
            <a:endParaRPr sz="2000" b="0" i="0" u="none" strike="noStrike" cap="none">
              <a:solidFill>
                <a:schemeClr val="dk1"/>
              </a:solidFill>
              <a:latin typeface="Roboto"/>
              <a:ea typeface="Roboto"/>
              <a:cs typeface="Roboto"/>
              <a:sym typeface="Roboto"/>
            </a:endParaRPr>
          </a:p>
        </p:txBody>
      </p:sp>
      <p:sp>
        <p:nvSpPr>
          <p:cNvPr id="51" name="Google Shape;51;p13"/>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6 hours of F2F learning</a:t>
            </a:r>
            <a:endParaRPr sz="3200" b="1" i="0" u="none" strike="noStrike" cap="none">
              <a:solidFill>
                <a:schemeClr val="dk1"/>
              </a:solidFill>
              <a:latin typeface="Philosopher"/>
              <a:ea typeface="Philosopher"/>
              <a:cs typeface="Philosopher"/>
              <a:sym typeface="Philosopher"/>
            </a:endParaRPr>
          </a:p>
        </p:txBody>
      </p:sp>
      <p:sp>
        <p:nvSpPr>
          <p:cNvPr id="52" name="Google Shape;52;p13"/>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8 hours of self-directed learning</a:t>
            </a:r>
            <a:endParaRPr/>
          </a:p>
        </p:txBody>
      </p:sp>
      <p:sp>
        <p:nvSpPr>
          <p:cNvPr id="53" name="Google Shape;53;p13"/>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This presentation covers the 6 hours of F2F learning.</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It is accompanied by a Lesson Plan for the facilitator.</a:t>
            </a:r>
            <a:endParaRPr sz="1600" b="0" i="0" u="none" strike="noStrike" cap="none">
              <a:solidFill>
                <a:schemeClr val="dk1"/>
              </a:solidFill>
              <a:latin typeface="Roboto"/>
              <a:ea typeface="Roboto"/>
              <a:cs typeface="Roboto"/>
              <a:sym typeface="Roboto"/>
            </a:endParaRPr>
          </a:p>
        </p:txBody>
      </p:sp>
      <p:sp>
        <p:nvSpPr>
          <p:cNvPr id="54" name="Google Shape;54;p13"/>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Go through the</a:t>
            </a:r>
            <a:r>
              <a:rPr lang="cs-CZ" sz="1600">
                <a:solidFill>
                  <a:schemeClr val="dk1"/>
                </a:solidFill>
                <a:latin typeface="Roboto"/>
                <a:ea typeface="Roboto"/>
                <a:cs typeface="Roboto"/>
                <a:sym typeface="Roboto"/>
              </a:rPr>
              <a:t> </a:t>
            </a:r>
            <a:r>
              <a:rPr lang="cs-CZ" sz="1600" b="0" i="0" u="none" strike="noStrike" cap="none">
                <a:solidFill>
                  <a:schemeClr val="dk1"/>
                </a:solidFill>
                <a:latin typeface="Roboto"/>
                <a:ea typeface="Roboto"/>
                <a:cs typeface="Roboto"/>
                <a:sym typeface="Roboto"/>
              </a:rPr>
              <a:t>presentation with</a:t>
            </a:r>
            <a:r>
              <a:rPr lang="cs-CZ" sz="1600">
                <a:solidFill>
                  <a:schemeClr val="dk1"/>
                </a:solidFill>
                <a:latin typeface="Roboto"/>
                <a:ea typeface="Roboto"/>
                <a:cs typeface="Roboto"/>
                <a:sym typeface="Roboto"/>
              </a:rPr>
              <a:t> </a:t>
            </a:r>
            <a:r>
              <a:rPr lang="cs-CZ" sz="1600" b="0" i="0" u="none" strike="noStrike" cap="none">
                <a:solidFill>
                  <a:schemeClr val="dk1"/>
                </a:solidFill>
                <a:latin typeface="Roboto"/>
                <a:ea typeface="Roboto"/>
                <a:cs typeface="Roboto"/>
                <a:sym typeface="Roboto"/>
              </a:rPr>
              <a:t>self-directed learning</a:t>
            </a:r>
            <a:r>
              <a:rPr lang="cs-CZ" sz="1600">
                <a:solidFill>
                  <a:schemeClr val="dk1"/>
                </a:solidFill>
                <a:latin typeface="Roboto"/>
                <a:ea typeface="Roboto"/>
                <a:cs typeface="Roboto"/>
                <a:sym typeface="Roboto"/>
              </a:rPr>
              <a:t> </a:t>
            </a:r>
            <a:r>
              <a:rPr lang="cs-CZ" sz="1600" b="0" i="0" u="none" strike="noStrike" cap="none">
                <a:solidFill>
                  <a:schemeClr val="dk1"/>
                </a:solidFill>
                <a:latin typeface="Roboto"/>
                <a:ea typeface="Roboto"/>
                <a:cs typeface="Roboto"/>
                <a:sym typeface="Roboto"/>
              </a:rPr>
              <a:t>resources at your own</a:t>
            </a:r>
            <a:r>
              <a:rPr lang="cs-CZ" sz="1600">
                <a:solidFill>
                  <a:schemeClr val="dk1"/>
                </a:solidFill>
                <a:latin typeface="Roboto"/>
                <a:ea typeface="Roboto"/>
                <a:cs typeface="Roboto"/>
                <a:sym typeface="Roboto"/>
              </a:rPr>
              <a:t> </a:t>
            </a:r>
            <a:r>
              <a:rPr lang="cs-CZ" sz="1600" b="0" i="0" u="none" strike="noStrike" cap="none">
                <a:solidFill>
                  <a:schemeClr val="dk1"/>
                </a:solidFill>
                <a:latin typeface="Roboto"/>
                <a:ea typeface="Roboto"/>
                <a:cs typeface="Roboto"/>
                <a:sym typeface="Roboto"/>
              </a:rPr>
              <a:t>pace!</a:t>
            </a:r>
            <a:endParaRPr sz="1600" b="0" i="0" u="none" strike="noStrike" cap="none">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9" name="Google Shape;59;p13"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60" name="Google Shape;60;p13"/>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1"/>
          <p:cNvPicPr preferRelativeResize="0"/>
          <p:nvPr/>
        </p:nvPicPr>
        <p:blipFill rotWithShape="1">
          <a:blip r:embed="rId3">
            <a:alphaModFix amt="10000"/>
          </a:blip>
          <a:srcRect t="12181" b="11013"/>
          <a:stretch/>
        </p:blipFill>
        <p:spPr>
          <a:xfrm>
            <a:off x="0" y="0"/>
            <a:ext cx="12192000" cy="6858000"/>
          </a:xfrm>
          <a:prstGeom prst="rect">
            <a:avLst/>
          </a:prstGeom>
          <a:noFill/>
          <a:ln>
            <a:noFill/>
          </a:ln>
        </p:spPr>
      </p:pic>
      <p:sp>
        <p:nvSpPr>
          <p:cNvPr id="325" name="Google Shape;325;p31"/>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cs-CZ" sz="2800" b="1">
                <a:solidFill>
                  <a:schemeClr val="dk1"/>
                </a:solidFill>
                <a:latin typeface="Philosopher"/>
                <a:ea typeface="Philosopher"/>
                <a:cs typeface="Philosopher"/>
                <a:sym typeface="Philosopher"/>
              </a:rPr>
              <a:t>Template 4: Adaptability</a:t>
            </a:r>
            <a:endParaRPr sz="2800" b="1">
              <a:solidFill>
                <a:schemeClr val="dk1"/>
              </a:solidFill>
              <a:latin typeface="Philosopher"/>
              <a:ea typeface="Philosopher"/>
              <a:cs typeface="Philosopher"/>
              <a:sym typeface="Philosopher"/>
            </a:endParaRPr>
          </a:p>
        </p:txBody>
      </p:sp>
      <p:grpSp>
        <p:nvGrpSpPr>
          <p:cNvPr id="326" name="Google Shape;326;p31"/>
          <p:cNvGrpSpPr/>
          <p:nvPr/>
        </p:nvGrpSpPr>
        <p:grpSpPr>
          <a:xfrm>
            <a:off x="5470062" y="1167647"/>
            <a:ext cx="1251984" cy="358200"/>
            <a:chOff x="5470062" y="1167647"/>
            <a:chExt cx="1251984" cy="358200"/>
          </a:xfrm>
        </p:grpSpPr>
        <p:sp>
          <p:nvSpPr>
            <p:cNvPr id="327" name="Google Shape;327;p3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 name="Google Shape;328;p3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3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30" name="Google Shape;330;p3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31" name="Google Shape;331;p31"/>
          <p:cNvSpPr txBox="1"/>
          <p:nvPr/>
        </p:nvSpPr>
        <p:spPr>
          <a:xfrm>
            <a:off x="1501925" y="2110538"/>
            <a:ext cx="9188100" cy="35880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Instructional Goal: </a:t>
            </a:r>
            <a:r>
              <a:rPr lang="cs-CZ" sz="2400">
                <a:latin typeface="Philosopher"/>
                <a:ea typeface="Philosopher"/>
                <a:cs typeface="Philosopher"/>
                <a:sym typeface="Philosopher"/>
              </a:rPr>
              <a:t>Define the mini-lesson learning objective.</a:t>
            </a:r>
            <a:endParaRPr sz="24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Multiple Modalities:</a:t>
            </a:r>
            <a:r>
              <a:rPr lang="cs-CZ" sz="2400">
                <a:solidFill>
                  <a:schemeClr val="accent4"/>
                </a:solidFill>
                <a:latin typeface="Philosopher"/>
                <a:ea typeface="Philosopher"/>
                <a:cs typeface="Philosopher"/>
                <a:sym typeface="Philosopher"/>
              </a:rPr>
              <a:t> </a:t>
            </a:r>
            <a:r>
              <a:rPr lang="cs-CZ" sz="2400">
                <a:latin typeface="Philosopher"/>
                <a:ea typeface="Philosopher"/>
                <a:cs typeface="Philosopher"/>
                <a:sym typeface="Philosopher"/>
              </a:rPr>
              <a:t>Include content in different formats (text, video, audio) to cater to various learning preferences.</a:t>
            </a:r>
            <a:endParaRPr sz="2400">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Options for Exploration:</a:t>
            </a:r>
            <a:r>
              <a:rPr lang="cs-CZ" sz="2400">
                <a:latin typeface="Philosopher"/>
                <a:ea typeface="Philosopher"/>
                <a:cs typeface="Philosopher"/>
                <a:sym typeface="Philosopher"/>
              </a:rPr>
              <a:t> Offer additional resources or optional activities for learners who want to dive deeper into the topic.</a:t>
            </a:r>
            <a:endParaRPr sz="2400">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400" b="1">
                <a:solidFill>
                  <a:schemeClr val="accent4"/>
                </a:solidFill>
                <a:latin typeface="Philosopher"/>
                <a:ea typeface="Philosopher"/>
                <a:cs typeface="Philosopher"/>
                <a:sym typeface="Philosopher"/>
              </a:rPr>
              <a:t>Customization: </a:t>
            </a:r>
            <a:r>
              <a:rPr lang="cs-CZ" sz="2400">
                <a:latin typeface="Philosopher"/>
                <a:ea typeface="Philosopher"/>
                <a:cs typeface="Philosopher"/>
                <a:sym typeface="Philosopher"/>
              </a:rPr>
              <a:t>Provide learners with choices for how they approach certain parts of the lesson based on their interests or learning style.</a:t>
            </a:r>
            <a:endParaRPr sz="2400" b="1">
              <a:latin typeface="Philosopher"/>
              <a:ea typeface="Philosopher"/>
              <a:cs typeface="Philosopher"/>
              <a:sym typeface="Philosopher"/>
            </a:endParaRPr>
          </a:p>
        </p:txBody>
      </p:sp>
      <p:pic>
        <p:nvPicPr>
          <p:cNvPr id="332" name="Google Shape;332;p3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2"/>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cs-CZ" sz="2800" b="1">
                <a:solidFill>
                  <a:schemeClr val="dk1"/>
                </a:solidFill>
                <a:latin typeface="Philosopher"/>
                <a:ea typeface="Philosopher"/>
                <a:cs typeface="Philosopher"/>
                <a:sym typeface="Philosopher"/>
              </a:rPr>
              <a:t>Template 5: Clarity</a:t>
            </a:r>
            <a:endParaRPr sz="2800" b="1">
              <a:solidFill>
                <a:schemeClr val="dk1"/>
              </a:solidFill>
              <a:latin typeface="Philosopher"/>
              <a:ea typeface="Philosopher"/>
              <a:cs typeface="Philosopher"/>
              <a:sym typeface="Philosopher"/>
            </a:endParaRPr>
          </a:p>
        </p:txBody>
      </p:sp>
      <p:grpSp>
        <p:nvGrpSpPr>
          <p:cNvPr id="338" name="Google Shape;338;p32"/>
          <p:cNvGrpSpPr/>
          <p:nvPr/>
        </p:nvGrpSpPr>
        <p:grpSpPr>
          <a:xfrm>
            <a:off x="5470062" y="1167647"/>
            <a:ext cx="1251984" cy="358200"/>
            <a:chOff x="5470062" y="1167647"/>
            <a:chExt cx="1251984" cy="358200"/>
          </a:xfrm>
        </p:grpSpPr>
        <p:sp>
          <p:nvSpPr>
            <p:cNvPr id="339" name="Google Shape;339;p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p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2" name="Google Shape;342;p3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343" name="Google Shape;343;p32"/>
          <p:cNvSpPr txBox="1"/>
          <p:nvPr/>
        </p:nvSpPr>
        <p:spPr>
          <a:xfrm>
            <a:off x="313900" y="1839750"/>
            <a:ext cx="7210800" cy="4012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Instructional Goal:</a:t>
            </a:r>
            <a:r>
              <a:rPr lang="cs-CZ" sz="2400">
                <a:solidFill>
                  <a:schemeClr val="accent4"/>
                </a:solidFill>
                <a:latin typeface="Philosopher"/>
                <a:ea typeface="Philosopher"/>
                <a:cs typeface="Philosopher"/>
                <a:sym typeface="Philosopher"/>
              </a:rPr>
              <a:t> </a:t>
            </a:r>
            <a:r>
              <a:rPr lang="cs-CZ" sz="2400">
                <a:solidFill>
                  <a:schemeClr val="dk1"/>
                </a:solidFill>
                <a:latin typeface="Philosopher"/>
                <a:ea typeface="Philosopher"/>
                <a:cs typeface="Philosopher"/>
                <a:sym typeface="Philosopher"/>
              </a:rPr>
              <a:t>Clearly articulate the desired learning outcome.</a:t>
            </a:r>
            <a:endParaRPr sz="24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Simplicity:</a:t>
            </a:r>
            <a:r>
              <a:rPr lang="cs-CZ" sz="2400">
                <a:solidFill>
                  <a:schemeClr val="dk1"/>
                </a:solidFill>
                <a:latin typeface="Philosopher"/>
                <a:ea typeface="Philosopher"/>
                <a:cs typeface="Philosopher"/>
                <a:sym typeface="Philosopher"/>
              </a:rPr>
              <a:t> Present content in a clear and concise manner, avoiding jargon or unnecessary complexity.</a:t>
            </a:r>
            <a:endParaRPr sz="24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Visual Aids:</a:t>
            </a:r>
            <a:r>
              <a:rPr lang="cs-CZ" sz="2400">
                <a:solidFill>
                  <a:schemeClr val="accent4"/>
                </a:solidFill>
                <a:latin typeface="Philosopher"/>
                <a:ea typeface="Philosopher"/>
                <a:cs typeface="Philosopher"/>
                <a:sym typeface="Philosopher"/>
              </a:rPr>
              <a:t> </a:t>
            </a:r>
            <a:r>
              <a:rPr lang="cs-CZ" sz="2400">
                <a:solidFill>
                  <a:schemeClr val="dk1"/>
                </a:solidFill>
                <a:latin typeface="Philosopher"/>
                <a:ea typeface="Philosopher"/>
                <a:cs typeface="Philosopher"/>
                <a:sym typeface="Philosopher"/>
              </a:rPr>
              <a:t>Incorporate visuals, such as diagrams or infographics, to illustrate key concepts.</a:t>
            </a:r>
            <a:endParaRPr sz="24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400" b="1">
                <a:solidFill>
                  <a:schemeClr val="accent3"/>
                </a:solidFill>
                <a:latin typeface="Philosopher"/>
                <a:ea typeface="Philosopher"/>
                <a:cs typeface="Philosopher"/>
                <a:sym typeface="Philosopher"/>
              </a:rPr>
              <a:t>Step-by-Step:</a:t>
            </a:r>
            <a:r>
              <a:rPr lang="cs-CZ" sz="2400">
                <a:solidFill>
                  <a:schemeClr val="dk1"/>
                </a:solidFill>
                <a:latin typeface="Philosopher"/>
                <a:ea typeface="Philosopher"/>
                <a:cs typeface="Philosopher"/>
                <a:sym typeface="Philosopher"/>
              </a:rPr>
              <a:t> Break down complex processes into step-by-step instructions for easy understanding.</a:t>
            </a:r>
            <a:endParaRPr sz="2400" b="1">
              <a:solidFill>
                <a:schemeClr val="dk1"/>
              </a:solidFill>
              <a:latin typeface="Philosopher"/>
              <a:ea typeface="Philosopher"/>
              <a:cs typeface="Philosopher"/>
              <a:sym typeface="Philosopher"/>
            </a:endParaRPr>
          </a:p>
        </p:txBody>
      </p:sp>
      <p:pic>
        <p:nvPicPr>
          <p:cNvPr id="344" name="Google Shape;344;p32"/>
          <p:cNvPicPr preferRelativeResize="0"/>
          <p:nvPr/>
        </p:nvPicPr>
        <p:blipFill>
          <a:blip r:embed="rId4">
            <a:alphaModFix/>
          </a:blip>
          <a:stretch>
            <a:fillRect/>
          </a:stretch>
        </p:blipFill>
        <p:spPr>
          <a:xfrm>
            <a:off x="7372300" y="1540900"/>
            <a:ext cx="4610500" cy="4610500"/>
          </a:xfrm>
          <a:prstGeom prst="rect">
            <a:avLst/>
          </a:prstGeom>
          <a:noFill/>
          <a:ln>
            <a:noFill/>
          </a:ln>
        </p:spPr>
      </p:pic>
      <p:pic>
        <p:nvPicPr>
          <p:cNvPr id="345" name="Google Shape;345;p32"/>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3"/>
          <p:cNvPicPr preferRelativeResize="0"/>
          <p:nvPr/>
        </p:nvPicPr>
        <p:blipFill rotWithShape="1">
          <a:blip r:embed="rId3">
            <a:alphaModFix amt="16000"/>
          </a:blip>
          <a:srcRect t="19120"/>
          <a:stretch/>
        </p:blipFill>
        <p:spPr>
          <a:xfrm>
            <a:off x="0" y="0"/>
            <a:ext cx="12192000" cy="6857999"/>
          </a:xfrm>
          <a:prstGeom prst="rect">
            <a:avLst/>
          </a:prstGeom>
          <a:noFill/>
          <a:ln>
            <a:noFill/>
          </a:ln>
        </p:spPr>
      </p:pic>
      <p:sp>
        <p:nvSpPr>
          <p:cNvPr id="351" name="Google Shape;351;p33"/>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cs-CZ" sz="2800" b="1">
                <a:solidFill>
                  <a:schemeClr val="dk1"/>
                </a:solidFill>
                <a:latin typeface="Philosopher"/>
                <a:ea typeface="Philosopher"/>
                <a:cs typeface="Philosopher"/>
                <a:sym typeface="Philosopher"/>
              </a:rPr>
              <a:t>Template 6: Assessment</a:t>
            </a:r>
            <a:endParaRPr sz="2800" b="1">
              <a:solidFill>
                <a:schemeClr val="dk1"/>
              </a:solidFill>
              <a:latin typeface="Philosopher"/>
              <a:ea typeface="Philosopher"/>
              <a:cs typeface="Philosopher"/>
              <a:sym typeface="Philosopher"/>
            </a:endParaRPr>
          </a:p>
        </p:txBody>
      </p:sp>
      <p:grpSp>
        <p:nvGrpSpPr>
          <p:cNvPr id="352" name="Google Shape;352;p33"/>
          <p:cNvGrpSpPr/>
          <p:nvPr/>
        </p:nvGrpSpPr>
        <p:grpSpPr>
          <a:xfrm>
            <a:off x="5470062" y="1167647"/>
            <a:ext cx="1251984" cy="358200"/>
            <a:chOff x="5470062" y="1167647"/>
            <a:chExt cx="1251984" cy="358200"/>
          </a:xfrm>
        </p:grpSpPr>
        <p:sp>
          <p:nvSpPr>
            <p:cNvPr id="353" name="Google Shape;353;p3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3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3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56" name="Google Shape;356;p33"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57" name="Google Shape;357;p33"/>
          <p:cNvSpPr txBox="1"/>
          <p:nvPr/>
        </p:nvSpPr>
        <p:spPr>
          <a:xfrm>
            <a:off x="1304225" y="1872775"/>
            <a:ext cx="9583500" cy="35880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Instructional Goal: </a:t>
            </a:r>
            <a:r>
              <a:rPr lang="cs-CZ" sz="2400">
                <a:solidFill>
                  <a:schemeClr val="dk1"/>
                </a:solidFill>
                <a:latin typeface="Philosopher"/>
                <a:ea typeface="Philosopher"/>
                <a:cs typeface="Philosopher"/>
                <a:sym typeface="Philosopher"/>
              </a:rPr>
              <a:t>State the mini-lesson learning objective.</a:t>
            </a:r>
            <a:endParaRPr sz="24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Application Task: </a:t>
            </a:r>
            <a:r>
              <a:rPr lang="cs-CZ" sz="2400">
                <a:solidFill>
                  <a:schemeClr val="dk1"/>
                </a:solidFill>
                <a:latin typeface="Philosopher"/>
                <a:ea typeface="Philosopher"/>
                <a:cs typeface="Philosopher"/>
                <a:sym typeface="Philosopher"/>
              </a:rPr>
              <a:t>Design an application task that requires learners to apply the lesson's concepts to a specific scenario.</a:t>
            </a:r>
            <a:endParaRPr sz="24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400" b="1">
                <a:solidFill>
                  <a:schemeClr val="accent4"/>
                </a:solidFill>
                <a:latin typeface="Philosopher"/>
                <a:ea typeface="Philosopher"/>
                <a:cs typeface="Philosopher"/>
                <a:sym typeface="Philosopher"/>
              </a:rPr>
              <a:t>Rubric or Criteria:</a:t>
            </a:r>
            <a:r>
              <a:rPr lang="cs-CZ" sz="2400" b="1">
                <a:solidFill>
                  <a:schemeClr val="dk1"/>
                </a:solidFill>
                <a:latin typeface="Philosopher"/>
                <a:ea typeface="Philosopher"/>
                <a:cs typeface="Philosopher"/>
                <a:sym typeface="Philosopher"/>
              </a:rPr>
              <a:t> </a:t>
            </a:r>
            <a:r>
              <a:rPr lang="cs-CZ" sz="2400">
                <a:solidFill>
                  <a:schemeClr val="dk1"/>
                </a:solidFill>
                <a:latin typeface="Philosopher"/>
                <a:ea typeface="Philosopher"/>
                <a:cs typeface="Philosopher"/>
                <a:sym typeface="Philosopher"/>
              </a:rPr>
              <a:t>Provide clear evaluation criteria for the application task, explaining how learners will be assessed.</a:t>
            </a:r>
            <a:endParaRPr sz="24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400" b="1">
                <a:solidFill>
                  <a:schemeClr val="accent4"/>
                </a:solidFill>
                <a:latin typeface="Philosopher"/>
                <a:ea typeface="Philosopher"/>
                <a:cs typeface="Philosopher"/>
                <a:sym typeface="Philosopher"/>
              </a:rPr>
              <a:t>Reflection: </a:t>
            </a:r>
            <a:r>
              <a:rPr lang="cs-CZ" sz="2400">
                <a:solidFill>
                  <a:schemeClr val="dk1"/>
                </a:solidFill>
                <a:latin typeface="Philosopher"/>
                <a:ea typeface="Philosopher"/>
                <a:cs typeface="Philosopher"/>
                <a:sym typeface="Philosopher"/>
              </a:rPr>
              <a:t>Include a reflection component where learners discuss what they learned from the assessment experience.</a:t>
            </a:r>
            <a:endParaRPr sz="2400" b="1">
              <a:solidFill>
                <a:schemeClr val="dk1"/>
              </a:solidFill>
              <a:latin typeface="Philosopher"/>
              <a:ea typeface="Philosopher"/>
              <a:cs typeface="Philosopher"/>
              <a:sym typeface="Philosopher"/>
            </a:endParaRPr>
          </a:p>
        </p:txBody>
      </p:sp>
      <p:pic>
        <p:nvPicPr>
          <p:cNvPr id="358" name="Google Shape;358;p33"/>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34"/>
          <p:cNvPicPr preferRelativeResize="0"/>
          <p:nvPr/>
        </p:nvPicPr>
        <p:blipFill rotWithShape="1">
          <a:blip r:embed="rId3">
            <a:alphaModFix/>
          </a:blip>
          <a:srcRect l="-301" t="-1100" r="49994" b="1100"/>
          <a:stretch/>
        </p:blipFill>
        <p:spPr>
          <a:xfrm>
            <a:off x="0" y="2159725"/>
            <a:ext cx="5807273" cy="4698275"/>
          </a:xfrm>
          <a:prstGeom prst="rect">
            <a:avLst/>
          </a:prstGeom>
          <a:noFill/>
          <a:ln>
            <a:noFill/>
          </a:ln>
        </p:spPr>
      </p:pic>
      <p:sp>
        <p:nvSpPr>
          <p:cNvPr id="364" name="Google Shape;364;p34"/>
          <p:cNvSpPr txBox="1"/>
          <p:nvPr/>
        </p:nvSpPr>
        <p:spPr>
          <a:xfrm>
            <a:off x="3897883" y="6093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cs-CZ" sz="2800" b="1">
                <a:solidFill>
                  <a:schemeClr val="dk1"/>
                </a:solidFill>
                <a:latin typeface="Philosopher"/>
                <a:ea typeface="Philosopher"/>
                <a:cs typeface="Philosopher"/>
                <a:sym typeface="Philosopher"/>
              </a:rPr>
              <a:t>Template 7: Motivation</a:t>
            </a:r>
            <a:endParaRPr sz="2800" b="1">
              <a:solidFill>
                <a:schemeClr val="dk1"/>
              </a:solidFill>
              <a:latin typeface="Philosopher"/>
              <a:ea typeface="Philosopher"/>
              <a:cs typeface="Philosopher"/>
              <a:sym typeface="Philosopher"/>
            </a:endParaRPr>
          </a:p>
        </p:txBody>
      </p:sp>
      <p:grpSp>
        <p:nvGrpSpPr>
          <p:cNvPr id="365" name="Google Shape;365;p34"/>
          <p:cNvGrpSpPr/>
          <p:nvPr/>
        </p:nvGrpSpPr>
        <p:grpSpPr>
          <a:xfrm>
            <a:off x="5470062" y="1167647"/>
            <a:ext cx="1251984" cy="358200"/>
            <a:chOff x="5470062" y="1167647"/>
            <a:chExt cx="1251984" cy="358200"/>
          </a:xfrm>
        </p:grpSpPr>
        <p:sp>
          <p:nvSpPr>
            <p:cNvPr id="366" name="Google Shape;366;p3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3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p3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69" name="Google Shape;369;p3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70" name="Google Shape;370;p34"/>
          <p:cNvSpPr txBox="1"/>
          <p:nvPr/>
        </p:nvSpPr>
        <p:spPr>
          <a:xfrm>
            <a:off x="5188925" y="2159725"/>
            <a:ext cx="6825600" cy="4123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200" b="1">
                <a:solidFill>
                  <a:schemeClr val="accent4"/>
                </a:solidFill>
                <a:latin typeface="Philosopher"/>
                <a:ea typeface="Philosopher"/>
                <a:cs typeface="Philosopher"/>
                <a:sym typeface="Philosopher"/>
              </a:rPr>
              <a:t>Instructional Goal:</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Describe the intended learning outcome of the mini-lesson.</a:t>
            </a:r>
            <a:endParaRPr sz="22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a:solidFill>
                  <a:schemeClr val="accent4"/>
                </a:solidFill>
                <a:latin typeface="Philosopher"/>
                <a:ea typeface="Philosopher"/>
                <a:cs typeface="Philosopher"/>
                <a:sym typeface="Philosopher"/>
              </a:rPr>
              <a:t>Storytelling:</a:t>
            </a:r>
            <a:r>
              <a:rPr lang="cs-CZ" sz="2200">
                <a:solidFill>
                  <a:schemeClr val="accent4"/>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Begin with a compelling story or narrative that relates to the lesson content.</a:t>
            </a:r>
            <a:endParaRPr sz="22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a:solidFill>
                  <a:schemeClr val="accent4"/>
                </a:solidFill>
                <a:latin typeface="Philosopher"/>
                <a:ea typeface="Philosopher"/>
                <a:cs typeface="Philosopher"/>
                <a:sym typeface="Philosopher"/>
              </a:rPr>
              <a:t>Visual Engagement:</a:t>
            </a:r>
            <a:r>
              <a:rPr lang="cs-CZ" sz="2200">
                <a:solidFill>
                  <a:schemeClr val="accent4"/>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Incorporate visuals and multimedia elements that enhance the emotional connection to the topic.</a:t>
            </a:r>
            <a:endParaRPr sz="22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200" b="1">
                <a:solidFill>
                  <a:schemeClr val="accent4"/>
                </a:solidFill>
                <a:latin typeface="Philosopher"/>
                <a:ea typeface="Philosopher"/>
                <a:cs typeface="Philosopher"/>
                <a:sym typeface="Philosopher"/>
              </a:rPr>
              <a:t>Call to Action:</a:t>
            </a:r>
            <a:r>
              <a:rPr lang="cs-CZ" sz="2200">
                <a:solidFill>
                  <a:schemeClr val="accent4"/>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Conclude with an inspiring call to action that encourages learners to apply what they've learned.</a:t>
            </a:r>
            <a:endParaRPr sz="2200" b="1">
              <a:solidFill>
                <a:schemeClr val="dk1"/>
              </a:solidFill>
              <a:latin typeface="Philosopher"/>
              <a:ea typeface="Philosopher"/>
              <a:cs typeface="Philosopher"/>
              <a:sym typeface="Philosopher"/>
            </a:endParaRPr>
          </a:p>
        </p:txBody>
      </p:sp>
      <p:pic>
        <p:nvPicPr>
          <p:cNvPr id="371" name="Google Shape;371;p34"/>
          <p:cNvPicPr preferRelativeResize="0"/>
          <p:nvPr/>
        </p:nvPicPr>
        <p:blipFill>
          <a:blip r:embed="rId5">
            <a:alphaModFix/>
          </a:blip>
          <a:stretch>
            <a:fillRect/>
          </a:stretch>
        </p:blipFill>
        <p:spPr>
          <a:xfrm>
            <a:off x="271225" y="355849"/>
            <a:ext cx="1857499" cy="38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35"/>
          <p:cNvPicPr preferRelativeResize="0"/>
          <p:nvPr/>
        </p:nvPicPr>
        <p:blipFill rotWithShape="1">
          <a:blip r:embed="rId3">
            <a:alphaModFix/>
          </a:blip>
          <a:srcRect r="4516" b="3428"/>
          <a:stretch/>
        </p:blipFill>
        <p:spPr>
          <a:xfrm>
            <a:off x="5709100" y="1965700"/>
            <a:ext cx="6450024" cy="4892301"/>
          </a:xfrm>
          <a:prstGeom prst="rect">
            <a:avLst/>
          </a:prstGeom>
          <a:noFill/>
          <a:ln>
            <a:noFill/>
          </a:ln>
        </p:spPr>
      </p:pic>
      <p:sp>
        <p:nvSpPr>
          <p:cNvPr id="377" name="Google Shape;377;p35"/>
          <p:cNvSpPr txBox="1"/>
          <p:nvPr/>
        </p:nvSpPr>
        <p:spPr>
          <a:xfrm>
            <a:off x="3897958" y="337518"/>
            <a:ext cx="4396200" cy="441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500"/>
              </a:spcBef>
              <a:spcAft>
                <a:spcPts val="1500"/>
              </a:spcAft>
              <a:buClr>
                <a:schemeClr val="dk1"/>
              </a:buClr>
              <a:buSzPts val="1100"/>
              <a:buFont typeface="Arial"/>
              <a:buNone/>
            </a:pPr>
            <a:r>
              <a:rPr lang="cs-CZ" sz="2800" b="1">
                <a:solidFill>
                  <a:schemeClr val="dk1"/>
                </a:solidFill>
                <a:latin typeface="Philosopher"/>
                <a:ea typeface="Philosopher"/>
                <a:cs typeface="Philosopher"/>
                <a:sym typeface="Philosopher"/>
              </a:rPr>
              <a:t>Template 8: Collaboration</a:t>
            </a:r>
            <a:endParaRPr sz="2800" b="1">
              <a:solidFill>
                <a:schemeClr val="dk1"/>
              </a:solidFill>
              <a:latin typeface="Philosopher"/>
              <a:ea typeface="Philosopher"/>
              <a:cs typeface="Philosopher"/>
              <a:sym typeface="Philosopher"/>
            </a:endParaRPr>
          </a:p>
        </p:txBody>
      </p:sp>
      <p:grpSp>
        <p:nvGrpSpPr>
          <p:cNvPr id="378" name="Google Shape;378;p35"/>
          <p:cNvGrpSpPr/>
          <p:nvPr/>
        </p:nvGrpSpPr>
        <p:grpSpPr>
          <a:xfrm>
            <a:off x="5470062" y="939047"/>
            <a:ext cx="1251984" cy="358200"/>
            <a:chOff x="5470062" y="1167647"/>
            <a:chExt cx="1251984" cy="358200"/>
          </a:xfrm>
        </p:grpSpPr>
        <p:sp>
          <p:nvSpPr>
            <p:cNvPr id="379" name="Google Shape;379;p3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p3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1" name="Google Shape;381;p3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82" name="Google Shape;382;p35"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83" name="Google Shape;383;p35"/>
          <p:cNvSpPr txBox="1"/>
          <p:nvPr/>
        </p:nvSpPr>
        <p:spPr>
          <a:xfrm>
            <a:off x="501875" y="1381575"/>
            <a:ext cx="5435700" cy="47100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100" b="1">
                <a:solidFill>
                  <a:schemeClr val="accent4"/>
                </a:solidFill>
                <a:latin typeface="Philosopher"/>
                <a:ea typeface="Philosopher"/>
                <a:cs typeface="Philosopher"/>
                <a:sym typeface="Philosopher"/>
              </a:rPr>
              <a:t>Instructional Goal: </a:t>
            </a:r>
            <a:r>
              <a:rPr lang="cs-CZ" sz="2100">
                <a:solidFill>
                  <a:schemeClr val="dk1"/>
                </a:solidFill>
                <a:latin typeface="Philosopher"/>
                <a:ea typeface="Philosopher"/>
                <a:cs typeface="Philosopher"/>
                <a:sym typeface="Philosopher"/>
              </a:rPr>
              <a:t>Define the specific learning objective of the mini-lesson.</a:t>
            </a:r>
            <a:endParaRPr sz="21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100" b="1">
                <a:solidFill>
                  <a:schemeClr val="accent4"/>
                </a:solidFill>
                <a:latin typeface="Philosopher"/>
                <a:ea typeface="Philosopher"/>
                <a:cs typeface="Philosopher"/>
                <a:sym typeface="Philosopher"/>
              </a:rPr>
              <a:t>Group Task:</a:t>
            </a:r>
            <a:r>
              <a:rPr lang="cs-CZ" sz="2100">
                <a:solidFill>
                  <a:schemeClr val="dk1"/>
                </a:solidFill>
                <a:latin typeface="Philosopher"/>
                <a:ea typeface="Philosopher"/>
                <a:cs typeface="Philosopher"/>
                <a:sym typeface="Philosopher"/>
              </a:rPr>
              <a:t> Include a collaborative task that requires learners to work together to solve a problem, brainstorm ideas, or analyze a case.</a:t>
            </a:r>
            <a:endParaRPr sz="21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100" b="1">
                <a:solidFill>
                  <a:schemeClr val="accent4"/>
                </a:solidFill>
                <a:latin typeface="Philosopher"/>
                <a:ea typeface="Philosopher"/>
                <a:cs typeface="Philosopher"/>
                <a:sym typeface="Philosopher"/>
              </a:rPr>
              <a:t>Discussion Board:</a:t>
            </a:r>
            <a:r>
              <a:rPr lang="cs-CZ" sz="2100" b="1">
                <a:solidFill>
                  <a:schemeClr val="dk1"/>
                </a:solidFill>
                <a:latin typeface="Philosopher"/>
                <a:ea typeface="Philosopher"/>
                <a:cs typeface="Philosopher"/>
                <a:sym typeface="Philosopher"/>
              </a:rPr>
              <a:t> </a:t>
            </a:r>
            <a:r>
              <a:rPr lang="cs-CZ" sz="2100">
                <a:solidFill>
                  <a:schemeClr val="dk1"/>
                </a:solidFill>
                <a:latin typeface="Philosopher"/>
                <a:ea typeface="Philosopher"/>
                <a:cs typeface="Philosopher"/>
                <a:sym typeface="Philosopher"/>
              </a:rPr>
              <a:t>Provide a virtual space for learners to discuss and share their collaborative work.</a:t>
            </a:r>
            <a:endParaRPr sz="21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100" b="1">
                <a:solidFill>
                  <a:schemeClr val="accent4"/>
                </a:solidFill>
                <a:latin typeface="Philosopher"/>
                <a:ea typeface="Philosopher"/>
                <a:cs typeface="Philosopher"/>
                <a:sym typeface="Philosopher"/>
              </a:rPr>
              <a:t>Reflection:</a:t>
            </a:r>
            <a:r>
              <a:rPr lang="cs-CZ" sz="2100">
                <a:solidFill>
                  <a:schemeClr val="dk1"/>
                </a:solidFill>
                <a:latin typeface="Philosopher"/>
                <a:ea typeface="Philosopher"/>
                <a:cs typeface="Philosopher"/>
                <a:sym typeface="Philosopher"/>
              </a:rPr>
              <a:t> Include a reflection section where learners can discuss the benefits and challenges of working collaboratively.</a:t>
            </a:r>
            <a:endParaRPr sz="2100" b="1">
              <a:solidFill>
                <a:schemeClr val="dk1"/>
              </a:solidFill>
              <a:latin typeface="Philosopher"/>
              <a:ea typeface="Philosopher"/>
              <a:cs typeface="Philosopher"/>
              <a:sym typeface="Philosopher"/>
            </a:endParaRPr>
          </a:p>
        </p:txBody>
      </p:sp>
      <p:pic>
        <p:nvPicPr>
          <p:cNvPr id="384" name="Google Shape;384;p35"/>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6"/>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0" name="Google Shape;390;p36"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391" name="Google Shape;391;p36"/>
          <p:cNvSpPr txBox="1"/>
          <p:nvPr/>
        </p:nvSpPr>
        <p:spPr>
          <a:xfrm>
            <a:off x="5464654" y="1678900"/>
            <a:ext cx="12627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cs-CZ" sz="1800" b="1">
                <a:solidFill>
                  <a:schemeClr val="dk1"/>
                </a:solidFill>
                <a:latin typeface="Philosopher"/>
                <a:ea typeface="Philosopher"/>
                <a:cs typeface="Philosopher"/>
                <a:sym typeface="Philosopher"/>
              </a:rPr>
              <a:t>Session 3: </a:t>
            </a:r>
            <a:endParaRPr sz="1800" b="1">
              <a:solidFill>
                <a:schemeClr val="dk1"/>
              </a:solidFill>
              <a:latin typeface="Philosopher"/>
              <a:ea typeface="Philosopher"/>
              <a:cs typeface="Philosopher"/>
              <a:sym typeface="Philosopher"/>
            </a:endParaRPr>
          </a:p>
        </p:txBody>
      </p:sp>
      <p:sp>
        <p:nvSpPr>
          <p:cNvPr id="392" name="Google Shape;392;p36"/>
          <p:cNvSpPr txBox="1"/>
          <p:nvPr/>
        </p:nvSpPr>
        <p:spPr>
          <a:xfrm>
            <a:off x="3824077" y="4787783"/>
            <a:ext cx="4543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Communication and Interaction</a:t>
            </a:r>
            <a:endParaRPr sz="2000" b="0" i="0" u="none" strike="noStrike" cap="none">
              <a:solidFill>
                <a:schemeClr val="dk1"/>
              </a:solidFill>
              <a:latin typeface="Roboto"/>
              <a:ea typeface="Roboto"/>
              <a:cs typeface="Roboto"/>
              <a:sym typeface="Roboto"/>
            </a:endParaRPr>
          </a:p>
        </p:txBody>
      </p:sp>
      <p:pic>
        <p:nvPicPr>
          <p:cNvPr id="393" name="Google Shape;393;p36"/>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7"/>
          <p:cNvSpPr txBox="1"/>
          <p:nvPr/>
        </p:nvSpPr>
        <p:spPr>
          <a:xfrm>
            <a:off x="3897906" y="603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Recap of the previous session</a:t>
            </a:r>
            <a:endParaRPr sz="2800" b="1" i="0" u="none" strike="noStrike" cap="none">
              <a:solidFill>
                <a:schemeClr val="dk1"/>
              </a:solidFill>
              <a:latin typeface="Philosopher"/>
              <a:ea typeface="Philosopher"/>
              <a:cs typeface="Philosopher"/>
              <a:sym typeface="Philosopher"/>
            </a:endParaRPr>
          </a:p>
        </p:txBody>
      </p:sp>
      <p:grpSp>
        <p:nvGrpSpPr>
          <p:cNvPr id="399" name="Google Shape;399;p37"/>
          <p:cNvGrpSpPr/>
          <p:nvPr/>
        </p:nvGrpSpPr>
        <p:grpSpPr>
          <a:xfrm>
            <a:off x="5470012" y="1360322"/>
            <a:ext cx="1251984" cy="358200"/>
            <a:chOff x="5470062" y="1167647"/>
            <a:chExt cx="1251984" cy="358200"/>
          </a:xfrm>
        </p:grpSpPr>
        <p:sp>
          <p:nvSpPr>
            <p:cNvPr id="400" name="Google Shape;400;p3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1" name="Google Shape;401;p3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p3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3" name="Google Shape;403;p3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404" name="Google Shape;404;p37"/>
          <p:cNvSpPr txBox="1"/>
          <p:nvPr/>
        </p:nvSpPr>
        <p:spPr>
          <a:xfrm>
            <a:off x="3091750" y="2421588"/>
            <a:ext cx="84069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cs-CZ" sz="3000">
                <a:latin typeface="Philosopher"/>
                <a:ea typeface="Philosopher"/>
                <a:cs typeface="Philosopher"/>
                <a:sym typeface="Philosopher"/>
              </a:rPr>
              <a:t>Principles for engaging learning experiences;</a:t>
            </a:r>
            <a:endParaRPr sz="3000">
              <a:latin typeface="Philosopher"/>
              <a:ea typeface="Philosopher"/>
              <a:cs typeface="Philosopher"/>
              <a:sym typeface="Philosopher"/>
            </a:endParaRPr>
          </a:p>
        </p:txBody>
      </p:sp>
      <p:sp>
        <p:nvSpPr>
          <p:cNvPr id="405" name="Google Shape;405;p37"/>
          <p:cNvSpPr/>
          <p:nvPr/>
        </p:nvSpPr>
        <p:spPr>
          <a:xfrm>
            <a:off x="702614" y="1651824"/>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4">
              <a:alphaModFix/>
            </a:blip>
            <a:stretch>
              <a:fillRect/>
            </a:stretch>
          </a:blipFill>
          <a:ln>
            <a:noFill/>
          </a:ln>
        </p:spPr>
        <p:txBody>
          <a:bodyPr/>
          <a:lstStyle/>
          <a:p>
            <a:endParaRPr lang="en-IE"/>
          </a:p>
        </p:txBody>
      </p:sp>
      <p:sp>
        <p:nvSpPr>
          <p:cNvPr id="406" name="Google Shape;406;p37"/>
          <p:cNvSpPr txBox="1"/>
          <p:nvPr/>
        </p:nvSpPr>
        <p:spPr>
          <a:xfrm>
            <a:off x="1020600" y="4425600"/>
            <a:ext cx="7273500" cy="1177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cs-CZ" sz="3000">
                <a:solidFill>
                  <a:schemeClr val="dk1"/>
                </a:solidFill>
                <a:latin typeface="Philosopher"/>
                <a:ea typeface="Philosopher"/>
                <a:cs typeface="Philosopher"/>
                <a:sym typeface="Philosopher"/>
              </a:rPr>
              <a:t>The foundation for effective communication and interaction strategies.</a:t>
            </a:r>
            <a:endParaRPr sz="3000">
              <a:solidFill>
                <a:schemeClr val="dk1"/>
              </a:solidFill>
              <a:latin typeface="Philosopher"/>
              <a:ea typeface="Philosopher"/>
              <a:cs typeface="Philosopher"/>
              <a:sym typeface="Philosopher"/>
            </a:endParaRPr>
          </a:p>
        </p:txBody>
      </p:sp>
      <p:pic>
        <p:nvPicPr>
          <p:cNvPr id="407" name="Google Shape;407;p37"/>
          <p:cNvPicPr preferRelativeResize="0"/>
          <p:nvPr/>
        </p:nvPicPr>
        <p:blipFill>
          <a:blip r:embed="rId5">
            <a:alphaModFix/>
          </a:blip>
          <a:stretch>
            <a:fillRect/>
          </a:stretch>
        </p:blipFill>
        <p:spPr>
          <a:xfrm>
            <a:off x="8322075" y="3745475"/>
            <a:ext cx="2437675" cy="2446475"/>
          </a:xfrm>
          <a:prstGeom prst="rect">
            <a:avLst/>
          </a:prstGeom>
          <a:noFill/>
          <a:ln>
            <a:noFill/>
          </a:ln>
        </p:spPr>
      </p:pic>
      <p:pic>
        <p:nvPicPr>
          <p:cNvPr id="408" name="Google Shape;408;p37"/>
          <p:cNvPicPr preferRelativeResize="0"/>
          <p:nvPr/>
        </p:nvPicPr>
        <p:blipFill>
          <a:blip r:embed="rId6">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8"/>
          <p:cNvSpPr txBox="1"/>
          <p:nvPr/>
        </p:nvSpPr>
        <p:spPr>
          <a:xfrm>
            <a:off x="3897875" y="224754"/>
            <a:ext cx="4396200" cy="801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Communication Strategies in Digital Education</a:t>
            </a:r>
            <a:endParaRPr sz="2800" b="1" i="0" u="none" strike="noStrike" cap="none">
              <a:solidFill>
                <a:schemeClr val="dk1"/>
              </a:solidFill>
              <a:latin typeface="Philosopher"/>
              <a:ea typeface="Philosopher"/>
              <a:cs typeface="Philosopher"/>
              <a:sym typeface="Philosopher"/>
            </a:endParaRPr>
          </a:p>
        </p:txBody>
      </p:sp>
      <p:grpSp>
        <p:nvGrpSpPr>
          <p:cNvPr id="414" name="Google Shape;414;p38"/>
          <p:cNvGrpSpPr/>
          <p:nvPr/>
        </p:nvGrpSpPr>
        <p:grpSpPr>
          <a:xfrm>
            <a:off x="5470048" y="1119045"/>
            <a:ext cx="1251876" cy="358096"/>
            <a:chOff x="5470062" y="1167647"/>
            <a:chExt cx="1251876" cy="358096"/>
          </a:xfrm>
        </p:grpSpPr>
        <p:sp>
          <p:nvSpPr>
            <p:cNvPr id="415" name="Google Shape;415;p3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6" name="Google Shape;416;p3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p3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18" name="Google Shape;418;p3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19" name="Google Shape;419;p38"/>
          <p:cNvSpPr txBox="1"/>
          <p:nvPr/>
        </p:nvSpPr>
        <p:spPr>
          <a:xfrm>
            <a:off x="390900" y="2024575"/>
            <a:ext cx="5705100" cy="3260700"/>
          </a:xfrm>
          <a:prstGeom prst="rect">
            <a:avLst/>
          </a:prstGeom>
          <a:noFill/>
          <a:ln>
            <a:noFill/>
          </a:ln>
        </p:spPr>
        <p:txBody>
          <a:bodyPr spcFirstLastPara="1" wrap="square" lIns="91425" tIns="45700" rIns="91425" bIns="45700" anchor="t" anchorCtr="0">
            <a:spAutoFit/>
          </a:bodyPr>
          <a:lstStyle/>
          <a:p>
            <a:pPr marL="457200" lvl="0" indent="-387350" algn="l" rtl="0">
              <a:lnSpc>
                <a:spcPct val="115000"/>
              </a:lnSpc>
              <a:spcBef>
                <a:spcPts val="1000"/>
              </a:spcBef>
              <a:spcAft>
                <a:spcPts val="0"/>
              </a:spcAft>
              <a:buSzPts val="2500"/>
              <a:buFont typeface="Philosopher"/>
              <a:buAutoNum type="arabicPeriod"/>
            </a:pPr>
            <a:r>
              <a:rPr lang="cs-CZ" sz="2500" b="1">
                <a:latin typeface="Philosopher"/>
                <a:ea typeface="Philosopher"/>
                <a:cs typeface="Philosopher"/>
                <a:sym typeface="Philosopher"/>
              </a:rPr>
              <a:t>Clear Instructions:</a:t>
            </a:r>
            <a:r>
              <a:rPr lang="cs-CZ" sz="2500">
                <a:latin typeface="Philosopher"/>
                <a:ea typeface="Philosopher"/>
                <a:cs typeface="Philosopher"/>
                <a:sym typeface="Philosopher"/>
              </a:rPr>
              <a:t> The importance of providing clear and concise instructions for learning activities;</a:t>
            </a:r>
            <a:endParaRPr sz="2500">
              <a:latin typeface="Philosopher"/>
              <a:ea typeface="Philosopher"/>
              <a:cs typeface="Philosopher"/>
              <a:sym typeface="Philosopher"/>
            </a:endParaRPr>
          </a:p>
          <a:p>
            <a:pPr marL="457200" lvl="0" indent="-387350" algn="l" rtl="0">
              <a:lnSpc>
                <a:spcPct val="115000"/>
              </a:lnSpc>
              <a:spcBef>
                <a:spcPts val="1000"/>
              </a:spcBef>
              <a:spcAft>
                <a:spcPts val="1000"/>
              </a:spcAft>
              <a:buSzPts val="2500"/>
              <a:buFont typeface="Philosopher"/>
              <a:buAutoNum type="arabicPeriod"/>
            </a:pPr>
            <a:r>
              <a:rPr lang="cs-CZ" sz="2500" b="1">
                <a:latin typeface="Philosopher"/>
                <a:ea typeface="Philosopher"/>
                <a:cs typeface="Philosopher"/>
                <a:sym typeface="Philosopher"/>
              </a:rPr>
              <a:t>Timely Feedback:</a:t>
            </a:r>
            <a:r>
              <a:rPr lang="cs-CZ" sz="2500">
                <a:latin typeface="Philosopher"/>
                <a:ea typeface="Philosopher"/>
                <a:cs typeface="Philosopher"/>
                <a:sym typeface="Philosopher"/>
              </a:rPr>
              <a:t> The role and the place of timely feedback in maintaining learner motivation and progress;</a:t>
            </a:r>
            <a:endParaRPr sz="2500" i="1">
              <a:latin typeface="Philosopher"/>
              <a:ea typeface="Philosopher"/>
              <a:cs typeface="Philosopher"/>
              <a:sym typeface="Philosopher"/>
            </a:endParaRPr>
          </a:p>
        </p:txBody>
      </p:sp>
      <p:pic>
        <p:nvPicPr>
          <p:cNvPr id="420" name="Google Shape;420;p38"/>
          <p:cNvPicPr preferRelativeResize="0"/>
          <p:nvPr/>
        </p:nvPicPr>
        <p:blipFill>
          <a:blip r:embed="rId4">
            <a:alphaModFix/>
          </a:blip>
          <a:stretch>
            <a:fillRect/>
          </a:stretch>
        </p:blipFill>
        <p:spPr>
          <a:xfrm>
            <a:off x="5896150" y="1678575"/>
            <a:ext cx="5897951" cy="4837874"/>
          </a:xfrm>
          <a:prstGeom prst="rect">
            <a:avLst/>
          </a:prstGeom>
          <a:noFill/>
          <a:ln>
            <a:noFill/>
          </a:ln>
        </p:spPr>
      </p:pic>
      <p:pic>
        <p:nvPicPr>
          <p:cNvPr id="421" name="Google Shape;421;p3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9"/>
          <p:cNvSpPr txBox="1"/>
          <p:nvPr/>
        </p:nvSpPr>
        <p:spPr>
          <a:xfrm>
            <a:off x="3897875" y="224754"/>
            <a:ext cx="4396200" cy="801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Communication Strategies in Digital Education</a:t>
            </a:r>
            <a:endParaRPr sz="2800" b="1" i="0" u="none" strike="noStrike" cap="none">
              <a:solidFill>
                <a:schemeClr val="dk1"/>
              </a:solidFill>
              <a:latin typeface="Philosopher"/>
              <a:ea typeface="Philosopher"/>
              <a:cs typeface="Philosopher"/>
              <a:sym typeface="Philosopher"/>
            </a:endParaRPr>
          </a:p>
        </p:txBody>
      </p:sp>
      <p:grpSp>
        <p:nvGrpSpPr>
          <p:cNvPr id="427" name="Google Shape;427;p39"/>
          <p:cNvGrpSpPr/>
          <p:nvPr/>
        </p:nvGrpSpPr>
        <p:grpSpPr>
          <a:xfrm>
            <a:off x="5470048" y="1119045"/>
            <a:ext cx="1251984" cy="358200"/>
            <a:chOff x="5470062" y="1167647"/>
            <a:chExt cx="1251984" cy="358200"/>
          </a:xfrm>
        </p:grpSpPr>
        <p:sp>
          <p:nvSpPr>
            <p:cNvPr id="428" name="Google Shape;428;p3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9" name="Google Shape;429;p3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0" name="Google Shape;430;p3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31" name="Google Shape;431;p3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432" name="Google Shape;432;p39"/>
          <p:cNvSpPr txBox="1"/>
          <p:nvPr/>
        </p:nvSpPr>
        <p:spPr>
          <a:xfrm>
            <a:off x="6437100" y="2293600"/>
            <a:ext cx="5622300" cy="3388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000"/>
              </a:spcBef>
              <a:spcAft>
                <a:spcPts val="0"/>
              </a:spcAft>
              <a:buClr>
                <a:schemeClr val="dk1"/>
              </a:buClr>
              <a:buSzPts val="1100"/>
              <a:buFont typeface="Arial"/>
              <a:buNone/>
            </a:pPr>
            <a:r>
              <a:rPr lang="cs-CZ" sz="2500" b="1">
                <a:solidFill>
                  <a:schemeClr val="dk1"/>
                </a:solidFill>
                <a:latin typeface="Philosopher"/>
                <a:ea typeface="Philosopher"/>
                <a:cs typeface="Philosopher"/>
                <a:sym typeface="Philosopher"/>
              </a:rPr>
              <a:t>3. Interactive Content: </a:t>
            </a:r>
            <a:r>
              <a:rPr lang="cs-CZ" sz="2500">
                <a:solidFill>
                  <a:schemeClr val="dk1"/>
                </a:solidFill>
                <a:latin typeface="Philosopher"/>
                <a:ea typeface="Philosopher"/>
                <a:cs typeface="Philosopher"/>
                <a:sym typeface="Philosopher"/>
              </a:rPr>
              <a:t>Interactive content like quizzes, polls, and discussions can foster engagement;</a:t>
            </a:r>
            <a:endParaRPr sz="2500">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Clr>
                <a:schemeClr val="dk1"/>
              </a:buClr>
              <a:buSzPts val="1100"/>
              <a:buFont typeface="Arial"/>
              <a:buNone/>
            </a:pPr>
            <a:r>
              <a:rPr lang="cs-CZ" sz="2500" b="1">
                <a:solidFill>
                  <a:schemeClr val="dk1"/>
                </a:solidFill>
                <a:latin typeface="Philosopher"/>
                <a:ea typeface="Philosopher"/>
                <a:cs typeface="Philosopher"/>
                <a:sym typeface="Philosopher"/>
              </a:rPr>
              <a:t>4. Multimedia: </a:t>
            </a:r>
            <a:r>
              <a:rPr lang="cs-CZ" sz="2500">
                <a:solidFill>
                  <a:schemeClr val="dk1"/>
                </a:solidFill>
                <a:latin typeface="Philosopher"/>
                <a:ea typeface="Philosopher"/>
                <a:cs typeface="Philosopher"/>
                <a:sym typeface="Philosopher"/>
              </a:rPr>
              <a:t>Multimedia provide elements to convey information in diverse ways;</a:t>
            </a:r>
            <a:endParaRPr sz="2500">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None/>
            </a:pPr>
            <a:r>
              <a:rPr lang="cs-CZ" sz="2500" i="1">
                <a:solidFill>
                  <a:schemeClr val="dk1"/>
                </a:solidFill>
                <a:latin typeface="Philosopher"/>
                <a:ea typeface="Philosopher"/>
                <a:cs typeface="Philosopher"/>
                <a:sym typeface="Philosopher"/>
              </a:rPr>
              <a:t>And more…</a:t>
            </a:r>
            <a:endParaRPr sz="2500" i="1">
              <a:latin typeface="Philosopher"/>
              <a:ea typeface="Philosopher"/>
              <a:cs typeface="Philosopher"/>
              <a:sym typeface="Philosopher"/>
            </a:endParaRPr>
          </a:p>
        </p:txBody>
      </p:sp>
      <p:pic>
        <p:nvPicPr>
          <p:cNvPr id="433" name="Google Shape;433;p39"/>
          <p:cNvPicPr preferRelativeResize="0"/>
          <p:nvPr/>
        </p:nvPicPr>
        <p:blipFill>
          <a:blip r:embed="rId4">
            <a:alphaModFix amt="70000"/>
          </a:blip>
          <a:stretch>
            <a:fillRect/>
          </a:stretch>
        </p:blipFill>
        <p:spPr>
          <a:xfrm>
            <a:off x="613400" y="2154275"/>
            <a:ext cx="5403528" cy="3604337"/>
          </a:xfrm>
          <a:prstGeom prst="rect">
            <a:avLst/>
          </a:prstGeom>
          <a:noFill/>
          <a:ln>
            <a:noFill/>
          </a:ln>
        </p:spPr>
      </p:pic>
      <p:pic>
        <p:nvPicPr>
          <p:cNvPr id="434" name="Google Shape;434;p39"/>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0"/>
          <p:cNvSpPr/>
          <p:nvPr/>
        </p:nvSpPr>
        <p:spPr>
          <a:xfrm>
            <a:off x="7728975" y="4571900"/>
            <a:ext cx="3642300" cy="14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p40"/>
          <p:cNvSpPr txBox="1"/>
          <p:nvPr/>
        </p:nvSpPr>
        <p:spPr>
          <a:xfrm>
            <a:off x="1161963" y="172213"/>
            <a:ext cx="10209300" cy="1122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Interactive Polling: </a:t>
            </a:r>
            <a:br>
              <a:rPr lang="cs-CZ" sz="2200" b="1">
                <a:solidFill>
                  <a:schemeClr val="dk1"/>
                </a:solidFill>
                <a:latin typeface="Philosopher"/>
                <a:ea typeface="Philosopher"/>
                <a:cs typeface="Philosopher"/>
                <a:sym typeface="Philosopher"/>
              </a:rPr>
            </a:br>
            <a:r>
              <a:rPr lang="cs-CZ" sz="2200" b="1">
                <a:solidFill>
                  <a:schemeClr val="dk1"/>
                </a:solidFill>
                <a:latin typeface="Philosopher"/>
                <a:ea typeface="Philosopher"/>
                <a:cs typeface="Philosopher"/>
                <a:sym typeface="Philosopher"/>
              </a:rPr>
              <a:t>Discuss Preferred Communication Tools and Social Media Platforms </a:t>
            </a:r>
            <a:endParaRPr sz="2200" b="1" i="0" u="none" strike="noStrike" cap="none">
              <a:solidFill>
                <a:schemeClr val="dk1"/>
              </a:solidFill>
              <a:latin typeface="Philosopher"/>
              <a:ea typeface="Philosopher"/>
              <a:cs typeface="Philosopher"/>
              <a:sym typeface="Philosopher"/>
            </a:endParaRPr>
          </a:p>
        </p:txBody>
      </p:sp>
      <p:grpSp>
        <p:nvGrpSpPr>
          <p:cNvPr id="441" name="Google Shape;441;p40"/>
          <p:cNvGrpSpPr/>
          <p:nvPr/>
        </p:nvGrpSpPr>
        <p:grpSpPr>
          <a:xfrm>
            <a:off x="5640685" y="1194945"/>
            <a:ext cx="1251876" cy="358096"/>
            <a:chOff x="5470062" y="1167647"/>
            <a:chExt cx="1251876" cy="358096"/>
          </a:xfrm>
        </p:grpSpPr>
        <p:sp>
          <p:nvSpPr>
            <p:cNvPr id="442" name="Google Shape;442;p4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3" name="Google Shape;443;p4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 name="Google Shape;444;p4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45" name="Google Shape;445;p4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46" name="Google Shape;446;p40"/>
          <p:cNvSpPr txBox="1"/>
          <p:nvPr/>
        </p:nvSpPr>
        <p:spPr>
          <a:xfrm>
            <a:off x="703325" y="4216800"/>
            <a:ext cx="6337200" cy="18882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1000"/>
              </a:spcBef>
              <a:spcAft>
                <a:spcPts val="0"/>
              </a:spcAft>
              <a:buSzPts val="2000"/>
              <a:buFont typeface="Philosopher"/>
              <a:buChar char="●"/>
            </a:pPr>
            <a:r>
              <a:rPr lang="cs-CZ" sz="2000" b="1">
                <a:latin typeface="Philosopher"/>
                <a:ea typeface="Philosopher"/>
                <a:cs typeface="Philosopher"/>
                <a:sym typeface="Philosopher"/>
              </a:rPr>
              <a:t>QUESTIONS: </a:t>
            </a:r>
            <a:endParaRPr sz="2000" b="1">
              <a:latin typeface="Philosopher"/>
              <a:ea typeface="Philosopher"/>
              <a:cs typeface="Philosopher"/>
              <a:sym typeface="Philosopher"/>
            </a:endParaRPr>
          </a:p>
          <a:p>
            <a:pPr marL="914400" marR="0" lvl="1" indent="-355600" algn="l" rtl="0">
              <a:lnSpc>
                <a:spcPct val="100000"/>
              </a:lnSpc>
              <a:spcBef>
                <a:spcPts val="1000"/>
              </a:spcBef>
              <a:spcAft>
                <a:spcPts val="0"/>
              </a:spcAft>
              <a:buSzPts val="2000"/>
              <a:buFont typeface="Philosopher"/>
              <a:buChar char="○"/>
            </a:pPr>
            <a:r>
              <a:rPr lang="cs-CZ" sz="2000">
                <a:latin typeface="Philosopher"/>
                <a:ea typeface="Philosopher"/>
                <a:cs typeface="Philosopher"/>
                <a:sym typeface="Philosopher"/>
              </a:rPr>
              <a:t>share your preferred communication tools for engaging learners;</a:t>
            </a:r>
            <a:endParaRPr sz="2000">
              <a:latin typeface="Philosopher"/>
              <a:ea typeface="Philosopher"/>
              <a:cs typeface="Philosopher"/>
              <a:sym typeface="Philosopher"/>
            </a:endParaRPr>
          </a:p>
          <a:p>
            <a:pPr marL="914400" marR="0" lvl="1" indent="-355600" algn="l" rtl="0">
              <a:lnSpc>
                <a:spcPct val="100000"/>
              </a:lnSpc>
              <a:spcBef>
                <a:spcPts val="1000"/>
              </a:spcBef>
              <a:spcAft>
                <a:spcPts val="0"/>
              </a:spcAft>
              <a:buSzPts val="2000"/>
              <a:buFont typeface="Philosopher"/>
              <a:buChar char="○"/>
            </a:pPr>
            <a:r>
              <a:rPr lang="cs-CZ" sz="2000">
                <a:latin typeface="Philosopher"/>
                <a:ea typeface="Philosopher"/>
                <a:cs typeface="Philosopher"/>
                <a:sym typeface="Philosopher"/>
              </a:rPr>
              <a:t>share your experiences with using social media platforms for educational purposes;</a:t>
            </a:r>
            <a:endParaRPr sz="2000">
              <a:latin typeface="Philosopher"/>
              <a:ea typeface="Philosopher"/>
              <a:cs typeface="Philosopher"/>
              <a:sym typeface="Philosopher"/>
            </a:endParaRPr>
          </a:p>
        </p:txBody>
      </p:sp>
      <p:pic>
        <p:nvPicPr>
          <p:cNvPr id="447" name="Google Shape;447;p40"/>
          <p:cNvPicPr preferRelativeResize="0"/>
          <p:nvPr/>
        </p:nvPicPr>
        <p:blipFill rotWithShape="1">
          <a:blip r:embed="rId4">
            <a:alphaModFix/>
          </a:blip>
          <a:srcRect l="13292" t="12820" r="12363" b="10820"/>
          <a:stretch/>
        </p:blipFill>
        <p:spPr>
          <a:xfrm>
            <a:off x="1986238" y="2438975"/>
            <a:ext cx="1186450" cy="1218625"/>
          </a:xfrm>
          <a:prstGeom prst="rect">
            <a:avLst/>
          </a:prstGeom>
          <a:noFill/>
          <a:ln>
            <a:noFill/>
          </a:ln>
        </p:spPr>
      </p:pic>
      <p:sp>
        <p:nvSpPr>
          <p:cNvPr id="448" name="Google Shape;448;p40"/>
          <p:cNvSpPr txBox="1"/>
          <p:nvPr/>
        </p:nvSpPr>
        <p:spPr>
          <a:xfrm>
            <a:off x="758325" y="3534838"/>
            <a:ext cx="3642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1500" u="sng">
                <a:solidFill>
                  <a:schemeClr val="hlink"/>
                </a:solidFill>
                <a:latin typeface="Philosopher"/>
                <a:ea typeface="Philosopher"/>
                <a:cs typeface="Philosopher"/>
                <a:sym typeface="Philosopher"/>
                <a:hlinkClick r:id="rId5"/>
              </a:rPr>
              <a:t>https://www.mentimeter.com</a:t>
            </a:r>
            <a:endParaRPr sz="1500"/>
          </a:p>
        </p:txBody>
      </p:sp>
      <p:pic>
        <p:nvPicPr>
          <p:cNvPr id="449" name="Google Shape;449;p40"/>
          <p:cNvPicPr preferRelativeResize="0"/>
          <p:nvPr/>
        </p:nvPicPr>
        <p:blipFill>
          <a:blip r:embed="rId6">
            <a:alphaModFix/>
          </a:blip>
          <a:stretch>
            <a:fillRect/>
          </a:stretch>
        </p:blipFill>
        <p:spPr>
          <a:xfrm>
            <a:off x="4173098" y="2549288"/>
            <a:ext cx="1841727" cy="626675"/>
          </a:xfrm>
          <a:prstGeom prst="rect">
            <a:avLst/>
          </a:prstGeom>
          <a:noFill/>
          <a:ln>
            <a:noFill/>
          </a:ln>
        </p:spPr>
      </p:pic>
      <p:sp>
        <p:nvSpPr>
          <p:cNvPr id="450" name="Google Shape;450;p40"/>
          <p:cNvSpPr txBox="1"/>
          <p:nvPr/>
        </p:nvSpPr>
        <p:spPr>
          <a:xfrm>
            <a:off x="3546550" y="3108375"/>
            <a:ext cx="300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1500" u="sng">
                <a:solidFill>
                  <a:schemeClr val="hlink"/>
                </a:solidFill>
                <a:latin typeface="Philosopher"/>
                <a:ea typeface="Philosopher"/>
                <a:cs typeface="Philosopher"/>
                <a:sym typeface="Philosopher"/>
                <a:hlinkClick r:id="rId7"/>
              </a:rPr>
              <a:t>https://kahoot.com</a:t>
            </a:r>
            <a:endParaRPr sz="1500"/>
          </a:p>
        </p:txBody>
      </p:sp>
      <p:pic>
        <p:nvPicPr>
          <p:cNvPr id="451" name="Google Shape;451;p40"/>
          <p:cNvPicPr preferRelativeResize="0"/>
          <p:nvPr/>
        </p:nvPicPr>
        <p:blipFill rotWithShape="1">
          <a:blip r:embed="rId8">
            <a:alphaModFix/>
          </a:blip>
          <a:srcRect l="24346" t="16673" r="23927" b="13997"/>
          <a:stretch/>
        </p:blipFill>
        <p:spPr>
          <a:xfrm>
            <a:off x="6766340" y="2345890"/>
            <a:ext cx="1320832" cy="1251651"/>
          </a:xfrm>
          <a:prstGeom prst="rect">
            <a:avLst/>
          </a:prstGeom>
          <a:noFill/>
          <a:ln>
            <a:noFill/>
          </a:ln>
        </p:spPr>
      </p:pic>
      <p:pic>
        <p:nvPicPr>
          <p:cNvPr id="452" name="Google Shape;452;p40"/>
          <p:cNvPicPr preferRelativeResize="0"/>
          <p:nvPr/>
        </p:nvPicPr>
        <p:blipFill rotWithShape="1">
          <a:blip r:embed="rId9">
            <a:alphaModFix/>
          </a:blip>
          <a:srcRect l="27703" t="12161" r="25237" b="9481"/>
          <a:stretch/>
        </p:blipFill>
        <p:spPr>
          <a:xfrm>
            <a:off x="9391539" y="2373125"/>
            <a:ext cx="1084245" cy="1218625"/>
          </a:xfrm>
          <a:prstGeom prst="rect">
            <a:avLst/>
          </a:prstGeom>
          <a:noFill/>
          <a:ln>
            <a:noFill/>
          </a:ln>
        </p:spPr>
      </p:pic>
      <p:sp>
        <p:nvSpPr>
          <p:cNvPr id="453" name="Google Shape;453;p40"/>
          <p:cNvSpPr txBox="1"/>
          <p:nvPr/>
        </p:nvSpPr>
        <p:spPr>
          <a:xfrm>
            <a:off x="8433663" y="3407413"/>
            <a:ext cx="300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1500" u="sng">
                <a:solidFill>
                  <a:schemeClr val="hlink"/>
                </a:solidFill>
                <a:latin typeface="Philosopher"/>
                <a:ea typeface="Philosopher"/>
                <a:cs typeface="Philosopher"/>
                <a:sym typeface="Philosopher"/>
                <a:hlinkClick r:id="rId10"/>
              </a:rPr>
              <a:t>https://jamboard.google.com</a:t>
            </a:r>
            <a:endParaRPr sz="1500"/>
          </a:p>
        </p:txBody>
      </p:sp>
      <p:sp>
        <p:nvSpPr>
          <p:cNvPr id="454" name="Google Shape;454;p40"/>
          <p:cNvSpPr txBox="1"/>
          <p:nvPr/>
        </p:nvSpPr>
        <p:spPr>
          <a:xfrm>
            <a:off x="6232888" y="3516063"/>
            <a:ext cx="2387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1500" u="sng">
                <a:solidFill>
                  <a:schemeClr val="hlink"/>
                </a:solidFill>
                <a:latin typeface="Philosopher"/>
                <a:ea typeface="Philosopher"/>
                <a:cs typeface="Philosopher"/>
                <a:sym typeface="Philosopher"/>
                <a:hlinkClick r:id="rId11"/>
              </a:rPr>
              <a:t>https://padlet.com</a:t>
            </a:r>
            <a:endParaRPr sz="1500"/>
          </a:p>
        </p:txBody>
      </p:sp>
      <p:sp>
        <p:nvSpPr>
          <p:cNvPr id="455" name="Google Shape;455;p40"/>
          <p:cNvSpPr txBox="1"/>
          <p:nvPr/>
        </p:nvSpPr>
        <p:spPr>
          <a:xfrm>
            <a:off x="958813" y="1804875"/>
            <a:ext cx="10274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2000" i="1">
                <a:solidFill>
                  <a:schemeClr val="accent4"/>
                </a:solidFill>
                <a:latin typeface="Philosopher"/>
                <a:ea typeface="Philosopher"/>
                <a:cs typeface="Philosopher"/>
                <a:sym typeface="Philosopher"/>
              </a:rPr>
              <a:t>Use Mentimeter, Kahoot, Padlet or Jamboard to answer the questions;</a:t>
            </a:r>
            <a:endParaRPr sz="1200" i="1">
              <a:solidFill>
                <a:schemeClr val="accent4"/>
              </a:solidFill>
            </a:endParaRPr>
          </a:p>
        </p:txBody>
      </p:sp>
      <p:sp>
        <p:nvSpPr>
          <p:cNvPr id="456" name="Google Shape;456;p40"/>
          <p:cNvSpPr txBox="1"/>
          <p:nvPr/>
        </p:nvSpPr>
        <p:spPr>
          <a:xfrm>
            <a:off x="7771725" y="4571900"/>
            <a:ext cx="3556800" cy="14160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cs-CZ" sz="2000" i="1">
                <a:solidFill>
                  <a:schemeClr val="lt1"/>
                </a:solidFill>
                <a:latin typeface="Philosopher"/>
                <a:ea typeface="Philosopher"/>
                <a:cs typeface="Philosopher"/>
                <a:sym typeface="Philosopher"/>
              </a:rPr>
              <a:t>Display the results of the poll and start a brief discussion about the patterns and trends observed.</a:t>
            </a:r>
            <a:endParaRPr i="1">
              <a:solidFill>
                <a:schemeClr val="lt1"/>
              </a:solidFill>
            </a:endParaRPr>
          </a:p>
        </p:txBody>
      </p:sp>
      <p:pic>
        <p:nvPicPr>
          <p:cNvPr id="457" name="Google Shape;457;p40"/>
          <p:cNvPicPr preferRelativeResize="0"/>
          <p:nvPr/>
        </p:nvPicPr>
        <p:blipFill>
          <a:blip r:embed="rId12">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TABLE OF CONTENT</a:t>
            </a:r>
            <a:endParaRPr sz="2400" b="1" i="0" u="none" strike="noStrike" cap="none">
              <a:solidFill>
                <a:schemeClr val="dk1"/>
              </a:solidFill>
              <a:latin typeface="Philosopher"/>
              <a:ea typeface="Philosopher"/>
              <a:cs typeface="Philosopher"/>
              <a:sym typeface="Philosopher"/>
            </a:endParaRPr>
          </a:p>
        </p:txBody>
      </p:sp>
      <p:sp>
        <p:nvSpPr>
          <p:cNvPr id="67" name="Google Shape;67;p14"/>
          <p:cNvSpPr txBox="1"/>
          <p:nvPr/>
        </p:nvSpPr>
        <p:spPr>
          <a:xfrm>
            <a:off x="6745000" y="1605375"/>
            <a:ext cx="5486400" cy="6879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1800" b="1">
                <a:solidFill>
                  <a:schemeClr val="dk1"/>
                </a:solidFill>
                <a:latin typeface="Philosopher"/>
                <a:ea typeface="Philosopher"/>
                <a:cs typeface="Philosopher"/>
                <a:sym typeface="Philosopher"/>
              </a:rPr>
              <a:t>Session 1: Introduction to Engagement in Digital Environments </a:t>
            </a:r>
            <a:endParaRPr sz="1800" b="1">
              <a:solidFill>
                <a:schemeClr val="dk1"/>
              </a:solidFill>
              <a:latin typeface="Philosopher"/>
              <a:ea typeface="Philosopher"/>
              <a:cs typeface="Philosopher"/>
              <a:sym typeface="Philosopher"/>
            </a:endParaRPr>
          </a:p>
        </p:txBody>
      </p:sp>
      <p:sp>
        <p:nvSpPr>
          <p:cNvPr id="68" name="Google Shape;68;p14"/>
          <p:cNvSpPr/>
          <p:nvPr/>
        </p:nvSpPr>
        <p:spPr>
          <a:xfrm rot="5400000">
            <a:off x="6435675" y="1822970"/>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4"/>
          <p:cNvSpPr txBox="1"/>
          <p:nvPr/>
        </p:nvSpPr>
        <p:spPr>
          <a:xfrm>
            <a:off x="6745001" y="4099592"/>
            <a:ext cx="49542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1800" b="1">
                <a:solidFill>
                  <a:schemeClr val="dk1"/>
                </a:solidFill>
                <a:latin typeface="Philosopher"/>
                <a:ea typeface="Philosopher"/>
                <a:cs typeface="Philosopher"/>
                <a:sym typeface="Philosopher"/>
              </a:rPr>
              <a:t>Session 5: Assessment and Feedback</a:t>
            </a:r>
            <a:endParaRPr sz="1800" b="1">
              <a:solidFill>
                <a:schemeClr val="dk1"/>
              </a:solidFill>
              <a:latin typeface="Philosopher"/>
              <a:ea typeface="Philosopher"/>
              <a:cs typeface="Philosopher"/>
              <a:sym typeface="Philosopher"/>
            </a:endParaRPr>
          </a:p>
        </p:txBody>
      </p:sp>
      <p:sp>
        <p:nvSpPr>
          <p:cNvPr id="70" name="Google Shape;70;p14"/>
          <p:cNvSpPr/>
          <p:nvPr/>
        </p:nvSpPr>
        <p:spPr>
          <a:xfrm rot="5400000">
            <a:off x="6442213" y="2497652"/>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4"/>
          <p:cNvSpPr txBox="1"/>
          <p:nvPr/>
        </p:nvSpPr>
        <p:spPr>
          <a:xfrm>
            <a:off x="6744988" y="2273090"/>
            <a:ext cx="5347500" cy="6879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1800" b="1">
                <a:solidFill>
                  <a:schemeClr val="dk1"/>
                </a:solidFill>
                <a:latin typeface="Philosopher"/>
                <a:ea typeface="Philosopher"/>
                <a:cs typeface="Philosopher"/>
                <a:sym typeface="Philosopher"/>
              </a:rPr>
              <a:t>Session 2: Designing Engaging Learning Experiences;</a:t>
            </a:r>
            <a:endParaRPr sz="1800" b="1">
              <a:solidFill>
                <a:schemeClr val="dk1"/>
              </a:solidFill>
              <a:latin typeface="Philosopher"/>
              <a:ea typeface="Philosopher"/>
              <a:cs typeface="Philosopher"/>
              <a:sym typeface="Philosopher"/>
            </a:endParaRPr>
          </a:p>
        </p:txBody>
      </p:sp>
      <p:sp>
        <p:nvSpPr>
          <p:cNvPr id="72" name="Google Shape;72;p14"/>
          <p:cNvSpPr/>
          <p:nvPr/>
        </p:nvSpPr>
        <p:spPr>
          <a:xfrm rot="5400000">
            <a:off x="6435675" y="3117179"/>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14"/>
          <p:cNvSpPr txBox="1"/>
          <p:nvPr/>
        </p:nvSpPr>
        <p:spPr>
          <a:xfrm>
            <a:off x="6744989" y="3047075"/>
            <a:ext cx="49542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1800" b="1">
                <a:solidFill>
                  <a:schemeClr val="dk1"/>
                </a:solidFill>
                <a:latin typeface="Philosopher"/>
                <a:ea typeface="Philosopher"/>
                <a:cs typeface="Philosopher"/>
                <a:sym typeface="Philosopher"/>
              </a:rPr>
              <a:t>Session 3: Communication and Interaction;</a:t>
            </a:r>
            <a:endParaRPr sz="1800" b="1">
              <a:solidFill>
                <a:schemeClr val="dk1"/>
              </a:solidFill>
              <a:latin typeface="Philosopher"/>
              <a:ea typeface="Philosopher"/>
              <a:cs typeface="Philosopher"/>
              <a:sym typeface="Philosopher"/>
            </a:endParaRPr>
          </a:p>
        </p:txBody>
      </p:sp>
      <p:sp>
        <p:nvSpPr>
          <p:cNvPr id="74" name="Google Shape;74;p14"/>
          <p:cNvSpPr/>
          <p:nvPr/>
        </p:nvSpPr>
        <p:spPr>
          <a:xfrm rot="5400000">
            <a:off x="6442213" y="3690550"/>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 name="Google Shape;75;p14" descr="A picture containing yellow, person&#10;&#10;Description automatically generated"/>
          <p:cNvPicPr preferRelativeResize="0">
            <a:picLocks noGrp="1"/>
          </p:cNvPicPr>
          <p:nvPr>
            <p:ph type="pic" idx="2"/>
          </p:nvPr>
        </p:nvPicPr>
        <p:blipFill rotWithShape="1">
          <a:blip r:embed="rId3">
            <a:alphaModFix/>
          </a:blip>
          <a:srcRect l="26728" r="26728"/>
          <a:stretch/>
        </p:blipFill>
        <p:spPr>
          <a:xfrm>
            <a:off x="2100263" y="573088"/>
            <a:ext cx="3995737" cy="5711825"/>
          </a:xfrm>
          <a:prstGeom prst="rect">
            <a:avLst/>
          </a:prstGeom>
          <a:noFill/>
          <a:ln>
            <a:noFill/>
          </a:ln>
        </p:spPr>
      </p:pic>
      <p:pic>
        <p:nvPicPr>
          <p:cNvPr id="76" name="Google Shape;76;p14" descr="A picture containing icon&#10;&#10;Description automatically generated"/>
          <p:cNvPicPr preferRelativeResize="0"/>
          <p:nvPr/>
        </p:nvPicPr>
        <p:blipFill rotWithShape="1">
          <a:blip r:embed="rId4">
            <a:alphaModFix/>
          </a:blip>
          <a:srcRect/>
          <a:stretch/>
        </p:blipFill>
        <p:spPr>
          <a:xfrm>
            <a:off x="10198706" y="-127565"/>
            <a:ext cx="2386989" cy="1687495"/>
          </a:xfrm>
          <a:prstGeom prst="rect">
            <a:avLst/>
          </a:prstGeom>
          <a:noFill/>
          <a:ln>
            <a:noFill/>
          </a:ln>
        </p:spPr>
      </p:pic>
      <p:sp>
        <p:nvSpPr>
          <p:cNvPr id="77" name="Google Shape;77;p14"/>
          <p:cNvSpPr txBox="1"/>
          <p:nvPr/>
        </p:nvSpPr>
        <p:spPr>
          <a:xfrm>
            <a:off x="6745001" y="4527692"/>
            <a:ext cx="49542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600"/>
              </a:spcAft>
              <a:buNone/>
            </a:pPr>
            <a:r>
              <a:rPr lang="cs-CZ" sz="1800" b="1">
                <a:solidFill>
                  <a:schemeClr val="dk1"/>
                </a:solidFill>
                <a:latin typeface="Philosopher"/>
                <a:ea typeface="Philosopher"/>
                <a:cs typeface="Philosopher"/>
                <a:sym typeface="Philosopher"/>
              </a:rPr>
              <a:t>Session 6: Adapting Engagement Strategies</a:t>
            </a:r>
            <a:endParaRPr sz="1800" b="1">
              <a:solidFill>
                <a:schemeClr val="dk1"/>
              </a:solidFill>
              <a:latin typeface="Philosopher"/>
              <a:ea typeface="Philosopher"/>
              <a:cs typeface="Philosopher"/>
              <a:sym typeface="Philosopher"/>
            </a:endParaRPr>
          </a:p>
        </p:txBody>
      </p:sp>
      <p:sp>
        <p:nvSpPr>
          <p:cNvPr id="78" name="Google Shape;78;p14"/>
          <p:cNvSpPr txBox="1"/>
          <p:nvPr/>
        </p:nvSpPr>
        <p:spPr>
          <a:xfrm>
            <a:off x="6745001" y="3602230"/>
            <a:ext cx="495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a:solidFill>
                  <a:schemeClr val="dk1"/>
                </a:solidFill>
                <a:latin typeface="Philosopher"/>
                <a:ea typeface="Philosopher"/>
                <a:cs typeface="Philosopher"/>
                <a:sym typeface="Philosopher"/>
              </a:rPr>
              <a:t>Session 4: Gamification and Motivation</a:t>
            </a:r>
            <a:endParaRPr sz="1800" b="1">
              <a:solidFill>
                <a:schemeClr val="dk1"/>
              </a:solidFill>
              <a:latin typeface="Philosopher"/>
              <a:ea typeface="Philosopher"/>
              <a:cs typeface="Philosopher"/>
              <a:sym typeface="Philosopher"/>
            </a:endParaRPr>
          </a:p>
        </p:txBody>
      </p:sp>
      <p:sp>
        <p:nvSpPr>
          <p:cNvPr id="79" name="Google Shape;79;p14"/>
          <p:cNvSpPr txBox="1"/>
          <p:nvPr/>
        </p:nvSpPr>
        <p:spPr>
          <a:xfrm>
            <a:off x="6745001" y="5071080"/>
            <a:ext cx="4954200" cy="3693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600"/>
              </a:spcBef>
              <a:spcAft>
                <a:spcPts val="600"/>
              </a:spcAft>
              <a:buClr>
                <a:schemeClr val="dk1"/>
              </a:buClr>
              <a:buSzPts val="1100"/>
              <a:buFont typeface="Arial"/>
              <a:buNone/>
            </a:pPr>
            <a:r>
              <a:rPr lang="cs-CZ" sz="1800" b="1">
                <a:solidFill>
                  <a:schemeClr val="dk1"/>
                </a:solidFill>
                <a:latin typeface="Philosopher"/>
                <a:ea typeface="Philosopher"/>
                <a:cs typeface="Philosopher"/>
                <a:sym typeface="Philosopher"/>
              </a:rPr>
              <a:t>FAQ, Evaluation and Conclusion</a:t>
            </a:r>
            <a:endParaRPr sz="1800" b="1">
              <a:solidFill>
                <a:schemeClr val="dk1"/>
              </a:solidFill>
              <a:latin typeface="Philosopher"/>
              <a:ea typeface="Philosopher"/>
              <a:cs typeface="Philosopher"/>
              <a:sym typeface="Philosopher"/>
            </a:endParaRPr>
          </a:p>
        </p:txBody>
      </p:sp>
      <p:sp>
        <p:nvSpPr>
          <p:cNvPr id="80" name="Google Shape;80;p14"/>
          <p:cNvSpPr/>
          <p:nvPr/>
        </p:nvSpPr>
        <p:spPr>
          <a:xfrm rot="5400000">
            <a:off x="6442213" y="4164850"/>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14"/>
          <p:cNvSpPr/>
          <p:nvPr/>
        </p:nvSpPr>
        <p:spPr>
          <a:xfrm rot="5400000">
            <a:off x="6442213" y="4639150"/>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14"/>
          <p:cNvSpPr/>
          <p:nvPr/>
        </p:nvSpPr>
        <p:spPr>
          <a:xfrm rot="5400000">
            <a:off x="6442213" y="5136325"/>
            <a:ext cx="276900" cy="2388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p14"/>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41"/>
          <p:cNvPicPr preferRelativeResize="0"/>
          <p:nvPr/>
        </p:nvPicPr>
        <p:blipFill rotWithShape="1">
          <a:blip r:embed="rId3">
            <a:alphaModFix amt="13000"/>
          </a:blip>
          <a:srcRect t="11984" b="14263"/>
          <a:stretch/>
        </p:blipFill>
        <p:spPr>
          <a:xfrm>
            <a:off x="0" y="100"/>
            <a:ext cx="12192000" cy="6858000"/>
          </a:xfrm>
          <a:prstGeom prst="rect">
            <a:avLst/>
          </a:prstGeom>
          <a:noFill/>
          <a:ln>
            <a:noFill/>
          </a:ln>
        </p:spPr>
      </p:pic>
      <p:sp>
        <p:nvSpPr>
          <p:cNvPr id="463" name="Google Shape;463;p41"/>
          <p:cNvSpPr txBox="1"/>
          <p:nvPr/>
        </p:nvSpPr>
        <p:spPr>
          <a:xfrm>
            <a:off x="3912600" y="303625"/>
            <a:ext cx="4366800" cy="654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Group Discussion: Sharing Experiences and Challenges</a:t>
            </a:r>
            <a:endParaRPr sz="2400" b="1" i="0" u="none" strike="noStrike" cap="none">
              <a:solidFill>
                <a:schemeClr val="dk1"/>
              </a:solidFill>
              <a:latin typeface="Philosopher"/>
              <a:ea typeface="Philosopher"/>
              <a:cs typeface="Philosopher"/>
              <a:sym typeface="Philosopher"/>
            </a:endParaRPr>
          </a:p>
        </p:txBody>
      </p:sp>
      <p:grpSp>
        <p:nvGrpSpPr>
          <p:cNvPr id="464" name="Google Shape;464;p41"/>
          <p:cNvGrpSpPr/>
          <p:nvPr/>
        </p:nvGrpSpPr>
        <p:grpSpPr>
          <a:xfrm>
            <a:off x="5470062" y="1015247"/>
            <a:ext cx="1251876" cy="358096"/>
            <a:chOff x="5470062" y="1167647"/>
            <a:chExt cx="1251876" cy="358096"/>
          </a:xfrm>
        </p:grpSpPr>
        <p:sp>
          <p:nvSpPr>
            <p:cNvPr id="465" name="Google Shape;465;p4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6" name="Google Shape;466;p4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p4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68" name="Google Shape;468;p4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469" name="Google Shape;469;p41"/>
          <p:cNvSpPr txBox="1"/>
          <p:nvPr/>
        </p:nvSpPr>
        <p:spPr>
          <a:xfrm>
            <a:off x="1527900" y="1764075"/>
            <a:ext cx="9918000" cy="35352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arenR"/>
            </a:pPr>
            <a:r>
              <a:rPr lang="cs-CZ" sz="2000" b="0" i="0" u="none" strike="noStrike" cap="none">
                <a:solidFill>
                  <a:srgbClr val="000000"/>
                </a:solidFill>
                <a:latin typeface="Philosopher"/>
                <a:ea typeface="Philosopher"/>
                <a:cs typeface="Philosopher"/>
                <a:sym typeface="Philosopher"/>
              </a:rPr>
              <a:t>Divide participants into small groups </a:t>
            </a:r>
            <a:r>
              <a:rPr lang="cs-CZ" sz="2000" b="1" i="0" u="none" strike="noStrike" cap="none">
                <a:solidFill>
                  <a:srgbClr val="000000"/>
                </a:solidFill>
                <a:latin typeface="Philosopher"/>
                <a:ea typeface="Philosopher"/>
                <a:cs typeface="Philosopher"/>
                <a:sym typeface="Philosopher"/>
              </a:rPr>
              <a:t>of </a:t>
            </a:r>
            <a:r>
              <a:rPr lang="cs-CZ" sz="2000" b="1">
                <a:latin typeface="Philosopher"/>
                <a:ea typeface="Philosopher"/>
                <a:cs typeface="Philosopher"/>
                <a:sym typeface="Philosopher"/>
              </a:rPr>
              <a:t>3</a:t>
            </a:r>
            <a:r>
              <a:rPr lang="cs-CZ" sz="2000" b="1" i="0" u="none" strike="noStrike" cap="none">
                <a:solidFill>
                  <a:srgbClr val="000000"/>
                </a:solidFill>
                <a:latin typeface="Philosopher"/>
                <a:ea typeface="Philosopher"/>
                <a:cs typeface="Philosopher"/>
                <a:sym typeface="Philosopher"/>
              </a:rPr>
              <a:t>-</a:t>
            </a:r>
            <a:r>
              <a:rPr lang="cs-CZ" sz="2000" b="1">
                <a:latin typeface="Philosopher"/>
                <a:ea typeface="Philosopher"/>
                <a:cs typeface="Philosopher"/>
                <a:sym typeface="Philosopher"/>
              </a:rPr>
              <a:t>4</a:t>
            </a:r>
            <a:r>
              <a:rPr lang="cs-CZ" sz="2000" b="1" i="0" u="none" strike="noStrike" cap="none">
                <a:solidFill>
                  <a:srgbClr val="000000"/>
                </a:solidFill>
                <a:latin typeface="Philosopher"/>
                <a:ea typeface="Philosopher"/>
                <a:cs typeface="Philosopher"/>
                <a:sym typeface="Philosopher"/>
              </a:rPr>
              <a:t> people</a:t>
            </a:r>
            <a:r>
              <a:rPr lang="cs-CZ" sz="2000" b="0" i="0" u="none" strike="noStrike" cap="none">
                <a:solidFill>
                  <a:srgbClr val="000000"/>
                </a:solidFill>
                <a:latin typeface="Philosopher"/>
                <a:ea typeface="Philosopher"/>
                <a:cs typeface="Philosopher"/>
                <a:sym typeface="Philosopher"/>
              </a:rPr>
              <a:t>.</a:t>
            </a: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1000"/>
              </a:spcBef>
              <a:spcAft>
                <a:spcPts val="0"/>
              </a:spcAft>
              <a:buSzPts val="2000"/>
              <a:buFont typeface="Philosopher"/>
              <a:buAutoNum type="arabicParenR"/>
            </a:pPr>
            <a:r>
              <a:rPr lang="cs-CZ" sz="2000" b="1">
                <a:latin typeface="Philosopher"/>
                <a:ea typeface="Philosopher"/>
                <a:cs typeface="Philosopher"/>
                <a:sym typeface="Philosopher"/>
              </a:rPr>
              <a:t>Discussion QUESTIONS</a:t>
            </a:r>
            <a:r>
              <a:rPr lang="cs-CZ" sz="2000">
                <a:latin typeface="Philosopher"/>
                <a:ea typeface="Philosopher"/>
                <a:cs typeface="Philosopher"/>
                <a:sym typeface="Philosopher"/>
              </a:rPr>
              <a:t>:</a:t>
            </a:r>
            <a:endParaRPr sz="2000">
              <a:latin typeface="Philosopher"/>
              <a:ea typeface="Philosopher"/>
              <a:cs typeface="Philosopher"/>
              <a:sym typeface="Philosopher"/>
            </a:endParaRPr>
          </a:p>
          <a:p>
            <a:pPr marL="914400" marR="0" lvl="1" indent="-355600" algn="just" rtl="0">
              <a:lnSpc>
                <a:spcPct val="100000"/>
              </a:lnSpc>
              <a:spcBef>
                <a:spcPts val="1000"/>
              </a:spcBef>
              <a:spcAft>
                <a:spcPts val="0"/>
              </a:spcAft>
              <a:buSzPts val="2000"/>
              <a:buFont typeface="Philosopher"/>
              <a:buAutoNum type="alphaLcParenR"/>
            </a:pPr>
            <a:r>
              <a:rPr lang="cs-CZ" sz="2000">
                <a:latin typeface="Philosopher"/>
                <a:ea typeface="Philosopher"/>
                <a:cs typeface="Philosopher"/>
                <a:sym typeface="Philosopher"/>
              </a:rPr>
              <a:t>What social media platforms have you used to engage adult learners? What were the outcomes?</a:t>
            </a:r>
            <a:endParaRPr sz="2000">
              <a:latin typeface="Philosopher"/>
              <a:ea typeface="Philosopher"/>
              <a:cs typeface="Philosopher"/>
              <a:sym typeface="Philosopher"/>
            </a:endParaRPr>
          </a:p>
          <a:p>
            <a:pPr marL="914400" marR="0" lvl="1" indent="-355600" algn="just" rtl="0">
              <a:lnSpc>
                <a:spcPct val="100000"/>
              </a:lnSpc>
              <a:spcBef>
                <a:spcPts val="1000"/>
              </a:spcBef>
              <a:spcAft>
                <a:spcPts val="0"/>
              </a:spcAft>
              <a:buSzPts val="2000"/>
              <a:buFont typeface="Philosopher"/>
              <a:buAutoNum type="alphaLcParenR"/>
            </a:pPr>
            <a:r>
              <a:rPr lang="cs-CZ" sz="2000">
                <a:latin typeface="Philosopher"/>
                <a:ea typeface="Philosopher"/>
                <a:cs typeface="Philosopher"/>
                <a:sym typeface="Philosopher"/>
              </a:rPr>
              <a:t>What strategies have you found effective in sparking discussions and interactions on social media?</a:t>
            </a:r>
            <a:endParaRPr sz="2000">
              <a:latin typeface="Philosopher"/>
              <a:ea typeface="Philosopher"/>
              <a:cs typeface="Philosopher"/>
              <a:sym typeface="Philosopher"/>
            </a:endParaRPr>
          </a:p>
          <a:p>
            <a:pPr marL="914400" lvl="1" indent="-355600" algn="l" rtl="0">
              <a:lnSpc>
                <a:spcPct val="115000"/>
              </a:lnSpc>
              <a:spcBef>
                <a:spcPts val="1000"/>
              </a:spcBef>
              <a:spcAft>
                <a:spcPts val="0"/>
              </a:spcAft>
              <a:buSzPts val="2000"/>
              <a:buFont typeface="Philosopher"/>
              <a:buAutoNum type="alphaLcParenR"/>
            </a:pPr>
            <a:r>
              <a:rPr lang="cs-CZ" sz="2000">
                <a:latin typeface="Philosopher"/>
                <a:ea typeface="Philosopher"/>
                <a:cs typeface="Philosopher"/>
                <a:sym typeface="Philosopher"/>
              </a:rPr>
              <a:t>What challenges have you encountered when using social media for engagement, and how did you overcome them?</a:t>
            </a:r>
            <a:endParaRPr sz="2000">
              <a:latin typeface="Philosopher"/>
              <a:ea typeface="Philosopher"/>
              <a:cs typeface="Philosopher"/>
              <a:sym typeface="Philosopher"/>
            </a:endParaRPr>
          </a:p>
          <a:p>
            <a:pPr marL="457200" marR="0" lvl="0" indent="0" algn="just" rtl="0">
              <a:lnSpc>
                <a:spcPct val="100000"/>
              </a:lnSpc>
              <a:spcBef>
                <a:spcPts val="1000"/>
              </a:spcBef>
              <a:spcAft>
                <a:spcPts val="0"/>
              </a:spcAft>
              <a:buNone/>
            </a:pPr>
            <a:endParaRPr sz="1600" b="0" i="1" u="none" strike="noStrike" cap="none">
              <a:solidFill>
                <a:srgbClr val="000000"/>
              </a:solidFill>
              <a:latin typeface="Philosopher"/>
              <a:ea typeface="Philosopher"/>
              <a:cs typeface="Philosopher"/>
              <a:sym typeface="Philosopher"/>
            </a:endParaRPr>
          </a:p>
        </p:txBody>
      </p:sp>
      <p:pic>
        <p:nvPicPr>
          <p:cNvPr id="470" name="Google Shape;470;p4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2"/>
          <p:cNvSpPr txBox="1"/>
          <p:nvPr/>
        </p:nvSpPr>
        <p:spPr>
          <a:xfrm>
            <a:off x="3071701" y="2632325"/>
            <a:ext cx="6048600" cy="627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300" b="1">
                <a:latin typeface="Philosopher"/>
                <a:ea typeface="Philosopher"/>
                <a:cs typeface="Philosopher"/>
                <a:sym typeface="Philosopher"/>
              </a:rPr>
              <a:t>Q&amp;A and summarization.</a:t>
            </a:r>
            <a:endParaRPr sz="2500" b="1" i="0" u="none" strike="noStrike" cap="none">
              <a:solidFill>
                <a:schemeClr val="dk1"/>
              </a:solidFill>
              <a:latin typeface="Philosopher"/>
              <a:ea typeface="Philosopher"/>
              <a:cs typeface="Philosopher"/>
              <a:sym typeface="Philosopher"/>
            </a:endParaRPr>
          </a:p>
        </p:txBody>
      </p:sp>
      <p:grpSp>
        <p:nvGrpSpPr>
          <p:cNvPr id="476" name="Google Shape;476;p42"/>
          <p:cNvGrpSpPr/>
          <p:nvPr/>
        </p:nvGrpSpPr>
        <p:grpSpPr>
          <a:xfrm>
            <a:off x="5470012" y="3428997"/>
            <a:ext cx="1251984" cy="358200"/>
            <a:chOff x="5470062" y="1167647"/>
            <a:chExt cx="1251984" cy="358200"/>
          </a:xfrm>
        </p:grpSpPr>
        <p:sp>
          <p:nvSpPr>
            <p:cNvPr id="477" name="Google Shape;477;p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8" name="Google Shape;478;p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9" name="Google Shape;479;p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80" name="Google Shape;480;p4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pic>
        <p:nvPicPr>
          <p:cNvPr id="481" name="Google Shape;481;p42"/>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43"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487" name="Google Shape;487;p43"/>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8" name="Google Shape;488;p43"/>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BREAK TIME!</a:t>
            </a:r>
            <a:endParaRPr sz="6600" b="0" i="0" u="none" strike="noStrike" cap="none">
              <a:solidFill>
                <a:schemeClr val="dk1"/>
              </a:solidFill>
              <a:latin typeface="Roboto"/>
              <a:ea typeface="Roboto"/>
              <a:cs typeface="Roboto"/>
              <a:sym typeface="Roboto"/>
            </a:endParaRPr>
          </a:p>
        </p:txBody>
      </p:sp>
      <p:pic>
        <p:nvPicPr>
          <p:cNvPr id="489" name="Google Shape;489;p43"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490" name="Google Shape;490;p43"/>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4"/>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6" name="Google Shape;496;p44"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497" name="Google Shape;497;p44"/>
          <p:cNvSpPr txBox="1"/>
          <p:nvPr/>
        </p:nvSpPr>
        <p:spPr>
          <a:xfrm>
            <a:off x="5450555" y="1678900"/>
            <a:ext cx="12909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800"/>
              <a:buFont typeface="Arial"/>
              <a:buNone/>
            </a:pPr>
            <a:r>
              <a:rPr lang="cs-CZ" sz="1800" b="1">
                <a:solidFill>
                  <a:schemeClr val="dk1"/>
                </a:solidFill>
                <a:latin typeface="Philosopher"/>
                <a:ea typeface="Philosopher"/>
                <a:cs typeface="Philosopher"/>
                <a:sym typeface="Philosopher"/>
              </a:rPr>
              <a:t>Session 4 </a:t>
            </a:r>
            <a:endParaRPr sz="1800" b="1">
              <a:solidFill>
                <a:schemeClr val="dk1"/>
              </a:solidFill>
              <a:latin typeface="Philosopher"/>
              <a:ea typeface="Philosopher"/>
              <a:cs typeface="Philosopher"/>
              <a:sym typeface="Philosopher"/>
            </a:endParaRPr>
          </a:p>
        </p:txBody>
      </p:sp>
      <p:sp>
        <p:nvSpPr>
          <p:cNvPr id="498" name="Google Shape;498;p44"/>
          <p:cNvSpPr txBox="1"/>
          <p:nvPr/>
        </p:nvSpPr>
        <p:spPr>
          <a:xfrm>
            <a:off x="3824077" y="4635633"/>
            <a:ext cx="4543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Gamification and Motivation</a:t>
            </a:r>
            <a:endParaRPr sz="2000" b="0" i="0" u="none" strike="noStrike" cap="none">
              <a:solidFill>
                <a:schemeClr val="dk1"/>
              </a:solidFill>
              <a:latin typeface="Roboto"/>
              <a:ea typeface="Roboto"/>
              <a:cs typeface="Roboto"/>
              <a:sym typeface="Roboto"/>
            </a:endParaRPr>
          </a:p>
        </p:txBody>
      </p:sp>
      <p:pic>
        <p:nvPicPr>
          <p:cNvPr id="499" name="Google Shape;499;p44"/>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5"/>
          <p:cNvSpPr txBox="1"/>
          <p:nvPr/>
        </p:nvSpPr>
        <p:spPr>
          <a:xfrm>
            <a:off x="3822381" y="603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Recap of the previous session</a:t>
            </a:r>
            <a:endParaRPr sz="2800" b="1" i="0" u="none" strike="noStrike" cap="none">
              <a:solidFill>
                <a:schemeClr val="dk1"/>
              </a:solidFill>
              <a:latin typeface="Philosopher"/>
              <a:ea typeface="Philosopher"/>
              <a:cs typeface="Philosopher"/>
              <a:sym typeface="Philosopher"/>
            </a:endParaRPr>
          </a:p>
        </p:txBody>
      </p:sp>
      <p:grpSp>
        <p:nvGrpSpPr>
          <p:cNvPr id="505" name="Google Shape;505;p45"/>
          <p:cNvGrpSpPr/>
          <p:nvPr/>
        </p:nvGrpSpPr>
        <p:grpSpPr>
          <a:xfrm>
            <a:off x="5394562" y="1360322"/>
            <a:ext cx="1251984" cy="358200"/>
            <a:chOff x="5470062" y="1167647"/>
            <a:chExt cx="1251984" cy="358200"/>
          </a:xfrm>
        </p:grpSpPr>
        <p:sp>
          <p:nvSpPr>
            <p:cNvPr id="506" name="Google Shape;506;p4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7" name="Google Shape;507;p4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8" name="Google Shape;508;p4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09" name="Google Shape;509;p4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510" name="Google Shape;510;p45"/>
          <p:cNvSpPr txBox="1"/>
          <p:nvPr/>
        </p:nvSpPr>
        <p:spPr>
          <a:xfrm>
            <a:off x="3429825" y="2606538"/>
            <a:ext cx="5181300" cy="985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2700">
                <a:latin typeface="Philosopher"/>
                <a:ea typeface="Philosopher"/>
                <a:cs typeface="Philosopher"/>
                <a:sym typeface="Philosopher"/>
              </a:rPr>
              <a:t>The communication strategies discussed in the previous session;</a:t>
            </a:r>
            <a:endParaRPr sz="2700">
              <a:latin typeface="Philosopher"/>
              <a:ea typeface="Philosopher"/>
              <a:cs typeface="Philosopher"/>
              <a:sym typeface="Philosopher"/>
            </a:endParaRPr>
          </a:p>
        </p:txBody>
      </p:sp>
      <p:sp>
        <p:nvSpPr>
          <p:cNvPr id="511" name="Google Shape;511;p45"/>
          <p:cNvSpPr txBox="1"/>
          <p:nvPr/>
        </p:nvSpPr>
        <p:spPr>
          <a:xfrm>
            <a:off x="5897225" y="4553425"/>
            <a:ext cx="5487600" cy="101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cs-CZ" sz="2500">
                <a:solidFill>
                  <a:schemeClr val="dk1"/>
                </a:solidFill>
                <a:latin typeface="Philosopher"/>
                <a:ea typeface="Philosopher"/>
                <a:cs typeface="Philosopher"/>
                <a:sym typeface="Philosopher"/>
              </a:rPr>
              <a:t>The importance of communication and interaction in digital education.</a:t>
            </a:r>
            <a:endParaRPr sz="1200"/>
          </a:p>
        </p:txBody>
      </p:sp>
      <p:sp>
        <p:nvSpPr>
          <p:cNvPr id="512" name="Google Shape;512;p45"/>
          <p:cNvSpPr/>
          <p:nvPr/>
        </p:nvSpPr>
        <p:spPr>
          <a:xfrm>
            <a:off x="3822363" y="4261333"/>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4">
              <a:alphaModFix/>
            </a:blip>
            <a:stretch>
              <a:fillRect/>
            </a:stretch>
          </a:blipFill>
          <a:ln>
            <a:noFill/>
          </a:ln>
        </p:spPr>
        <p:txBody>
          <a:bodyPr/>
          <a:lstStyle/>
          <a:p>
            <a:endParaRPr lang="en-IE"/>
          </a:p>
        </p:txBody>
      </p:sp>
      <p:sp>
        <p:nvSpPr>
          <p:cNvPr id="513" name="Google Shape;513;p45"/>
          <p:cNvSpPr/>
          <p:nvPr/>
        </p:nvSpPr>
        <p:spPr>
          <a:xfrm>
            <a:off x="1406675" y="2421914"/>
            <a:ext cx="1861380" cy="1355084"/>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5">
              <a:alphaModFix/>
            </a:blip>
            <a:stretch>
              <a:fillRect/>
            </a:stretch>
          </a:blipFill>
          <a:ln>
            <a:noFill/>
          </a:ln>
        </p:spPr>
        <p:txBody>
          <a:bodyPr/>
          <a:lstStyle/>
          <a:p>
            <a:endParaRPr lang="en-IE"/>
          </a:p>
        </p:txBody>
      </p:sp>
      <p:pic>
        <p:nvPicPr>
          <p:cNvPr id="514" name="Google Shape;514;p45"/>
          <p:cNvPicPr preferRelativeResize="0"/>
          <p:nvPr/>
        </p:nvPicPr>
        <p:blipFill>
          <a:blip r:embed="rId6">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6"/>
          <p:cNvSpPr txBox="1"/>
          <p:nvPr/>
        </p:nvSpPr>
        <p:spPr>
          <a:xfrm>
            <a:off x="4078500" y="361178"/>
            <a:ext cx="4035000" cy="70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500" b="1">
                <a:solidFill>
                  <a:schemeClr val="dk1"/>
                </a:solidFill>
                <a:latin typeface="Philosopher"/>
                <a:ea typeface="Philosopher"/>
                <a:cs typeface="Philosopher"/>
                <a:sym typeface="Philosopher"/>
              </a:rPr>
              <a:t>Gamification Principles and Motivation (I)</a:t>
            </a:r>
            <a:endParaRPr sz="2500" b="1" i="0" u="none" strike="noStrike" cap="none">
              <a:solidFill>
                <a:schemeClr val="dk1"/>
              </a:solidFill>
              <a:latin typeface="Philosopher"/>
              <a:ea typeface="Philosopher"/>
              <a:cs typeface="Philosopher"/>
              <a:sym typeface="Philosopher"/>
            </a:endParaRPr>
          </a:p>
        </p:txBody>
      </p:sp>
      <p:pic>
        <p:nvPicPr>
          <p:cNvPr id="520" name="Google Shape;520;p4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21" name="Google Shape;521;p46"/>
          <p:cNvSpPr txBox="1"/>
          <p:nvPr/>
        </p:nvSpPr>
        <p:spPr>
          <a:xfrm>
            <a:off x="635925" y="2647950"/>
            <a:ext cx="7261200" cy="10158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1000"/>
              </a:spcBef>
              <a:spcAft>
                <a:spcPts val="1000"/>
              </a:spcAft>
              <a:buSzPts val="2000"/>
              <a:buFont typeface="Philosopher"/>
              <a:buChar char="-"/>
            </a:pPr>
            <a:r>
              <a:rPr lang="cs-CZ" sz="2000" b="1">
                <a:highlight>
                  <a:schemeClr val="accent1"/>
                </a:highlight>
                <a:latin typeface="Philosopher"/>
                <a:ea typeface="Philosopher"/>
                <a:cs typeface="Philosopher"/>
                <a:sym typeface="Philosopher"/>
              </a:rPr>
              <a:t>Clear goals</a:t>
            </a:r>
            <a:r>
              <a:rPr lang="cs-CZ" sz="2000">
                <a:latin typeface="Philosopher"/>
                <a:ea typeface="Philosopher"/>
                <a:cs typeface="Philosopher"/>
                <a:sym typeface="Philosopher"/>
              </a:rPr>
              <a:t> provide a sense of purpose and direction, motivating learners to work towards specific outcomes. Achieving goals triggers a sense of accomplishment;</a:t>
            </a:r>
            <a:endParaRPr sz="2000">
              <a:latin typeface="Philosopher"/>
              <a:ea typeface="Philosopher"/>
              <a:cs typeface="Philosopher"/>
              <a:sym typeface="Philosopher"/>
            </a:endParaRPr>
          </a:p>
        </p:txBody>
      </p:sp>
      <p:sp>
        <p:nvSpPr>
          <p:cNvPr id="522" name="Google Shape;522;p46"/>
          <p:cNvSpPr txBox="1"/>
          <p:nvPr/>
        </p:nvSpPr>
        <p:spPr>
          <a:xfrm>
            <a:off x="2171550" y="1405738"/>
            <a:ext cx="78489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1800" b="1" i="1">
                <a:latin typeface="Philosopher"/>
                <a:ea typeface="Philosopher"/>
                <a:cs typeface="Philosopher"/>
                <a:sym typeface="Philosopher"/>
              </a:rPr>
              <a:t>Gamification </a:t>
            </a:r>
            <a:r>
              <a:rPr lang="cs-CZ" sz="1800" i="1">
                <a:latin typeface="Philosopher"/>
                <a:ea typeface="Philosopher"/>
                <a:cs typeface="Philosopher"/>
                <a:sym typeface="Philosopher"/>
              </a:rPr>
              <a:t>involves integrating </a:t>
            </a:r>
            <a:r>
              <a:rPr lang="cs-CZ" sz="1800" b="1" i="1">
                <a:latin typeface="Philosopher"/>
                <a:ea typeface="Philosopher"/>
                <a:cs typeface="Philosopher"/>
                <a:sym typeface="Philosopher"/>
              </a:rPr>
              <a:t>game-like elements into non-game contexts</a:t>
            </a:r>
            <a:r>
              <a:rPr lang="cs-CZ" sz="1800" i="1">
                <a:latin typeface="Philosopher"/>
                <a:ea typeface="Philosopher"/>
                <a:cs typeface="Philosopher"/>
                <a:sym typeface="Philosopher"/>
              </a:rPr>
              <a:t> to </a:t>
            </a:r>
            <a:r>
              <a:rPr lang="cs-CZ" sz="1800" b="1" i="1">
                <a:latin typeface="Philosopher"/>
                <a:ea typeface="Philosopher"/>
                <a:cs typeface="Philosopher"/>
                <a:sym typeface="Philosopher"/>
              </a:rPr>
              <a:t>enhance engagement and motivation</a:t>
            </a:r>
            <a:r>
              <a:rPr lang="cs-CZ" sz="1800" i="1">
                <a:latin typeface="Philosopher"/>
                <a:ea typeface="Philosopher"/>
                <a:cs typeface="Philosopher"/>
                <a:sym typeface="Philosopher"/>
              </a:rPr>
              <a:t>. Here are </a:t>
            </a:r>
            <a:r>
              <a:rPr lang="cs-CZ" sz="1800" i="1" u="sng">
                <a:highlight>
                  <a:srgbClr val="FFE68F"/>
                </a:highlight>
                <a:latin typeface="Philosopher"/>
                <a:ea typeface="Philosopher"/>
                <a:cs typeface="Philosopher"/>
                <a:sym typeface="Philosopher"/>
              </a:rPr>
              <a:t>the key principles of gamification</a:t>
            </a:r>
            <a:r>
              <a:rPr lang="cs-CZ" sz="1800" i="1">
                <a:latin typeface="Philosopher"/>
                <a:ea typeface="Philosopher"/>
                <a:cs typeface="Philosopher"/>
                <a:sym typeface="Philosopher"/>
              </a:rPr>
              <a:t> and their impact on learner motivation:</a:t>
            </a:r>
            <a:endParaRPr sz="1800" i="1">
              <a:latin typeface="Philosopher"/>
              <a:ea typeface="Philosopher"/>
              <a:cs typeface="Philosopher"/>
              <a:sym typeface="Philosopher"/>
            </a:endParaRPr>
          </a:p>
        </p:txBody>
      </p:sp>
      <p:sp>
        <p:nvSpPr>
          <p:cNvPr id="523" name="Google Shape;523;p46"/>
          <p:cNvSpPr txBox="1"/>
          <p:nvPr/>
        </p:nvSpPr>
        <p:spPr>
          <a:xfrm>
            <a:off x="623250" y="5058450"/>
            <a:ext cx="7791000" cy="120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000"/>
              </a:spcBef>
              <a:spcAft>
                <a:spcPts val="1000"/>
              </a:spcAft>
              <a:buClr>
                <a:schemeClr val="dk1"/>
              </a:buClr>
              <a:buSzPts val="2000"/>
              <a:buFont typeface="Philosopher"/>
              <a:buChar char="-"/>
            </a:pPr>
            <a:r>
              <a:rPr lang="cs-CZ" sz="2000" b="1">
                <a:solidFill>
                  <a:schemeClr val="dk1"/>
                </a:solidFill>
                <a:highlight>
                  <a:schemeClr val="accent1"/>
                </a:highlight>
                <a:latin typeface="Philosopher"/>
                <a:ea typeface="Philosopher"/>
                <a:cs typeface="Philosopher"/>
                <a:sym typeface="Philosopher"/>
              </a:rPr>
              <a:t>Immediate feedback</a:t>
            </a:r>
            <a:r>
              <a:rPr lang="cs-CZ" sz="2000">
                <a:solidFill>
                  <a:schemeClr val="dk1"/>
                </a:solidFill>
                <a:highlight>
                  <a:schemeClr val="accent1"/>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informs learners about their performance, reinforcing positive behavior and guiding improvements. This fosters a sense of competence and helps maintain engagement.</a:t>
            </a:r>
            <a:endParaRPr sz="2000"/>
          </a:p>
        </p:txBody>
      </p:sp>
      <p:sp>
        <p:nvSpPr>
          <p:cNvPr id="524" name="Google Shape;524;p46"/>
          <p:cNvSpPr txBox="1"/>
          <p:nvPr/>
        </p:nvSpPr>
        <p:spPr>
          <a:xfrm>
            <a:off x="4794150" y="3760800"/>
            <a:ext cx="6855600" cy="1200600"/>
          </a:xfrm>
          <a:prstGeom prst="rect">
            <a:avLst/>
          </a:prstGeom>
          <a:noFill/>
          <a:ln>
            <a:noFill/>
          </a:ln>
        </p:spPr>
        <p:txBody>
          <a:bodyPr spcFirstLastPara="1" wrap="square" lIns="91425" tIns="91425" rIns="91425" bIns="91425" anchor="t" anchorCtr="0">
            <a:spAutoFit/>
          </a:bodyPr>
          <a:lstStyle/>
          <a:p>
            <a:pPr marL="457200" lvl="0" indent="-355600" algn="r" rtl="0">
              <a:lnSpc>
                <a:spcPct val="115000"/>
              </a:lnSpc>
              <a:spcBef>
                <a:spcPts val="0"/>
              </a:spcBef>
              <a:spcAft>
                <a:spcPts val="1000"/>
              </a:spcAft>
              <a:buClr>
                <a:schemeClr val="dk1"/>
              </a:buClr>
              <a:buSzPts val="2000"/>
              <a:buFont typeface="Philosopher"/>
              <a:buChar char="-"/>
            </a:pPr>
            <a:r>
              <a:rPr lang="cs-CZ" sz="2000" b="1">
                <a:solidFill>
                  <a:schemeClr val="dk1"/>
                </a:solidFill>
                <a:highlight>
                  <a:schemeClr val="accent1"/>
                </a:highlight>
                <a:latin typeface="Philosopher"/>
                <a:ea typeface="Philosopher"/>
                <a:cs typeface="Philosopher"/>
                <a:sym typeface="Philosopher"/>
              </a:rPr>
              <a:t>Progression</a:t>
            </a:r>
            <a:r>
              <a:rPr lang="cs-CZ" sz="2000">
                <a:solidFill>
                  <a:schemeClr val="dk1"/>
                </a:solidFill>
                <a:latin typeface="Philosopher"/>
                <a:ea typeface="Philosopher"/>
                <a:cs typeface="Philosopher"/>
                <a:sym typeface="Philosopher"/>
              </a:rPr>
              <a:t> taps into learners' innate desire for growth and mastery. Advancing through levels creates a sense of achievement and encourages continued participation.</a:t>
            </a:r>
            <a:endParaRPr sz="2000"/>
          </a:p>
        </p:txBody>
      </p:sp>
      <p:sp>
        <p:nvSpPr>
          <p:cNvPr id="525" name="Google Shape;525;p46"/>
          <p:cNvSpPr/>
          <p:nvPr/>
        </p:nvSpPr>
        <p:spPr>
          <a:xfrm>
            <a:off x="2411175" y="1359550"/>
            <a:ext cx="7332300" cy="1015800"/>
          </a:xfrm>
          <a:prstGeom prst="rect">
            <a:avLst/>
          </a:prstGeom>
          <a:noFill/>
          <a:ln w="76200" cap="flat"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6" name="Google Shape;526;p46"/>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7"/>
          <p:cNvSpPr txBox="1"/>
          <p:nvPr/>
        </p:nvSpPr>
        <p:spPr>
          <a:xfrm>
            <a:off x="4078450" y="229128"/>
            <a:ext cx="4035000" cy="70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Gamification Principles and Motivation (II)</a:t>
            </a:r>
            <a:endParaRPr sz="2800" b="1" i="0" u="none" strike="noStrike" cap="none">
              <a:solidFill>
                <a:schemeClr val="dk1"/>
              </a:solidFill>
              <a:latin typeface="Philosopher"/>
              <a:ea typeface="Philosopher"/>
              <a:cs typeface="Philosopher"/>
              <a:sym typeface="Philosopher"/>
            </a:endParaRPr>
          </a:p>
        </p:txBody>
      </p:sp>
      <p:grpSp>
        <p:nvGrpSpPr>
          <p:cNvPr id="532" name="Google Shape;532;p47"/>
          <p:cNvGrpSpPr/>
          <p:nvPr/>
        </p:nvGrpSpPr>
        <p:grpSpPr>
          <a:xfrm>
            <a:off x="5470060" y="1039589"/>
            <a:ext cx="1251876" cy="358096"/>
            <a:chOff x="5470062" y="1167647"/>
            <a:chExt cx="1251876" cy="358096"/>
          </a:xfrm>
        </p:grpSpPr>
        <p:sp>
          <p:nvSpPr>
            <p:cNvPr id="533" name="Google Shape;533;p4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4" name="Google Shape;534;p4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p4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36" name="Google Shape;536;p47"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37" name="Google Shape;537;p47"/>
          <p:cNvSpPr txBox="1"/>
          <p:nvPr/>
        </p:nvSpPr>
        <p:spPr>
          <a:xfrm>
            <a:off x="722550" y="1654825"/>
            <a:ext cx="8892900" cy="4633200"/>
          </a:xfrm>
          <a:prstGeom prst="rect">
            <a:avLst/>
          </a:prstGeom>
          <a:noFill/>
          <a:ln>
            <a:noFill/>
          </a:ln>
        </p:spPr>
        <p:txBody>
          <a:bodyPr spcFirstLastPara="1" wrap="square" lIns="91425" tIns="45700" rIns="91425" bIns="45700" anchor="t" anchorCtr="0">
            <a:spAutoFit/>
          </a:bodyPr>
          <a:lstStyle/>
          <a:p>
            <a:pPr marL="457200" lvl="0" indent="-355600" algn="l" rtl="0">
              <a:lnSpc>
                <a:spcPct val="115000"/>
              </a:lnSpc>
              <a:spcBef>
                <a:spcPts val="1000"/>
              </a:spcBef>
              <a:spcAft>
                <a:spcPts val="0"/>
              </a:spcAft>
              <a:buClr>
                <a:schemeClr val="dk1"/>
              </a:buClr>
              <a:buSzPts val="2000"/>
              <a:buFont typeface="Philosopher"/>
              <a:buChar char="-"/>
            </a:pPr>
            <a:r>
              <a:rPr lang="cs-CZ" sz="2000" b="1">
                <a:solidFill>
                  <a:schemeClr val="dk1"/>
                </a:solidFill>
                <a:highlight>
                  <a:schemeClr val="accent1"/>
                </a:highlight>
                <a:latin typeface="Philosopher"/>
                <a:ea typeface="Philosopher"/>
                <a:cs typeface="Philosopher"/>
                <a:sym typeface="Philosopher"/>
              </a:rPr>
              <a:t>Competition and Collaboration:</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Healthy competition sparks motivation by challenging learners to outperform themselves or others. Collaboration fosters a sense of community and shared achievement, enhancing motivation through social interaction;</a:t>
            </a:r>
            <a:endParaRPr sz="2000">
              <a:solidFill>
                <a:schemeClr val="dk1"/>
              </a:solidFill>
              <a:latin typeface="Philosopher"/>
              <a:ea typeface="Philosopher"/>
              <a:cs typeface="Philosopher"/>
              <a:sym typeface="Philosopher"/>
            </a:endParaRPr>
          </a:p>
          <a:p>
            <a:pPr marL="457200" lvl="0" indent="-355600" algn="l" rtl="0">
              <a:lnSpc>
                <a:spcPct val="115000"/>
              </a:lnSpc>
              <a:spcBef>
                <a:spcPts val="1000"/>
              </a:spcBef>
              <a:spcAft>
                <a:spcPts val="0"/>
              </a:spcAft>
              <a:buClr>
                <a:schemeClr val="dk1"/>
              </a:buClr>
              <a:buSzPts val="2000"/>
              <a:buFont typeface="Philosopher"/>
              <a:buChar char="-"/>
            </a:pPr>
            <a:r>
              <a:rPr lang="cs-CZ" sz="2000" b="1">
                <a:solidFill>
                  <a:schemeClr val="dk1"/>
                </a:solidFill>
                <a:highlight>
                  <a:schemeClr val="accent1"/>
                </a:highlight>
                <a:latin typeface="Philosopher"/>
                <a:ea typeface="Philosopher"/>
                <a:cs typeface="Philosopher"/>
                <a:sym typeface="Philosopher"/>
              </a:rPr>
              <a:t>Rewards </a:t>
            </a:r>
            <a:r>
              <a:rPr lang="cs-CZ" sz="2000">
                <a:solidFill>
                  <a:schemeClr val="dk1"/>
                </a:solidFill>
                <a:latin typeface="Philosopher"/>
                <a:ea typeface="Philosopher"/>
                <a:cs typeface="Philosopher"/>
                <a:sym typeface="Philosopher"/>
              </a:rPr>
              <a:t>provide intrinsic and extrinsic motivation. They acknowledge learners' efforts, leading to increased engagement and a desire to earn more rewards;</a:t>
            </a:r>
            <a:endParaRPr sz="2000">
              <a:solidFill>
                <a:schemeClr val="dk1"/>
              </a:solidFill>
              <a:latin typeface="Philosopher"/>
              <a:ea typeface="Philosopher"/>
              <a:cs typeface="Philosopher"/>
              <a:sym typeface="Philosopher"/>
            </a:endParaRPr>
          </a:p>
          <a:p>
            <a:pPr marL="457200" lvl="0" indent="-355600" algn="l" rtl="0">
              <a:lnSpc>
                <a:spcPct val="115000"/>
              </a:lnSpc>
              <a:spcBef>
                <a:spcPts val="1000"/>
              </a:spcBef>
              <a:spcAft>
                <a:spcPts val="0"/>
              </a:spcAft>
              <a:buClr>
                <a:schemeClr val="dk1"/>
              </a:buClr>
              <a:buSzPts val="2000"/>
              <a:buFont typeface="Philosopher"/>
              <a:buChar char="-"/>
            </a:pPr>
            <a:r>
              <a:rPr lang="cs-CZ" sz="2000" b="1">
                <a:solidFill>
                  <a:schemeClr val="dk1"/>
                </a:solidFill>
                <a:highlight>
                  <a:schemeClr val="accent1"/>
                </a:highlight>
                <a:latin typeface="Philosopher"/>
                <a:ea typeface="Philosopher"/>
                <a:cs typeface="Philosopher"/>
                <a:sym typeface="Philosopher"/>
              </a:rPr>
              <a:t>Social interaction</a:t>
            </a:r>
            <a:r>
              <a:rPr lang="cs-CZ" sz="2000">
                <a:solidFill>
                  <a:schemeClr val="dk1"/>
                </a:solidFill>
                <a:latin typeface="Philosopher"/>
                <a:ea typeface="Philosopher"/>
                <a:cs typeface="Philosopher"/>
                <a:sym typeface="Philosopher"/>
              </a:rPr>
              <a:t> promotes a sense of belonging and community. Learners engage more when they can share experiences, collaborate, and compete with peers;</a:t>
            </a:r>
            <a:endParaRPr sz="2000">
              <a:solidFill>
                <a:schemeClr val="dk1"/>
              </a:solidFill>
              <a:latin typeface="Philosopher"/>
              <a:ea typeface="Philosopher"/>
              <a:cs typeface="Philosopher"/>
              <a:sym typeface="Philosopher"/>
            </a:endParaRPr>
          </a:p>
          <a:p>
            <a:pPr marL="457200" lvl="0" indent="-355600" algn="l" rtl="0">
              <a:spcBef>
                <a:spcPts val="1000"/>
              </a:spcBef>
              <a:spcAft>
                <a:spcPts val="1000"/>
              </a:spcAft>
              <a:buClr>
                <a:schemeClr val="dk1"/>
              </a:buClr>
              <a:buSzPts val="2000"/>
              <a:buFont typeface="Philosopher"/>
              <a:buChar char="-"/>
            </a:pPr>
            <a:r>
              <a:rPr lang="cs-CZ" sz="2000" b="1">
                <a:solidFill>
                  <a:schemeClr val="dk1"/>
                </a:solidFill>
                <a:highlight>
                  <a:schemeClr val="accent1"/>
                </a:highlight>
                <a:latin typeface="Philosopher"/>
                <a:ea typeface="Philosopher"/>
                <a:cs typeface="Philosopher"/>
                <a:sym typeface="Philosopher"/>
              </a:rPr>
              <a:t>Challenges and surprises</a:t>
            </a:r>
            <a:r>
              <a:rPr lang="cs-CZ" sz="2000">
                <a:solidFill>
                  <a:schemeClr val="dk1"/>
                </a:solidFill>
                <a:highlight>
                  <a:schemeClr val="accent1"/>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evoke curiosity and excitement, preventing monotony and driving sustained engagement;</a:t>
            </a:r>
            <a:endParaRPr sz="2000">
              <a:solidFill>
                <a:schemeClr val="dk1"/>
              </a:solidFill>
              <a:latin typeface="Philosopher"/>
              <a:ea typeface="Philosopher"/>
              <a:cs typeface="Philosopher"/>
              <a:sym typeface="Philosopher"/>
            </a:endParaRPr>
          </a:p>
        </p:txBody>
      </p:sp>
      <p:sp>
        <p:nvSpPr>
          <p:cNvPr id="538" name="Google Shape;538;p47"/>
          <p:cNvSpPr/>
          <p:nvPr/>
        </p:nvSpPr>
        <p:spPr>
          <a:xfrm>
            <a:off x="10392963" y="2954675"/>
            <a:ext cx="675824" cy="948645"/>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4">
              <a:alphaModFix/>
            </a:blip>
            <a:stretch>
              <a:fillRect/>
            </a:stretch>
          </a:blipFill>
          <a:ln>
            <a:noFill/>
          </a:ln>
        </p:spPr>
        <p:txBody>
          <a:bodyPr/>
          <a:lstStyle/>
          <a:p>
            <a:endParaRPr lang="en-IE"/>
          </a:p>
        </p:txBody>
      </p:sp>
      <p:sp>
        <p:nvSpPr>
          <p:cNvPr id="539" name="Google Shape;539;p47"/>
          <p:cNvSpPr/>
          <p:nvPr/>
        </p:nvSpPr>
        <p:spPr>
          <a:xfrm>
            <a:off x="10170913" y="4128937"/>
            <a:ext cx="1119934" cy="1025513"/>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5">
              <a:alphaModFix/>
            </a:blip>
            <a:stretch>
              <a:fillRect/>
            </a:stretch>
          </a:blipFill>
          <a:ln>
            <a:noFill/>
          </a:ln>
        </p:spPr>
        <p:txBody>
          <a:bodyPr/>
          <a:lstStyle/>
          <a:p>
            <a:endParaRPr lang="en-IE"/>
          </a:p>
        </p:txBody>
      </p:sp>
      <p:sp>
        <p:nvSpPr>
          <p:cNvPr id="540" name="Google Shape;540;p47"/>
          <p:cNvSpPr/>
          <p:nvPr/>
        </p:nvSpPr>
        <p:spPr>
          <a:xfrm>
            <a:off x="10181488" y="5401275"/>
            <a:ext cx="1098788" cy="1025538"/>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6">
              <a:alphaModFix/>
            </a:blip>
            <a:stretch>
              <a:fillRect/>
            </a:stretch>
          </a:blipFill>
          <a:ln>
            <a:noFill/>
          </a:ln>
        </p:spPr>
        <p:txBody>
          <a:bodyPr/>
          <a:lstStyle/>
          <a:p>
            <a:endParaRPr lang="en-IE"/>
          </a:p>
        </p:txBody>
      </p:sp>
      <p:sp>
        <p:nvSpPr>
          <p:cNvPr id="541" name="Google Shape;541;p47"/>
          <p:cNvSpPr/>
          <p:nvPr/>
        </p:nvSpPr>
        <p:spPr>
          <a:xfrm>
            <a:off x="10210864" y="1654824"/>
            <a:ext cx="1039999" cy="1024399"/>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7">
              <a:alphaModFix/>
            </a:blip>
            <a:stretch>
              <a:fillRect/>
            </a:stretch>
          </a:blipFill>
          <a:ln>
            <a:noFill/>
          </a:ln>
        </p:spPr>
        <p:txBody>
          <a:bodyPr/>
          <a:lstStyle/>
          <a:p>
            <a:endParaRPr lang="en-IE"/>
          </a:p>
        </p:txBody>
      </p:sp>
      <p:pic>
        <p:nvPicPr>
          <p:cNvPr id="542" name="Google Shape;542;p47"/>
          <p:cNvPicPr preferRelativeResize="0"/>
          <p:nvPr/>
        </p:nvPicPr>
        <p:blipFill>
          <a:blip r:embed="rId8">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8"/>
          <p:cNvSpPr txBox="1"/>
          <p:nvPr/>
        </p:nvSpPr>
        <p:spPr>
          <a:xfrm>
            <a:off x="4078450" y="229124"/>
            <a:ext cx="4035000" cy="106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Gamification Principles and Motivation (III)</a:t>
            </a:r>
            <a:endParaRPr sz="2800" b="1">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800"/>
              <a:buFont typeface="Philosopher"/>
              <a:buNone/>
            </a:pPr>
            <a:endParaRPr sz="2800" b="1">
              <a:solidFill>
                <a:schemeClr val="dk1"/>
              </a:solidFill>
              <a:latin typeface="Philosopher"/>
              <a:ea typeface="Philosopher"/>
              <a:cs typeface="Philosopher"/>
              <a:sym typeface="Philosopher"/>
            </a:endParaRPr>
          </a:p>
        </p:txBody>
      </p:sp>
      <p:grpSp>
        <p:nvGrpSpPr>
          <p:cNvPr id="548" name="Google Shape;548;p48"/>
          <p:cNvGrpSpPr/>
          <p:nvPr/>
        </p:nvGrpSpPr>
        <p:grpSpPr>
          <a:xfrm>
            <a:off x="5470060" y="1039589"/>
            <a:ext cx="1251876" cy="358096"/>
            <a:chOff x="5470062" y="1167647"/>
            <a:chExt cx="1251876" cy="358096"/>
          </a:xfrm>
        </p:grpSpPr>
        <p:sp>
          <p:nvSpPr>
            <p:cNvPr id="549" name="Google Shape;549;p4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0" name="Google Shape;550;p4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4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52" name="Google Shape;552;p4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53" name="Google Shape;553;p48"/>
          <p:cNvSpPr txBox="1"/>
          <p:nvPr/>
        </p:nvSpPr>
        <p:spPr>
          <a:xfrm>
            <a:off x="1971025" y="1908750"/>
            <a:ext cx="9442200" cy="38634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1000"/>
              </a:spcBef>
              <a:spcAft>
                <a:spcPts val="0"/>
              </a:spcAft>
              <a:buSzPts val="2000"/>
              <a:buFont typeface="Philosopher"/>
              <a:buChar char="-"/>
            </a:pPr>
            <a:r>
              <a:rPr lang="cs-CZ" sz="2000" b="1">
                <a:highlight>
                  <a:schemeClr val="accent1"/>
                </a:highlight>
                <a:latin typeface="Philosopher"/>
                <a:ea typeface="Philosopher"/>
                <a:cs typeface="Philosopher"/>
                <a:sym typeface="Philosopher"/>
              </a:rPr>
              <a:t>Personalization</a:t>
            </a:r>
            <a:r>
              <a:rPr lang="cs-CZ" sz="2000">
                <a:latin typeface="Philosopher"/>
                <a:ea typeface="Philosopher"/>
                <a:cs typeface="Philosopher"/>
                <a:sym typeface="Philosopher"/>
              </a:rPr>
              <a:t> caters to individual preferences, fostering a sense of autonomy. Choice empowers learners and increases their investment in the learning process;</a:t>
            </a:r>
            <a:endParaRPr sz="2000">
              <a:latin typeface="Philosopher"/>
              <a:ea typeface="Philosopher"/>
              <a:cs typeface="Philosopher"/>
              <a:sym typeface="Philosopher"/>
            </a:endParaRPr>
          </a:p>
          <a:p>
            <a:pPr marL="457200" marR="0" lvl="0" indent="-355600" algn="l" rtl="0">
              <a:lnSpc>
                <a:spcPct val="100000"/>
              </a:lnSpc>
              <a:spcBef>
                <a:spcPts val="1000"/>
              </a:spcBef>
              <a:spcAft>
                <a:spcPts val="0"/>
              </a:spcAft>
              <a:buSzPts val="2000"/>
              <a:buFont typeface="Philosopher"/>
              <a:buChar char="-"/>
            </a:pPr>
            <a:r>
              <a:rPr lang="cs-CZ" sz="2000" b="1">
                <a:highlight>
                  <a:schemeClr val="accent1"/>
                </a:highlight>
                <a:latin typeface="Philosopher"/>
                <a:ea typeface="Philosopher"/>
                <a:cs typeface="Philosopher"/>
                <a:sym typeface="Philosopher"/>
              </a:rPr>
              <a:t>Immersive Storytelling</a:t>
            </a:r>
            <a:r>
              <a:rPr lang="cs-CZ" sz="2000">
                <a:highlight>
                  <a:schemeClr val="accent1"/>
                </a:highlight>
                <a:latin typeface="Philosopher"/>
                <a:ea typeface="Philosopher"/>
                <a:cs typeface="Philosopher"/>
                <a:sym typeface="Philosopher"/>
              </a:rPr>
              <a:t>:</a:t>
            </a:r>
            <a:r>
              <a:rPr lang="cs-CZ" sz="2000">
                <a:latin typeface="Philosopher"/>
                <a:ea typeface="Philosopher"/>
                <a:cs typeface="Philosopher"/>
                <a:sym typeface="Philosopher"/>
              </a:rPr>
              <a:t> Stories create a relatable context and emotional connection. Immersive storytelling can lead to deeper engagement and a heightened sense of relevance;</a:t>
            </a:r>
            <a:endParaRPr sz="2000">
              <a:latin typeface="Philosopher"/>
              <a:ea typeface="Philosopher"/>
              <a:cs typeface="Philosopher"/>
              <a:sym typeface="Philosopher"/>
            </a:endParaRPr>
          </a:p>
          <a:p>
            <a:pPr marL="457200" marR="0" lvl="0" indent="-355600" algn="l" rtl="0">
              <a:lnSpc>
                <a:spcPct val="100000"/>
              </a:lnSpc>
              <a:spcBef>
                <a:spcPts val="1000"/>
              </a:spcBef>
              <a:spcAft>
                <a:spcPts val="0"/>
              </a:spcAft>
              <a:buSzPts val="2000"/>
              <a:buFont typeface="Philosopher"/>
              <a:buChar char="-"/>
            </a:pPr>
            <a:r>
              <a:rPr lang="cs-CZ" sz="2000" b="1">
                <a:highlight>
                  <a:schemeClr val="accent1"/>
                </a:highlight>
                <a:latin typeface="Philosopher"/>
                <a:ea typeface="Philosopher"/>
                <a:cs typeface="Philosopher"/>
                <a:sym typeface="Philosopher"/>
              </a:rPr>
              <a:t>Achievement and Leaderboards:</a:t>
            </a:r>
            <a:r>
              <a:rPr lang="cs-CZ" sz="2000">
                <a:highlight>
                  <a:schemeClr val="accent1"/>
                </a:highlight>
                <a:latin typeface="Philosopher"/>
                <a:ea typeface="Philosopher"/>
                <a:cs typeface="Philosopher"/>
                <a:sym typeface="Philosopher"/>
              </a:rPr>
              <a:t> </a:t>
            </a:r>
            <a:r>
              <a:rPr lang="cs-CZ" sz="2000">
                <a:latin typeface="Philosopher"/>
                <a:ea typeface="Philosopher"/>
                <a:cs typeface="Philosopher"/>
                <a:sym typeface="Philosopher"/>
              </a:rPr>
              <a:t>Public recognition and visibility of achievements motivate learners to excel and compete. Leaderboards fuel a desire to be at the top and contribute to sustained engagement;</a:t>
            </a:r>
            <a:endParaRPr sz="2000">
              <a:latin typeface="Philosopher"/>
              <a:ea typeface="Philosopher"/>
              <a:cs typeface="Philosopher"/>
              <a:sym typeface="Philosopher"/>
            </a:endParaRPr>
          </a:p>
          <a:p>
            <a:pPr marL="457200" marR="0" lvl="0" indent="-355600" algn="l" rtl="0">
              <a:lnSpc>
                <a:spcPct val="100000"/>
              </a:lnSpc>
              <a:spcBef>
                <a:spcPts val="1000"/>
              </a:spcBef>
              <a:spcAft>
                <a:spcPts val="1000"/>
              </a:spcAft>
              <a:buSzPts val="2000"/>
              <a:buFont typeface="Philosopher"/>
              <a:buChar char="-"/>
            </a:pPr>
            <a:r>
              <a:rPr lang="cs-CZ" sz="2000" b="1">
                <a:highlight>
                  <a:schemeClr val="accent1"/>
                </a:highlight>
                <a:latin typeface="Philosopher"/>
                <a:ea typeface="Philosopher"/>
                <a:cs typeface="Philosopher"/>
                <a:sym typeface="Philosopher"/>
              </a:rPr>
              <a:t>Playfulness</a:t>
            </a:r>
            <a:r>
              <a:rPr lang="cs-CZ" sz="2000">
                <a:highlight>
                  <a:schemeClr val="accent1"/>
                </a:highlight>
                <a:latin typeface="Philosopher"/>
                <a:ea typeface="Philosopher"/>
                <a:cs typeface="Philosopher"/>
                <a:sym typeface="Philosopher"/>
              </a:rPr>
              <a:t> </a:t>
            </a:r>
            <a:r>
              <a:rPr lang="cs-CZ" sz="2000">
                <a:latin typeface="Philosopher"/>
                <a:ea typeface="Philosopher"/>
                <a:cs typeface="Philosopher"/>
                <a:sym typeface="Philosopher"/>
              </a:rPr>
              <a:t>makes learning enjoyable and reduces perceived difficulty. Fun interactions create positive emotions, contributing to enhanced motivation.</a:t>
            </a:r>
            <a:endParaRPr sz="2000">
              <a:latin typeface="Philosopher"/>
              <a:ea typeface="Philosopher"/>
              <a:cs typeface="Philosopher"/>
              <a:sym typeface="Philosopher"/>
            </a:endParaRPr>
          </a:p>
        </p:txBody>
      </p:sp>
      <p:sp>
        <p:nvSpPr>
          <p:cNvPr id="554" name="Google Shape;554;p48"/>
          <p:cNvSpPr/>
          <p:nvPr/>
        </p:nvSpPr>
        <p:spPr>
          <a:xfrm>
            <a:off x="1173116" y="1743875"/>
            <a:ext cx="714156" cy="816178"/>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4">
              <a:alphaModFix/>
            </a:blip>
            <a:stretch>
              <a:fillRect/>
            </a:stretch>
          </a:blipFill>
          <a:ln>
            <a:noFill/>
          </a:ln>
        </p:spPr>
        <p:txBody>
          <a:bodyPr/>
          <a:lstStyle/>
          <a:p>
            <a:endParaRPr lang="en-IE"/>
          </a:p>
        </p:txBody>
      </p:sp>
      <p:sp>
        <p:nvSpPr>
          <p:cNvPr id="555" name="Google Shape;555;p48"/>
          <p:cNvSpPr/>
          <p:nvPr/>
        </p:nvSpPr>
        <p:spPr>
          <a:xfrm>
            <a:off x="1067427" y="3763199"/>
            <a:ext cx="925523" cy="925523"/>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5">
              <a:alphaModFix/>
            </a:blip>
            <a:stretch>
              <a:fillRect/>
            </a:stretch>
          </a:blipFill>
          <a:ln>
            <a:noFill/>
          </a:ln>
        </p:spPr>
        <p:txBody>
          <a:bodyPr/>
          <a:lstStyle/>
          <a:p>
            <a:endParaRPr lang="en-IE"/>
          </a:p>
        </p:txBody>
      </p:sp>
      <p:sp>
        <p:nvSpPr>
          <p:cNvPr id="556" name="Google Shape;556;p48"/>
          <p:cNvSpPr/>
          <p:nvPr/>
        </p:nvSpPr>
        <p:spPr>
          <a:xfrm>
            <a:off x="961259" y="2827386"/>
            <a:ext cx="1137859" cy="668492"/>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6">
              <a:alphaModFix/>
            </a:blip>
            <a:stretch>
              <a:fillRect/>
            </a:stretch>
          </a:blipFill>
          <a:ln>
            <a:noFill/>
          </a:ln>
        </p:spPr>
        <p:txBody>
          <a:bodyPr/>
          <a:lstStyle/>
          <a:p>
            <a:endParaRPr lang="en-IE"/>
          </a:p>
        </p:txBody>
      </p:sp>
      <p:sp>
        <p:nvSpPr>
          <p:cNvPr id="557" name="Google Shape;557;p48"/>
          <p:cNvSpPr/>
          <p:nvPr/>
        </p:nvSpPr>
        <p:spPr>
          <a:xfrm>
            <a:off x="1124752" y="4956039"/>
            <a:ext cx="810863" cy="81611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7">
              <a:alphaModFix/>
            </a:blip>
            <a:stretch>
              <a:fillRect/>
            </a:stretch>
          </a:blipFill>
          <a:ln>
            <a:noFill/>
          </a:ln>
        </p:spPr>
        <p:txBody>
          <a:bodyPr/>
          <a:lstStyle/>
          <a:p>
            <a:endParaRPr lang="en-IE"/>
          </a:p>
        </p:txBody>
      </p:sp>
      <p:pic>
        <p:nvPicPr>
          <p:cNvPr id="558" name="Google Shape;558;p48"/>
          <p:cNvPicPr preferRelativeResize="0"/>
          <p:nvPr/>
        </p:nvPicPr>
        <p:blipFill>
          <a:blip r:embed="rId8">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9"/>
          <p:cNvSpPr txBox="1"/>
          <p:nvPr/>
        </p:nvSpPr>
        <p:spPr>
          <a:xfrm>
            <a:off x="4446338" y="199500"/>
            <a:ext cx="5838600" cy="7725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1800"/>
              <a:buFont typeface="Philosopher"/>
              <a:buNone/>
            </a:pPr>
            <a:r>
              <a:rPr lang="cs-CZ" sz="2000" b="1">
                <a:solidFill>
                  <a:schemeClr val="dk1"/>
                </a:solidFill>
                <a:latin typeface="Philosopher"/>
                <a:ea typeface="Philosopher"/>
                <a:cs typeface="Philosopher"/>
                <a:sym typeface="Philosopher"/>
              </a:rPr>
              <a:t>Small Group Activity:</a:t>
            </a:r>
            <a:br>
              <a:rPr lang="cs-CZ" sz="2000" b="1">
                <a:solidFill>
                  <a:schemeClr val="dk1"/>
                </a:solidFill>
                <a:latin typeface="Philosopher"/>
                <a:ea typeface="Philosopher"/>
                <a:cs typeface="Philosopher"/>
                <a:sym typeface="Philosopher"/>
              </a:rPr>
            </a:br>
            <a:r>
              <a:rPr lang="cs-CZ" sz="2000" b="1">
                <a:solidFill>
                  <a:schemeClr val="dk1"/>
                </a:solidFill>
                <a:latin typeface="Philosopher"/>
                <a:ea typeface="Philosopher"/>
                <a:cs typeface="Philosopher"/>
                <a:sym typeface="Philosopher"/>
              </a:rPr>
              <a:t>Designing a Gamified Learning Activity</a:t>
            </a:r>
            <a:endParaRPr sz="2000" b="1" i="0" u="none" strike="noStrike" cap="none">
              <a:solidFill>
                <a:schemeClr val="dk1"/>
              </a:solidFill>
              <a:latin typeface="Philosopher"/>
              <a:ea typeface="Philosopher"/>
              <a:cs typeface="Philosopher"/>
              <a:sym typeface="Philosopher"/>
            </a:endParaRPr>
          </a:p>
        </p:txBody>
      </p:sp>
      <p:grpSp>
        <p:nvGrpSpPr>
          <p:cNvPr id="564" name="Google Shape;564;p49"/>
          <p:cNvGrpSpPr/>
          <p:nvPr/>
        </p:nvGrpSpPr>
        <p:grpSpPr>
          <a:xfrm>
            <a:off x="9050947" y="1012929"/>
            <a:ext cx="1060214" cy="205511"/>
            <a:chOff x="5470062" y="1167647"/>
            <a:chExt cx="1251876" cy="358096"/>
          </a:xfrm>
        </p:grpSpPr>
        <p:sp>
          <p:nvSpPr>
            <p:cNvPr id="565" name="Google Shape;565;p4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6" name="Google Shape;566;p4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p4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568" name="Google Shape;568;p49"/>
          <p:cNvCxnSpPr/>
          <p:nvPr/>
        </p:nvCxnSpPr>
        <p:spPr>
          <a:xfrm>
            <a:off x="2049119" y="2098055"/>
            <a:ext cx="1529400" cy="0"/>
          </a:xfrm>
          <a:prstGeom prst="straightConnector1">
            <a:avLst/>
          </a:prstGeom>
          <a:noFill/>
          <a:ln w="25400" cap="flat" cmpd="sng">
            <a:solidFill>
              <a:schemeClr val="accent1"/>
            </a:solidFill>
            <a:prstDash val="solid"/>
            <a:miter lim="800000"/>
            <a:headEnd type="none" w="sm" len="sm"/>
            <a:tailEnd type="none" w="sm" len="sm"/>
          </a:ln>
        </p:spPr>
      </p:cxnSp>
      <p:grpSp>
        <p:nvGrpSpPr>
          <p:cNvPr id="569" name="Google Shape;569;p49"/>
          <p:cNvGrpSpPr/>
          <p:nvPr/>
        </p:nvGrpSpPr>
        <p:grpSpPr>
          <a:xfrm>
            <a:off x="1061926" y="1191303"/>
            <a:ext cx="1692942" cy="1708221"/>
            <a:chOff x="1550838" y="735710"/>
            <a:chExt cx="2648118" cy="2456105"/>
          </a:xfrm>
        </p:grpSpPr>
        <p:sp>
          <p:nvSpPr>
            <p:cNvPr id="570" name="Google Shape;570;p49"/>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1" name="Google Shape;571;p49"/>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72" name="Google Shape;572;p49"/>
          <p:cNvSpPr txBox="1"/>
          <p:nvPr/>
        </p:nvSpPr>
        <p:spPr>
          <a:xfrm>
            <a:off x="1363891" y="1822280"/>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01</a:t>
            </a:r>
            <a:endParaRPr sz="3600" b="1" i="0" u="none" strike="noStrike" cap="none">
              <a:solidFill>
                <a:schemeClr val="dk1"/>
              </a:solidFill>
              <a:latin typeface="Philosopher"/>
              <a:ea typeface="Philosopher"/>
              <a:cs typeface="Philosopher"/>
              <a:sym typeface="Philosopher"/>
            </a:endParaRPr>
          </a:p>
        </p:txBody>
      </p:sp>
      <p:sp>
        <p:nvSpPr>
          <p:cNvPr id="573" name="Google Shape;573;p49"/>
          <p:cNvSpPr txBox="1"/>
          <p:nvPr/>
        </p:nvSpPr>
        <p:spPr>
          <a:xfrm>
            <a:off x="310925" y="2912875"/>
            <a:ext cx="22479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Scenario Introduction</a:t>
            </a:r>
            <a:endParaRPr sz="1200" b="0" i="0" u="none" strike="noStrike" cap="none">
              <a:solidFill>
                <a:srgbClr val="000000"/>
              </a:solidFill>
              <a:highlight>
                <a:srgbClr val="FFE68F"/>
              </a:highlight>
              <a:latin typeface="Arial"/>
              <a:ea typeface="Arial"/>
              <a:cs typeface="Arial"/>
              <a:sym typeface="Arial"/>
            </a:endParaRPr>
          </a:p>
        </p:txBody>
      </p:sp>
      <p:sp>
        <p:nvSpPr>
          <p:cNvPr id="574" name="Google Shape;574;p49"/>
          <p:cNvSpPr txBox="1"/>
          <p:nvPr/>
        </p:nvSpPr>
        <p:spPr>
          <a:xfrm>
            <a:off x="302350" y="3263500"/>
            <a:ext cx="2384400" cy="2640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cs-CZ">
                <a:latin typeface="Roboto"/>
                <a:ea typeface="Roboto"/>
                <a:cs typeface="Roboto"/>
                <a:sym typeface="Roboto"/>
              </a:rPr>
              <a:t>Facilitator introduce a hypothetical learning scenario related to the workshop's topic.</a:t>
            </a:r>
            <a:endParaRPr>
              <a:latin typeface="Roboto"/>
              <a:ea typeface="Roboto"/>
              <a:cs typeface="Roboto"/>
              <a:sym typeface="Roboto"/>
            </a:endParaRPr>
          </a:p>
          <a:p>
            <a:pPr marL="0" marR="0" lvl="0" indent="0" algn="l" rtl="0">
              <a:lnSpc>
                <a:spcPct val="150000"/>
              </a:lnSpc>
              <a:spcBef>
                <a:spcPts val="0"/>
              </a:spcBef>
              <a:spcAft>
                <a:spcPts val="0"/>
              </a:spcAft>
              <a:buClr>
                <a:srgbClr val="000000"/>
              </a:buClr>
              <a:buSzPts val="1400"/>
              <a:buFont typeface="Arial"/>
              <a:buNone/>
            </a:pPr>
            <a:r>
              <a:rPr lang="cs-CZ">
                <a:latin typeface="Roboto"/>
                <a:ea typeface="Roboto"/>
                <a:cs typeface="Roboto"/>
                <a:sym typeface="Roboto"/>
              </a:rPr>
              <a:t>For instance, designing a gamified activity for a remote language learning course.</a:t>
            </a:r>
            <a:endParaRPr b="0" i="0" u="none" strike="noStrike" cap="none">
              <a:solidFill>
                <a:srgbClr val="000000"/>
              </a:solidFill>
              <a:latin typeface="Roboto"/>
              <a:ea typeface="Roboto"/>
              <a:cs typeface="Roboto"/>
              <a:sym typeface="Roboto"/>
            </a:endParaRPr>
          </a:p>
        </p:txBody>
      </p:sp>
      <p:sp>
        <p:nvSpPr>
          <p:cNvPr id="575" name="Google Shape;575;p49"/>
          <p:cNvSpPr txBox="1"/>
          <p:nvPr/>
        </p:nvSpPr>
        <p:spPr>
          <a:xfrm>
            <a:off x="2550871" y="2912872"/>
            <a:ext cx="2384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Gamification Elements</a:t>
            </a:r>
            <a:endParaRPr sz="1600" b="1">
              <a:solidFill>
                <a:schemeClr val="dk1"/>
              </a:solidFill>
              <a:highlight>
                <a:srgbClr val="FFE68F"/>
              </a:highlight>
              <a:latin typeface="Philosopher"/>
              <a:ea typeface="Philosopher"/>
              <a:cs typeface="Philosopher"/>
              <a:sym typeface="Philosopher"/>
            </a:endParaRPr>
          </a:p>
        </p:txBody>
      </p:sp>
      <p:sp>
        <p:nvSpPr>
          <p:cNvPr id="576" name="Google Shape;576;p49"/>
          <p:cNvSpPr txBox="1"/>
          <p:nvPr/>
        </p:nvSpPr>
        <p:spPr>
          <a:xfrm>
            <a:off x="2614975" y="3229025"/>
            <a:ext cx="2384400" cy="2093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cs-CZ">
                <a:solidFill>
                  <a:schemeClr val="dk1"/>
                </a:solidFill>
                <a:latin typeface="Roboto"/>
                <a:ea typeface="Roboto"/>
                <a:cs typeface="Roboto"/>
                <a:sym typeface="Roboto"/>
              </a:rPr>
              <a:t>Facilitator provides groups with distinct elements to incorporate into their gamified activity designs. Examples could include points, badges, levels, leaderboards, and rewards.</a:t>
            </a:r>
            <a:endParaRPr>
              <a:solidFill>
                <a:schemeClr val="dk1"/>
              </a:solidFill>
              <a:latin typeface="Roboto"/>
              <a:ea typeface="Roboto"/>
              <a:cs typeface="Roboto"/>
              <a:sym typeface="Roboto"/>
            </a:endParaRPr>
          </a:p>
        </p:txBody>
      </p:sp>
      <p:sp>
        <p:nvSpPr>
          <p:cNvPr id="577" name="Google Shape;577;p49"/>
          <p:cNvSpPr txBox="1"/>
          <p:nvPr/>
        </p:nvSpPr>
        <p:spPr>
          <a:xfrm>
            <a:off x="4899084" y="2898572"/>
            <a:ext cx="2384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Design Considerations:</a:t>
            </a:r>
            <a:endParaRPr sz="1200" b="0" i="0" u="none" strike="noStrike" cap="none">
              <a:solidFill>
                <a:srgbClr val="000000"/>
              </a:solidFill>
              <a:highlight>
                <a:srgbClr val="FFE68F"/>
              </a:highlight>
              <a:latin typeface="Arial"/>
              <a:ea typeface="Arial"/>
              <a:cs typeface="Arial"/>
              <a:sym typeface="Arial"/>
            </a:endParaRPr>
          </a:p>
        </p:txBody>
      </p:sp>
      <p:sp>
        <p:nvSpPr>
          <p:cNvPr id="578" name="Google Shape;578;p49"/>
          <p:cNvSpPr txBox="1"/>
          <p:nvPr/>
        </p:nvSpPr>
        <p:spPr>
          <a:xfrm>
            <a:off x="4935275" y="3206850"/>
            <a:ext cx="2452500" cy="3281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a:solidFill>
                  <a:schemeClr val="dk1"/>
                </a:solidFill>
                <a:latin typeface="Roboto"/>
                <a:ea typeface="Roboto"/>
                <a:cs typeface="Roboto"/>
                <a:sym typeface="Roboto"/>
              </a:rPr>
              <a:t>- Create tasks or challenges aligned with the learning scenario;</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cs-CZ">
                <a:solidFill>
                  <a:schemeClr val="dk1"/>
                </a:solidFill>
                <a:latin typeface="Roboto"/>
                <a:ea typeface="Roboto"/>
                <a:cs typeface="Roboto"/>
                <a:sym typeface="Roboto"/>
              </a:rPr>
              <a:t>- Decide how participants can earn points or badges;</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cs-CZ">
                <a:solidFill>
                  <a:schemeClr val="dk1"/>
                </a:solidFill>
                <a:latin typeface="Roboto"/>
                <a:ea typeface="Roboto"/>
                <a:cs typeface="Roboto"/>
                <a:sym typeface="Roboto"/>
              </a:rPr>
              <a:t>- Determine how levels or progression will be structured;</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cs-CZ">
                <a:solidFill>
                  <a:schemeClr val="dk1"/>
                </a:solidFill>
                <a:latin typeface="Roboto"/>
                <a:ea typeface="Roboto"/>
                <a:cs typeface="Roboto"/>
                <a:sym typeface="Roboto"/>
              </a:rPr>
              <a:t>- Define rewards that motivate participation;</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cs-CZ">
                <a:solidFill>
                  <a:schemeClr val="dk1"/>
                </a:solidFill>
                <a:latin typeface="Roboto"/>
                <a:ea typeface="Roboto"/>
                <a:cs typeface="Roboto"/>
                <a:sym typeface="Roboto"/>
              </a:rPr>
              <a:t>- Consider the desired duration and pacing of the activity.</a:t>
            </a:r>
            <a:endParaRPr>
              <a:solidFill>
                <a:schemeClr val="dk1"/>
              </a:solidFill>
              <a:latin typeface="Roboto"/>
              <a:ea typeface="Roboto"/>
              <a:cs typeface="Roboto"/>
              <a:sym typeface="Roboto"/>
            </a:endParaRPr>
          </a:p>
        </p:txBody>
      </p:sp>
      <p:sp>
        <p:nvSpPr>
          <p:cNvPr id="579" name="Google Shape;579;p49"/>
          <p:cNvSpPr txBox="1"/>
          <p:nvPr/>
        </p:nvSpPr>
        <p:spPr>
          <a:xfrm>
            <a:off x="7381300" y="2885150"/>
            <a:ext cx="21348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Rules and Mechanics</a:t>
            </a:r>
            <a:endParaRPr sz="1200" b="0" i="0" u="none" strike="noStrike" cap="none">
              <a:solidFill>
                <a:srgbClr val="000000"/>
              </a:solidFill>
              <a:highlight>
                <a:srgbClr val="FFE68F"/>
              </a:highlight>
              <a:latin typeface="Arial"/>
              <a:ea typeface="Arial"/>
              <a:cs typeface="Arial"/>
              <a:sym typeface="Arial"/>
            </a:endParaRPr>
          </a:p>
        </p:txBody>
      </p:sp>
      <p:sp>
        <p:nvSpPr>
          <p:cNvPr id="580" name="Google Shape;580;p49"/>
          <p:cNvSpPr txBox="1"/>
          <p:nvPr/>
        </p:nvSpPr>
        <p:spPr>
          <a:xfrm>
            <a:off x="9670500" y="3219400"/>
            <a:ext cx="2247900" cy="30339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a:solidFill>
                  <a:schemeClr val="dk1"/>
                </a:solidFill>
                <a:latin typeface="Roboto"/>
                <a:ea typeface="Roboto"/>
                <a:cs typeface="Roboto"/>
                <a:sym typeface="Roboto"/>
              </a:rPr>
              <a:t>- Introduce the scenario and context;</a:t>
            </a:r>
            <a:endParaRPr>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r>
              <a:rPr lang="cs-CZ">
                <a:solidFill>
                  <a:schemeClr val="dk1"/>
                </a:solidFill>
                <a:latin typeface="Roboto"/>
                <a:ea typeface="Roboto"/>
                <a:cs typeface="Roboto"/>
                <a:sym typeface="Roboto"/>
              </a:rPr>
              <a:t>- Explain the chosen gamification elements;</a:t>
            </a:r>
            <a:endParaRPr>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r>
              <a:rPr lang="cs-CZ">
                <a:solidFill>
                  <a:schemeClr val="dk1"/>
                </a:solidFill>
                <a:latin typeface="Roboto"/>
                <a:ea typeface="Roboto"/>
                <a:cs typeface="Roboto"/>
                <a:sym typeface="Roboto"/>
              </a:rPr>
              <a:t>- Describe the rules and mechanics of the activity;</a:t>
            </a:r>
            <a:endParaRPr>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r>
              <a:rPr lang="cs-CZ">
                <a:solidFill>
                  <a:schemeClr val="dk1"/>
                </a:solidFill>
                <a:latin typeface="Roboto"/>
                <a:ea typeface="Roboto"/>
                <a:cs typeface="Roboto"/>
                <a:sym typeface="Roboto"/>
              </a:rPr>
              <a:t>- Discuss how engagement and motivation will be fostered;</a:t>
            </a:r>
            <a:endParaRPr>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r>
              <a:rPr lang="cs-CZ">
                <a:solidFill>
                  <a:schemeClr val="dk1"/>
                </a:solidFill>
                <a:latin typeface="Roboto"/>
                <a:ea typeface="Roboto"/>
                <a:cs typeface="Roboto"/>
                <a:sym typeface="Roboto"/>
              </a:rPr>
              <a:t>- Share the expected outcomes and benefits.</a:t>
            </a:r>
            <a:endParaRPr>
              <a:solidFill>
                <a:schemeClr val="dk1"/>
              </a:solidFill>
              <a:latin typeface="Roboto"/>
              <a:ea typeface="Roboto"/>
              <a:cs typeface="Roboto"/>
              <a:sym typeface="Roboto"/>
            </a:endParaRPr>
          </a:p>
        </p:txBody>
      </p:sp>
      <p:pic>
        <p:nvPicPr>
          <p:cNvPr id="581" name="Google Shape;581;p49" descr="A picture containing icon&#10;&#10;Description automatically generated"/>
          <p:cNvPicPr preferRelativeResize="0"/>
          <p:nvPr/>
        </p:nvPicPr>
        <p:blipFill rotWithShape="1">
          <a:blip r:embed="rId3">
            <a:alphaModFix/>
          </a:blip>
          <a:srcRect/>
          <a:stretch/>
        </p:blipFill>
        <p:spPr>
          <a:xfrm>
            <a:off x="10701663" y="-38388"/>
            <a:ext cx="1728147" cy="1221723"/>
          </a:xfrm>
          <a:prstGeom prst="rect">
            <a:avLst/>
          </a:prstGeom>
          <a:noFill/>
          <a:ln>
            <a:noFill/>
          </a:ln>
        </p:spPr>
      </p:pic>
      <p:sp>
        <p:nvSpPr>
          <p:cNvPr id="582" name="Google Shape;582;p49"/>
          <p:cNvSpPr txBox="1"/>
          <p:nvPr/>
        </p:nvSpPr>
        <p:spPr>
          <a:xfrm>
            <a:off x="270696" y="931825"/>
            <a:ext cx="5673900" cy="354000"/>
          </a:xfrm>
          <a:prstGeom prst="rect">
            <a:avLst/>
          </a:prstGeom>
          <a:noFill/>
          <a:ln>
            <a:noFill/>
          </a:ln>
        </p:spPr>
        <p:txBody>
          <a:bodyPr spcFirstLastPara="1" wrap="square" lIns="91425" tIns="45700" rIns="91425" bIns="45700" anchor="t" anchorCtr="0">
            <a:spAutoFit/>
          </a:bodyPr>
          <a:lstStyle/>
          <a:p>
            <a:pPr marL="457200" lvl="0" indent="-336550" algn="just" rtl="0">
              <a:spcBef>
                <a:spcPts val="0"/>
              </a:spcBef>
              <a:spcAft>
                <a:spcPts val="0"/>
              </a:spcAft>
              <a:buClr>
                <a:schemeClr val="dk1"/>
              </a:buClr>
              <a:buSzPts val="1700"/>
              <a:buFont typeface="Philosopher"/>
              <a:buChar char="-"/>
            </a:pPr>
            <a:r>
              <a:rPr lang="cs-CZ" sz="1700">
                <a:solidFill>
                  <a:schemeClr val="dk1"/>
                </a:solidFill>
                <a:latin typeface="Philosopher"/>
                <a:ea typeface="Philosopher"/>
                <a:cs typeface="Philosopher"/>
                <a:sym typeface="Philosopher"/>
              </a:rPr>
              <a:t>Divide participants into small groups </a:t>
            </a:r>
            <a:r>
              <a:rPr lang="cs-CZ" sz="1700" b="1">
                <a:solidFill>
                  <a:schemeClr val="dk1"/>
                </a:solidFill>
                <a:latin typeface="Philosopher"/>
                <a:ea typeface="Philosopher"/>
                <a:cs typeface="Philosopher"/>
                <a:sym typeface="Philosopher"/>
              </a:rPr>
              <a:t>of 3-4 people</a:t>
            </a:r>
            <a:r>
              <a:rPr lang="cs-CZ" sz="1700">
                <a:solidFill>
                  <a:schemeClr val="dk1"/>
                </a:solidFill>
                <a:latin typeface="Philosopher"/>
                <a:ea typeface="Philosopher"/>
                <a:cs typeface="Philosopher"/>
                <a:sym typeface="Philosopher"/>
              </a:rPr>
              <a:t>.</a:t>
            </a:r>
            <a:endParaRPr sz="1900" b="0" i="0" u="none" strike="noStrike" cap="none">
              <a:solidFill>
                <a:srgbClr val="000000"/>
              </a:solidFill>
              <a:latin typeface="Philosopher"/>
              <a:ea typeface="Philosopher"/>
              <a:cs typeface="Philosopher"/>
              <a:sym typeface="Philosopher"/>
            </a:endParaRPr>
          </a:p>
        </p:txBody>
      </p:sp>
      <p:cxnSp>
        <p:nvCxnSpPr>
          <p:cNvPr id="583" name="Google Shape;583;p49"/>
          <p:cNvCxnSpPr/>
          <p:nvPr/>
        </p:nvCxnSpPr>
        <p:spPr>
          <a:xfrm>
            <a:off x="4267094" y="2086368"/>
            <a:ext cx="1529400" cy="0"/>
          </a:xfrm>
          <a:prstGeom prst="straightConnector1">
            <a:avLst/>
          </a:prstGeom>
          <a:noFill/>
          <a:ln w="25400" cap="flat" cmpd="sng">
            <a:solidFill>
              <a:schemeClr val="accent1"/>
            </a:solidFill>
            <a:prstDash val="solid"/>
            <a:miter lim="800000"/>
            <a:headEnd type="none" w="sm" len="sm"/>
            <a:tailEnd type="none" w="sm" len="sm"/>
          </a:ln>
        </p:spPr>
      </p:cxnSp>
      <p:grpSp>
        <p:nvGrpSpPr>
          <p:cNvPr id="584" name="Google Shape;584;p49"/>
          <p:cNvGrpSpPr/>
          <p:nvPr/>
        </p:nvGrpSpPr>
        <p:grpSpPr>
          <a:xfrm>
            <a:off x="3279959" y="1179616"/>
            <a:ext cx="1692930" cy="1708218"/>
            <a:chOff x="1550929" y="735710"/>
            <a:chExt cx="2648100" cy="2456100"/>
          </a:xfrm>
        </p:grpSpPr>
        <p:sp>
          <p:nvSpPr>
            <p:cNvPr id="585" name="Google Shape;585;p49"/>
            <p:cNvSpPr/>
            <p:nvPr/>
          </p:nvSpPr>
          <p:spPr>
            <a:xfrm rot="1084344">
              <a:off x="1788003" y="1026680"/>
              <a:ext cx="2173951" cy="1874161"/>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6" name="Google Shape;586;p49"/>
            <p:cNvSpPr/>
            <p:nvPr/>
          </p:nvSpPr>
          <p:spPr>
            <a:xfrm rot="399902">
              <a:off x="1788005" y="1026664"/>
              <a:ext cx="2173791" cy="1874163"/>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87" name="Google Shape;587;p49"/>
          <p:cNvSpPr txBox="1"/>
          <p:nvPr/>
        </p:nvSpPr>
        <p:spPr>
          <a:xfrm>
            <a:off x="3581866" y="1810593"/>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a:t>
            </a:r>
            <a:r>
              <a:rPr lang="cs-CZ" sz="3600" b="1">
                <a:solidFill>
                  <a:schemeClr val="dk1"/>
                </a:solidFill>
                <a:latin typeface="Philosopher"/>
                <a:ea typeface="Philosopher"/>
                <a:cs typeface="Philosopher"/>
                <a:sym typeface="Philosopher"/>
              </a:rPr>
              <a:t>2</a:t>
            </a:r>
            <a:endParaRPr sz="3600" b="1" i="0" u="none" strike="noStrike" cap="none">
              <a:solidFill>
                <a:schemeClr val="dk1"/>
              </a:solidFill>
              <a:latin typeface="Philosopher"/>
              <a:ea typeface="Philosopher"/>
              <a:cs typeface="Philosopher"/>
              <a:sym typeface="Philosopher"/>
            </a:endParaRPr>
          </a:p>
        </p:txBody>
      </p:sp>
      <p:cxnSp>
        <p:nvCxnSpPr>
          <p:cNvPr id="588" name="Google Shape;588;p49"/>
          <p:cNvCxnSpPr/>
          <p:nvPr/>
        </p:nvCxnSpPr>
        <p:spPr>
          <a:xfrm>
            <a:off x="6460544" y="2051330"/>
            <a:ext cx="1529400" cy="0"/>
          </a:xfrm>
          <a:prstGeom prst="straightConnector1">
            <a:avLst/>
          </a:prstGeom>
          <a:noFill/>
          <a:ln w="25400" cap="flat" cmpd="sng">
            <a:solidFill>
              <a:schemeClr val="accent1"/>
            </a:solidFill>
            <a:prstDash val="solid"/>
            <a:miter lim="800000"/>
            <a:headEnd type="none" w="sm" len="sm"/>
            <a:tailEnd type="none" w="sm" len="sm"/>
          </a:ln>
        </p:spPr>
      </p:cxnSp>
      <p:grpSp>
        <p:nvGrpSpPr>
          <p:cNvPr id="589" name="Google Shape;589;p49"/>
          <p:cNvGrpSpPr/>
          <p:nvPr/>
        </p:nvGrpSpPr>
        <p:grpSpPr>
          <a:xfrm>
            <a:off x="5473409" y="1144578"/>
            <a:ext cx="1692930" cy="1708218"/>
            <a:chOff x="1550929" y="735710"/>
            <a:chExt cx="2648100" cy="2456100"/>
          </a:xfrm>
        </p:grpSpPr>
        <p:sp>
          <p:nvSpPr>
            <p:cNvPr id="590" name="Google Shape;590;p49"/>
            <p:cNvSpPr/>
            <p:nvPr/>
          </p:nvSpPr>
          <p:spPr>
            <a:xfrm rot="1084344">
              <a:off x="1788003" y="1026680"/>
              <a:ext cx="2173951" cy="1874161"/>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1" name="Google Shape;591;p49"/>
            <p:cNvSpPr/>
            <p:nvPr/>
          </p:nvSpPr>
          <p:spPr>
            <a:xfrm rot="399902">
              <a:off x="1788005" y="1026664"/>
              <a:ext cx="2173791" cy="1874163"/>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92" name="Google Shape;592;p49"/>
          <p:cNvSpPr txBox="1"/>
          <p:nvPr/>
        </p:nvSpPr>
        <p:spPr>
          <a:xfrm>
            <a:off x="5775316" y="1775555"/>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a:t>
            </a:r>
            <a:r>
              <a:rPr lang="cs-CZ" sz="3600" b="1">
                <a:solidFill>
                  <a:schemeClr val="dk1"/>
                </a:solidFill>
                <a:latin typeface="Philosopher"/>
                <a:ea typeface="Philosopher"/>
                <a:cs typeface="Philosopher"/>
                <a:sym typeface="Philosopher"/>
              </a:rPr>
              <a:t>3</a:t>
            </a:r>
            <a:endParaRPr sz="3600" b="1" i="0" u="none" strike="noStrike" cap="none">
              <a:solidFill>
                <a:schemeClr val="dk1"/>
              </a:solidFill>
              <a:latin typeface="Philosopher"/>
              <a:ea typeface="Philosopher"/>
              <a:cs typeface="Philosopher"/>
              <a:sym typeface="Philosopher"/>
            </a:endParaRPr>
          </a:p>
        </p:txBody>
      </p:sp>
      <p:cxnSp>
        <p:nvCxnSpPr>
          <p:cNvPr id="593" name="Google Shape;593;p49"/>
          <p:cNvCxnSpPr/>
          <p:nvPr/>
        </p:nvCxnSpPr>
        <p:spPr>
          <a:xfrm>
            <a:off x="8603819" y="2086368"/>
            <a:ext cx="1529400" cy="0"/>
          </a:xfrm>
          <a:prstGeom prst="straightConnector1">
            <a:avLst/>
          </a:prstGeom>
          <a:noFill/>
          <a:ln w="25400" cap="flat" cmpd="sng">
            <a:solidFill>
              <a:schemeClr val="accent1"/>
            </a:solidFill>
            <a:prstDash val="solid"/>
            <a:miter lim="800000"/>
            <a:headEnd type="none" w="sm" len="sm"/>
            <a:tailEnd type="none" w="sm" len="sm"/>
          </a:ln>
        </p:spPr>
      </p:cxnSp>
      <p:grpSp>
        <p:nvGrpSpPr>
          <p:cNvPr id="594" name="Google Shape;594;p49"/>
          <p:cNvGrpSpPr/>
          <p:nvPr/>
        </p:nvGrpSpPr>
        <p:grpSpPr>
          <a:xfrm>
            <a:off x="7616684" y="1179616"/>
            <a:ext cx="1692930" cy="1708218"/>
            <a:chOff x="1550929" y="735710"/>
            <a:chExt cx="2648100" cy="2456100"/>
          </a:xfrm>
        </p:grpSpPr>
        <p:sp>
          <p:nvSpPr>
            <p:cNvPr id="595" name="Google Shape;595;p49"/>
            <p:cNvSpPr/>
            <p:nvPr/>
          </p:nvSpPr>
          <p:spPr>
            <a:xfrm rot="1084344">
              <a:off x="1788003" y="1026680"/>
              <a:ext cx="2173951" cy="1874161"/>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6" name="Google Shape;596;p49"/>
            <p:cNvSpPr/>
            <p:nvPr/>
          </p:nvSpPr>
          <p:spPr>
            <a:xfrm rot="399902">
              <a:off x="1788005" y="1026664"/>
              <a:ext cx="2173791" cy="1874163"/>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97" name="Google Shape;597;p49"/>
          <p:cNvSpPr txBox="1"/>
          <p:nvPr/>
        </p:nvSpPr>
        <p:spPr>
          <a:xfrm>
            <a:off x="7918591" y="1810593"/>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a:t>
            </a:r>
            <a:r>
              <a:rPr lang="cs-CZ" sz="3600" b="1">
                <a:solidFill>
                  <a:schemeClr val="dk1"/>
                </a:solidFill>
                <a:latin typeface="Philosopher"/>
                <a:ea typeface="Philosopher"/>
                <a:cs typeface="Philosopher"/>
                <a:sym typeface="Philosopher"/>
              </a:rPr>
              <a:t>4</a:t>
            </a:r>
            <a:endParaRPr sz="3600" b="1" i="0" u="none" strike="noStrike" cap="none">
              <a:solidFill>
                <a:schemeClr val="dk1"/>
              </a:solidFill>
              <a:latin typeface="Philosopher"/>
              <a:ea typeface="Philosopher"/>
              <a:cs typeface="Philosopher"/>
              <a:sym typeface="Philosopher"/>
            </a:endParaRPr>
          </a:p>
        </p:txBody>
      </p:sp>
      <p:grpSp>
        <p:nvGrpSpPr>
          <p:cNvPr id="598" name="Google Shape;598;p49"/>
          <p:cNvGrpSpPr/>
          <p:nvPr/>
        </p:nvGrpSpPr>
        <p:grpSpPr>
          <a:xfrm>
            <a:off x="9757084" y="1183166"/>
            <a:ext cx="1692930" cy="1708218"/>
            <a:chOff x="1550929" y="735710"/>
            <a:chExt cx="2648100" cy="2456100"/>
          </a:xfrm>
        </p:grpSpPr>
        <p:sp>
          <p:nvSpPr>
            <p:cNvPr id="599" name="Google Shape;599;p49"/>
            <p:cNvSpPr/>
            <p:nvPr/>
          </p:nvSpPr>
          <p:spPr>
            <a:xfrm rot="1084344">
              <a:off x="1788003" y="1026680"/>
              <a:ext cx="2173951" cy="1874161"/>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0" name="Google Shape;600;p49"/>
            <p:cNvSpPr/>
            <p:nvPr/>
          </p:nvSpPr>
          <p:spPr>
            <a:xfrm rot="399902">
              <a:off x="1788005" y="1026664"/>
              <a:ext cx="2173791" cy="1874163"/>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01" name="Google Shape;601;p49"/>
          <p:cNvSpPr txBox="1"/>
          <p:nvPr/>
        </p:nvSpPr>
        <p:spPr>
          <a:xfrm>
            <a:off x="10058991" y="1814143"/>
            <a:ext cx="1060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a:t>
            </a:r>
            <a:r>
              <a:rPr lang="cs-CZ" sz="3600" b="1">
                <a:solidFill>
                  <a:schemeClr val="dk1"/>
                </a:solidFill>
                <a:latin typeface="Philosopher"/>
                <a:ea typeface="Philosopher"/>
                <a:cs typeface="Philosopher"/>
                <a:sym typeface="Philosopher"/>
              </a:rPr>
              <a:t>5</a:t>
            </a:r>
            <a:endParaRPr sz="3600" b="1" i="0" u="none" strike="noStrike" cap="none">
              <a:solidFill>
                <a:schemeClr val="dk1"/>
              </a:solidFill>
              <a:latin typeface="Philosopher"/>
              <a:ea typeface="Philosopher"/>
              <a:cs typeface="Philosopher"/>
              <a:sym typeface="Philosopher"/>
            </a:endParaRPr>
          </a:p>
        </p:txBody>
      </p:sp>
      <p:sp>
        <p:nvSpPr>
          <p:cNvPr id="602" name="Google Shape;602;p49"/>
          <p:cNvSpPr txBox="1"/>
          <p:nvPr/>
        </p:nvSpPr>
        <p:spPr>
          <a:xfrm>
            <a:off x="9461525" y="2885150"/>
            <a:ext cx="2452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600" b="1">
                <a:solidFill>
                  <a:schemeClr val="dk1"/>
                </a:solidFill>
                <a:highlight>
                  <a:srgbClr val="FFE68F"/>
                </a:highlight>
                <a:latin typeface="Philosopher"/>
                <a:ea typeface="Philosopher"/>
                <a:cs typeface="Philosopher"/>
                <a:sym typeface="Philosopher"/>
              </a:rPr>
              <a:t>Presentation Structure:</a:t>
            </a:r>
            <a:endParaRPr sz="1200" b="0" i="0" u="none" strike="noStrike" cap="none">
              <a:solidFill>
                <a:srgbClr val="000000"/>
              </a:solidFill>
              <a:highlight>
                <a:srgbClr val="FFE68F"/>
              </a:highlight>
              <a:latin typeface="Arial"/>
              <a:ea typeface="Arial"/>
              <a:cs typeface="Arial"/>
              <a:sym typeface="Arial"/>
            </a:endParaRPr>
          </a:p>
        </p:txBody>
      </p:sp>
      <p:sp>
        <p:nvSpPr>
          <p:cNvPr id="603" name="Google Shape;603;p49"/>
          <p:cNvSpPr txBox="1"/>
          <p:nvPr/>
        </p:nvSpPr>
        <p:spPr>
          <a:xfrm>
            <a:off x="7388075" y="3207900"/>
            <a:ext cx="2316900" cy="29229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1000"/>
              </a:spcBef>
              <a:spcAft>
                <a:spcPts val="0"/>
              </a:spcAft>
              <a:buNone/>
            </a:pPr>
            <a:r>
              <a:rPr lang="cs-CZ">
                <a:solidFill>
                  <a:schemeClr val="dk1"/>
                </a:solidFill>
                <a:latin typeface="Roboto"/>
                <a:ea typeface="Roboto"/>
                <a:cs typeface="Roboto"/>
                <a:sym typeface="Roboto"/>
              </a:rPr>
              <a:t>Participants discuss and define the rules, mechanics, and guidelines for their gamified activity:</a:t>
            </a:r>
            <a:endParaRPr>
              <a:solidFill>
                <a:schemeClr val="dk1"/>
              </a:solidFill>
              <a:latin typeface="Roboto"/>
              <a:ea typeface="Roboto"/>
              <a:cs typeface="Roboto"/>
              <a:sym typeface="Roboto"/>
            </a:endParaRPr>
          </a:p>
          <a:p>
            <a:pPr marL="0" marR="0" lvl="0" indent="0" algn="l" rtl="0">
              <a:lnSpc>
                <a:spcPct val="115000"/>
              </a:lnSpc>
              <a:spcBef>
                <a:spcPts val="1000"/>
              </a:spcBef>
              <a:spcAft>
                <a:spcPts val="0"/>
              </a:spcAft>
              <a:buNone/>
            </a:pPr>
            <a:r>
              <a:rPr lang="cs-CZ">
                <a:solidFill>
                  <a:schemeClr val="dk1"/>
                </a:solidFill>
                <a:latin typeface="Roboto"/>
                <a:ea typeface="Roboto"/>
                <a:cs typeface="Roboto"/>
                <a:sym typeface="Roboto"/>
              </a:rPr>
              <a:t>- How will participants earn points? </a:t>
            </a:r>
            <a:endParaRPr>
              <a:solidFill>
                <a:schemeClr val="dk1"/>
              </a:solidFill>
              <a:latin typeface="Roboto"/>
              <a:ea typeface="Roboto"/>
              <a:cs typeface="Roboto"/>
              <a:sym typeface="Roboto"/>
            </a:endParaRPr>
          </a:p>
          <a:p>
            <a:pPr marL="0" marR="0" lvl="0" indent="0" algn="l" rtl="0">
              <a:lnSpc>
                <a:spcPct val="115000"/>
              </a:lnSpc>
              <a:spcBef>
                <a:spcPts val="1000"/>
              </a:spcBef>
              <a:spcAft>
                <a:spcPts val="0"/>
              </a:spcAft>
              <a:buNone/>
            </a:pPr>
            <a:r>
              <a:rPr lang="cs-CZ">
                <a:solidFill>
                  <a:schemeClr val="dk1"/>
                </a:solidFill>
                <a:latin typeface="Roboto"/>
                <a:ea typeface="Roboto"/>
                <a:cs typeface="Roboto"/>
                <a:sym typeface="Roboto"/>
              </a:rPr>
              <a:t>- How will progression work?</a:t>
            </a:r>
            <a:endParaRPr>
              <a:solidFill>
                <a:schemeClr val="dk1"/>
              </a:solidFill>
              <a:latin typeface="Roboto"/>
              <a:ea typeface="Roboto"/>
              <a:cs typeface="Roboto"/>
              <a:sym typeface="Roboto"/>
            </a:endParaRPr>
          </a:p>
          <a:p>
            <a:pPr marL="0" marR="0" lvl="0" indent="0" algn="l" rtl="0">
              <a:lnSpc>
                <a:spcPct val="115000"/>
              </a:lnSpc>
              <a:spcBef>
                <a:spcPts val="1000"/>
              </a:spcBef>
              <a:spcAft>
                <a:spcPts val="0"/>
              </a:spcAft>
              <a:buNone/>
            </a:pPr>
            <a:r>
              <a:rPr lang="cs-CZ">
                <a:solidFill>
                  <a:schemeClr val="dk1"/>
                </a:solidFill>
                <a:latin typeface="Roboto"/>
                <a:ea typeface="Roboto"/>
                <a:cs typeface="Roboto"/>
                <a:sym typeface="Roboto"/>
              </a:rPr>
              <a:t>- What are the rules of engagement?  </a:t>
            </a:r>
            <a:endParaRPr>
              <a:solidFill>
                <a:schemeClr val="dk1"/>
              </a:solidFill>
              <a:latin typeface="Roboto"/>
              <a:ea typeface="Roboto"/>
              <a:cs typeface="Roboto"/>
              <a:sym typeface="Roboto"/>
            </a:endParaRPr>
          </a:p>
        </p:txBody>
      </p:sp>
      <p:pic>
        <p:nvPicPr>
          <p:cNvPr id="604" name="Google Shape;604;p49"/>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0"/>
          <p:cNvSpPr txBox="1"/>
          <p:nvPr/>
        </p:nvSpPr>
        <p:spPr>
          <a:xfrm>
            <a:off x="2972238" y="276313"/>
            <a:ext cx="6247500" cy="66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Short discussion &amp; summarization.</a:t>
            </a:r>
            <a:endParaRPr sz="2800" b="1" i="0" u="none" strike="noStrike" cap="none">
              <a:solidFill>
                <a:schemeClr val="dk1"/>
              </a:solidFill>
              <a:latin typeface="Philosopher"/>
              <a:ea typeface="Philosopher"/>
              <a:cs typeface="Philosopher"/>
              <a:sym typeface="Philosopher"/>
            </a:endParaRPr>
          </a:p>
        </p:txBody>
      </p:sp>
      <p:grpSp>
        <p:nvGrpSpPr>
          <p:cNvPr id="610" name="Google Shape;610;p50"/>
          <p:cNvGrpSpPr/>
          <p:nvPr/>
        </p:nvGrpSpPr>
        <p:grpSpPr>
          <a:xfrm>
            <a:off x="5470060" y="887189"/>
            <a:ext cx="1251876" cy="358096"/>
            <a:chOff x="5470062" y="1167647"/>
            <a:chExt cx="1251876" cy="358096"/>
          </a:xfrm>
        </p:grpSpPr>
        <p:sp>
          <p:nvSpPr>
            <p:cNvPr id="611" name="Google Shape;611;p5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2" name="Google Shape;612;p5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p5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14" name="Google Shape;614;p5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15" name="Google Shape;615;p50"/>
          <p:cNvSpPr txBox="1"/>
          <p:nvPr/>
        </p:nvSpPr>
        <p:spPr>
          <a:xfrm>
            <a:off x="906747" y="1761325"/>
            <a:ext cx="6864600" cy="323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000"/>
              </a:spcBef>
              <a:spcAft>
                <a:spcPts val="0"/>
              </a:spcAft>
              <a:buNone/>
            </a:pPr>
            <a:r>
              <a:rPr lang="cs-CZ" sz="2200" b="1">
                <a:solidFill>
                  <a:schemeClr val="accent4"/>
                </a:solidFill>
                <a:latin typeface="Philosopher"/>
                <a:ea typeface="Philosopher"/>
                <a:cs typeface="Philosopher"/>
                <a:sym typeface="Philosopher"/>
              </a:rPr>
              <a:t>QUESTIONS:</a:t>
            </a:r>
            <a:br>
              <a:rPr lang="cs-CZ" sz="2200" b="1">
                <a:solidFill>
                  <a:schemeClr val="accent4"/>
                </a:solidFill>
                <a:latin typeface="Philosopher"/>
                <a:ea typeface="Philosopher"/>
                <a:cs typeface="Philosopher"/>
                <a:sym typeface="Philosopher"/>
              </a:rPr>
            </a:br>
            <a:endParaRPr sz="2200" b="1">
              <a:solidFill>
                <a:schemeClr val="accent4"/>
              </a:solidFill>
              <a:latin typeface="Philosopher"/>
              <a:ea typeface="Philosopher"/>
              <a:cs typeface="Philosopher"/>
              <a:sym typeface="Philosopher"/>
            </a:endParaRPr>
          </a:p>
          <a:p>
            <a:pPr marL="457200" lvl="0"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How did you align your activity design with the principles of goals, progression, feedback, and competition/collaboration?</a:t>
            </a:r>
            <a:endParaRPr sz="2000">
              <a:solidFill>
                <a:schemeClr val="dk1"/>
              </a:solidFill>
              <a:latin typeface="Philosopher"/>
              <a:ea typeface="Philosopher"/>
              <a:cs typeface="Philosopher"/>
              <a:sym typeface="Philosopher"/>
            </a:endParaRPr>
          </a:p>
          <a:p>
            <a:pPr marL="457200" lvl="0"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What challenges did you face while designing the gamified activity, and how did you address them?</a:t>
            </a:r>
            <a:endParaRPr sz="2000">
              <a:solidFill>
                <a:schemeClr val="dk1"/>
              </a:solidFill>
              <a:latin typeface="Philosopher"/>
              <a:ea typeface="Philosopher"/>
              <a:cs typeface="Philosopher"/>
              <a:sym typeface="Philosopher"/>
            </a:endParaRPr>
          </a:p>
          <a:p>
            <a:pPr marL="457200" lvl="0" indent="-355600" algn="l" rtl="0">
              <a:lnSpc>
                <a:spcPct val="115000"/>
              </a:lnSpc>
              <a:spcBef>
                <a:spcPts val="100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Q&amp;A</a:t>
            </a:r>
            <a:endParaRPr sz="2000">
              <a:solidFill>
                <a:schemeClr val="dk1"/>
              </a:solidFill>
              <a:latin typeface="Philosopher"/>
              <a:ea typeface="Philosopher"/>
              <a:cs typeface="Philosopher"/>
              <a:sym typeface="Philosopher"/>
            </a:endParaRPr>
          </a:p>
        </p:txBody>
      </p:sp>
      <p:pic>
        <p:nvPicPr>
          <p:cNvPr id="616" name="Google Shape;616;p50"/>
          <p:cNvPicPr preferRelativeResize="0"/>
          <p:nvPr/>
        </p:nvPicPr>
        <p:blipFill>
          <a:blip r:embed="rId4">
            <a:alphaModFix amt="60000"/>
          </a:blip>
          <a:stretch>
            <a:fillRect/>
          </a:stretch>
        </p:blipFill>
        <p:spPr>
          <a:xfrm>
            <a:off x="7771275" y="935175"/>
            <a:ext cx="3274575" cy="5736475"/>
          </a:xfrm>
          <a:prstGeom prst="rect">
            <a:avLst/>
          </a:prstGeom>
          <a:noFill/>
          <a:ln>
            <a:noFill/>
          </a:ln>
        </p:spPr>
      </p:pic>
      <p:pic>
        <p:nvPicPr>
          <p:cNvPr id="617" name="Google Shape;617;p5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 name="Google Shape;89;p1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90" name="Google Shape;90;p15"/>
          <p:cNvSpPr txBox="1"/>
          <p:nvPr/>
        </p:nvSpPr>
        <p:spPr>
          <a:xfrm>
            <a:off x="5456992" y="1678850"/>
            <a:ext cx="1278000" cy="6879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cs-CZ" sz="1800" b="1">
                <a:solidFill>
                  <a:schemeClr val="dk1"/>
                </a:solidFill>
                <a:latin typeface="Philosopher"/>
                <a:ea typeface="Philosopher"/>
                <a:cs typeface="Philosopher"/>
                <a:sym typeface="Philosopher"/>
              </a:rPr>
              <a:t>Session 1: </a:t>
            </a:r>
            <a:endParaRPr sz="1800" b="1">
              <a:solidFill>
                <a:schemeClr val="dk1"/>
              </a:solidFill>
              <a:latin typeface="Philosopher"/>
              <a:ea typeface="Philosopher"/>
              <a:cs typeface="Philosopher"/>
              <a:sym typeface="Philosopher"/>
            </a:endParaRPr>
          </a:p>
          <a:p>
            <a:pPr marL="0" marR="0" lvl="0" indent="0" algn="l" rtl="0">
              <a:lnSpc>
                <a:spcPct val="100000"/>
              </a:lnSpc>
              <a:spcBef>
                <a:spcPts val="0"/>
              </a:spcBef>
              <a:spcAft>
                <a:spcPts val="0"/>
              </a:spcAft>
              <a:buClr>
                <a:srgbClr val="000000"/>
              </a:buClr>
              <a:buSzPts val="1800"/>
              <a:buFont typeface="Arial"/>
              <a:buNone/>
            </a:pPr>
            <a:endParaRPr sz="1800" b="1">
              <a:solidFill>
                <a:schemeClr val="dk1"/>
              </a:solidFill>
              <a:latin typeface="Philosopher"/>
              <a:ea typeface="Philosopher"/>
              <a:cs typeface="Philosopher"/>
              <a:sym typeface="Philosopher"/>
            </a:endParaRPr>
          </a:p>
        </p:txBody>
      </p:sp>
      <p:sp>
        <p:nvSpPr>
          <p:cNvPr id="91" name="Google Shape;91;p15"/>
          <p:cNvSpPr txBox="1"/>
          <p:nvPr/>
        </p:nvSpPr>
        <p:spPr>
          <a:xfrm>
            <a:off x="3866238" y="4597625"/>
            <a:ext cx="445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400">
                <a:solidFill>
                  <a:schemeClr val="dk1"/>
                </a:solidFill>
                <a:latin typeface="Roboto"/>
                <a:ea typeface="Roboto"/>
                <a:cs typeface="Roboto"/>
                <a:sym typeface="Roboto"/>
              </a:rPr>
              <a:t>Introduction to Engagement in Digital Environments</a:t>
            </a:r>
            <a:endParaRPr sz="2400" b="0" i="0" u="none" strike="noStrike" cap="none">
              <a:solidFill>
                <a:schemeClr val="dk1"/>
              </a:solidFill>
              <a:latin typeface="Roboto"/>
              <a:ea typeface="Roboto"/>
              <a:cs typeface="Roboto"/>
              <a:sym typeface="Roboto"/>
            </a:endParaRPr>
          </a:p>
        </p:txBody>
      </p:sp>
      <p:pic>
        <p:nvPicPr>
          <p:cNvPr id="92" name="Google Shape;92;p15"/>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1"/>
          <p:cNvSpPr/>
          <p:nvPr/>
        </p:nvSpPr>
        <p:spPr>
          <a:xfrm>
            <a:off x="3824064" y="1076946"/>
            <a:ext cx="4543800" cy="470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3" name="Google Shape;623;p51" descr="A picture containing logo&#10;&#10;Description automatically generated"/>
          <p:cNvPicPr preferRelativeResize="0">
            <a:picLocks noGrp="1"/>
          </p:cNvPicPr>
          <p:nvPr>
            <p:ph type="pic" idx="2"/>
          </p:nvPr>
        </p:nvPicPr>
        <p:blipFill rotWithShape="1">
          <a:blip r:embed="rId3">
            <a:alphaModFix/>
          </a:blip>
          <a:srcRect l="14655" r="14648"/>
          <a:stretch/>
        </p:blipFill>
        <p:spPr>
          <a:xfrm>
            <a:off x="5068883" y="2238750"/>
            <a:ext cx="2054228" cy="2054224"/>
          </a:xfrm>
          <a:prstGeom prst="rect">
            <a:avLst/>
          </a:prstGeom>
          <a:noFill/>
          <a:ln>
            <a:noFill/>
          </a:ln>
        </p:spPr>
      </p:pic>
      <p:sp>
        <p:nvSpPr>
          <p:cNvPr id="624" name="Google Shape;624;p51"/>
          <p:cNvSpPr txBox="1"/>
          <p:nvPr/>
        </p:nvSpPr>
        <p:spPr>
          <a:xfrm>
            <a:off x="5450530" y="1666225"/>
            <a:ext cx="12909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cs-CZ" sz="1800" b="1">
                <a:solidFill>
                  <a:schemeClr val="dk1"/>
                </a:solidFill>
                <a:latin typeface="Philosopher"/>
                <a:ea typeface="Philosopher"/>
                <a:cs typeface="Philosopher"/>
                <a:sym typeface="Philosopher"/>
              </a:rPr>
              <a:t>Session 5</a:t>
            </a:r>
            <a:endParaRPr sz="1800" b="1">
              <a:solidFill>
                <a:schemeClr val="dk1"/>
              </a:solidFill>
              <a:latin typeface="Philosopher"/>
              <a:ea typeface="Philosopher"/>
              <a:cs typeface="Philosopher"/>
              <a:sym typeface="Philosopher"/>
            </a:endParaRPr>
          </a:p>
        </p:txBody>
      </p:sp>
      <p:sp>
        <p:nvSpPr>
          <p:cNvPr id="625" name="Google Shape;625;p51"/>
          <p:cNvSpPr txBox="1"/>
          <p:nvPr/>
        </p:nvSpPr>
        <p:spPr>
          <a:xfrm>
            <a:off x="3824077" y="4635633"/>
            <a:ext cx="4543800" cy="4002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cs-CZ" sz="2000">
                <a:solidFill>
                  <a:schemeClr val="dk1"/>
                </a:solidFill>
                <a:latin typeface="Roboto"/>
                <a:ea typeface="Roboto"/>
                <a:cs typeface="Roboto"/>
                <a:sym typeface="Roboto"/>
              </a:rPr>
              <a:t>Assessment and Feedback</a:t>
            </a:r>
            <a:endParaRPr sz="2000" b="0" i="0" u="none" strike="noStrike" cap="none">
              <a:solidFill>
                <a:schemeClr val="dk1"/>
              </a:solidFill>
              <a:latin typeface="Roboto"/>
              <a:ea typeface="Roboto"/>
              <a:cs typeface="Roboto"/>
              <a:sym typeface="Roboto"/>
            </a:endParaRPr>
          </a:p>
        </p:txBody>
      </p:sp>
      <p:pic>
        <p:nvPicPr>
          <p:cNvPr id="626" name="Google Shape;626;p51"/>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2"/>
          <p:cNvSpPr txBox="1"/>
          <p:nvPr/>
        </p:nvSpPr>
        <p:spPr>
          <a:xfrm>
            <a:off x="3822381" y="603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Recap of the previous session</a:t>
            </a:r>
            <a:endParaRPr sz="2800" b="1" i="0" u="none" strike="noStrike" cap="none">
              <a:solidFill>
                <a:schemeClr val="dk1"/>
              </a:solidFill>
              <a:latin typeface="Philosopher"/>
              <a:ea typeface="Philosopher"/>
              <a:cs typeface="Philosopher"/>
              <a:sym typeface="Philosopher"/>
            </a:endParaRPr>
          </a:p>
        </p:txBody>
      </p:sp>
      <p:grpSp>
        <p:nvGrpSpPr>
          <p:cNvPr id="632" name="Google Shape;632;p52"/>
          <p:cNvGrpSpPr/>
          <p:nvPr/>
        </p:nvGrpSpPr>
        <p:grpSpPr>
          <a:xfrm>
            <a:off x="5394562" y="1360322"/>
            <a:ext cx="1251984" cy="358200"/>
            <a:chOff x="5470062" y="1167647"/>
            <a:chExt cx="1251984" cy="358200"/>
          </a:xfrm>
        </p:grpSpPr>
        <p:sp>
          <p:nvSpPr>
            <p:cNvPr id="633" name="Google Shape;633;p5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p5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5" name="Google Shape;635;p5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36" name="Google Shape;636;p5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37" name="Google Shape;637;p52"/>
          <p:cNvSpPr txBox="1"/>
          <p:nvPr/>
        </p:nvSpPr>
        <p:spPr>
          <a:xfrm>
            <a:off x="1817025" y="2555025"/>
            <a:ext cx="8406900" cy="985800"/>
          </a:xfrm>
          <a:prstGeom prst="rect">
            <a:avLst/>
          </a:prstGeom>
          <a:noFill/>
          <a:ln>
            <a:noFill/>
          </a:ln>
        </p:spPr>
        <p:txBody>
          <a:bodyPr spcFirstLastPara="1" wrap="square" lIns="91425" tIns="45700" rIns="91425" bIns="45700" anchor="t" anchorCtr="0">
            <a:spAutoFit/>
          </a:bodyPr>
          <a:lstStyle/>
          <a:p>
            <a:pPr marL="457200" lvl="0" indent="0" algn="l" rtl="0">
              <a:lnSpc>
                <a:spcPct val="115000"/>
              </a:lnSpc>
              <a:spcBef>
                <a:spcPts val="0"/>
              </a:spcBef>
              <a:spcAft>
                <a:spcPts val="0"/>
              </a:spcAft>
              <a:buNone/>
            </a:pPr>
            <a:r>
              <a:rPr lang="cs-CZ" sz="2700">
                <a:latin typeface="Philosopher"/>
                <a:ea typeface="Philosopher"/>
                <a:cs typeface="Philosopher"/>
                <a:sym typeface="Philosopher"/>
              </a:rPr>
              <a:t>Principles of gamification and their impact on learner motivation;</a:t>
            </a:r>
            <a:endParaRPr sz="2700">
              <a:latin typeface="Philosopher"/>
              <a:ea typeface="Philosopher"/>
              <a:cs typeface="Philosopher"/>
              <a:sym typeface="Philosopher"/>
            </a:endParaRPr>
          </a:p>
        </p:txBody>
      </p:sp>
      <p:sp>
        <p:nvSpPr>
          <p:cNvPr id="638" name="Google Shape;638;p52"/>
          <p:cNvSpPr txBox="1"/>
          <p:nvPr/>
        </p:nvSpPr>
        <p:spPr>
          <a:xfrm>
            <a:off x="4311775" y="4377325"/>
            <a:ext cx="6480900" cy="1078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cs-CZ" sz="2700">
                <a:solidFill>
                  <a:schemeClr val="dk1"/>
                </a:solidFill>
                <a:latin typeface="Philosopher"/>
                <a:ea typeface="Philosopher"/>
                <a:cs typeface="Philosopher"/>
                <a:sym typeface="Philosopher"/>
              </a:rPr>
              <a:t>The role of gamification in enhancing engagement in digital environments.</a:t>
            </a:r>
            <a:endParaRPr/>
          </a:p>
        </p:txBody>
      </p:sp>
      <p:sp>
        <p:nvSpPr>
          <p:cNvPr id="639" name="Google Shape;639;p52"/>
          <p:cNvSpPr/>
          <p:nvPr/>
        </p:nvSpPr>
        <p:spPr>
          <a:xfrm>
            <a:off x="922678" y="2443447"/>
            <a:ext cx="1252920" cy="985559"/>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4">
              <a:alphaModFix/>
            </a:blip>
            <a:stretch>
              <a:fillRect/>
            </a:stretch>
          </a:blipFill>
          <a:ln>
            <a:noFill/>
          </a:ln>
        </p:spPr>
        <p:txBody>
          <a:bodyPr/>
          <a:lstStyle/>
          <a:p>
            <a:endParaRPr lang="en-IE"/>
          </a:p>
        </p:txBody>
      </p:sp>
      <p:sp>
        <p:nvSpPr>
          <p:cNvPr id="640" name="Google Shape;640;p52"/>
          <p:cNvSpPr/>
          <p:nvPr/>
        </p:nvSpPr>
        <p:spPr>
          <a:xfrm>
            <a:off x="3663200" y="4288527"/>
            <a:ext cx="936890" cy="1167479"/>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5">
              <a:alphaModFix/>
            </a:blip>
            <a:stretch>
              <a:fillRect/>
            </a:stretch>
          </a:blipFill>
          <a:ln>
            <a:noFill/>
          </a:ln>
        </p:spPr>
        <p:txBody>
          <a:bodyPr/>
          <a:lstStyle/>
          <a:p>
            <a:endParaRPr lang="en-IE"/>
          </a:p>
        </p:txBody>
      </p:sp>
      <p:pic>
        <p:nvPicPr>
          <p:cNvPr id="641" name="Google Shape;641;p52"/>
          <p:cNvPicPr preferRelativeResize="0"/>
          <p:nvPr/>
        </p:nvPicPr>
        <p:blipFill>
          <a:blip r:embed="rId6">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5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47" name="Google Shape;647;p53"/>
          <p:cNvSpPr txBox="1"/>
          <p:nvPr/>
        </p:nvSpPr>
        <p:spPr>
          <a:xfrm>
            <a:off x="906742" y="1561038"/>
            <a:ext cx="10378500" cy="4426800"/>
          </a:xfrm>
          <a:prstGeom prst="rect">
            <a:avLst/>
          </a:prstGeom>
          <a:noFill/>
          <a:ln>
            <a:noFill/>
          </a:ln>
        </p:spPr>
        <p:txBody>
          <a:bodyPr spcFirstLastPara="1" wrap="square" lIns="91425" tIns="45700" rIns="91425" bIns="45700" anchor="t" anchorCtr="0">
            <a:spAutoFit/>
          </a:bodyPr>
          <a:lstStyle/>
          <a:p>
            <a:pPr marL="914400" lvl="0" indent="0" algn="ctr" rtl="0">
              <a:lnSpc>
                <a:spcPct val="115000"/>
              </a:lnSpc>
              <a:spcBef>
                <a:spcPts val="1000"/>
              </a:spcBef>
              <a:spcAft>
                <a:spcPts val="0"/>
              </a:spcAft>
              <a:buNone/>
            </a:pPr>
            <a:r>
              <a:rPr lang="cs-CZ" sz="2200" b="1">
                <a:solidFill>
                  <a:schemeClr val="dk1"/>
                </a:solidFill>
                <a:latin typeface="Philosopher"/>
                <a:ea typeface="Philosopher"/>
                <a:cs typeface="Philosopher"/>
                <a:sym typeface="Philosopher"/>
              </a:rPr>
              <a:t>1. </a:t>
            </a:r>
            <a:r>
              <a:rPr lang="cs-CZ" sz="2200" b="1">
                <a:solidFill>
                  <a:schemeClr val="accent2"/>
                </a:solidFill>
                <a:latin typeface="Philosopher"/>
                <a:ea typeface="Philosopher"/>
                <a:cs typeface="Philosopher"/>
                <a:sym typeface="Philosopher"/>
              </a:rPr>
              <a:t>Formative</a:t>
            </a:r>
            <a:r>
              <a:rPr lang="cs-CZ" sz="2200" b="1">
                <a:solidFill>
                  <a:schemeClr val="dk1"/>
                </a:solidFill>
                <a:latin typeface="Philosopher"/>
                <a:ea typeface="Philosopher"/>
                <a:cs typeface="Philosopher"/>
                <a:sym typeface="Philosopher"/>
              </a:rPr>
              <a:t> and </a:t>
            </a:r>
            <a:r>
              <a:rPr lang="cs-CZ" sz="2200" b="1">
                <a:solidFill>
                  <a:schemeClr val="accent4"/>
                </a:solidFill>
                <a:latin typeface="Philosopher"/>
                <a:ea typeface="Philosopher"/>
                <a:cs typeface="Philosopher"/>
                <a:sym typeface="Philosopher"/>
              </a:rPr>
              <a:t>Summative</a:t>
            </a:r>
            <a:r>
              <a:rPr lang="cs-CZ" sz="2200" b="1">
                <a:solidFill>
                  <a:schemeClr val="dk1"/>
                </a:solidFill>
                <a:latin typeface="Philosopher"/>
                <a:ea typeface="Philosopher"/>
                <a:cs typeface="Philosopher"/>
                <a:sym typeface="Philosopher"/>
              </a:rPr>
              <a:t> </a:t>
            </a:r>
            <a:r>
              <a:rPr lang="cs-CZ" sz="2200" b="1" u="sng">
                <a:solidFill>
                  <a:schemeClr val="dk1"/>
                </a:solidFill>
                <a:latin typeface="Philosopher"/>
                <a:ea typeface="Philosopher"/>
                <a:cs typeface="Philosopher"/>
                <a:sym typeface="Philosopher"/>
              </a:rPr>
              <a:t>Assessment:</a:t>
            </a:r>
            <a:br>
              <a:rPr lang="cs-CZ" sz="2200" b="1" u="sng">
                <a:solidFill>
                  <a:schemeClr val="dk1"/>
                </a:solidFill>
                <a:latin typeface="Philosopher"/>
                <a:ea typeface="Philosopher"/>
                <a:cs typeface="Philosopher"/>
                <a:sym typeface="Philosopher"/>
              </a:rPr>
            </a:br>
            <a:endParaRPr sz="2200" b="1" u="sng">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lt1"/>
                </a:solidFill>
                <a:highlight>
                  <a:schemeClr val="accent2"/>
                </a:highlight>
                <a:latin typeface="Philosopher"/>
                <a:ea typeface="Philosopher"/>
                <a:cs typeface="Philosopher"/>
                <a:sym typeface="Philosopher"/>
              </a:rPr>
              <a:t>Formative Assessment:</a:t>
            </a:r>
            <a:r>
              <a:rPr lang="cs-CZ" sz="2000" b="1">
                <a:solidFill>
                  <a:schemeClr val="dk1"/>
                </a:solidFill>
                <a:highlight>
                  <a:schemeClr val="accent2"/>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 Continuous, ongoing assessments that provide immediate insights into learner progress during the learning process.</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i="1">
                <a:solidFill>
                  <a:schemeClr val="dk1"/>
                </a:solidFill>
                <a:latin typeface="Philosopher"/>
                <a:ea typeface="Philosopher"/>
                <a:cs typeface="Philosopher"/>
                <a:sym typeface="Philosopher"/>
              </a:rPr>
              <a:t>Effective Feedback</a:t>
            </a:r>
            <a:r>
              <a:rPr lang="cs-CZ" sz="2000" b="1">
                <a:solidFill>
                  <a:schemeClr val="dk1"/>
                </a:solidFill>
                <a:latin typeface="Philosopher"/>
                <a:ea typeface="Philosopher"/>
                <a:cs typeface="Philosopher"/>
                <a:sym typeface="Philosopher"/>
              </a:rPr>
              <a:t>:</a:t>
            </a:r>
            <a:r>
              <a:rPr lang="cs-CZ" sz="2000">
                <a:solidFill>
                  <a:schemeClr val="dk1"/>
                </a:solidFill>
                <a:latin typeface="Philosopher"/>
                <a:ea typeface="Philosopher"/>
                <a:cs typeface="Philosopher"/>
                <a:sym typeface="Philosopher"/>
              </a:rPr>
              <a:t> Offer specific, constructive feedback that guides learners' understanding and highlights areas for improvement.</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lt1"/>
                </a:solidFill>
                <a:highlight>
                  <a:schemeClr val="accent4"/>
                </a:highlight>
                <a:latin typeface="Philosopher"/>
                <a:ea typeface="Philosopher"/>
                <a:cs typeface="Philosopher"/>
                <a:sym typeface="Philosopher"/>
              </a:rPr>
              <a:t>Summative Assessment:</a:t>
            </a:r>
            <a:r>
              <a:rPr lang="cs-CZ" sz="2000">
                <a:solidFill>
                  <a:schemeClr val="dk1"/>
                </a:solidFill>
                <a:highlight>
                  <a:schemeClr val="accent4"/>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 Assess learners' overall understanding and knowledge at the end of a unit or course.</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i="1">
                <a:solidFill>
                  <a:schemeClr val="dk1"/>
                </a:solidFill>
                <a:latin typeface="Philosopher"/>
                <a:ea typeface="Philosopher"/>
                <a:cs typeface="Philosopher"/>
                <a:sym typeface="Philosopher"/>
              </a:rPr>
              <a:t>Effective Feedback</a:t>
            </a:r>
            <a:r>
              <a:rPr lang="cs-CZ" sz="2000" b="1">
                <a:solidFill>
                  <a:schemeClr val="dk1"/>
                </a:solidFill>
                <a:latin typeface="Philosopher"/>
                <a:ea typeface="Philosopher"/>
                <a:cs typeface="Philosopher"/>
                <a:sym typeface="Philosopher"/>
              </a:rPr>
              <a:t>:</a:t>
            </a:r>
            <a:r>
              <a:rPr lang="cs-CZ" sz="2000">
                <a:solidFill>
                  <a:schemeClr val="dk1"/>
                </a:solidFill>
                <a:latin typeface="Philosopher"/>
                <a:ea typeface="Philosopher"/>
                <a:cs typeface="Philosopher"/>
                <a:sym typeface="Philosopher"/>
              </a:rPr>
              <a:t> Provide comprehensive feedback that reinforces their achievements and suggests ways to enhance their understanding for future learning.</a:t>
            </a:r>
            <a:endParaRPr sz="2000">
              <a:solidFill>
                <a:schemeClr val="dk1"/>
              </a:solidFill>
              <a:latin typeface="Philosopher"/>
              <a:ea typeface="Philosopher"/>
              <a:cs typeface="Philosopher"/>
              <a:sym typeface="Philosopher"/>
            </a:endParaRPr>
          </a:p>
        </p:txBody>
      </p:sp>
      <p:sp>
        <p:nvSpPr>
          <p:cNvPr id="648" name="Google Shape;648;p53"/>
          <p:cNvSpPr txBox="1"/>
          <p:nvPr/>
        </p:nvSpPr>
        <p:spPr>
          <a:xfrm>
            <a:off x="2972250" y="123925"/>
            <a:ext cx="65442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Assessment Strategies and Effective Feedback</a:t>
            </a:r>
            <a:endParaRPr sz="2400" b="1" i="0" u="none" strike="noStrike" cap="none">
              <a:solidFill>
                <a:schemeClr val="dk1"/>
              </a:solidFill>
              <a:latin typeface="Philosopher"/>
              <a:ea typeface="Philosopher"/>
              <a:cs typeface="Philosopher"/>
              <a:sym typeface="Philosopher"/>
            </a:endParaRPr>
          </a:p>
        </p:txBody>
      </p:sp>
      <p:grpSp>
        <p:nvGrpSpPr>
          <p:cNvPr id="649" name="Google Shape;649;p53"/>
          <p:cNvGrpSpPr/>
          <p:nvPr/>
        </p:nvGrpSpPr>
        <p:grpSpPr>
          <a:xfrm>
            <a:off x="5596861" y="764745"/>
            <a:ext cx="972416" cy="251958"/>
            <a:chOff x="5470062" y="1167647"/>
            <a:chExt cx="1251984" cy="358200"/>
          </a:xfrm>
        </p:grpSpPr>
        <p:sp>
          <p:nvSpPr>
            <p:cNvPr id="650" name="Google Shape;650;p5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1" name="Google Shape;651;p5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2" name="Google Shape;652;p5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53" name="Google Shape;653;p53"/>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5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59" name="Google Shape;659;p54"/>
          <p:cNvSpPr txBox="1"/>
          <p:nvPr/>
        </p:nvSpPr>
        <p:spPr>
          <a:xfrm>
            <a:off x="906742" y="1332438"/>
            <a:ext cx="10378500" cy="4548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2000" b="1">
                <a:solidFill>
                  <a:schemeClr val="dk1"/>
                </a:solidFill>
                <a:latin typeface="Philosopher"/>
                <a:ea typeface="Philosopher"/>
                <a:cs typeface="Philosopher"/>
                <a:sym typeface="Philosopher"/>
              </a:rPr>
              <a:t>2. </a:t>
            </a:r>
            <a:r>
              <a:rPr lang="cs-CZ" sz="2000" b="1">
                <a:solidFill>
                  <a:schemeClr val="accent1"/>
                </a:solidFill>
                <a:latin typeface="Philosopher"/>
                <a:ea typeface="Philosopher"/>
                <a:cs typeface="Philosopher"/>
                <a:sym typeface="Philosopher"/>
              </a:rPr>
              <a:t>Authentic</a:t>
            </a:r>
            <a:r>
              <a:rPr lang="cs-CZ" sz="2000" b="1">
                <a:solidFill>
                  <a:schemeClr val="dk1"/>
                </a:solidFill>
                <a:latin typeface="Philosopher"/>
                <a:ea typeface="Philosopher"/>
                <a:cs typeface="Philosopher"/>
                <a:sym typeface="Philosopher"/>
              </a:rPr>
              <a:t> </a:t>
            </a:r>
            <a:r>
              <a:rPr lang="cs-CZ" sz="2000" b="1" u="sng">
                <a:solidFill>
                  <a:schemeClr val="dk1"/>
                </a:solidFill>
                <a:latin typeface="Philosopher"/>
                <a:ea typeface="Philosopher"/>
                <a:cs typeface="Philosopher"/>
                <a:sym typeface="Philosopher"/>
              </a:rPr>
              <a:t>Assessments:</a:t>
            </a:r>
            <a:endParaRPr sz="2000" b="1" u="sng">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lt1"/>
                </a:solidFill>
                <a:highlight>
                  <a:schemeClr val="accent1"/>
                </a:highlight>
                <a:latin typeface="Philosopher"/>
                <a:ea typeface="Philosopher"/>
                <a:cs typeface="Philosopher"/>
                <a:sym typeface="Philosopher"/>
              </a:rPr>
              <a:t>Description:</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Design assessments that mirror real-world tasks and scenarios, requiring learners to apply their knowledge and skills in practical contexts.</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i="1">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Relate feedback to real-world application, highlighting how their efforts align with practical skills and expectations.</a:t>
            </a:r>
            <a:endParaRPr sz="2000">
              <a:solidFill>
                <a:schemeClr val="dk1"/>
              </a:solidFill>
              <a:latin typeface="Philosopher"/>
              <a:ea typeface="Philosopher"/>
              <a:cs typeface="Philosopher"/>
              <a:sym typeface="Philosopher"/>
            </a:endParaRPr>
          </a:p>
          <a:p>
            <a:pPr marL="0" lvl="0" indent="0" algn="ctr" rtl="0">
              <a:lnSpc>
                <a:spcPct val="115000"/>
              </a:lnSpc>
              <a:spcBef>
                <a:spcPts val="1500"/>
              </a:spcBef>
              <a:spcAft>
                <a:spcPts val="0"/>
              </a:spcAft>
              <a:buClr>
                <a:schemeClr val="dk1"/>
              </a:buClr>
              <a:buSzPts val="1100"/>
              <a:buFont typeface="Arial"/>
              <a:buNone/>
            </a:pPr>
            <a:r>
              <a:rPr lang="cs-CZ" sz="2000" b="1">
                <a:solidFill>
                  <a:schemeClr val="dk1"/>
                </a:solidFill>
                <a:latin typeface="Philosopher"/>
                <a:ea typeface="Philosopher"/>
                <a:cs typeface="Philosopher"/>
                <a:sym typeface="Philosopher"/>
              </a:rPr>
              <a:t>3. </a:t>
            </a:r>
            <a:r>
              <a:rPr lang="cs-CZ" sz="2000" b="1">
                <a:solidFill>
                  <a:schemeClr val="accent3"/>
                </a:solidFill>
                <a:latin typeface="Philosopher"/>
                <a:ea typeface="Philosopher"/>
                <a:cs typeface="Philosopher"/>
                <a:sym typeface="Philosopher"/>
              </a:rPr>
              <a:t>Peer</a:t>
            </a:r>
            <a:r>
              <a:rPr lang="cs-CZ" sz="2000" b="1">
                <a:solidFill>
                  <a:schemeClr val="dk1"/>
                </a:solidFill>
                <a:latin typeface="Philosopher"/>
                <a:ea typeface="Philosopher"/>
                <a:cs typeface="Philosopher"/>
                <a:sym typeface="Philosopher"/>
              </a:rPr>
              <a:t> </a:t>
            </a:r>
            <a:r>
              <a:rPr lang="cs-CZ" sz="2000" b="1" u="sng">
                <a:solidFill>
                  <a:schemeClr val="dk1"/>
                </a:solidFill>
                <a:latin typeface="Philosopher"/>
                <a:ea typeface="Philosopher"/>
                <a:cs typeface="Philosopher"/>
                <a:sym typeface="Philosopher"/>
              </a:rPr>
              <a:t>Assessment:</a:t>
            </a:r>
            <a:endParaRPr sz="2000" b="1" u="sng">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lt1"/>
                </a:solidFill>
                <a:highlight>
                  <a:schemeClr val="accent3"/>
                </a:highlight>
                <a:latin typeface="Philosopher"/>
                <a:ea typeface="Philosopher"/>
                <a:cs typeface="Philosopher"/>
                <a:sym typeface="Philosopher"/>
              </a:rPr>
              <a:t>Description:</a:t>
            </a:r>
            <a:r>
              <a:rPr lang="cs-CZ" sz="2000">
                <a:solidFill>
                  <a:schemeClr val="lt1"/>
                </a:solidFill>
                <a:highlight>
                  <a:schemeClr val="accent3"/>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 Have learners assess and provide feedback on their peers' work, promoting critical thinking and self-evaluation.</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i="1">
                <a:solidFill>
                  <a:schemeClr val="dk1"/>
                </a:solidFill>
                <a:latin typeface="Philosopher"/>
                <a:ea typeface="Philosopher"/>
                <a:cs typeface="Philosopher"/>
                <a:sym typeface="Philosopher"/>
              </a:rPr>
              <a:t>Effective Feedback: </a:t>
            </a:r>
            <a:r>
              <a:rPr lang="cs-CZ" sz="2000">
                <a:solidFill>
                  <a:schemeClr val="dk1"/>
                </a:solidFill>
                <a:latin typeface="Philosopher"/>
                <a:ea typeface="Philosopher"/>
                <a:cs typeface="Philosopher"/>
                <a:sym typeface="Philosopher"/>
              </a:rPr>
              <a:t>Train learners to offer constructive feedback, emphasizing positive aspects and offering suggestions for improvement.</a:t>
            </a:r>
            <a:endParaRPr sz="2000">
              <a:solidFill>
                <a:schemeClr val="dk1"/>
              </a:solidFill>
              <a:latin typeface="Philosopher"/>
              <a:ea typeface="Philosopher"/>
              <a:cs typeface="Philosopher"/>
              <a:sym typeface="Philosopher"/>
            </a:endParaRPr>
          </a:p>
        </p:txBody>
      </p:sp>
      <p:sp>
        <p:nvSpPr>
          <p:cNvPr id="660" name="Google Shape;660;p54"/>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Assessment Strategies and Effective Feedback</a:t>
            </a:r>
            <a:endParaRPr sz="2200" b="1" i="0" u="none" strike="noStrike" cap="none">
              <a:solidFill>
                <a:schemeClr val="dk1"/>
              </a:solidFill>
              <a:latin typeface="Philosopher"/>
              <a:ea typeface="Philosopher"/>
              <a:cs typeface="Philosopher"/>
              <a:sym typeface="Philosopher"/>
            </a:endParaRPr>
          </a:p>
        </p:txBody>
      </p:sp>
      <p:grpSp>
        <p:nvGrpSpPr>
          <p:cNvPr id="661" name="Google Shape;661;p54"/>
          <p:cNvGrpSpPr/>
          <p:nvPr/>
        </p:nvGrpSpPr>
        <p:grpSpPr>
          <a:xfrm>
            <a:off x="5596861" y="764745"/>
            <a:ext cx="972416" cy="251958"/>
            <a:chOff x="5470062" y="1167647"/>
            <a:chExt cx="1251984" cy="358200"/>
          </a:xfrm>
        </p:grpSpPr>
        <p:sp>
          <p:nvSpPr>
            <p:cNvPr id="662" name="Google Shape;662;p5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3" name="Google Shape;663;p5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4" name="Google Shape;664;p5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65" name="Google Shape;665;p54"/>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5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71" name="Google Shape;671;p55"/>
          <p:cNvSpPr txBox="1"/>
          <p:nvPr/>
        </p:nvSpPr>
        <p:spPr>
          <a:xfrm>
            <a:off x="906742" y="1256238"/>
            <a:ext cx="10378500" cy="4548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2000" b="1">
                <a:solidFill>
                  <a:schemeClr val="dk1"/>
                </a:solidFill>
                <a:latin typeface="Philosopher"/>
                <a:ea typeface="Philosopher"/>
                <a:cs typeface="Philosopher"/>
                <a:sym typeface="Philosopher"/>
              </a:rPr>
              <a:t>4. </a:t>
            </a:r>
            <a:r>
              <a:rPr lang="cs-CZ" sz="2000" b="1">
                <a:solidFill>
                  <a:schemeClr val="accent6"/>
                </a:solidFill>
                <a:latin typeface="Philosopher"/>
                <a:ea typeface="Philosopher"/>
                <a:cs typeface="Philosopher"/>
                <a:sym typeface="Philosopher"/>
              </a:rPr>
              <a:t>Self</a:t>
            </a:r>
            <a:r>
              <a:rPr lang="cs-CZ" sz="2000" b="1">
                <a:solidFill>
                  <a:schemeClr val="dk1"/>
                </a:solidFill>
                <a:latin typeface="Philosopher"/>
                <a:ea typeface="Philosopher"/>
                <a:cs typeface="Philosopher"/>
                <a:sym typeface="Philosopher"/>
              </a:rPr>
              <a:t>-Assessment:</a:t>
            </a:r>
            <a:endParaRPr sz="2000" b="1">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lt1"/>
                </a:solidFill>
                <a:highlight>
                  <a:schemeClr val="accent6"/>
                </a:highlight>
                <a:latin typeface="Philosopher"/>
                <a:ea typeface="Philosopher"/>
                <a:cs typeface="Philosopher"/>
                <a:sym typeface="Philosopher"/>
              </a:rPr>
              <a:t>Description:</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Encourage learners to reflect on their own work and progress, promoting self-awareness and metacognitive skills.</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i="1">
                <a:solidFill>
                  <a:schemeClr val="dk1"/>
                </a:solidFill>
                <a:latin typeface="Philosopher"/>
                <a:ea typeface="Philosopher"/>
                <a:cs typeface="Philosopher"/>
                <a:sym typeface="Philosopher"/>
              </a:rPr>
              <a:t>Effective Feedback: </a:t>
            </a:r>
            <a:r>
              <a:rPr lang="cs-CZ" sz="2000">
                <a:solidFill>
                  <a:schemeClr val="dk1"/>
                </a:solidFill>
                <a:latin typeface="Philosopher"/>
                <a:ea typeface="Philosopher"/>
                <a:cs typeface="Philosopher"/>
                <a:sym typeface="Philosopher"/>
              </a:rPr>
              <a:t>Provide guidance on self-assessment, helping learners identify their strengths and areas for growth.</a:t>
            </a:r>
            <a:endParaRPr sz="2000">
              <a:solidFill>
                <a:schemeClr val="dk1"/>
              </a:solidFill>
              <a:latin typeface="Philosopher"/>
              <a:ea typeface="Philosopher"/>
              <a:cs typeface="Philosopher"/>
              <a:sym typeface="Philosopher"/>
            </a:endParaRPr>
          </a:p>
          <a:p>
            <a:pPr marL="0" lvl="0" indent="0" algn="ctr" rtl="0">
              <a:lnSpc>
                <a:spcPct val="115000"/>
              </a:lnSpc>
              <a:spcBef>
                <a:spcPts val="1500"/>
              </a:spcBef>
              <a:spcAft>
                <a:spcPts val="0"/>
              </a:spcAft>
              <a:buClr>
                <a:schemeClr val="dk1"/>
              </a:buClr>
              <a:buSzPts val="1100"/>
              <a:buFont typeface="Arial"/>
              <a:buNone/>
            </a:pPr>
            <a:r>
              <a:rPr lang="cs-CZ" sz="2000" b="1">
                <a:solidFill>
                  <a:schemeClr val="dk1"/>
                </a:solidFill>
                <a:latin typeface="Philosopher"/>
                <a:ea typeface="Philosopher"/>
                <a:cs typeface="Philosopher"/>
                <a:sym typeface="Philosopher"/>
              </a:rPr>
              <a:t>5. </a:t>
            </a:r>
            <a:r>
              <a:rPr lang="cs-CZ" sz="2000" b="1">
                <a:solidFill>
                  <a:schemeClr val="accent5"/>
                </a:solidFill>
                <a:latin typeface="Philosopher"/>
                <a:ea typeface="Philosopher"/>
                <a:cs typeface="Philosopher"/>
                <a:sym typeface="Philosopher"/>
              </a:rPr>
              <a:t>Interactive</a:t>
            </a:r>
            <a:r>
              <a:rPr lang="cs-CZ" sz="2000" b="1">
                <a:solidFill>
                  <a:schemeClr val="dk1"/>
                </a:solidFill>
                <a:latin typeface="Philosopher"/>
                <a:ea typeface="Philosopher"/>
                <a:cs typeface="Philosopher"/>
                <a:sym typeface="Philosopher"/>
              </a:rPr>
              <a:t> Quizzes and Polls:</a:t>
            </a:r>
            <a:endParaRPr sz="2000" b="1">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lt1"/>
                </a:solidFill>
                <a:highlight>
                  <a:schemeClr val="accent5"/>
                </a:highlight>
                <a:latin typeface="Philosopher"/>
                <a:ea typeface="Philosopher"/>
                <a:cs typeface="Philosopher"/>
                <a:sym typeface="Philosopher"/>
              </a:rPr>
              <a:t>Description:</a:t>
            </a:r>
            <a:r>
              <a:rPr lang="cs-CZ" sz="2000">
                <a:solidFill>
                  <a:schemeClr val="dk1"/>
                </a:solidFill>
                <a:latin typeface="Philosopher"/>
                <a:ea typeface="Philosopher"/>
                <a:cs typeface="Philosopher"/>
                <a:sym typeface="Philosopher"/>
              </a:rPr>
              <a:t> Incorporate quick quizzes and polls to gauge learners' understanding and engagement.</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i="1">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Offer immediate feedback after each question, explaining correct answers and addressing misconceptions.</a:t>
            </a:r>
            <a:endParaRPr sz="2000">
              <a:solidFill>
                <a:schemeClr val="dk1"/>
              </a:solidFill>
              <a:latin typeface="Philosopher"/>
              <a:ea typeface="Philosopher"/>
              <a:cs typeface="Philosopher"/>
              <a:sym typeface="Philosopher"/>
            </a:endParaRPr>
          </a:p>
        </p:txBody>
      </p:sp>
      <p:sp>
        <p:nvSpPr>
          <p:cNvPr id="672" name="Google Shape;672;p55"/>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Assessment Strategies and Effective Feedback</a:t>
            </a:r>
            <a:endParaRPr sz="2200" b="1" i="0" u="none" strike="noStrike" cap="none">
              <a:solidFill>
                <a:schemeClr val="dk1"/>
              </a:solidFill>
              <a:latin typeface="Philosopher"/>
              <a:ea typeface="Philosopher"/>
              <a:cs typeface="Philosopher"/>
              <a:sym typeface="Philosopher"/>
            </a:endParaRPr>
          </a:p>
        </p:txBody>
      </p:sp>
      <p:grpSp>
        <p:nvGrpSpPr>
          <p:cNvPr id="673" name="Google Shape;673;p55"/>
          <p:cNvGrpSpPr/>
          <p:nvPr/>
        </p:nvGrpSpPr>
        <p:grpSpPr>
          <a:xfrm>
            <a:off x="5596861" y="764745"/>
            <a:ext cx="972416" cy="251958"/>
            <a:chOff x="5470062" y="1167647"/>
            <a:chExt cx="1251984" cy="358200"/>
          </a:xfrm>
        </p:grpSpPr>
        <p:sp>
          <p:nvSpPr>
            <p:cNvPr id="674" name="Google Shape;674;p5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5" name="Google Shape;675;p5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p5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77" name="Google Shape;677;p55"/>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6"/>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Assessment Strategies and Effective Feedback</a:t>
            </a:r>
            <a:endParaRPr sz="2200" b="1" i="0" u="none" strike="noStrike" cap="none">
              <a:solidFill>
                <a:schemeClr val="dk1"/>
              </a:solidFill>
              <a:latin typeface="Philosopher"/>
              <a:ea typeface="Philosopher"/>
              <a:cs typeface="Philosopher"/>
              <a:sym typeface="Philosopher"/>
            </a:endParaRPr>
          </a:p>
        </p:txBody>
      </p:sp>
      <p:grpSp>
        <p:nvGrpSpPr>
          <p:cNvPr id="683" name="Google Shape;683;p56"/>
          <p:cNvGrpSpPr/>
          <p:nvPr/>
        </p:nvGrpSpPr>
        <p:grpSpPr>
          <a:xfrm>
            <a:off x="5596861" y="764745"/>
            <a:ext cx="972416" cy="251958"/>
            <a:chOff x="5470062" y="1167647"/>
            <a:chExt cx="1251984" cy="358200"/>
          </a:xfrm>
        </p:grpSpPr>
        <p:sp>
          <p:nvSpPr>
            <p:cNvPr id="684" name="Google Shape;684;p5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5" name="Google Shape;685;p5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6" name="Google Shape;686;p5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87" name="Google Shape;687;p5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688" name="Google Shape;688;p56"/>
          <p:cNvSpPr txBox="1"/>
          <p:nvPr/>
        </p:nvSpPr>
        <p:spPr>
          <a:xfrm>
            <a:off x="893804" y="1360813"/>
            <a:ext cx="10378500" cy="4548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2000" b="1">
                <a:solidFill>
                  <a:schemeClr val="dk1"/>
                </a:solidFill>
                <a:latin typeface="Philosopher"/>
                <a:ea typeface="Philosopher"/>
                <a:cs typeface="Philosopher"/>
                <a:sym typeface="Philosopher"/>
              </a:rPr>
              <a:t>6. </a:t>
            </a:r>
            <a:r>
              <a:rPr lang="cs-CZ" sz="2000" b="1">
                <a:solidFill>
                  <a:schemeClr val="accent2"/>
                </a:solidFill>
                <a:latin typeface="Philosopher"/>
                <a:ea typeface="Philosopher"/>
                <a:cs typeface="Philosopher"/>
                <a:sym typeface="Philosopher"/>
              </a:rPr>
              <a:t>Scenario-Based</a:t>
            </a:r>
            <a:r>
              <a:rPr lang="cs-CZ" sz="2000" b="1">
                <a:solidFill>
                  <a:schemeClr val="dk1"/>
                </a:solidFill>
                <a:latin typeface="Philosopher"/>
                <a:ea typeface="Philosopher"/>
                <a:cs typeface="Philosopher"/>
                <a:sym typeface="Philosopher"/>
              </a:rPr>
              <a:t> </a:t>
            </a:r>
            <a:r>
              <a:rPr lang="cs-CZ" sz="2000" b="1" u="sng">
                <a:solidFill>
                  <a:schemeClr val="dk1"/>
                </a:solidFill>
                <a:latin typeface="Philosopher"/>
                <a:ea typeface="Philosopher"/>
                <a:cs typeface="Philosopher"/>
                <a:sym typeface="Philosopher"/>
              </a:rPr>
              <a:t>Assessments</a:t>
            </a:r>
            <a:r>
              <a:rPr lang="cs-CZ" sz="2000" b="1">
                <a:solidFill>
                  <a:schemeClr val="dk1"/>
                </a:solidFill>
                <a:latin typeface="Philosopher"/>
                <a:ea typeface="Philosopher"/>
                <a:cs typeface="Philosopher"/>
                <a:sym typeface="Philosopher"/>
              </a:rPr>
              <a:t>:</a:t>
            </a:r>
            <a:endParaRPr sz="2000" b="1">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lt1"/>
                </a:solidFill>
                <a:highlight>
                  <a:schemeClr val="accent2"/>
                </a:highlight>
                <a:latin typeface="Philosopher"/>
                <a:ea typeface="Philosopher"/>
                <a:cs typeface="Philosopher"/>
                <a:sym typeface="Philosopher"/>
              </a:rPr>
              <a:t>Description:</a:t>
            </a:r>
            <a:r>
              <a:rPr lang="cs-CZ" sz="2000">
                <a:solidFill>
                  <a:schemeClr val="dk1"/>
                </a:solidFill>
                <a:latin typeface="Philosopher"/>
                <a:ea typeface="Philosopher"/>
                <a:cs typeface="Philosopher"/>
                <a:sym typeface="Philosopher"/>
              </a:rPr>
              <a:t> Present learners with real-world scenarios that require them to make decisions based on their understanding of the subject.</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i="1">
                <a:solidFill>
                  <a:schemeClr val="dk1"/>
                </a:solidFill>
                <a:latin typeface="Philosopher"/>
                <a:ea typeface="Philosopher"/>
                <a:cs typeface="Philosopher"/>
                <a:sym typeface="Philosopher"/>
              </a:rPr>
              <a:t>Effective Feedback:</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Provide feedback that discusses the consequences of their decisions and how they align with the subject matter.</a:t>
            </a:r>
            <a:endParaRPr sz="2000">
              <a:solidFill>
                <a:schemeClr val="dk1"/>
              </a:solidFill>
              <a:latin typeface="Philosopher"/>
              <a:ea typeface="Philosopher"/>
              <a:cs typeface="Philosopher"/>
              <a:sym typeface="Philosopher"/>
            </a:endParaRPr>
          </a:p>
          <a:p>
            <a:pPr marL="0" lvl="0" indent="0" algn="ctr" rtl="0">
              <a:lnSpc>
                <a:spcPct val="115000"/>
              </a:lnSpc>
              <a:spcBef>
                <a:spcPts val="1500"/>
              </a:spcBef>
              <a:spcAft>
                <a:spcPts val="0"/>
              </a:spcAft>
              <a:buClr>
                <a:schemeClr val="dk1"/>
              </a:buClr>
              <a:buSzPts val="1100"/>
              <a:buFont typeface="Arial"/>
              <a:buNone/>
            </a:pPr>
            <a:r>
              <a:rPr lang="cs-CZ" sz="2000" b="1">
                <a:solidFill>
                  <a:schemeClr val="dk1"/>
                </a:solidFill>
                <a:latin typeface="Philosopher"/>
                <a:ea typeface="Philosopher"/>
                <a:cs typeface="Philosopher"/>
                <a:sym typeface="Philosopher"/>
              </a:rPr>
              <a:t>7. </a:t>
            </a:r>
            <a:r>
              <a:rPr lang="cs-CZ" sz="2000" b="1">
                <a:solidFill>
                  <a:schemeClr val="accent1"/>
                </a:solidFill>
                <a:latin typeface="Philosopher"/>
                <a:ea typeface="Philosopher"/>
                <a:cs typeface="Philosopher"/>
                <a:sym typeface="Philosopher"/>
              </a:rPr>
              <a:t>Rubrics and Criteria:</a:t>
            </a:r>
            <a:endParaRPr sz="2000" b="1">
              <a:solidFill>
                <a:schemeClr val="accent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a:solidFill>
                  <a:schemeClr val="lt1"/>
                </a:solidFill>
                <a:highlight>
                  <a:schemeClr val="accent1"/>
                </a:highlight>
                <a:latin typeface="Philosopher"/>
                <a:ea typeface="Philosopher"/>
                <a:cs typeface="Philosopher"/>
                <a:sym typeface="Philosopher"/>
              </a:rPr>
              <a:t>Description:</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Clearly define assessment criteria and rubrics to communicate expectations and evaluation standards.</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i="1">
                <a:solidFill>
                  <a:schemeClr val="dk1"/>
                </a:solidFill>
                <a:latin typeface="Philosopher"/>
                <a:ea typeface="Philosopher"/>
                <a:cs typeface="Philosopher"/>
                <a:sym typeface="Philosopher"/>
              </a:rPr>
              <a:t>Effective Feedback:</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Align feedback with specific criteria, pointing out where learners excelled and where improvements can be made.</a:t>
            </a:r>
            <a:endParaRPr sz="2000">
              <a:solidFill>
                <a:schemeClr val="dk1"/>
              </a:solidFill>
              <a:latin typeface="Philosopher"/>
              <a:ea typeface="Philosopher"/>
              <a:cs typeface="Philosopher"/>
              <a:sym typeface="Philosopher"/>
            </a:endParaRPr>
          </a:p>
        </p:txBody>
      </p:sp>
      <p:pic>
        <p:nvPicPr>
          <p:cNvPr id="689" name="Google Shape;689;p56"/>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7"/>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Assessment Strategies and Effective Feedback</a:t>
            </a:r>
            <a:endParaRPr sz="2200" b="1" i="0" u="none" strike="noStrike" cap="none">
              <a:solidFill>
                <a:schemeClr val="dk1"/>
              </a:solidFill>
              <a:latin typeface="Philosopher"/>
              <a:ea typeface="Philosopher"/>
              <a:cs typeface="Philosopher"/>
              <a:sym typeface="Philosopher"/>
            </a:endParaRPr>
          </a:p>
        </p:txBody>
      </p:sp>
      <p:grpSp>
        <p:nvGrpSpPr>
          <p:cNvPr id="695" name="Google Shape;695;p57"/>
          <p:cNvGrpSpPr/>
          <p:nvPr/>
        </p:nvGrpSpPr>
        <p:grpSpPr>
          <a:xfrm>
            <a:off x="5596861" y="764745"/>
            <a:ext cx="972416" cy="251958"/>
            <a:chOff x="5470062" y="1167647"/>
            <a:chExt cx="1251984" cy="358200"/>
          </a:xfrm>
        </p:grpSpPr>
        <p:sp>
          <p:nvSpPr>
            <p:cNvPr id="696" name="Google Shape;696;p5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p5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8" name="Google Shape;698;p5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99" name="Google Shape;699;p5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00" name="Google Shape;700;p57"/>
          <p:cNvSpPr txBox="1"/>
          <p:nvPr/>
        </p:nvSpPr>
        <p:spPr>
          <a:xfrm>
            <a:off x="1163963" y="1315200"/>
            <a:ext cx="9838200" cy="42276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000"/>
              </a:spcBef>
              <a:spcAft>
                <a:spcPts val="0"/>
              </a:spcAft>
              <a:buClr>
                <a:schemeClr val="dk1"/>
              </a:buClr>
              <a:buSzPts val="1100"/>
              <a:buFont typeface="Arial"/>
              <a:buNone/>
            </a:pPr>
            <a:r>
              <a:rPr lang="cs-CZ" sz="2000" b="1">
                <a:solidFill>
                  <a:schemeClr val="dk1"/>
                </a:solidFill>
                <a:latin typeface="Philosopher"/>
                <a:ea typeface="Philosopher"/>
                <a:cs typeface="Philosopher"/>
                <a:sym typeface="Philosopher"/>
              </a:rPr>
              <a:t>8. </a:t>
            </a:r>
            <a:r>
              <a:rPr lang="cs-CZ" sz="2000" b="1">
                <a:solidFill>
                  <a:schemeClr val="accent4"/>
                </a:solidFill>
                <a:latin typeface="Philosopher"/>
                <a:ea typeface="Philosopher"/>
                <a:cs typeface="Philosopher"/>
                <a:sym typeface="Philosopher"/>
              </a:rPr>
              <a:t>Audio and Video</a:t>
            </a:r>
            <a:r>
              <a:rPr lang="cs-CZ" sz="2000" b="1">
                <a:solidFill>
                  <a:schemeClr val="dk1"/>
                </a:solidFill>
                <a:latin typeface="Philosopher"/>
                <a:ea typeface="Philosopher"/>
                <a:cs typeface="Philosopher"/>
                <a:sym typeface="Philosopher"/>
              </a:rPr>
              <a:t> </a:t>
            </a:r>
            <a:r>
              <a:rPr lang="cs-CZ" sz="2000" b="1" u="sng">
                <a:solidFill>
                  <a:schemeClr val="dk1"/>
                </a:solidFill>
                <a:latin typeface="Philosopher"/>
                <a:ea typeface="Philosopher"/>
                <a:cs typeface="Philosopher"/>
                <a:sym typeface="Philosopher"/>
              </a:rPr>
              <a:t>Feedback</a:t>
            </a:r>
            <a:r>
              <a:rPr lang="cs-CZ" sz="2000" b="1">
                <a:solidFill>
                  <a:schemeClr val="dk1"/>
                </a:solidFill>
                <a:latin typeface="Philosopher"/>
                <a:ea typeface="Philosopher"/>
                <a:cs typeface="Philosopher"/>
                <a:sym typeface="Philosopher"/>
              </a:rPr>
              <a:t>:</a:t>
            </a:r>
            <a:endParaRPr sz="2000" b="1">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None/>
            </a:pPr>
            <a:r>
              <a:rPr lang="cs-CZ" sz="2000" b="1">
                <a:solidFill>
                  <a:schemeClr val="lt1"/>
                </a:solidFill>
                <a:highlight>
                  <a:schemeClr val="accent4"/>
                </a:highlight>
                <a:latin typeface="Philosopher"/>
                <a:ea typeface="Philosopher"/>
                <a:cs typeface="Philosopher"/>
                <a:sym typeface="Philosopher"/>
              </a:rPr>
              <a:t>Description:</a:t>
            </a:r>
            <a:r>
              <a:rPr lang="cs-CZ" sz="2000">
                <a:solidFill>
                  <a:schemeClr val="dk1"/>
                </a:solidFill>
                <a:latin typeface="Philosopher"/>
                <a:ea typeface="Philosopher"/>
                <a:cs typeface="Philosopher"/>
                <a:sym typeface="Philosopher"/>
              </a:rPr>
              <a:t> Provide feedback in the form of audio or video recordings, allowing for a more personalized and engaging approach.</a:t>
            </a:r>
            <a:endParaRPr sz="2000">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None/>
            </a:pPr>
            <a:r>
              <a:rPr lang="cs-CZ" sz="2000" b="1" i="1">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Use tone, gestures, and expressions to convey encouragement and guidance effectively.</a:t>
            </a:r>
            <a:endParaRPr sz="2000">
              <a:solidFill>
                <a:schemeClr val="dk1"/>
              </a:solidFill>
              <a:latin typeface="Philosopher"/>
              <a:ea typeface="Philosopher"/>
              <a:cs typeface="Philosopher"/>
              <a:sym typeface="Philosopher"/>
            </a:endParaRPr>
          </a:p>
          <a:p>
            <a:pPr marL="0" marR="0" lvl="0" indent="0" algn="ctr" rtl="0">
              <a:lnSpc>
                <a:spcPct val="115000"/>
              </a:lnSpc>
              <a:spcBef>
                <a:spcPts val="1000"/>
              </a:spcBef>
              <a:spcAft>
                <a:spcPts val="0"/>
              </a:spcAft>
              <a:buNone/>
            </a:pPr>
            <a:r>
              <a:rPr lang="cs-CZ" sz="2000" b="1">
                <a:solidFill>
                  <a:schemeClr val="dk1"/>
                </a:solidFill>
                <a:latin typeface="Philosopher"/>
                <a:ea typeface="Philosopher"/>
                <a:cs typeface="Philosopher"/>
                <a:sym typeface="Philosopher"/>
              </a:rPr>
              <a:t>9. </a:t>
            </a:r>
            <a:r>
              <a:rPr lang="cs-CZ" sz="2000" b="1">
                <a:solidFill>
                  <a:schemeClr val="accent3"/>
                </a:solidFill>
                <a:latin typeface="Philosopher"/>
                <a:ea typeface="Philosopher"/>
                <a:cs typeface="Philosopher"/>
                <a:sym typeface="Philosopher"/>
              </a:rPr>
              <a:t>Timely</a:t>
            </a:r>
            <a:r>
              <a:rPr lang="cs-CZ" sz="2000" b="1">
                <a:solidFill>
                  <a:schemeClr val="dk1"/>
                </a:solidFill>
                <a:latin typeface="Philosopher"/>
                <a:ea typeface="Philosopher"/>
                <a:cs typeface="Philosopher"/>
                <a:sym typeface="Philosopher"/>
              </a:rPr>
              <a:t> </a:t>
            </a:r>
            <a:r>
              <a:rPr lang="cs-CZ" sz="2000" b="1" u="sng">
                <a:solidFill>
                  <a:schemeClr val="dk1"/>
                </a:solidFill>
                <a:latin typeface="Philosopher"/>
                <a:ea typeface="Philosopher"/>
                <a:cs typeface="Philosopher"/>
                <a:sym typeface="Philosopher"/>
              </a:rPr>
              <a:t>Feedback:</a:t>
            </a:r>
            <a:endParaRPr sz="2000" b="1" u="sng">
              <a:solidFill>
                <a:schemeClr val="dk1"/>
              </a:solidFill>
              <a:latin typeface="Philosopher"/>
              <a:ea typeface="Philosopher"/>
              <a:cs typeface="Philosopher"/>
              <a:sym typeface="Philosopher"/>
            </a:endParaRPr>
          </a:p>
          <a:p>
            <a:pPr marL="0" marR="0" lvl="0" indent="0" algn="l" rtl="0">
              <a:lnSpc>
                <a:spcPct val="115000"/>
              </a:lnSpc>
              <a:spcBef>
                <a:spcPts val="1000"/>
              </a:spcBef>
              <a:spcAft>
                <a:spcPts val="0"/>
              </a:spcAft>
              <a:buNone/>
            </a:pPr>
            <a:r>
              <a:rPr lang="cs-CZ" sz="2000" b="1">
                <a:solidFill>
                  <a:schemeClr val="lt1"/>
                </a:solidFill>
                <a:highlight>
                  <a:schemeClr val="accent3"/>
                </a:highlight>
                <a:latin typeface="Philosopher"/>
                <a:ea typeface="Philosopher"/>
                <a:cs typeface="Philosopher"/>
                <a:sym typeface="Philosopher"/>
              </a:rPr>
              <a:t>Description:</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Offer feedback promptly after assessments to maintain learners' momentum and motivation.</a:t>
            </a:r>
            <a:endParaRPr sz="2000">
              <a:solidFill>
                <a:schemeClr val="dk1"/>
              </a:solidFill>
              <a:latin typeface="Philosopher"/>
              <a:ea typeface="Philosopher"/>
              <a:cs typeface="Philosopher"/>
              <a:sym typeface="Philosopher"/>
            </a:endParaRPr>
          </a:p>
          <a:p>
            <a:pPr marL="0" marR="0" lvl="0" indent="0" algn="l" rtl="0">
              <a:lnSpc>
                <a:spcPct val="115000"/>
              </a:lnSpc>
              <a:spcBef>
                <a:spcPts val="1000"/>
              </a:spcBef>
              <a:spcAft>
                <a:spcPts val="1000"/>
              </a:spcAft>
              <a:buNone/>
            </a:pPr>
            <a:r>
              <a:rPr lang="cs-CZ" sz="2000" b="1" i="1">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Prioritize timely delivery while ensuring feedback is detailed and actionable.</a:t>
            </a:r>
            <a:endParaRPr sz="2000" b="1">
              <a:solidFill>
                <a:schemeClr val="dk1"/>
              </a:solidFill>
              <a:latin typeface="Philosopher"/>
              <a:ea typeface="Philosopher"/>
              <a:cs typeface="Philosopher"/>
              <a:sym typeface="Philosopher"/>
            </a:endParaRPr>
          </a:p>
        </p:txBody>
      </p:sp>
      <p:pic>
        <p:nvPicPr>
          <p:cNvPr id="701" name="Google Shape;701;p57"/>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8"/>
          <p:cNvSpPr txBox="1"/>
          <p:nvPr/>
        </p:nvSpPr>
        <p:spPr>
          <a:xfrm>
            <a:off x="2972250" y="123926"/>
            <a:ext cx="6247500" cy="70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Assessment Strategies and Effective Feedback</a:t>
            </a:r>
            <a:endParaRPr sz="2200" b="1" i="0" u="none" strike="noStrike" cap="none">
              <a:solidFill>
                <a:schemeClr val="dk1"/>
              </a:solidFill>
              <a:latin typeface="Philosopher"/>
              <a:ea typeface="Philosopher"/>
              <a:cs typeface="Philosopher"/>
              <a:sym typeface="Philosopher"/>
            </a:endParaRPr>
          </a:p>
        </p:txBody>
      </p:sp>
      <p:grpSp>
        <p:nvGrpSpPr>
          <p:cNvPr id="707" name="Google Shape;707;p58"/>
          <p:cNvGrpSpPr/>
          <p:nvPr/>
        </p:nvGrpSpPr>
        <p:grpSpPr>
          <a:xfrm>
            <a:off x="5596861" y="764745"/>
            <a:ext cx="972416" cy="251958"/>
            <a:chOff x="5470062" y="1167647"/>
            <a:chExt cx="1251984" cy="358200"/>
          </a:xfrm>
        </p:grpSpPr>
        <p:sp>
          <p:nvSpPr>
            <p:cNvPr id="708" name="Google Shape;708;p5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9" name="Google Shape;709;p5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p5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11" name="Google Shape;711;p5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12" name="Google Shape;712;p58"/>
          <p:cNvSpPr txBox="1"/>
          <p:nvPr/>
        </p:nvSpPr>
        <p:spPr>
          <a:xfrm>
            <a:off x="1400275" y="1853775"/>
            <a:ext cx="9225300" cy="20727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000"/>
              </a:spcBef>
              <a:spcAft>
                <a:spcPts val="0"/>
              </a:spcAft>
              <a:buClr>
                <a:schemeClr val="dk1"/>
              </a:buClr>
              <a:buSzPts val="1100"/>
              <a:buFont typeface="Arial"/>
              <a:buNone/>
            </a:pPr>
            <a:r>
              <a:rPr lang="cs-CZ" sz="2000" b="1">
                <a:solidFill>
                  <a:schemeClr val="dk1"/>
                </a:solidFill>
                <a:latin typeface="Philosopher"/>
                <a:ea typeface="Philosopher"/>
                <a:cs typeface="Philosopher"/>
                <a:sym typeface="Philosopher"/>
              </a:rPr>
              <a:t>10. </a:t>
            </a:r>
            <a:r>
              <a:rPr lang="cs-CZ" sz="2000" b="1">
                <a:solidFill>
                  <a:schemeClr val="accent5"/>
                </a:solidFill>
                <a:latin typeface="Philosopher"/>
                <a:ea typeface="Philosopher"/>
                <a:cs typeface="Philosopher"/>
                <a:sym typeface="Philosopher"/>
              </a:rPr>
              <a:t>Goal-Oriented </a:t>
            </a:r>
            <a:r>
              <a:rPr lang="cs-CZ" sz="2000" b="1" u="sng">
                <a:solidFill>
                  <a:schemeClr val="dk1"/>
                </a:solidFill>
                <a:latin typeface="Philosopher"/>
                <a:ea typeface="Philosopher"/>
                <a:cs typeface="Philosopher"/>
                <a:sym typeface="Philosopher"/>
              </a:rPr>
              <a:t>Feedback</a:t>
            </a:r>
            <a:r>
              <a:rPr lang="cs-CZ" sz="2000" b="1">
                <a:solidFill>
                  <a:schemeClr val="dk1"/>
                </a:solidFill>
                <a:latin typeface="Philosopher"/>
                <a:ea typeface="Philosopher"/>
                <a:cs typeface="Philosopher"/>
                <a:sym typeface="Philosopher"/>
              </a:rPr>
              <a:t>:</a:t>
            </a:r>
            <a:endParaRPr sz="2000" b="1">
              <a:solidFill>
                <a:schemeClr val="dk1"/>
              </a:solidFill>
              <a:latin typeface="Philosopher"/>
              <a:ea typeface="Philosopher"/>
              <a:cs typeface="Philosopher"/>
              <a:sym typeface="Philosopher"/>
            </a:endParaRPr>
          </a:p>
          <a:p>
            <a:pPr marL="0" lvl="0" indent="0" algn="l" rtl="0">
              <a:lnSpc>
                <a:spcPct val="115000"/>
              </a:lnSpc>
              <a:spcBef>
                <a:spcPts val="1000"/>
              </a:spcBef>
              <a:spcAft>
                <a:spcPts val="0"/>
              </a:spcAft>
              <a:buClr>
                <a:schemeClr val="dk1"/>
              </a:buClr>
              <a:buSzPts val="1100"/>
              <a:buFont typeface="Arial"/>
              <a:buNone/>
            </a:pPr>
            <a:r>
              <a:rPr lang="cs-CZ" sz="2000" b="1">
                <a:solidFill>
                  <a:schemeClr val="lt1"/>
                </a:solidFill>
                <a:highlight>
                  <a:schemeClr val="accent5"/>
                </a:highlight>
                <a:latin typeface="Philosopher"/>
                <a:ea typeface="Philosopher"/>
                <a:cs typeface="Philosopher"/>
                <a:sym typeface="Philosopher"/>
              </a:rPr>
              <a:t>Description:</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Align feedback with learners' individual goals, emphasizing how their efforts contribute to their learning journey.</a:t>
            </a:r>
            <a:endParaRPr sz="2000">
              <a:solidFill>
                <a:schemeClr val="dk1"/>
              </a:solidFill>
              <a:latin typeface="Philosopher"/>
              <a:ea typeface="Philosopher"/>
              <a:cs typeface="Philosopher"/>
              <a:sym typeface="Philosopher"/>
            </a:endParaRPr>
          </a:p>
          <a:p>
            <a:pPr marL="0" lvl="0" indent="0" algn="l" rtl="0">
              <a:lnSpc>
                <a:spcPct val="115000"/>
              </a:lnSpc>
              <a:spcBef>
                <a:spcPts val="1000"/>
              </a:spcBef>
              <a:spcAft>
                <a:spcPts val="1000"/>
              </a:spcAft>
              <a:buClr>
                <a:schemeClr val="dk1"/>
              </a:buClr>
              <a:buSzPts val="1100"/>
              <a:buFont typeface="Arial"/>
              <a:buNone/>
            </a:pPr>
            <a:r>
              <a:rPr lang="cs-CZ" sz="2000" b="1" i="1">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Acknowledge progress toward goals, suggesting strategies to further achieve them.</a:t>
            </a:r>
            <a:endParaRPr sz="2000" b="1">
              <a:solidFill>
                <a:schemeClr val="dk1"/>
              </a:solidFill>
              <a:latin typeface="Philosopher"/>
              <a:ea typeface="Philosopher"/>
              <a:cs typeface="Philosopher"/>
              <a:sym typeface="Philosopher"/>
            </a:endParaRPr>
          </a:p>
        </p:txBody>
      </p:sp>
      <p:sp>
        <p:nvSpPr>
          <p:cNvPr id="713" name="Google Shape;713;p58"/>
          <p:cNvSpPr/>
          <p:nvPr/>
        </p:nvSpPr>
        <p:spPr>
          <a:xfrm>
            <a:off x="8482450" y="4140102"/>
            <a:ext cx="2143125" cy="2143125"/>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4">
              <a:alphaModFix/>
            </a:blip>
            <a:stretch>
              <a:fillRect/>
            </a:stretch>
          </a:blipFill>
          <a:ln>
            <a:noFill/>
          </a:ln>
        </p:spPr>
        <p:txBody>
          <a:bodyPr/>
          <a:lstStyle/>
          <a:p>
            <a:endParaRPr lang="en-IE"/>
          </a:p>
        </p:txBody>
      </p:sp>
      <p:pic>
        <p:nvPicPr>
          <p:cNvPr id="714" name="Google Shape;714;p5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59"/>
          <p:cNvPicPr preferRelativeResize="0"/>
          <p:nvPr/>
        </p:nvPicPr>
        <p:blipFill rotWithShape="1">
          <a:blip r:embed="rId3">
            <a:alphaModFix amt="19000"/>
          </a:blip>
          <a:srcRect r="537"/>
          <a:stretch/>
        </p:blipFill>
        <p:spPr>
          <a:xfrm>
            <a:off x="0" y="0"/>
            <a:ext cx="12349350" cy="6934199"/>
          </a:xfrm>
          <a:prstGeom prst="rect">
            <a:avLst/>
          </a:prstGeom>
          <a:noFill/>
          <a:ln>
            <a:noFill/>
          </a:ln>
        </p:spPr>
      </p:pic>
      <p:sp>
        <p:nvSpPr>
          <p:cNvPr id="720" name="Google Shape;720;p59"/>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300" b="1">
                <a:solidFill>
                  <a:schemeClr val="dk1"/>
                </a:solidFill>
                <a:latin typeface="Philosopher"/>
                <a:ea typeface="Philosopher"/>
                <a:cs typeface="Philosopher"/>
                <a:sym typeface="Philosopher"/>
              </a:rPr>
              <a:t>Role-play: Practicing Feedback Delivery in a Digital Setting</a:t>
            </a:r>
            <a:br>
              <a:rPr lang="cs-CZ" sz="2300" b="1">
                <a:solidFill>
                  <a:schemeClr val="dk1"/>
                </a:solidFill>
                <a:latin typeface="Philosopher"/>
                <a:ea typeface="Philosopher"/>
                <a:cs typeface="Philosopher"/>
                <a:sym typeface="Philosopher"/>
              </a:rPr>
            </a:br>
            <a:r>
              <a:rPr lang="cs-CZ" sz="2300" b="1">
                <a:solidFill>
                  <a:schemeClr val="dk1"/>
                </a:solidFill>
                <a:latin typeface="Philosopher"/>
                <a:ea typeface="Philosopher"/>
                <a:cs typeface="Philosopher"/>
                <a:sym typeface="Philosopher"/>
              </a:rPr>
              <a:t>("Changing Role of an Educator")</a:t>
            </a:r>
            <a:endParaRPr sz="2300" b="1" i="0" u="none" strike="noStrike" cap="none">
              <a:solidFill>
                <a:schemeClr val="dk1"/>
              </a:solidFill>
              <a:latin typeface="Philosopher"/>
              <a:ea typeface="Philosopher"/>
              <a:cs typeface="Philosopher"/>
              <a:sym typeface="Philosopher"/>
            </a:endParaRPr>
          </a:p>
        </p:txBody>
      </p:sp>
      <p:grpSp>
        <p:nvGrpSpPr>
          <p:cNvPr id="721" name="Google Shape;721;p59"/>
          <p:cNvGrpSpPr/>
          <p:nvPr/>
        </p:nvGrpSpPr>
        <p:grpSpPr>
          <a:xfrm>
            <a:off x="5470010" y="961514"/>
            <a:ext cx="1251984" cy="358200"/>
            <a:chOff x="5470062" y="1167647"/>
            <a:chExt cx="1251984" cy="358200"/>
          </a:xfrm>
        </p:grpSpPr>
        <p:sp>
          <p:nvSpPr>
            <p:cNvPr id="722" name="Google Shape;722;p5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3" name="Google Shape;723;p5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4" name="Google Shape;724;p5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25" name="Google Shape;725;p59"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726" name="Google Shape;726;p59"/>
          <p:cNvSpPr txBox="1"/>
          <p:nvPr/>
        </p:nvSpPr>
        <p:spPr>
          <a:xfrm>
            <a:off x="906742" y="1218613"/>
            <a:ext cx="10378500" cy="4871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000" b="1" i="1" u="sng">
                <a:solidFill>
                  <a:schemeClr val="dk1"/>
                </a:solidFill>
                <a:latin typeface="Philosopher"/>
                <a:ea typeface="Philosopher"/>
                <a:cs typeface="Philosopher"/>
                <a:sym typeface="Philosopher"/>
              </a:rPr>
              <a:t>Scenario:</a:t>
            </a:r>
            <a:r>
              <a:rPr lang="cs-CZ" sz="2000" b="1">
                <a:solidFill>
                  <a:schemeClr val="dk1"/>
                </a:solidFill>
                <a:latin typeface="Philosopher"/>
                <a:ea typeface="Philosopher"/>
                <a:cs typeface="Philosopher"/>
                <a:sym typeface="Philosopher"/>
              </a:rPr>
              <a:t> </a:t>
            </a:r>
            <a:br>
              <a:rPr lang="cs-CZ" sz="2000" b="1">
                <a:solidFill>
                  <a:schemeClr val="dk1"/>
                </a:solidFill>
                <a:latin typeface="Philosopher"/>
                <a:ea typeface="Philosopher"/>
                <a:cs typeface="Philosopher"/>
                <a:sym typeface="Philosopher"/>
              </a:rPr>
            </a:br>
            <a:r>
              <a:rPr lang="cs-CZ" sz="2000">
                <a:solidFill>
                  <a:schemeClr val="dk1"/>
                </a:solidFill>
                <a:latin typeface="Philosopher"/>
                <a:ea typeface="Philosopher"/>
                <a:cs typeface="Philosopher"/>
                <a:sym typeface="Philosopher"/>
              </a:rPr>
              <a:t>Imagine you are an educator providing feedback to a learner on a recent assignment </a:t>
            </a:r>
            <a:r>
              <a:rPr lang="cs-CZ" sz="2000" b="1" u="sng">
                <a:solidFill>
                  <a:schemeClr val="dk1"/>
                </a:solidFill>
                <a:latin typeface="Philosopher"/>
                <a:ea typeface="Philosopher"/>
                <a:cs typeface="Philosopher"/>
                <a:sym typeface="Philosopher"/>
              </a:rPr>
              <a:t>submitted digitally</a:t>
            </a:r>
            <a:r>
              <a:rPr lang="cs-CZ" sz="2000">
                <a:solidFill>
                  <a:schemeClr val="dk1"/>
                </a:solidFill>
                <a:latin typeface="Philosopher"/>
                <a:ea typeface="Philosopher"/>
                <a:cs typeface="Philosopher"/>
                <a:sym typeface="Philosopher"/>
              </a:rPr>
              <a:t>. Your goal is to </a:t>
            </a:r>
            <a:r>
              <a:rPr lang="cs-CZ" sz="2000" b="1">
                <a:solidFill>
                  <a:schemeClr val="dk1"/>
                </a:solidFill>
                <a:latin typeface="Philosopher"/>
                <a:ea typeface="Philosopher"/>
                <a:cs typeface="Philosopher"/>
                <a:sym typeface="Philosopher"/>
              </a:rPr>
              <a:t>deliver feedback that is motivating, specific, and actionable, fostering engagement and supporting the learner's growth.</a:t>
            </a:r>
            <a:endParaRPr sz="2000" b="1">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u="sng">
                <a:solidFill>
                  <a:schemeClr val="dk1"/>
                </a:solidFill>
                <a:latin typeface="Philosopher"/>
                <a:ea typeface="Philosopher"/>
                <a:cs typeface="Philosopher"/>
                <a:sym typeface="Philosopher"/>
              </a:rPr>
              <a:t>Roles:</a:t>
            </a:r>
            <a:endParaRPr sz="2000" b="1" u="sng">
              <a:solidFill>
                <a:schemeClr val="dk1"/>
              </a:solidFill>
              <a:latin typeface="Philosopher"/>
              <a:ea typeface="Philosopher"/>
              <a:cs typeface="Philosopher"/>
              <a:sym typeface="Philosopher"/>
            </a:endParaRPr>
          </a:p>
          <a:p>
            <a:pPr marL="457200" lvl="0"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highlight>
                  <a:schemeClr val="accent4"/>
                </a:highlight>
                <a:latin typeface="Philosopher"/>
                <a:ea typeface="Philosopher"/>
                <a:cs typeface="Philosopher"/>
                <a:sym typeface="Philosopher"/>
              </a:rPr>
              <a:t>Educator:</a:t>
            </a:r>
            <a:r>
              <a:rPr lang="cs-CZ" sz="2000">
                <a:solidFill>
                  <a:schemeClr val="accent4"/>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The one providing feedback on the learner's assignment - Deliver feedback on the learner's assignment. Use effective strategies like using the learner's name, acknowledging strengths, and addressing areas for improvement;</a:t>
            </a:r>
            <a:endParaRPr sz="2000">
              <a:solidFill>
                <a:schemeClr val="dk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dk1"/>
              </a:buClr>
              <a:buSzPts val="2000"/>
              <a:buFont typeface="Philosopher"/>
              <a:buChar char="-"/>
            </a:pPr>
            <a:r>
              <a:rPr lang="cs-CZ" sz="2000" b="1">
                <a:solidFill>
                  <a:schemeClr val="dk1"/>
                </a:solidFill>
                <a:highlight>
                  <a:schemeClr val="accent1"/>
                </a:highlight>
                <a:latin typeface="Philosopher"/>
                <a:ea typeface="Philosopher"/>
                <a:cs typeface="Philosopher"/>
                <a:sym typeface="Philosopher"/>
              </a:rPr>
              <a:t>Learner:</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The one receiving the feedback and responding to it - Respond to the feedback, asking questions for clarification or seeking further guidance.</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000" b="1" i="1" u="sng">
                <a:solidFill>
                  <a:schemeClr val="dk1"/>
                </a:solidFill>
                <a:latin typeface="Philosopher"/>
                <a:ea typeface="Philosopher"/>
                <a:cs typeface="Philosopher"/>
                <a:sym typeface="Philosopher"/>
              </a:rPr>
              <a:t>Facilitator Observes:</a:t>
            </a:r>
            <a:r>
              <a:rPr lang="cs-CZ" sz="2000">
                <a:solidFill>
                  <a:schemeClr val="dk1"/>
                </a:solidFill>
                <a:latin typeface="Philosopher"/>
                <a:ea typeface="Philosopher"/>
                <a:cs typeface="Philosopher"/>
                <a:sym typeface="Philosopher"/>
              </a:rPr>
              <a:t> Observe the interaction and take note of the strategies used in the feedback delivery.</a:t>
            </a:r>
            <a:endParaRPr sz="2000">
              <a:solidFill>
                <a:schemeClr val="dk1"/>
              </a:solidFill>
              <a:latin typeface="Philosopher"/>
              <a:ea typeface="Philosopher"/>
              <a:cs typeface="Philosopher"/>
              <a:sym typeface="Philosopher"/>
            </a:endParaRPr>
          </a:p>
        </p:txBody>
      </p:sp>
      <p:pic>
        <p:nvPicPr>
          <p:cNvPr id="727" name="Google Shape;727;p59"/>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60"/>
          <p:cNvSpPr/>
          <p:nvPr/>
        </p:nvSpPr>
        <p:spPr>
          <a:xfrm>
            <a:off x="3844900" y="1614625"/>
            <a:ext cx="6715500" cy="3642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3" name="Google Shape;733;p60"/>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Discussion points</a:t>
            </a:r>
            <a:endParaRPr sz="2700" b="1" i="0" u="none" strike="noStrike" cap="none">
              <a:solidFill>
                <a:schemeClr val="dk1"/>
              </a:solidFill>
              <a:latin typeface="Philosopher"/>
              <a:ea typeface="Philosopher"/>
              <a:cs typeface="Philosopher"/>
              <a:sym typeface="Philosopher"/>
            </a:endParaRPr>
          </a:p>
        </p:txBody>
      </p:sp>
      <p:grpSp>
        <p:nvGrpSpPr>
          <p:cNvPr id="734" name="Google Shape;734;p60"/>
          <p:cNvGrpSpPr/>
          <p:nvPr/>
        </p:nvGrpSpPr>
        <p:grpSpPr>
          <a:xfrm>
            <a:off x="5470010" y="961514"/>
            <a:ext cx="1251984" cy="358200"/>
            <a:chOff x="5470062" y="1167647"/>
            <a:chExt cx="1251984" cy="358200"/>
          </a:xfrm>
        </p:grpSpPr>
        <p:sp>
          <p:nvSpPr>
            <p:cNvPr id="735" name="Google Shape;735;p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6" name="Google Shape;736;p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7" name="Google Shape;737;p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38" name="Google Shape;738;p6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39" name="Google Shape;739;p60"/>
          <p:cNvSpPr txBox="1"/>
          <p:nvPr/>
        </p:nvSpPr>
        <p:spPr>
          <a:xfrm>
            <a:off x="4066750" y="1812750"/>
            <a:ext cx="6271800" cy="3232500"/>
          </a:xfrm>
          <a:prstGeom prst="rect">
            <a:avLst/>
          </a:prstGeom>
          <a:noFill/>
          <a:ln>
            <a:noFill/>
          </a:ln>
        </p:spPr>
        <p:txBody>
          <a:bodyPr spcFirstLastPara="1" wrap="square" lIns="91425" tIns="45700" rIns="91425" bIns="45700" anchor="t" anchorCtr="0">
            <a:spAutoFit/>
          </a:bodyPr>
          <a:lstStyle/>
          <a:p>
            <a:pPr marL="457200" lvl="0" indent="-355600" algn="l" rtl="0">
              <a:lnSpc>
                <a:spcPct val="115000"/>
              </a:lnSpc>
              <a:spcBef>
                <a:spcPts val="150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How did the feedback delivery strategies used by the educator impact the learner's engagement and motivation?</a:t>
            </a:r>
            <a:br>
              <a:rPr lang="cs-CZ" sz="2000">
                <a:solidFill>
                  <a:schemeClr val="lt1"/>
                </a:solidFill>
                <a:latin typeface="Philosopher"/>
                <a:ea typeface="Philosopher"/>
                <a:cs typeface="Philosopher"/>
                <a:sym typeface="Philosopher"/>
              </a:rPr>
            </a:br>
            <a:endParaRPr sz="2000">
              <a:solidFill>
                <a:schemeClr val="lt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What specific techniques were employed to make the feedback motivating, specific, and actionable?</a:t>
            </a:r>
            <a:br>
              <a:rPr lang="cs-CZ" sz="2000">
                <a:solidFill>
                  <a:schemeClr val="lt1"/>
                </a:solidFill>
                <a:latin typeface="Philosopher"/>
                <a:ea typeface="Philosopher"/>
                <a:cs typeface="Philosopher"/>
                <a:sym typeface="Philosopher"/>
              </a:rPr>
            </a:br>
            <a:endParaRPr sz="2000">
              <a:solidFill>
                <a:schemeClr val="lt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How does this role-play highlight the evolving role of educators in the digital age?</a:t>
            </a:r>
            <a:endParaRPr sz="2000">
              <a:solidFill>
                <a:schemeClr val="lt1"/>
              </a:solidFill>
              <a:latin typeface="Philosopher"/>
              <a:ea typeface="Philosopher"/>
              <a:cs typeface="Philosopher"/>
              <a:sym typeface="Philosopher"/>
            </a:endParaRPr>
          </a:p>
        </p:txBody>
      </p:sp>
      <p:sp>
        <p:nvSpPr>
          <p:cNvPr id="740" name="Google Shape;740;p60"/>
          <p:cNvSpPr/>
          <p:nvPr/>
        </p:nvSpPr>
        <p:spPr>
          <a:xfrm>
            <a:off x="1596075" y="3969375"/>
            <a:ext cx="2248814" cy="208346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4">
              <a:alphaModFix/>
            </a:blip>
            <a:stretch>
              <a:fillRect/>
            </a:stretch>
          </a:blipFill>
          <a:ln>
            <a:noFill/>
          </a:ln>
        </p:spPr>
        <p:txBody>
          <a:bodyPr/>
          <a:lstStyle/>
          <a:p>
            <a:endParaRPr lang="en-IE"/>
          </a:p>
        </p:txBody>
      </p:sp>
      <p:pic>
        <p:nvPicPr>
          <p:cNvPr id="741" name="Google Shape;741;p6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p:nvPr/>
        </p:nvSpPr>
        <p:spPr>
          <a:xfrm>
            <a:off x="851690" y="974337"/>
            <a:ext cx="6096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 name="Google Shape;98;p16" descr="A picture containing text, person, person&#10;&#10;Description automatically generated"/>
          <p:cNvPicPr preferRelativeResize="0">
            <a:picLocks noGrp="1"/>
          </p:cNvPicPr>
          <p:nvPr>
            <p:ph type="pic" idx="2"/>
          </p:nvPr>
        </p:nvPicPr>
        <p:blipFill rotWithShape="1">
          <a:blip r:embed="rId3">
            <a:alphaModFix/>
          </a:blip>
          <a:srcRect t="7812" b="7813"/>
          <a:stretch/>
        </p:blipFill>
        <p:spPr>
          <a:xfrm>
            <a:off x="5360988" y="2700338"/>
            <a:ext cx="6096000" cy="3429000"/>
          </a:xfrm>
          <a:prstGeom prst="rect">
            <a:avLst/>
          </a:prstGeom>
          <a:noFill/>
          <a:ln>
            <a:noFill/>
          </a:ln>
        </p:spPr>
      </p:pic>
      <p:sp>
        <p:nvSpPr>
          <p:cNvPr id="99" name="Google Shape;99;p16"/>
          <p:cNvSpPr txBox="1"/>
          <p:nvPr/>
        </p:nvSpPr>
        <p:spPr>
          <a:xfrm>
            <a:off x="940650" y="1060975"/>
            <a:ext cx="4420500" cy="3215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cs-CZ" sz="1700" b="1">
                <a:solidFill>
                  <a:schemeClr val="dk1"/>
                </a:solidFill>
                <a:latin typeface="Philosopher"/>
                <a:ea typeface="Philosopher"/>
                <a:cs typeface="Philosopher"/>
                <a:sym typeface="Philosopher"/>
              </a:rPr>
              <a:t>The purpose of the workshop</a:t>
            </a:r>
            <a:r>
              <a:rPr lang="cs-CZ" sz="1700">
                <a:solidFill>
                  <a:schemeClr val="dk1"/>
                </a:solidFill>
                <a:latin typeface="Philosopher"/>
                <a:ea typeface="Philosopher"/>
                <a:cs typeface="Philosopher"/>
                <a:sym typeface="Philosopher"/>
              </a:rPr>
              <a:t>: </a:t>
            </a:r>
            <a:r>
              <a:rPr lang="cs-CZ" sz="1700" i="1">
                <a:solidFill>
                  <a:schemeClr val="dk1"/>
                </a:solidFill>
                <a:latin typeface="Philosopher"/>
                <a:ea typeface="Philosopher"/>
                <a:cs typeface="Philosopher"/>
                <a:sym typeface="Philosopher"/>
              </a:rPr>
              <a:t>to explore engagement strategies in digital learning environments.</a:t>
            </a:r>
            <a:endParaRPr sz="1700" i="1">
              <a:solidFill>
                <a:schemeClr val="dk1"/>
              </a:solidFill>
              <a:latin typeface="Philosopher"/>
              <a:ea typeface="Philosopher"/>
              <a:cs typeface="Philosopher"/>
              <a:sym typeface="Philosopher"/>
            </a:endParaRPr>
          </a:p>
          <a:p>
            <a:pPr marL="0" lvl="0" indent="0" algn="l" rtl="0">
              <a:lnSpc>
                <a:spcPct val="115000"/>
              </a:lnSpc>
              <a:spcBef>
                <a:spcPts val="0"/>
              </a:spcBef>
              <a:spcAft>
                <a:spcPts val="0"/>
              </a:spcAft>
              <a:buNone/>
            </a:pPr>
            <a:r>
              <a:rPr lang="cs-CZ" sz="1700">
                <a:solidFill>
                  <a:schemeClr val="dk1"/>
                </a:solidFill>
                <a:latin typeface="Philosopher"/>
                <a:ea typeface="Philosopher"/>
                <a:cs typeface="Philosopher"/>
                <a:sym typeface="Philosopher"/>
              </a:rPr>
              <a:t>S</a:t>
            </a:r>
            <a:r>
              <a:rPr lang="cs-CZ" sz="1700" b="1">
                <a:solidFill>
                  <a:schemeClr val="dk1"/>
                </a:solidFill>
                <a:latin typeface="Philosopher"/>
                <a:ea typeface="Philosopher"/>
                <a:cs typeface="Philosopher"/>
                <a:sym typeface="Philosopher"/>
              </a:rPr>
              <a:t>pecific objectives for this session</a:t>
            </a:r>
            <a:r>
              <a:rPr lang="cs-CZ" sz="1700">
                <a:solidFill>
                  <a:schemeClr val="dk1"/>
                </a:solidFill>
                <a:latin typeface="Philosopher"/>
                <a:ea typeface="Philosopher"/>
                <a:cs typeface="Philosopher"/>
                <a:sym typeface="Philosopher"/>
              </a:rPr>
              <a:t>:</a:t>
            </a:r>
            <a:endParaRPr sz="1700">
              <a:solidFill>
                <a:schemeClr val="dk1"/>
              </a:solidFill>
              <a:latin typeface="Philosopher"/>
              <a:ea typeface="Philosopher"/>
              <a:cs typeface="Philosopher"/>
              <a:sym typeface="Philosopher"/>
            </a:endParaRPr>
          </a:p>
          <a:p>
            <a:pPr marL="0" lvl="0" indent="0" algn="l" rtl="0">
              <a:lnSpc>
                <a:spcPct val="115000"/>
              </a:lnSpc>
              <a:spcBef>
                <a:spcPts val="0"/>
              </a:spcBef>
              <a:spcAft>
                <a:spcPts val="0"/>
              </a:spcAft>
              <a:buNone/>
            </a:pPr>
            <a:r>
              <a:rPr lang="cs-CZ" sz="1700" i="1">
                <a:solidFill>
                  <a:schemeClr val="dk1"/>
                </a:solidFill>
                <a:latin typeface="Philosopher"/>
                <a:ea typeface="Philosopher"/>
                <a:cs typeface="Philosopher"/>
                <a:sym typeface="Philosopher"/>
              </a:rPr>
              <a:t>- Understand the significance of engagement in digital learning.</a:t>
            </a:r>
            <a:endParaRPr sz="1700" i="1">
              <a:solidFill>
                <a:schemeClr val="dk1"/>
              </a:solidFill>
              <a:latin typeface="Philosopher"/>
              <a:ea typeface="Philosopher"/>
              <a:cs typeface="Philosopher"/>
              <a:sym typeface="Philosopher"/>
            </a:endParaRPr>
          </a:p>
          <a:p>
            <a:pPr marL="0" lvl="0" indent="0" algn="l" rtl="0">
              <a:lnSpc>
                <a:spcPct val="115000"/>
              </a:lnSpc>
              <a:spcBef>
                <a:spcPts val="0"/>
              </a:spcBef>
              <a:spcAft>
                <a:spcPts val="0"/>
              </a:spcAft>
              <a:buNone/>
            </a:pPr>
            <a:r>
              <a:rPr lang="cs-CZ" sz="1700" i="1">
                <a:solidFill>
                  <a:schemeClr val="dk1"/>
                </a:solidFill>
                <a:latin typeface="Philosopher"/>
                <a:ea typeface="Philosopher"/>
                <a:cs typeface="Philosopher"/>
                <a:sym typeface="Philosopher"/>
              </a:rPr>
              <a:t>- Identify challenges and opportunities related to engagement.</a:t>
            </a:r>
            <a:endParaRPr sz="1700" i="1">
              <a:solidFill>
                <a:schemeClr val="dk1"/>
              </a:solidFill>
              <a:latin typeface="Philosopher"/>
              <a:ea typeface="Philosopher"/>
              <a:cs typeface="Philosopher"/>
              <a:sym typeface="Philosopher"/>
            </a:endParaRPr>
          </a:p>
          <a:p>
            <a:pPr marL="0" lvl="0" indent="0" algn="l" rtl="0">
              <a:lnSpc>
                <a:spcPct val="115000"/>
              </a:lnSpc>
              <a:spcBef>
                <a:spcPts val="0"/>
              </a:spcBef>
              <a:spcAft>
                <a:spcPts val="0"/>
              </a:spcAft>
              <a:buNone/>
            </a:pPr>
            <a:r>
              <a:rPr lang="cs-CZ" sz="1700" b="1">
                <a:solidFill>
                  <a:schemeClr val="dk1"/>
                </a:solidFill>
                <a:latin typeface="Philosopher"/>
                <a:ea typeface="Philosopher"/>
                <a:cs typeface="Philosopher"/>
                <a:sym typeface="Philosopher"/>
              </a:rPr>
              <a:t>Interactive nature of the session</a:t>
            </a:r>
            <a:r>
              <a:rPr lang="cs-CZ" sz="1700">
                <a:solidFill>
                  <a:schemeClr val="dk1"/>
                </a:solidFill>
                <a:latin typeface="Philosopher"/>
                <a:ea typeface="Philosopher"/>
                <a:cs typeface="Philosopher"/>
                <a:sym typeface="Philosopher"/>
              </a:rPr>
              <a:t> - active participation is important!</a:t>
            </a:r>
            <a:endParaRPr sz="2100">
              <a:solidFill>
                <a:schemeClr val="dk1"/>
              </a:solidFill>
              <a:latin typeface="Philosopher"/>
              <a:ea typeface="Philosopher"/>
              <a:cs typeface="Philosopher"/>
              <a:sym typeface="Philosopher"/>
            </a:endParaRPr>
          </a:p>
        </p:txBody>
      </p:sp>
      <p:pic>
        <p:nvPicPr>
          <p:cNvPr id="100" name="Google Shape;100;p16" descr="A picture containing icon&#10;&#10;Description automatically generated"/>
          <p:cNvPicPr preferRelativeResize="0"/>
          <p:nvPr/>
        </p:nvPicPr>
        <p:blipFill rotWithShape="1">
          <a:blip r:embed="rId4">
            <a:alphaModFix/>
          </a:blip>
          <a:srcRect/>
          <a:stretch/>
        </p:blipFill>
        <p:spPr>
          <a:xfrm>
            <a:off x="10037933" y="-45061"/>
            <a:ext cx="2386989" cy="1687495"/>
          </a:xfrm>
          <a:prstGeom prst="rect">
            <a:avLst/>
          </a:prstGeom>
          <a:noFill/>
          <a:ln>
            <a:noFill/>
          </a:ln>
        </p:spPr>
      </p:pic>
      <p:sp>
        <p:nvSpPr>
          <p:cNvPr id="101" name="Google Shape;101;p16"/>
          <p:cNvSpPr txBox="1"/>
          <p:nvPr/>
        </p:nvSpPr>
        <p:spPr>
          <a:xfrm>
            <a:off x="3433500" y="606993"/>
            <a:ext cx="3735600" cy="383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200" b="1">
                <a:solidFill>
                  <a:schemeClr val="dk1"/>
                </a:solidFill>
                <a:latin typeface="Philosopher"/>
                <a:ea typeface="Philosopher"/>
                <a:cs typeface="Philosopher"/>
                <a:sym typeface="Philosopher"/>
              </a:rPr>
              <a:t>INTRODUCTION</a:t>
            </a:r>
            <a:endParaRPr sz="2200" b="1" i="0" u="none" strike="noStrike" cap="none">
              <a:solidFill>
                <a:schemeClr val="dk1"/>
              </a:solidFill>
              <a:latin typeface="Philosopher"/>
              <a:ea typeface="Philosopher"/>
              <a:cs typeface="Philosopher"/>
              <a:sym typeface="Philosopher"/>
            </a:endParaRPr>
          </a:p>
        </p:txBody>
      </p:sp>
      <p:pic>
        <p:nvPicPr>
          <p:cNvPr id="102" name="Google Shape;102;p16"/>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61"/>
          <p:cNvPicPr preferRelativeResize="0"/>
          <p:nvPr/>
        </p:nvPicPr>
        <p:blipFill rotWithShape="1">
          <a:blip r:embed="rId3">
            <a:alphaModFix amt="20000"/>
          </a:blip>
          <a:srcRect t="8440" b="7071"/>
          <a:stretch/>
        </p:blipFill>
        <p:spPr>
          <a:xfrm>
            <a:off x="0" y="0"/>
            <a:ext cx="12192000" cy="6858000"/>
          </a:xfrm>
          <a:prstGeom prst="rect">
            <a:avLst/>
          </a:prstGeom>
          <a:noFill/>
          <a:ln>
            <a:noFill/>
          </a:ln>
        </p:spPr>
      </p:pic>
      <p:sp>
        <p:nvSpPr>
          <p:cNvPr id="747" name="Google Shape;747;p61"/>
          <p:cNvSpPr txBox="1"/>
          <p:nvPr/>
        </p:nvSpPr>
        <p:spPr>
          <a:xfrm>
            <a:off x="1972800" y="748725"/>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Key Strategies for Effective Feedback Delivery:</a:t>
            </a:r>
            <a:endParaRPr sz="2700" b="1">
              <a:solidFill>
                <a:schemeClr val="dk1"/>
              </a:solidFill>
              <a:latin typeface="Philosopher"/>
              <a:ea typeface="Philosopher"/>
              <a:cs typeface="Philosopher"/>
              <a:sym typeface="Philosopher"/>
            </a:endParaRPr>
          </a:p>
        </p:txBody>
      </p:sp>
      <p:grpSp>
        <p:nvGrpSpPr>
          <p:cNvPr id="748" name="Google Shape;748;p61"/>
          <p:cNvGrpSpPr/>
          <p:nvPr/>
        </p:nvGrpSpPr>
        <p:grpSpPr>
          <a:xfrm>
            <a:off x="5470010" y="1654739"/>
            <a:ext cx="1251984" cy="358200"/>
            <a:chOff x="5470062" y="1167647"/>
            <a:chExt cx="1251984" cy="358200"/>
          </a:xfrm>
        </p:grpSpPr>
        <p:sp>
          <p:nvSpPr>
            <p:cNvPr id="749" name="Google Shape;749;p6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0" name="Google Shape;750;p6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1" name="Google Shape;751;p6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52" name="Google Shape;752;p6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753" name="Google Shape;753;p61"/>
          <p:cNvSpPr/>
          <p:nvPr/>
        </p:nvSpPr>
        <p:spPr>
          <a:xfrm>
            <a:off x="893700" y="28184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1"/>
          <p:cNvSpPr/>
          <p:nvPr/>
        </p:nvSpPr>
        <p:spPr>
          <a:xfrm>
            <a:off x="4846625" y="44359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1"/>
          <p:cNvSpPr/>
          <p:nvPr/>
        </p:nvSpPr>
        <p:spPr>
          <a:xfrm>
            <a:off x="4846625" y="28184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1"/>
          <p:cNvSpPr/>
          <p:nvPr/>
        </p:nvSpPr>
        <p:spPr>
          <a:xfrm>
            <a:off x="8799000" y="28184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latin typeface="Philosopher"/>
              <a:ea typeface="Philosopher"/>
              <a:cs typeface="Philosopher"/>
              <a:sym typeface="Philosopher"/>
            </a:endParaRPr>
          </a:p>
        </p:txBody>
      </p:sp>
      <p:sp>
        <p:nvSpPr>
          <p:cNvPr id="757" name="Google Shape;757;p61"/>
          <p:cNvSpPr/>
          <p:nvPr/>
        </p:nvSpPr>
        <p:spPr>
          <a:xfrm>
            <a:off x="893700" y="362717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1"/>
          <p:cNvSpPr/>
          <p:nvPr/>
        </p:nvSpPr>
        <p:spPr>
          <a:xfrm>
            <a:off x="893700" y="443592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1"/>
          <p:cNvSpPr/>
          <p:nvPr/>
        </p:nvSpPr>
        <p:spPr>
          <a:xfrm>
            <a:off x="8799000" y="362717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latin typeface="Philosopher"/>
              <a:ea typeface="Philosopher"/>
              <a:cs typeface="Philosopher"/>
              <a:sym typeface="Philosopher"/>
            </a:endParaRPr>
          </a:p>
        </p:txBody>
      </p:sp>
      <p:sp>
        <p:nvSpPr>
          <p:cNvPr id="760" name="Google Shape;760;p61"/>
          <p:cNvSpPr/>
          <p:nvPr/>
        </p:nvSpPr>
        <p:spPr>
          <a:xfrm>
            <a:off x="4846625" y="3627175"/>
            <a:ext cx="251400" cy="186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1"/>
          <p:cNvSpPr txBox="1"/>
          <p:nvPr/>
        </p:nvSpPr>
        <p:spPr>
          <a:xfrm>
            <a:off x="1185888" y="2726775"/>
            <a:ext cx="3221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Personalization;</a:t>
            </a:r>
            <a:endParaRPr sz="2200">
              <a:latin typeface="Philosopher"/>
              <a:ea typeface="Philosopher"/>
              <a:cs typeface="Philosopher"/>
              <a:sym typeface="Philosopher"/>
            </a:endParaRPr>
          </a:p>
        </p:txBody>
      </p:sp>
      <p:sp>
        <p:nvSpPr>
          <p:cNvPr id="762" name="Google Shape;762;p61"/>
          <p:cNvSpPr txBox="1"/>
          <p:nvPr/>
        </p:nvSpPr>
        <p:spPr>
          <a:xfrm>
            <a:off x="1145088" y="3535525"/>
            <a:ext cx="3221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Positive Reinforcement;</a:t>
            </a:r>
            <a:endParaRPr sz="2200">
              <a:solidFill>
                <a:schemeClr val="dk1"/>
              </a:solidFill>
              <a:latin typeface="Philosopher"/>
              <a:ea typeface="Philosopher"/>
              <a:cs typeface="Philosopher"/>
              <a:sym typeface="Philosopher"/>
            </a:endParaRPr>
          </a:p>
        </p:txBody>
      </p:sp>
      <p:sp>
        <p:nvSpPr>
          <p:cNvPr id="763" name="Google Shape;763;p61"/>
          <p:cNvSpPr txBox="1"/>
          <p:nvPr/>
        </p:nvSpPr>
        <p:spPr>
          <a:xfrm>
            <a:off x="1145102" y="4344275"/>
            <a:ext cx="3776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Specificity;</a:t>
            </a:r>
            <a:endParaRPr sz="2200">
              <a:solidFill>
                <a:schemeClr val="dk1"/>
              </a:solidFill>
              <a:latin typeface="Philosopher"/>
              <a:ea typeface="Philosopher"/>
              <a:cs typeface="Philosopher"/>
              <a:sym typeface="Philosopher"/>
            </a:endParaRPr>
          </a:p>
        </p:txBody>
      </p:sp>
      <p:sp>
        <p:nvSpPr>
          <p:cNvPr id="764" name="Google Shape;764;p61"/>
          <p:cNvSpPr txBox="1"/>
          <p:nvPr/>
        </p:nvSpPr>
        <p:spPr>
          <a:xfrm>
            <a:off x="5098026" y="2726775"/>
            <a:ext cx="3572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Constructive Criticism;</a:t>
            </a:r>
            <a:endParaRPr sz="2200">
              <a:solidFill>
                <a:schemeClr val="dk1"/>
              </a:solidFill>
              <a:latin typeface="Philosopher"/>
              <a:ea typeface="Philosopher"/>
              <a:cs typeface="Philosopher"/>
              <a:sym typeface="Philosopher"/>
            </a:endParaRPr>
          </a:p>
        </p:txBody>
      </p:sp>
      <p:sp>
        <p:nvSpPr>
          <p:cNvPr id="765" name="Google Shape;765;p61"/>
          <p:cNvSpPr txBox="1"/>
          <p:nvPr/>
        </p:nvSpPr>
        <p:spPr>
          <a:xfrm>
            <a:off x="5098026" y="3535525"/>
            <a:ext cx="3572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Clarity and Simplicity;</a:t>
            </a:r>
            <a:endParaRPr sz="2200">
              <a:solidFill>
                <a:schemeClr val="dk1"/>
              </a:solidFill>
              <a:latin typeface="Philosopher"/>
              <a:ea typeface="Philosopher"/>
              <a:cs typeface="Philosopher"/>
              <a:sym typeface="Philosopher"/>
            </a:endParaRPr>
          </a:p>
        </p:txBody>
      </p:sp>
      <p:sp>
        <p:nvSpPr>
          <p:cNvPr id="766" name="Google Shape;766;p61"/>
          <p:cNvSpPr txBox="1"/>
          <p:nvPr/>
        </p:nvSpPr>
        <p:spPr>
          <a:xfrm>
            <a:off x="5098026" y="4344275"/>
            <a:ext cx="3572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Encouragement;</a:t>
            </a:r>
            <a:endParaRPr sz="2200">
              <a:solidFill>
                <a:schemeClr val="dk1"/>
              </a:solidFill>
              <a:latin typeface="Philosopher"/>
              <a:ea typeface="Philosopher"/>
              <a:cs typeface="Philosopher"/>
              <a:sym typeface="Philosopher"/>
            </a:endParaRPr>
          </a:p>
        </p:txBody>
      </p:sp>
      <p:sp>
        <p:nvSpPr>
          <p:cNvPr id="767" name="Google Shape;767;p61"/>
          <p:cNvSpPr txBox="1"/>
          <p:nvPr/>
        </p:nvSpPr>
        <p:spPr>
          <a:xfrm>
            <a:off x="9050401" y="2726775"/>
            <a:ext cx="19314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Engagement;</a:t>
            </a:r>
            <a:endParaRPr sz="2200">
              <a:solidFill>
                <a:schemeClr val="dk1"/>
              </a:solidFill>
              <a:latin typeface="Philosopher"/>
              <a:ea typeface="Philosopher"/>
              <a:cs typeface="Philosopher"/>
              <a:sym typeface="Philosopher"/>
            </a:endParaRPr>
          </a:p>
        </p:txBody>
      </p:sp>
      <p:sp>
        <p:nvSpPr>
          <p:cNvPr id="768" name="Google Shape;768;p61"/>
          <p:cNvSpPr txBox="1"/>
          <p:nvPr/>
        </p:nvSpPr>
        <p:spPr>
          <a:xfrm>
            <a:off x="9050400" y="3535525"/>
            <a:ext cx="22479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200">
                <a:solidFill>
                  <a:schemeClr val="dk1"/>
                </a:solidFill>
                <a:latin typeface="Philosopher"/>
                <a:ea typeface="Philosopher"/>
                <a:cs typeface="Philosopher"/>
                <a:sym typeface="Philosopher"/>
              </a:rPr>
              <a:t>Future-Focused.</a:t>
            </a:r>
            <a:endParaRPr sz="2200">
              <a:solidFill>
                <a:schemeClr val="dk1"/>
              </a:solidFill>
              <a:latin typeface="Philosopher"/>
              <a:ea typeface="Philosopher"/>
              <a:cs typeface="Philosopher"/>
              <a:sym typeface="Philosopher"/>
            </a:endParaRPr>
          </a:p>
        </p:txBody>
      </p:sp>
      <p:pic>
        <p:nvPicPr>
          <p:cNvPr id="769" name="Google Shape;769;p6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62"/>
          <p:cNvSpPr/>
          <p:nvPr/>
        </p:nvSpPr>
        <p:spPr>
          <a:xfrm>
            <a:off x="3824064" y="1076946"/>
            <a:ext cx="4543800" cy="470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75" name="Google Shape;775;p62" descr="A picture containing logo&#10;&#10;Description automatically generated"/>
          <p:cNvPicPr preferRelativeResize="0">
            <a:picLocks noGrp="1"/>
          </p:cNvPicPr>
          <p:nvPr>
            <p:ph type="pic" idx="2"/>
          </p:nvPr>
        </p:nvPicPr>
        <p:blipFill rotWithShape="1">
          <a:blip r:embed="rId3">
            <a:alphaModFix/>
          </a:blip>
          <a:srcRect l="14655" r="14648"/>
          <a:stretch/>
        </p:blipFill>
        <p:spPr>
          <a:xfrm>
            <a:off x="5068883" y="2238750"/>
            <a:ext cx="2054228" cy="2054224"/>
          </a:xfrm>
          <a:prstGeom prst="rect">
            <a:avLst/>
          </a:prstGeom>
          <a:noFill/>
          <a:ln>
            <a:noFill/>
          </a:ln>
        </p:spPr>
      </p:pic>
      <p:sp>
        <p:nvSpPr>
          <p:cNvPr id="776" name="Google Shape;776;p62"/>
          <p:cNvSpPr txBox="1"/>
          <p:nvPr/>
        </p:nvSpPr>
        <p:spPr>
          <a:xfrm>
            <a:off x="5450555" y="1678900"/>
            <a:ext cx="1290900" cy="36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600"/>
              </a:spcAft>
              <a:buClr>
                <a:schemeClr val="dk1"/>
              </a:buClr>
              <a:buSzPts val="1100"/>
              <a:buFont typeface="Arial"/>
              <a:buNone/>
            </a:pPr>
            <a:r>
              <a:rPr lang="cs-CZ" sz="1800" b="1">
                <a:solidFill>
                  <a:schemeClr val="dk1"/>
                </a:solidFill>
                <a:latin typeface="Philosopher"/>
                <a:ea typeface="Philosopher"/>
                <a:cs typeface="Philosopher"/>
                <a:sym typeface="Philosopher"/>
              </a:rPr>
              <a:t>Session 6</a:t>
            </a:r>
            <a:endParaRPr sz="1800" b="1">
              <a:solidFill>
                <a:schemeClr val="dk1"/>
              </a:solidFill>
              <a:latin typeface="Philosopher"/>
              <a:ea typeface="Philosopher"/>
              <a:cs typeface="Philosopher"/>
              <a:sym typeface="Philosopher"/>
            </a:endParaRPr>
          </a:p>
        </p:txBody>
      </p:sp>
      <p:sp>
        <p:nvSpPr>
          <p:cNvPr id="777" name="Google Shape;777;p62"/>
          <p:cNvSpPr txBox="1"/>
          <p:nvPr/>
        </p:nvSpPr>
        <p:spPr>
          <a:xfrm>
            <a:off x="3824077" y="4635633"/>
            <a:ext cx="45438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Adapting Engagement Strategies</a:t>
            </a:r>
            <a:endParaRPr sz="2000" b="0" i="0" u="none" strike="noStrike" cap="none">
              <a:solidFill>
                <a:schemeClr val="dk1"/>
              </a:solidFill>
              <a:latin typeface="Roboto"/>
              <a:ea typeface="Roboto"/>
              <a:cs typeface="Roboto"/>
              <a:sym typeface="Roboto"/>
            </a:endParaRPr>
          </a:p>
        </p:txBody>
      </p:sp>
      <p:pic>
        <p:nvPicPr>
          <p:cNvPr id="778" name="Google Shape;778;p62"/>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63"/>
          <p:cNvSpPr txBox="1"/>
          <p:nvPr/>
        </p:nvSpPr>
        <p:spPr>
          <a:xfrm>
            <a:off x="3897906" y="581289"/>
            <a:ext cx="43962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Recap of the previous session</a:t>
            </a:r>
            <a:endParaRPr sz="2800" b="1" i="0" u="none" strike="noStrike" cap="none">
              <a:solidFill>
                <a:schemeClr val="dk1"/>
              </a:solidFill>
              <a:latin typeface="Philosopher"/>
              <a:ea typeface="Philosopher"/>
              <a:cs typeface="Philosopher"/>
              <a:sym typeface="Philosopher"/>
            </a:endParaRPr>
          </a:p>
        </p:txBody>
      </p:sp>
      <p:grpSp>
        <p:nvGrpSpPr>
          <p:cNvPr id="784" name="Google Shape;784;p63"/>
          <p:cNvGrpSpPr/>
          <p:nvPr/>
        </p:nvGrpSpPr>
        <p:grpSpPr>
          <a:xfrm>
            <a:off x="5470087" y="1338322"/>
            <a:ext cx="1251984" cy="358200"/>
            <a:chOff x="5470062" y="1167647"/>
            <a:chExt cx="1251984" cy="358200"/>
          </a:xfrm>
        </p:grpSpPr>
        <p:sp>
          <p:nvSpPr>
            <p:cNvPr id="785" name="Google Shape;785;p6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6" name="Google Shape;786;p6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7" name="Google Shape;787;p6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88" name="Google Shape;788;p6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89" name="Google Shape;789;p63"/>
          <p:cNvSpPr txBox="1"/>
          <p:nvPr/>
        </p:nvSpPr>
        <p:spPr>
          <a:xfrm>
            <a:off x="2364450" y="2426450"/>
            <a:ext cx="6059700" cy="985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cs-CZ" sz="2700">
                <a:latin typeface="Philosopher"/>
                <a:ea typeface="Philosopher"/>
                <a:cs typeface="Philosopher"/>
                <a:sym typeface="Philosopher"/>
              </a:rPr>
              <a:t>The importance of using assessment and feedback to drive engagement;</a:t>
            </a:r>
            <a:endParaRPr sz="2700">
              <a:latin typeface="Philosopher"/>
              <a:ea typeface="Philosopher"/>
              <a:cs typeface="Philosopher"/>
              <a:sym typeface="Philosopher"/>
            </a:endParaRPr>
          </a:p>
        </p:txBody>
      </p:sp>
      <p:sp>
        <p:nvSpPr>
          <p:cNvPr id="790" name="Google Shape;790;p63"/>
          <p:cNvSpPr txBox="1"/>
          <p:nvPr/>
        </p:nvSpPr>
        <p:spPr>
          <a:xfrm>
            <a:off x="6010450" y="4040175"/>
            <a:ext cx="4975500" cy="107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cs-CZ" sz="2700">
                <a:solidFill>
                  <a:schemeClr val="dk1"/>
                </a:solidFill>
                <a:latin typeface="Philosopher"/>
                <a:ea typeface="Philosopher"/>
                <a:cs typeface="Philosopher"/>
                <a:sym typeface="Philosopher"/>
              </a:rPr>
              <a:t>Feedback importance in enhancing learner motivation.</a:t>
            </a:r>
            <a:endParaRPr/>
          </a:p>
        </p:txBody>
      </p:sp>
      <p:sp>
        <p:nvSpPr>
          <p:cNvPr id="791" name="Google Shape;791;p63"/>
          <p:cNvSpPr/>
          <p:nvPr/>
        </p:nvSpPr>
        <p:spPr>
          <a:xfrm>
            <a:off x="1206053" y="2426166"/>
            <a:ext cx="986376" cy="986376"/>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4">
              <a:alphaModFix/>
            </a:blip>
            <a:stretch>
              <a:fillRect/>
            </a:stretch>
          </a:blipFill>
          <a:ln>
            <a:noFill/>
          </a:ln>
        </p:spPr>
        <p:txBody>
          <a:bodyPr/>
          <a:lstStyle/>
          <a:p>
            <a:endParaRPr lang="en-IE"/>
          </a:p>
        </p:txBody>
      </p:sp>
      <p:sp>
        <p:nvSpPr>
          <p:cNvPr id="792" name="Google Shape;792;p63"/>
          <p:cNvSpPr/>
          <p:nvPr/>
        </p:nvSpPr>
        <p:spPr>
          <a:xfrm>
            <a:off x="4799699" y="4086500"/>
            <a:ext cx="1189212" cy="985559"/>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5">
              <a:alphaModFix/>
            </a:blip>
            <a:stretch>
              <a:fillRect/>
            </a:stretch>
          </a:blipFill>
          <a:ln>
            <a:noFill/>
          </a:ln>
        </p:spPr>
        <p:txBody>
          <a:bodyPr/>
          <a:lstStyle/>
          <a:p>
            <a:endParaRPr lang="en-IE"/>
          </a:p>
        </p:txBody>
      </p:sp>
      <p:pic>
        <p:nvPicPr>
          <p:cNvPr id="793" name="Google Shape;793;p63"/>
          <p:cNvPicPr preferRelativeResize="0"/>
          <p:nvPr/>
        </p:nvPicPr>
        <p:blipFill>
          <a:blip r:embed="rId6">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64"/>
          <p:cNvSpPr/>
          <p:nvPr/>
        </p:nvSpPr>
        <p:spPr>
          <a:xfrm>
            <a:off x="-7625" y="0"/>
            <a:ext cx="12207240" cy="68665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9"/>
            </a:stretch>
          </a:blipFill>
          <a:ln>
            <a:noFill/>
          </a:ln>
        </p:spPr>
        <p:txBody>
          <a:bodyPr/>
          <a:lstStyle/>
          <a:p>
            <a:endParaRPr lang="en-IE"/>
          </a:p>
        </p:txBody>
      </p:sp>
      <p:sp>
        <p:nvSpPr>
          <p:cNvPr id="799" name="Google Shape;799;p64"/>
          <p:cNvSpPr/>
          <p:nvPr/>
        </p:nvSpPr>
        <p:spPr>
          <a:xfrm>
            <a:off x="0" y="2199600"/>
            <a:ext cx="12192000" cy="245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0" name="Google Shape;800;p64"/>
          <p:cNvSpPr txBox="1"/>
          <p:nvPr/>
        </p:nvSpPr>
        <p:spPr>
          <a:xfrm>
            <a:off x="1972800" y="714875"/>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3000" b="1">
                <a:solidFill>
                  <a:schemeClr val="dk1"/>
                </a:solidFill>
                <a:highlight>
                  <a:schemeClr val="accent1"/>
                </a:highlight>
                <a:latin typeface="Philosopher"/>
                <a:ea typeface="Philosopher"/>
                <a:cs typeface="Philosopher"/>
                <a:sym typeface="Philosopher"/>
              </a:rPr>
              <a:t>Personalization Strategies and Adaptation</a:t>
            </a:r>
            <a:endParaRPr sz="3000" b="1" i="0" u="none" strike="noStrike" cap="none">
              <a:solidFill>
                <a:schemeClr val="dk1"/>
              </a:solidFill>
              <a:highlight>
                <a:schemeClr val="accent1"/>
              </a:highlight>
              <a:latin typeface="Philosopher"/>
              <a:ea typeface="Philosopher"/>
              <a:cs typeface="Philosopher"/>
              <a:sym typeface="Philosopher"/>
            </a:endParaRPr>
          </a:p>
        </p:txBody>
      </p:sp>
      <p:pic>
        <p:nvPicPr>
          <p:cNvPr id="801" name="Google Shape;801;p6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02" name="Google Shape;802;p64"/>
          <p:cNvSpPr txBox="1"/>
          <p:nvPr/>
        </p:nvSpPr>
        <p:spPr>
          <a:xfrm>
            <a:off x="731700" y="2773350"/>
            <a:ext cx="10728600" cy="1311300"/>
          </a:xfrm>
          <a:prstGeom prst="rect">
            <a:avLst/>
          </a:prstGeom>
          <a:noFill/>
          <a:ln>
            <a:noFill/>
          </a:ln>
        </p:spPr>
        <p:txBody>
          <a:bodyPr spcFirstLastPara="1" wrap="square" lIns="91425" tIns="45700" rIns="91425" bIns="45700" anchor="t" anchorCtr="0">
            <a:spAutoFit/>
          </a:bodyPr>
          <a:lstStyle/>
          <a:p>
            <a:pPr marL="457200" lvl="0" indent="0" algn="ctr" rtl="0">
              <a:lnSpc>
                <a:spcPct val="115000"/>
              </a:lnSpc>
              <a:spcBef>
                <a:spcPts val="1500"/>
              </a:spcBef>
              <a:spcAft>
                <a:spcPts val="1000"/>
              </a:spcAft>
              <a:buNone/>
            </a:pPr>
            <a:r>
              <a:rPr lang="cs-CZ" sz="2400" b="1" i="1">
                <a:solidFill>
                  <a:schemeClr val="dk1"/>
                </a:solidFill>
                <a:latin typeface="Philosopher"/>
                <a:ea typeface="Philosopher"/>
                <a:cs typeface="Philosopher"/>
                <a:sym typeface="Philosopher"/>
              </a:rPr>
              <a:t>Personalizing engagement strategies</a:t>
            </a:r>
            <a:r>
              <a:rPr lang="cs-CZ" sz="2400" i="1">
                <a:solidFill>
                  <a:schemeClr val="dk1"/>
                </a:solidFill>
                <a:latin typeface="Philosopher"/>
                <a:ea typeface="Philosopher"/>
                <a:cs typeface="Philosopher"/>
                <a:sym typeface="Philosopher"/>
              </a:rPr>
              <a:t> is essential to cater to the </a:t>
            </a:r>
            <a:r>
              <a:rPr lang="cs-CZ" sz="2400" b="1" i="1">
                <a:solidFill>
                  <a:schemeClr val="dk1"/>
                </a:solidFill>
                <a:latin typeface="Philosopher"/>
                <a:ea typeface="Philosopher"/>
                <a:cs typeface="Philosopher"/>
                <a:sym typeface="Philosopher"/>
              </a:rPr>
              <a:t>diverse needs, preferences, and learning styles of your learners</a:t>
            </a:r>
            <a:r>
              <a:rPr lang="cs-CZ" sz="2400" i="1">
                <a:solidFill>
                  <a:schemeClr val="dk1"/>
                </a:solidFill>
                <a:latin typeface="Philosopher"/>
                <a:ea typeface="Philosopher"/>
                <a:cs typeface="Philosopher"/>
                <a:sym typeface="Philosopher"/>
              </a:rPr>
              <a:t>. Here are some </a:t>
            </a:r>
            <a:r>
              <a:rPr lang="cs-CZ" sz="2400" b="1" i="1" u="sng">
                <a:solidFill>
                  <a:schemeClr val="dk1"/>
                </a:solidFill>
                <a:latin typeface="Philosopher"/>
                <a:ea typeface="Philosopher"/>
                <a:cs typeface="Philosopher"/>
                <a:sym typeface="Philosopher"/>
              </a:rPr>
              <a:t>effective strategies and techniques</a:t>
            </a:r>
            <a:r>
              <a:rPr lang="cs-CZ" sz="2400" i="1">
                <a:solidFill>
                  <a:schemeClr val="dk1"/>
                </a:solidFill>
                <a:latin typeface="Philosopher"/>
                <a:ea typeface="Philosopher"/>
                <a:cs typeface="Philosopher"/>
                <a:sym typeface="Philosopher"/>
              </a:rPr>
              <a:t> for adapting engagement approaches:</a:t>
            </a:r>
            <a:endParaRPr sz="2400" i="1">
              <a:solidFill>
                <a:schemeClr val="dk1"/>
              </a:solidFill>
              <a:latin typeface="Philosopher"/>
              <a:ea typeface="Philosopher"/>
              <a:cs typeface="Philosopher"/>
              <a:sym typeface="Philosopher"/>
            </a:endParaRPr>
          </a:p>
        </p:txBody>
      </p:sp>
      <p:pic>
        <p:nvPicPr>
          <p:cNvPr id="803" name="Google Shape;803;p64"/>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65"/>
          <p:cNvPicPr preferRelativeResize="0"/>
          <p:nvPr/>
        </p:nvPicPr>
        <p:blipFill>
          <a:blip r:embed="rId3">
            <a:alphaModFix/>
          </a:blip>
          <a:stretch>
            <a:fillRect/>
          </a:stretch>
        </p:blipFill>
        <p:spPr>
          <a:xfrm>
            <a:off x="-474426" y="1173701"/>
            <a:ext cx="6391274" cy="4793450"/>
          </a:xfrm>
          <a:prstGeom prst="rect">
            <a:avLst/>
          </a:prstGeom>
          <a:noFill/>
          <a:ln>
            <a:noFill/>
          </a:ln>
        </p:spPr>
      </p:pic>
      <p:sp>
        <p:nvSpPr>
          <p:cNvPr id="809" name="Google Shape;809;p65"/>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810" name="Google Shape;810;p65"/>
          <p:cNvGrpSpPr/>
          <p:nvPr/>
        </p:nvGrpSpPr>
        <p:grpSpPr>
          <a:xfrm>
            <a:off x="5470010" y="950514"/>
            <a:ext cx="1251984" cy="358200"/>
            <a:chOff x="5470062" y="1167647"/>
            <a:chExt cx="1251984" cy="358200"/>
          </a:xfrm>
        </p:grpSpPr>
        <p:sp>
          <p:nvSpPr>
            <p:cNvPr id="811" name="Google Shape;811;p6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2" name="Google Shape;812;p6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3" name="Google Shape;813;p6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14" name="Google Shape;814;p65"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15" name="Google Shape;815;p65"/>
          <p:cNvSpPr txBox="1"/>
          <p:nvPr/>
        </p:nvSpPr>
        <p:spPr>
          <a:xfrm>
            <a:off x="5470000" y="1978200"/>
            <a:ext cx="6206100" cy="3382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500" b="1">
                <a:solidFill>
                  <a:schemeClr val="accent2"/>
                </a:solidFill>
                <a:latin typeface="Philosopher"/>
                <a:ea typeface="Philosopher"/>
                <a:cs typeface="Philosopher"/>
                <a:sym typeface="Philosopher"/>
              </a:rPr>
              <a:t>1. Learning Styles:</a:t>
            </a:r>
            <a:br>
              <a:rPr lang="cs-CZ" sz="2500" b="1">
                <a:solidFill>
                  <a:schemeClr val="accent2"/>
                </a:solidFill>
                <a:latin typeface="Philosopher"/>
                <a:ea typeface="Philosopher"/>
                <a:cs typeface="Philosopher"/>
                <a:sym typeface="Philosopher"/>
              </a:rPr>
            </a:br>
            <a:endParaRPr sz="1000" b="1">
              <a:solidFill>
                <a:schemeClr val="accent2"/>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u="sng">
                <a:latin typeface="Philosopher"/>
                <a:ea typeface="Philosopher"/>
                <a:cs typeface="Philosopher"/>
                <a:sym typeface="Philosopher"/>
              </a:rPr>
              <a:t>Strategy:</a:t>
            </a:r>
            <a:r>
              <a:rPr lang="cs-CZ" sz="2200" b="1">
                <a:latin typeface="Philosopher"/>
                <a:ea typeface="Philosopher"/>
                <a:cs typeface="Philosopher"/>
                <a:sym typeface="Philosopher"/>
              </a:rPr>
              <a:t> </a:t>
            </a:r>
            <a:r>
              <a:rPr lang="cs-CZ" sz="2200">
                <a:latin typeface="Philosopher"/>
                <a:ea typeface="Philosopher"/>
                <a:cs typeface="Philosopher"/>
                <a:sym typeface="Philosopher"/>
              </a:rPr>
              <a:t>Identify different learning styles (visual, auditory, kinesthetic) and tailor engagement activities to match.</a:t>
            </a:r>
            <a:endParaRPr sz="2200">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200" b="1" i="1">
                <a:latin typeface="Philosopher"/>
                <a:ea typeface="Philosopher"/>
                <a:cs typeface="Philosopher"/>
                <a:sym typeface="Philosopher"/>
              </a:rPr>
              <a:t>Techniques:</a:t>
            </a:r>
            <a:r>
              <a:rPr lang="cs-CZ" sz="2200" b="1">
                <a:latin typeface="Philosopher"/>
                <a:ea typeface="Philosopher"/>
                <a:cs typeface="Philosopher"/>
                <a:sym typeface="Philosopher"/>
              </a:rPr>
              <a:t> </a:t>
            </a:r>
            <a:r>
              <a:rPr lang="cs-CZ" sz="2200">
                <a:latin typeface="Philosopher"/>
                <a:ea typeface="Philosopher"/>
                <a:cs typeface="Philosopher"/>
                <a:sym typeface="Philosopher"/>
              </a:rPr>
              <a:t>Provide visual materials, incorporate audio elements, and include hands-on activities to accommodate various learning preferences.</a:t>
            </a:r>
            <a:endParaRPr sz="2200">
              <a:latin typeface="Philosopher"/>
              <a:ea typeface="Philosopher"/>
              <a:cs typeface="Philosopher"/>
              <a:sym typeface="Philosopher"/>
            </a:endParaRPr>
          </a:p>
        </p:txBody>
      </p:sp>
      <p:pic>
        <p:nvPicPr>
          <p:cNvPr id="816" name="Google Shape;816;p65"/>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66"/>
          <p:cNvPicPr preferRelativeResize="0"/>
          <p:nvPr/>
        </p:nvPicPr>
        <p:blipFill rotWithShape="1">
          <a:blip r:embed="rId3">
            <a:alphaModFix amt="23000"/>
          </a:blip>
          <a:srcRect t="16254"/>
          <a:stretch/>
        </p:blipFill>
        <p:spPr>
          <a:xfrm>
            <a:off x="-25" y="55500"/>
            <a:ext cx="12192000" cy="6802500"/>
          </a:xfrm>
          <a:prstGeom prst="rect">
            <a:avLst/>
          </a:prstGeom>
          <a:noFill/>
          <a:ln>
            <a:noFill/>
          </a:ln>
        </p:spPr>
      </p:pic>
      <p:sp>
        <p:nvSpPr>
          <p:cNvPr id="822" name="Google Shape;822;p66"/>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823" name="Google Shape;823;p66"/>
          <p:cNvGrpSpPr/>
          <p:nvPr/>
        </p:nvGrpSpPr>
        <p:grpSpPr>
          <a:xfrm>
            <a:off x="5470010" y="961514"/>
            <a:ext cx="1251984" cy="358200"/>
            <a:chOff x="5470062" y="1167647"/>
            <a:chExt cx="1251984" cy="358200"/>
          </a:xfrm>
        </p:grpSpPr>
        <p:sp>
          <p:nvSpPr>
            <p:cNvPr id="824" name="Google Shape;824;p6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5" name="Google Shape;825;p6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6" name="Google Shape;826;p6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27" name="Google Shape;827;p66"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28" name="Google Shape;828;p66"/>
          <p:cNvSpPr txBox="1"/>
          <p:nvPr/>
        </p:nvSpPr>
        <p:spPr>
          <a:xfrm>
            <a:off x="3719225" y="1773550"/>
            <a:ext cx="4753500" cy="477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None/>
            </a:pPr>
            <a:r>
              <a:rPr lang="cs-CZ" sz="2500" b="1">
                <a:solidFill>
                  <a:schemeClr val="accent2"/>
                </a:solidFill>
                <a:latin typeface="Philosopher"/>
                <a:ea typeface="Philosopher"/>
                <a:cs typeface="Philosopher"/>
                <a:sym typeface="Philosopher"/>
              </a:rPr>
              <a:t>2. Flexible Pathways:</a:t>
            </a:r>
            <a:endParaRPr sz="2200">
              <a:latin typeface="Philosopher"/>
              <a:ea typeface="Philosopher"/>
              <a:cs typeface="Philosopher"/>
              <a:sym typeface="Philosopher"/>
            </a:endParaRPr>
          </a:p>
        </p:txBody>
      </p:sp>
      <p:sp>
        <p:nvSpPr>
          <p:cNvPr id="829" name="Google Shape;829;p66"/>
          <p:cNvSpPr txBox="1"/>
          <p:nvPr/>
        </p:nvSpPr>
        <p:spPr>
          <a:xfrm>
            <a:off x="914125" y="3429000"/>
            <a:ext cx="38841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u="sng">
                <a:solidFill>
                  <a:schemeClr val="dk1"/>
                </a:solidFill>
                <a:latin typeface="Philosopher"/>
                <a:ea typeface="Philosopher"/>
                <a:cs typeface="Philosopher"/>
                <a:sym typeface="Philosopher"/>
              </a:rPr>
              <a:t>Strategy:</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Offer learners the flexibility to choose their learning paths based on their interests and strengths.</a:t>
            </a:r>
            <a:endParaRPr/>
          </a:p>
        </p:txBody>
      </p:sp>
      <p:sp>
        <p:nvSpPr>
          <p:cNvPr id="830" name="Google Shape;830;p66"/>
          <p:cNvSpPr txBox="1"/>
          <p:nvPr/>
        </p:nvSpPr>
        <p:spPr>
          <a:xfrm>
            <a:off x="7689750" y="2583150"/>
            <a:ext cx="40344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i="1">
                <a:solidFill>
                  <a:schemeClr val="dk1"/>
                </a:solidFill>
                <a:latin typeface="Philosopher"/>
                <a:ea typeface="Philosopher"/>
                <a:cs typeface="Philosopher"/>
                <a:sym typeface="Philosopher"/>
              </a:rPr>
              <a:t>Techniques:</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Provide a variety of topic options or allow learners to select projects aligned with their passions.</a:t>
            </a:r>
            <a:endParaRPr/>
          </a:p>
        </p:txBody>
      </p:sp>
      <p:pic>
        <p:nvPicPr>
          <p:cNvPr id="831" name="Google Shape;831;p66"/>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67"/>
          <p:cNvPicPr preferRelativeResize="0"/>
          <p:nvPr/>
        </p:nvPicPr>
        <p:blipFill rotWithShape="1">
          <a:blip r:embed="rId3">
            <a:alphaModFix amt="47000"/>
          </a:blip>
          <a:srcRect t="17409"/>
          <a:stretch/>
        </p:blipFill>
        <p:spPr>
          <a:xfrm>
            <a:off x="0" y="0"/>
            <a:ext cx="12192000" cy="6906576"/>
          </a:xfrm>
          <a:prstGeom prst="rect">
            <a:avLst/>
          </a:prstGeom>
          <a:noFill/>
          <a:ln>
            <a:noFill/>
          </a:ln>
        </p:spPr>
      </p:pic>
      <p:sp>
        <p:nvSpPr>
          <p:cNvPr id="837" name="Google Shape;837;p67"/>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838" name="Google Shape;838;p67"/>
          <p:cNvGrpSpPr/>
          <p:nvPr/>
        </p:nvGrpSpPr>
        <p:grpSpPr>
          <a:xfrm>
            <a:off x="5470010" y="961514"/>
            <a:ext cx="1251984" cy="358200"/>
            <a:chOff x="5470062" y="1167647"/>
            <a:chExt cx="1251984" cy="358200"/>
          </a:xfrm>
        </p:grpSpPr>
        <p:sp>
          <p:nvSpPr>
            <p:cNvPr id="839" name="Google Shape;839;p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0" name="Google Shape;840;p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1" name="Google Shape;841;p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42" name="Google Shape;842;p67"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43" name="Google Shape;843;p67"/>
          <p:cNvSpPr txBox="1"/>
          <p:nvPr/>
        </p:nvSpPr>
        <p:spPr>
          <a:xfrm>
            <a:off x="2031300" y="1849088"/>
            <a:ext cx="8129400" cy="477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500" b="1">
                <a:solidFill>
                  <a:schemeClr val="accent2"/>
                </a:solidFill>
                <a:latin typeface="Philosopher"/>
                <a:ea typeface="Philosopher"/>
                <a:cs typeface="Philosopher"/>
                <a:sym typeface="Philosopher"/>
              </a:rPr>
              <a:t>3. Choice and Autonomy:</a:t>
            </a:r>
            <a:endParaRPr sz="2200">
              <a:latin typeface="Philosopher"/>
              <a:ea typeface="Philosopher"/>
              <a:cs typeface="Philosopher"/>
              <a:sym typeface="Philosopher"/>
            </a:endParaRPr>
          </a:p>
        </p:txBody>
      </p:sp>
      <p:sp>
        <p:nvSpPr>
          <p:cNvPr id="844" name="Google Shape;844;p67"/>
          <p:cNvSpPr txBox="1"/>
          <p:nvPr/>
        </p:nvSpPr>
        <p:spPr>
          <a:xfrm>
            <a:off x="7351100" y="2896575"/>
            <a:ext cx="45336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i="1">
                <a:solidFill>
                  <a:schemeClr val="dk1"/>
                </a:solidFill>
                <a:latin typeface="Philosopher"/>
                <a:ea typeface="Philosopher"/>
                <a:cs typeface="Philosopher"/>
                <a:sym typeface="Philosopher"/>
              </a:rPr>
              <a:t>Techniques:</a:t>
            </a:r>
            <a:r>
              <a:rPr lang="cs-CZ" sz="2200" i="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Allow learners to select from multiple project topics or let them decide how to demonstrate their understanding.</a:t>
            </a:r>
            <a:endParaRPr/>
          </a:p>
        </p:txBody>
      </p:sp>
      <p:sp>
        <p:nvSpPr>
          <p:cNvPr id="845" name="Google Shape;845;p67"/>
          <p:cNvSpPr txBox="1"/>
          <p:nvPr/>
        </p:nvSpPr>
        <p:spPr>
          <a:xfrm>
            <a:off x="768600" y="2896575"/>
            <a:ext cx="41262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u="sng">
                <a:solidFill>
                  <a:schemeClr val="dk1"/>
                </a:solidFill>
                <a:latin typeface="Philosopher"/>
                <a:ea typeface="Philosopher"/>
                <a:cs typeface="Philosopher"/>
                <a:sym typeface="Philosopher"/>
              </a:rPr>
              <a:t>Strategy:</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Empower learners by offering choices in assignments and activities, promoting a sense of ownership.</a:t>
            </a:r>
            <a:endParaRPr/>
          </a:p>
        </p:txBody>
      </p:sp>
      <p:pic>
        <p:nvPicPr>
          <p:cNvPr id="846" name="Google Shape;846;p67"/>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p68"/>
          <p:cNvPicPr preferRelativeResize="0"/>
          <p:nvPr/>
        </p:nvPicPr>
        <p:blipFill>
          <a:blip r:embed="rId3">
            <a:alphaModFix amt="65000"/>
          </a:blip>
          <a:stretch>
            <a:fillRect/>
          </a:stretch>
        </p:blipFill>
        <p:spPr>
          <a:xfrm>
            <a:off x="5922826" y="2208825"/>
            <a:ext cx="6070925" cy="4040950"/>
          </a:xfrm>
          <a:prstGeom prst="rect">
            <a:avLst/>
          </a:prstGeom>
          <a:noFill/>
          <a:ln>
            <a:noFill/>
          </a:ln>
        </p:spPr>
      </p:pic>
      <p:sp>
        <p:nvSpPr>
          <p:cNvPr id="852" name="Google Shape;852;p68"/>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853" name="Google Shape;853;p68"/>
          <p:cNvGrpSpPr/>
          <p:nvPr/>
        </p:nvGrpSpPr>
        <p:grpSpPr>
          <a:xfrm>
            <a:off x="5470010" y="961514"/>
            <a:ext cx="1251984" cy="358200"/>
            <a:chOff x="5470062" y="1167647"/>
            <a:chExt cx="1251984" cy="358200"/>
          </a:xfrm>
        </p:grpSpPr>
        <p:sp>
          <p:nvSpPr>
            <p:cNvPr id="854" name="Google Shape;854;p6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5" name="Google Shape;855;p6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6" name="Google Shape;856;p6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57" name="Google Shape;857;p68"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58" name="Google Shape;858;p68"/>
          <p:cNvSpPr txBox="1"/>
          <p:nvPr/>
        </p:nvSpPr>
        <p:spPr>
          <a:xfrm>
            <a:off x="3526650" y="1467200"/>
            <a:ext cx="5138700" cy="477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500" b="1">
                <a:solidFill>
                  <a:schemeClr val="accent2"/>
                </a:solidFill>
                <a:latin typeface="Philosopher"/>
                <a:ea typeface="Philosopher"/>
                <a:cs typeface="Philosopher"/>
                <a:sym typeface="Philosopher"/>
              </a:rPr>
              <a:t>4. Cultural Sensitivity:</a:t>
            </a:r>
            <a:endParaRPr sz="2000" b="1">
              <a:solidFill>
                <a:schemeClr val="accent2"/>
              </a:solidFill>
              <a:latin typeface="Philosopher"/>
              <a:ea typeface="Philosopher"/>
              <a:cs typeface="Philosopher"/>
              <a:sym typeface="Philosopher"/>
            </a:endParaRPr>
          </a:p>
        </p:txBody>
      </p:sp>
      <p:sp>
        <p:nvSpPr>
          <p:cNvPr id="859" name="Google Shape;859;p68"/>
          <p:cNvSpPr txBox="1"/>
          <p:nvPr/>
        </p:nvSpPr>
        <p:spPr>
          <a:xfrm>
            <a:off x="881675" y="2703188"/>
            <a:ext cx="4841400" cy="305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0"/>
              </a:spcAft>
              <a:buNone/>
            </a:pPr>
            <a:r>
              <a:rPr lang="cs-CZ" sz="2200" b="1" u="sng">
                <a:solidFill>
                  <a:schemeClr val="dk1"/>
                </a:solidFill>
                <a:latin typeface="Philosopher"/>
                <a:ea typeface="Philosopher"/>
                <a:cs typeface="Philosopher"/>
                <a:sym typeface="Philosopher"/>
              </a:rPr>
              <a:t>Strategy:</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Respect learners' cultural backgrounds by integrating diverse perspectives and references.</a:t>
            </a:r>
            <a:endParaRPr sz="22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200" b="1" i="1">
                <a:solidFill>
                  <a:schemeClr val="dk1"/>
                </a:solidFill>
                <a:latin typeface="Philosopher"/>
                <a:ea typeface="Philosopher"/>
                <a:cs typeface="Philosopher"/>
                <a:sym typeface="Philosopher"/>
              </a:rPr>
              <a:t>Techniques:</a:t>
            </a:r>
            <a:r>
              <a:rPr lang="cs-CZ" sz="2200">
                <a:solidFill>
                  <a:schemeClr val="dk1"/>
                </a:solidFill>
                <a:latin typeface="Philosopher"/>
                <a:ea typeface="Philosopher"/>
                <a:cs typeface="Philosopher"/>
                <a:sym typeface="Philosopher"/>
              </a:rPr>
              <a:t> Incorporate examples, case studies, and content from various cultures to enhance relevance and inclusivity.</a:t>
            </a:r>
            <a:endParaRPr/>
          </a:p>
        </p:txBody>
      </p:sp>
      <p:pic>
        <p:nvPicPr>
          <p:cNvPr id="860" name="Google Shape;860;p6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69"/>
          <p:cNvPicPr preferRelativeResize="0"/>
          <p:nvPr/>
        </p:nvPicPr>
        <p:blipFill rotWithShape="1">
          <a:blip r:embed="rId3">
            <a:alphaModFix amt="46000"/>
          </a:blip>
          <a:srcRect t="10470" r="8508" b="21050"/>
          <a:stretch/>
        </p:blipFill>
        <p:spPr>
          <a:xfrm>
            <a:off x="3651475" y="447475"/>
            <a:ext cx="8616875" cy="6449075"/>
          </a:xfrm>
          <a:prstGeom prst="rect">
            <a:avLst/>
          </a:prstGeom>
          <a:noFill/>
          <a:ln>
            <a:noFill/>
          </a:ln>
        </p:spPr>
      </p:pic>
      <p:sp>
        <p:nvSpPr>
          <p:cNvPr id="866" name="Google Shape;866;p69"/>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867" name="Google Shape;867;p69"/>
          <p:cNvGrpSpPr/>
          <p:nvPr/>
        </p:nvGrpSpPr>
        <p:grpSpPr>
          <a:xfrm>
            <a:off x="5470010" y="961514"/>
            <a:ext cx="1251984" cy="358200"/>
            <a:chOff x="5470062" y="1167647"/>
            <a:chExt cx="1251984" cy="358200"/>
          </a:xfrm>
        </p:grpSpPr>
        <p:sp>
          <p:nvSpPr>
            <p:cNvPr id="868" name="Google Shape;868;p6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9" name="Google Shape;869;p6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0" name="Google Shape;870;p6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71" name="Google Shape;871;p69"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872" name="Google Shape;872;p69"/>
          <p:cNvSpPr txBox="1"/>
          <p:nvPr/>
        </p:nvSpPr>
        <p:spPr>
          <a:xfrm>
            <a:off x="3235050" y="1500225"/>
            <a:ext cx="5721900" cy="477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500" b="1">
                <a:solidFill>
                  <a:schemeClr val="accent2"/>
                </a:solidFill>
                <a:latin typeface="Philosopher"/>
                <a:ea typeface="Philosopher"/>
                <a:cs typeface="Philosopher"/>
                <a:sym typeface="Philosopher"/>
              </a:rPr>
              <a:t>5. Personal Learning Goals:</a:t>
            </a:r>
            <a:endParaRPr sz="2200" b="1">
              <a:solidFill>
                <a:schemeClr val="accent2"/>
              </a:solidFill>
              <a:latin typeface="Philosopher"/>
              <a:ea typeface="Philosopher"/>
              <a:cs typeface="Philosopher"/>
              <a:sym typeface="Philosopher"/>
            </a:endParaRPr>
          </a:p>
        </p:txBody>
      </p:sp>
      <p:sp>
        <p:nvSpPr>
          <p:cNvPr id="873" name="Google Shape;873;p69"/>
          <p:cNvSpPr txBox="1"/>
          <p:nvPr/>
        </p:nvSpPr>
        <p:spPr>
          <a:xfrm>
            <a:off x="559550" y="2157725"/>
            <a:ext cx="38070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Clr>
                <a:schemeClr val="dk1"/>
              </a:buClr>
              <a:buSzPts val="1100"/>
              <a:buFont typeface="Arial"/>
              <a:buNone/>
            </a:pPr>
            <a:r>
              <a:rPr lang="cs-CZ" sz="2200" b="1" u="sng">
                <a:solidFill>
                  <a:schemeClr val="dk1"/>
                </a:solidFill>
                <a:latin typeface="Philosopher"/>
                <a:ea typeface="Philosopher"/>
                <a:cs typeface="Philosopher"/>
                <a:sym typeface="Philosopher"/>
              </a:rPr>
              <a:t>Strategy:</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Encourage learners to set their own learning goals, making the learning experience more meaningful.</a:t>
            </a:r>
            <a:endParaRPr/>
          </a:p>
        </p:txBody>
      </p:sp>
      <p:sp>
        <p:nvSpPr>
          <p:cNvPr id="874" name="Google Shape;874;p69"/>
          <p:cNvSpPr txBox="1"/>
          <p:nvPr/>
        </p:nvSpPr>
        <p:spPr>
          <a:xfrm>
            <a:off x="612900" y="4029925"/>
            <a:ext cx="45129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i="1">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Have learners define what they want to achieve and how they intend to achieve it, aligning goals with your course objectives.</a:t>
            </a:r>
            <a:endParaRPr/>
          </a:p>
        </p:txBody>
      </p:sp>
      <p:pic>
        <p:nvPicPr>
          <p:cNvPr id="875" name="Google Shape;875;p69"/>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70"/>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881" name="Google Shape;881;p70"/>
          <p:cNvGrpSpPr/>
          <p:nvPr/>
        </p:nvGrpSpPr>
        <p:grpSpPr>
          <a:xfrm>
            <a:off x="5470010" y="961514"/>
            <a:ext cx="1251984" cy="358200"/>
            <a:chOff x="5470062" y="1167647"/>
            <a:chExt cx="1251984" cy="358200"/>
          </a:xfrm>
        </p:grpSpPr>
        <p:sp>
          <p:nvSpPr>
            <p:cNvPr id="882" name="Google Shape;882;p7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3" name="Google Shape;883;p7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4" name="Google Shape;884;p7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85" name="Google Shape;885;p7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886" name="Google Shape;886;p70"/>
          <p:cNvSpPr txBox="1"/>
          <p:nvPr/>
        </p:nvSpPr>
        <p:spPr>
          <a:xfrm>
            <a:off x="824825" y="2270475"/>
            <a:ext cx="5344800" cy="32055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2500" b="1">
                <a:solidFill>
                  <a:schemeClr val="accent2"/>
                </a:solidFill>
                <a:latin typeface="Philosopher"/>
                <a:ea typeface="Philosopher"/>
                <a:cs typeface="Philosopher"/>
                <a:sym typeface="Philosopher"/>
              </a:rPr>
              <a:t>6. Adaptive Content:</a:t>
            </a:r>
            <a:endParaRPr sz="2500" b="1">
              <a:solidFill>
                <a:schemeClr val="accent2"/>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u="sng">
                <a:solidFill>
                  <a:schemeClr val="dk1"/>
                </a:solidFill>
                <a:latin typeface="Philosopher"/>
                <a:ea typeface="Philosopher"/>
                <a:cs typeface="Philosopher"/>
                <a:sym typeface="Philosopher"/>
              </a:rPr>
              <a:t>Strategy:</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Use adaptive learning platforms that adjust content based on learners' performance and progress.</a:t>
            </a:r>
            <a:endParaRPr sz="22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200" b="1" i="1">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Utilize platforms that analyze learner responses and tailor subsequent content to address areas of challenge.</a:t>
            </a:r>
            <a:endParaRPr sz="2200" b="1">
              <a:latin typeface="Philosopher"/>
              <a:ea typeface="Philosopher"/>
              <a:cs typeface="Philosopher"/>
              <a:sym typeface="Philosopher"/>
            </a:endParaRPr>
          </a:p>
        </p:txBody>
      </p:sp>
      <p:pic>
        <p:nvPicPr>
          <p:cNvPr id="887" name="Google Shape;887;p70"/>
          <p:cNvPicPr preferRelativeResize="0"/>
          <p:nvPr/>
        </p:nvPicPr>
        <p:blipFill>
          <a:blip r:embed="rId4">
            <a:alphaModFix amt="32000"/>
          </a:blip>
          <a:stretch>
            <a:fillRect/>
          </a:stretch>
        </p:blipFill>
        <p:spPr>
          <a:xfrm>
            <a:off x="6313865" y="1509450"/>
            <a:ext cx="5344747" cy="4891351"/>
          </a:xfrm>
          <a:prstGeom prst="rect">
            <a:avLst/>
          </a:prstGeom>
          <a:noFill/>
          <a:ln>
            <a:noFill/>
          </a:ln>
        </p:spPr>
      </p:pic>
      <p:pic>
        <p:nvPicPr>
          <p:cNvPr id="888" name="Google Shape;888;p7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7" descr="A person walking on a beach&#10;&#10;Description automatically generated with medium confidence"/>
          <p:cNvPicPr preferRelativeResize="0">
            <a:picLocks noGrp="1"/>
          </p:cNvPicPr>
          <p:nvPr>
            <p:ph type="pic" idx="2"/>
          </p:nvPr>
        </p:nvPicPr>
        <p:blipFill rotWithShape="1">
          <a:blip r:embed="rId3">
            <a:alphaModFix/>
          </a:blip>
          <a:srcRect t="7812" b="7813"/>
          <a:stretch/>
        </p:blipFill>
        <p:spPr>
          <a:xfrm>
            <a:off x="0" y="0"/>
            <a:ext cx="12191999" cy="6858001"/>
          </a:xfrm>
          <a:prstGeom prst="rect">
            <a:avLst/>
          </a:prstGeom>
          <a:noFill/>
          <a:ln>
            <a:noFill/>
          </a:ln>
        </p:spPr>
      </p:pic>
      <p:sp>
        <p:nvSpPr>
          <p:cNvPr id="108" name="Google Shape;108;p17"/>
          <p:cNvSpPr/>
          <p:nvPr/>
        </p:nvSpPr>
        <p:spPr>
          <a:xfrm rot="10800000">
            <a:off x="163050" y="118850"/>
            <a:ext cx="4539900" cy="397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17"/>
          <p:cNvSpPr txBox="1"/>
          <p:nvPr/>
        </p:nvSpPr>
        <p:spPr>
          <a:xfrm>
            <a:off x="245100" y="184400"/>
            <a:ext cx="4375800" cy="384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2500" b="1">
                <a:solidFill>
                  <a:schemeClr val="dk1"/>
                </a:solidFill>
                <a:latin typeface="Philosopher"/>
                <a:ea typeface="Philosopher"/>
                <a:cs typeface="Philosopher"/>
                <a:sym typeface="Philosopher"/>
              </a:rPr>
              <a:t>The evolving role of educators reflects the shift from information delivery to skills cultivation; </a:t>
            </a:r>
            <a:br>
              <a:rPr lang="cs-CZ" sz="2500" b="1">
                <a:solidFill>
                  <a:schemeClr val="dk1"/>
                </a:solidFill>
                <a:latin typeface="Philosopher"/>
                <a:ea typeface="Philosopher"/>
                <a:cs typeface="Philosopher"/>
                <a:sym typeface="Philosopher"/>
              </a:rPr>
            </a:br>
            <a:r>
              <a:rPr lang="cs-CZ" sz="2500" b="1">
                <a:solidFill>
                  <a:schemeClr val="dk1"/>
                </a:solidFill>
                <a:latin typeface="Philosopher"/>
                <a:ea typeface="Philosopher"/>
                <a:cs typeface="Philosopher"/>
                <a:sym typeface="Philosopher"/>
              </a:rPr>
              <a:t>Primary role for educator is now to foster critical thinking, problem-solving, and adaptability in students.</a:t>
            </a:r>
            <a:endParaRPr sz="2500" b="1" i="0" u="none" strike="noStrike" cap="none">
              <a:solidFill>
                <a:schemeClr val="dk1"/>
              </a:solidFill>
              <a:latin typeface="Philosopher"/>
              <a:ea typeface="Philosopher"/>
              <a:cs typeface="Philosopher"/>
              <a:sym typeface="Philosopher"/>
            </a:endParaRPr>
          </a:p>
        </p:txBody>
      </p:sp>
      <p:sp>
        <p:nvSpPr>
          <p:cNvPr id="110" name="Google Shape;110;p17"/>
          <p:cNvSpPr/>
          <p:nvPr/>
        </p:nvSpPr>
        <p:spPr>
          <a:xfrm rot="10800000">
            <a:off x="7497675" y="3322250"/>
            <a:ext cx="4390200" cy="3207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17"/>
          <p:cNvSpPr txBox="1"/>
          <p:nvPr/>
        </p:nvSpPr>
        <p:spPr>
          <a:xfrm>
            <a:off x="7666150" y="3527425"/>
            <a:ext cx="4035900" cy="287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cs-CZ" sz="2500" b="1">
                <a:solidFill>
                  <a:schemeClr val="dk1"/>
                </a:solidFill>
                <a:latin typeface="Philosopher"/>
                <a:ea typeface="Philosopher"/>
                <a:cs typeface="Philosopher"/>
                <a:sym typeface="Philosopher"/>
              </a:rPr>
              <a:t>Engagements in Digital Environments can help adult educators cultivate needed skills and reach the adults that doesn’t have well enough accessibility to the educational system.</a:t>
            </a:r>
            <a:endParaRPr sz="2500"/>
          </a:p>
        </p:txBody>
      </p:sp>
      <p:sp>
        <p:nvSpPr>
          <p:cNvPr id="112" name="Google Shape;112;p17"/>
          <p:cNvSpPr/>
          <p:nvPr/>
        </p:nvSpPr>
        <p:spPr>
          <a:xfrm>
            <a:off x="6959025" y="317200"/>
            <a:ext cx="3625500" cy="2365500"/>
          </a:xfrm>
          <a:prstGeom prst="ellipse">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txBox="1"/>
          <p:nvPr/>
        </p:nvSpPr>
        <p:spPr>
          <a:xfrm>
            <a:off x="7262975" y="786050"/>
            <a:ext cx="3066300" cy="13251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cs-CZ" sz="1800" b="1">
                <a:solidFill>
                  <a:schemeClr val="dk1"/>
                </a:solidFill>
                <a:latin typeface="Philosopher"/>
                <a:ea typeface="Philosopher"/>
                <a:cs typeface="Philosopher"/>
                <a:sym typeface="Philosopher"/>
              </a:rPr>
              <a:t>More about digital environments (EN): </a:t>
            </a:r>
            <a:r>
              <a:rPr lang="cs-CZ" sz="1800" b="1" u="sng">
                <a:solidFill>
                  <a:schemeClr val="hlink"/>
                </a:solidFill>
                <a:latin typeface="Philosopher"/>
                <a:ea typeface="Philosopher"/>
                <a:cs typeface="Philosopher"/>
                <a:sym typeface="Philosopher"/>
                <a:hlinkClick r:id="rId4"/>
              </a:rPr>
              <a:t>https://www.youtube.com/watch?v=-7UI-dTbMr0</a:t>
            </a:r>
            <a:endParaRPr sz="1800" b="1">
              <a:solidFill>
                <a:schemeClr val="dk1"/>
              </a:solidFill>
              <a:latin typeface="Philosopher"/>
              <a:ea typeface="Philosopher"/>
              <a:cs typeface="Philosopher"/>
              <a:sym typeface="Philosopher"/>
            </a:endParaRPr>
          </a:p>
        </p:txBody>
      </p:sp>
      <p:pic>
        <p:nvPicPr>
          <p:cNvPr id="114" name="Google Shape;114;p17"/>
          <p:cNvPicPr preferRelativeResize="0"/>
          <p:nvPr/>
        </p:nvPicPr>
        <p:blipFill>
          <a:blip r:embed="rId5">
            <a:alphaModFix/>
          </a:blip>
          <a:stretch>
            <a:fillRect/>
          </a:stretch>
        </p:blipFill>
        <p:spPr>
          <a:xfrm>
            <a:off x="323625" y="6280574"/>
            <a:ext cx="1857499" cy="388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p71"/>
          <p:cNvPicPr preferRelativeResize="0"/>
          <p:nvPr/>
        </p:nvPicPr>
        <p:blipFill rotWithShape="1">
          <a:blip r:embed="rId3">
            <a:alphaModFix amt="17000"/>
          </a:blip>
          <a:srcRect b="9140"/>
          <a:stretch/>
        </p:blipFill>
        <p:spPr>
          <a:xfrm>
            <a:off x="0" y="-65762"/>
            <a:ext cx="12192000" cy="6923762"/>
          </a:xfrm>
          <a:prstGeom prst="rect">
            <a:avLst/>
          </a:prstGeom>
          <a:noFill/>
          <a:ln>
            <a:noFill/>
          </a:ln>
        </p:spPr>
      </p:pic>
      <p:sp>
        <p:nvSpPr>
          <p:cNvPr id="894" name="Google Shape;894;p71"/>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895" name="Google Shape;895;p71"/>
          <p:cNvGrpSpPr/>
          <p:nvPr/>
        </p:nvGrpSpPr>
        <p:grpSpPr>
          <a:xfrm>
            <a:off x="5470010" y="961514"/>
            <a:ext cx="1251984" cy="358200"/>
            <a:chOff x="5470062" y="1167647"/>
            <a:chExt cx="1251984" cy="358200"/>
          </a:xfrm>
        </p:grpSpPr>
        <p:sp>
          <p:nvSpPr>
            <p:cNvPr id="896" name="Google Shape;896;p7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7" name="Google Shape;897;p7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p7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99" name="Google Shape;899;p7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00" name="Google Shape;900;p71"/>
          <p:cNvSpPr txBox="1"/>
          <p:nvPr/>
        </p:nvSpPr>
        <p:spPr>
          <a:xfrm>
            <a:off x="442050" y="1509575"/>
            <a:ext cx="4764600" cy="5079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700" b="1">
                <a:solidFill>
                  <a:schemeClr val="accent2"/>
                </a:solidFill>
                <a:latin typeface="Philosopher"/>
                <a:ea typeface="Philosopher"/>
                <a:cs typeface="Philosopher"/>
                <a:sym typeface="Philosopher"/>
              </a:rPr>
              <a:t>7. Scaffolding:</a:t>
            </a:r>
            <a:endParaRPr sz="2200" b="1">
              <a:solidFill>
                <a:schemeClr val="accent2"/>
              </a:solidFill>
              <a:latin typeface="Philosopher"/>
              <a:ea typeface="Philosopher"/>
              <a:cs typeface="Philosopher"/>
              <a:sym typeface="Philosopher"/>
            </a:endParaRPr>
          </a:p>
        </p:txBody>
      </p:sp>
      <p:sp>
        <p:nvSpPr>
          <p:cNvPr id="901" name="Google Shape;901;p71"/>
          <p:cNvSpPr txBox="1"/>
          <p:nvPr/>
        </p:nvSpPr>
        <p:spPr>
          <a:xfrm>
            <a:off x="3857450" y="4312575"/>
            <a:ext cx="54438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i="1">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Start with simpler tasks and gradually increase complexity, allowing learners to build skills incrementally.</a:t>
            </a:r>
            <a:endParaRPr sz="2200"/>
          </a:p>
        </p:txBody>
      </p:sp>
      <p:sp>
        <p:nvSpPr>
          <p:cNvPr id="902" name="Google Shape;902;p71"/>
          <p:cNvSpPr txBox="1"/>
          <p:nvPr/>
        </p:nvSpPr>
        <p:spPr>
          <a:xfrm>
            <a:off x="4845675" y="2513875"/>
            <a:ext cx="50286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200" b="1" u="sng">
                <a:solidFill>
                  <a:schemeClr val="dk1"/>
                </a:solidFill>
                <a:latin typeface="Philosopher"/>
                <a:ea typeface="Philosopher"/>
                <a:cs typeface="Philosopher"/>
                <a:sym typeface="Philosopher"/>
              </a:rPr>
              <a:t>Strategy: </a:t>
            </a:r>
            <a:r>
              <a:rPr lang="cs-CZ" sz="2200">
                <a:solidFill>
                  <a:schemeClr val="dk1"/>
                </a:solidFill>
                <a:latin typeface="Philosopher"/>
                <a:ea typeface="Philosopher"/>
                <a:cs typeface="Philosopher"/>
                <a:sym typeface="Philosopher"/>
              </a:rPr>
              <a:t>Provide structured support that gradually decreases as learners become more confident.</a:t>
            </a:r>
            <a:endParaRPr/>
          </a:p>
        </p:txBody>
      </p:sp>
      <p:pic>
        <p:nvPicPr>
          <p:cNvPr id="903" name="Google Shape;903;p7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72"/>
          <p:cNvPicPr preferRelativeResize="0"/>
          <p:nvPr/>
        </p:nvPicPr>
        <p:blipFill rotWithShape="1">
          <a:blip r:embed="rId3">
            <a:alphaModFix amt="34000"/>
          </a:blip>
          <a:srcRect t="12061" b="3235"/>
          <a:stretch/>
        </p:blipFill>
        <p:spPr>
          <a:xfrm>
            <a:off x="0" y="-15025"/>
            <a:ext cx="12192000" cy="6888075"/>
          </a:xfrm>
          <a:prstGeom prst="rect">
            <a:avLst/>
          </a:prstGeom>
          <a:noFill/>
          <a:ln>
            <a:noFill/>
          </a:ln>
        </p:spPr>
      </p:pic>
      <p:sp>
        <p:nvSpPr>
          <p:cNvPr id="909" name="Google Shape;909;p72"/>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910" name="Google Shape;910;p72"/>
          <p:cNvGrpSpPr/>
          <p:nvPr/>
        </p:nvGrpSpPr>
        <p:grpSpPr>
          <a:xfrm>
            <a:off x="5470010" y="961514"/>
            <a:ext cx="1251984" cy="358200"/>
            <a:chOff x="5470062" y="1167647"/>
            <a:chExt cx="1251984" cy="358200"/>
          </a:xfrm>
        </p:grpSpPr>
        <p:sp>
          <p:nvSpPr>
            <p:cNvPr id="911" name="Google Shape;911;p7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2" name="Google Shape;912;p7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p7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14" name="Google Shape;914;p72"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15" name="Google Shape;915;p72"/>
          <p:cNvSpPr txBox="1"/>
          <p:nvPr/>
        </p:nvSpPr>
        <p:spPr>
          <a:xfrm>
            <a:off x="3519300" y="1685625"/>
            <a:ext cx="5153400" cy="4926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None/>
            </a:pPr>
            <a:r>
              <a:rPr lang="cs-CZ" sz="2600" b="1">
                <a:solidFill>
                  <a:schemeClr val="accent2"/>
                </a:solidFill>
                <a:latin typeface="Philosopher"/>
                <a:ea typeface="Philosopher"/>
                <a:cs typeface="Philosopher"/>
                <a:sym typeface="Philosopher"/>
              </a:rPr>
              <a:t>8. Varied Assessments:</a:t>
            </a:r>
            <a:endParaRPr sz="2200" b="1">
              <a:solidFill>
                <a:schemeClr val="accent2"/>
              </a:solidFill>
              <a:latin typeface="Philosopher"/>
              <a:ea typeface="Philosopher"/>
              <a:cs typeface="Philosopher"/>
              <a:sym typeface="Philosopher"/>
            </a:endParaRPr>
          </a:p>
        </p:txBody>
      </p:sp>
      <p:sp>
        <p:nvSpPr>
          <p:cNvPr id="916" name="Google Shape;916;p72"/>
          <p:cNvSpPr txBox="1"/>
          <p:nvPr/>
        </p:nvSpPr>
        <p:spPr>
          <a:xfrm>
            <a:off x="7832800" y="4374625"/>
            <a:ext cx="3730200" cy="190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000" b="1" i="1">
                <a:solidFill>
                  <a:schemeClr val="dk1"/>
                </a:solidFill>
                <a:latin typeface="Philosopher"/>
                <a:ea typeface="Philosopher"/>
                <a:cs typeface="Philosopher"/>
                <a:sym typeface="Philosopher"/>
              </a:rPr>
              <a:t>Techniques:</a:t>
            </a:r>
            <a:r>
              <a:rPr lang="cs-CZ" sz="2000" b="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Combine quizzes, essays, presentations, and projects to allow learners to demonstrate their understanding in various ways.</a:t>
            </a:r>
            <a:endParaRPr sz="2000"/>
          </a:p>
        </p:txBody>
      </p:sp>
      <p:sp>
        <p:nvSpPr>
          <p:cNvPr id="917" name="Google Shape;917;p72"/>
          <p:cNvSpPr txBox="1"/>
          <p:nvPr/>
        </p:nvSpPr>
        <p:spPr>
          <a:xfrm>
            <a:off x="988650" y="4728625"/>
            <a:ext cx="3818100" cy="120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000" b="1" u="sng">
                <a:solidFill>
                  <a:schemeClr val="dk1"/>
                </a:solidFill>
                <a:latin typeface="Philosopher"/>
                <a:ea typeface="Philosopher"/>
                <a:cs typeface="Philosopher"/>
                <a:sym typeface="Philosopher"/>
              </a:rPr>
              <a:t>Strategy:</a:t>
            </a:r>
            <a:r>
              <a:rPr lang="cs-CZ" sz="2000">
                <a:solidFill>
                  <a:schemeClr val="dk1"/>
                </a:solidFill>
                <a:latin typeface="Philosopher"/>
                <a:ea typeface="Philosopher"/>
                <a:cs typeface="Philosopher"/>
                <a:sym typeface="Philosopher"/>
              </a:rPr>
              <a:t> Offer diverse assessment methods that cater to different learning strengths.</a:t>
            </a:r>
            <a:endParaRPr sz="2000"/>
          </a:p>
        </p:txBody>
      </p:sp>
      <p:pic>
        <p:nvPicPr>
          <p:cNvPr id="918" name="Google Shape;918;p72"/>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73"/>
          <p:cNvPicPr preferRelativeResize="0"/>
          <p:nvPr/>
        </p:nvPicPr>
        <p:blipFill rotWithShape="1">
          <a:blip r:embed="rId3">
            <a:alphaModFix/>
          </a:blip>
          <a:srcRect t="8687" b="3646"/>
          <a:stretch/>
        </p:blipFill>
        <p:spPr>
          <a:xfrm>
            <a:off x="1368975" y="1332625"/>
            <a:ext cx="9454041" cy="5525525"/>
          </a:xfrm>
          <a:prstGeom prst="rect">
            <a:avLst/>
          </a:prstGeom>
          <a:noFill/>
          <a:ln>
            <a:noFill/>
          </a:ln>
        </p:spPr>
      </p:pic>
      <p:sp>
        <p:nvSpPr>
          <p:cNvPr id="924" name="Google Shape;924;p73"/>
          <p:cNvSpPr txBox="1"/>
          <p:nvPr/>
        </p:nvSpPr>
        <p:spPr>
          <a:xfrm>
            <a:off x="1972800" y="55500"/>
            <a:ext cx="8246400" cy="85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500" b="1">
                <a:solidFill>
                  <a:schemeClr val="dk1"/>
                </a:solidFill>
                <a:latin typeface="Philosopher"/>
                <a:ea typeface="Philosopher"/>
                <a:cs typeface="Philosopher"/>
                <a:sym typeface="Philosopher"/>
              </a:rPr>
              <a:t>Personalization Strategies and Adaptation</a:t>
            </a:r>
            <a:endParaRPr sz="2500" b="1" i="0" u="none" strike="noStrike" cap="none">
              <a:solidFill>
                <a:schemeClr val="dk1"/>
              </a:solidFill>
              <a:latin typeface="Philosopher"/>
              <a:ea typeface="Philosopher"/>
              <a:cs typeface="Philosopher"/>
              <a:sym typeface="Philosopher"/>
            </a:endParaRPr>
          </a:p>
        </p:txBody>
      </p:sp>
      <p:grpSp>
        <p:nvGrpSpPr>
          <p:cNvPr id="925" name="Google Shape;925;p73"/>
          <p:cNvGrpSpPr/>
          <p:nvPr/>
        </p:nvGrpSpPr>
        <p:grpSpPr>
          <a:xfrm>
            <a:off x="5470010" y="809114"/>
            <a:ext cx="1251984" cy="358200"/>
            <a:chOff x="5470062" y="1167647"/>
            <a:chExt cx="1251984" cy="358200"/>
          </a:xfrm>
        </p:grpSpPr>
        <p:sp>
          <p:nvSpPr>
            <p:cNvPr id="926" name="Google Shape;926;p7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7" name="Google Shape;927;p7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8" name="Google Shape;928;p7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29" name="Google Shape;929;p73"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30" name="Google Shape;930;p73"/>
          <p:cNvSpPr txBox="1"/>
          <p:nvPr/>
        </p:nvSpPr>
        <p:spPr>
          <a:xfrm>
            <a:off x="6938975" y="3864538"/>
            <a:ext cx="4907700" cy="4617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1500"/>
              </a:spcAft>
              <a:buClr>
                <a:schemeClr val="dk1"/>
              </a:buClr>
              <a:buSzPts val="1100"/>
              <a:buFont typeface="Arial"/>
              <a:buNone/>
            </a:pPr>
            <a:r>
              <a:rPr lang="cs-CZ" sz="2400" b="1">
                <a:solidFill>
                  <a:schemeClr val="accent2"/>
                </a:solidFill>
                <a:latin typeface="Philosopher"/>
                <a:ea typeface="Philosopher"/>
                <a:cs typeface="Philosopher"/>
                <a:sym typeface="Philosopher"/>
              </a:rPr>
              <a:t>9. Personalized Feedback:</a:t>
            </a:r>
            <a:endParaRPr sz="2400" b="1">
              <a:solidFill>
                <a:schemeClr val="accent2"/>
              </a:solidFill>
              <a:latin typeface="Philosopher"/>
              <a:ea typeface="Philosopher"/>
              <a:cs typeface="Philosopher"/>
              <a:sym typeface="Philosopher"/>
            </a:endParaRPr>
          </a:p>
        </p:txBody>
      </p:sp>
      <p:sp>
        <p:nvSpPr>
          <p:cNvPr id="931" name="Google Shape;931;p73"/>
          <p:cNvSpPr txBox="1"/>
          <p:nvPr/>
        </p:nvSpPr>
        <p:spPr>
          <a:xfrm>
            <a:off x="2063275" y="1717175"/>
            <a:ext cx="3956400" cy="155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000" b="1" i="1">
                <a:solidFill>
                  <a:schemeClr val="dk1"/>
                </a:solidFill>
                <a:latin typeface="Philosopher"/>
                <a:ea typeface="Philosopher"/>
                <a:cs typeface="Philosopher"/>
                <a:sym typeface="Philosopher"/>
              </a:rPr>
              <a:t>Techniques:</a:t>
            </a:r>
            <a:r>
              <a:rPr lang="cs-CZ" sz="2000" i="1">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Highlight their accomplishments, address challenges, and suggest strategies for improvement.</a:t>
            </a:r>
            <a:endParaRPr sz="2000"/>
          </a:p>
        </p:txBody>
      </p:sp>
      <p:sp>
        <p:nvSpPr>
          <p:cNvPr id="932" name="Google Shape;932;p73"/>
          <p:cNvSpPr txBox="1"/>
          <p:nvPr/>
        </p:nvSpPr>
        <p:spPr>
          <a:xfrm>
            <a:off x="6791925" y="1846075"/>
            <a:ext cx="3757500" cy="155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cs-CZ" sz="2000" b="1" u="sng">
                <a:solidFill>
                  <a:schemeClr val="dk1"/>
                </a:solidFill>
                <a:latin typeface="Philosopher"/>
                <a:ea typeface="Philosopher"/>
                <a:cs typeface="Philosopher"/>
                <a:sym typeface="Philosopher"/>
              </a:rPr>
              <a:t>Strategy: </a:t>
            </a:r>
            <a:r>
              <a:rPr lang="cs-CZ" sz="2000">
                <a:solidFill>
                  <a:schemeClr val="dk1"/>
                </a:solidFill>
                <a:latin typeface="Philosopher"/>
                <a:ea typeface="Philosopher"/>
                <a:cs typeface="Philosopher"/>
                <a:sym typeface="Philosopher"/>
              </a:rPr>
              <a:t>Deliver individualized feedback that addresses learners' specific strengths and areas for growth.</a:t>
            </a:r>
            <a:endParaRPr sz="2000"/>
          </a:p>
        </p:txBody>
      </p:sp>
      <p:pic>
        <p:nvPicPr>
          <p:cNvPr id="933" name="Google Shape;933;p73"/>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74"/>
          <p:cNvPicPr preferRelativeResize="0"/>
          <p:nvPr/>
        </p:nvPicPr>
        <p:blipFill rotWithShape="1">
          <a:blip r:embed="rId3">
            <a:alphaModFix/>
          </a:blip>
          <a:srcRect t="44264"/>
          <a:stretch/>
        </p:blipFill>
        <p:spPr>
          <a:xfrm>
            <a:off x="3398350" y="3836200"/>
            <a:ext cx="8141300" cy="3021800"/>
          </a:xfrm>
          <a:prstGeom prst="rect">
            <a:avLst/>
          </a:prstGeom>
          <a:noFill/>
          <a:ln>
            <a:noFill/>
          </a:ln>
        </p:spPr>
      </p:pic>
      <p:sp>
        <p:nvSpPr>
          <p:cNvPr id="939" name="Google Shape;939;p74"/>
          <p:cNvSpPr txBox="1"/>
          <p:nvPr/>
        </p:nvSpPr>
        <p:spPr>
          <a:xfrm>
            <a:off x="1972800" y="55500"/>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940" name="Google Shape;940;p74"/>
          <p:cNvGrpSpPr/>
          <p:nvPr/>
        </p:nvGrpSpPr>
        <p:grpSpPr>
          <a:xfrm>
            <a:off x="5470010" y="961514"/>
            <a:ext cx="1251984" cy="358200"/>
            <a:chOff x="5470062" y="1167647"/>
            <a:chExt cx="1251984" cy="358200"/>
          </a:xfrm>
        </p:grpSpPr>
        <p:sp>
          <p:nvSpPr>
            <p:cNvPr id="941" name="Google Shape;941;p7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2" name="Google Shape;942;p7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3" name="Google Shape;943;p7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44" name="Google Shape;944;p7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45" name="Google Shape;945;p74"/>
          <p:cNvSpPr txBox="1"/>
          <p:nvPr/>
        </p:nvSpPr>
        <p:spPr>
          <a:xfrm>
            <a:off x="1084925" y="1629850"/>
            <a:ext cx="7826100" cy="2515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500" b="1">
                <a:solidFill>
                  <a:schemeClr val="accent2"/>
                </a:solidFill>
                <a:latin typeface="Philosopher"/>
                <a:ea typeface="Philosopher"/>
                <a:cs typeface="Philosopher"/>
                <a:sym typeface="Philosopher"/>
              </a:rPr>
              <a:t>10. Learner-Centric Activities:</a:t>
            </a:r>
            <a:br>
              <a:rPr lang="cs-CZ" sz="2500" b="1">
                <a:solidFill>
                  <a:schemeClr val="accent2"/>
                </a:solidFill>
                <a:latin typeface="Philosopher"/>
                <a:ea typeface="Philosopher"/>
                <a:cs typeface="Philosopher"/>
                <a:sym typeface="Philosopher"/>
              </a:rPr>
            </a:br>
            <a:endParaRPr sz="500" b="1">
              <a:solidFill>
                <a:schemeClr val="accent2"/>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u="sng">
                <a:solidFill>
                  <a:schemeClr val="dk1"/>
                </a:solidFill>
                <a:latin typeface="Philosopher"/>
                <a:ea typeface="Philosopher"/>
                <a:cs typeface="Philosopher"/>
                <a:sym typeface="Philosopher"/>
              </a:rPr>
              <a:t>Strategy:</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Design activities based on learners' interests, sparking motivation and engagement.</a:t>
            </a:r>
            <a:endParaRPr sz="22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200" b="1" i="1">
                <a:solidFill>
                  <a:schemeClr val="dk1"/>
                </a:solidFill>
                <a:latin typeface="Philosopher"/>
                <a:ea typeface="Philosopher"/>
                <a:cs typeface="Philosopher"/>
                <a:sym typeface="Philosopher"/>
              </a:rPr>
              <a:t>Techniques:</a:t>
            </a:r>
            <a:r>
              <a:rPr lang="cs-CZ" sz="2200" i="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Incorporate topics and scenarios that resonate with learners' passions and real-world contexts.</a:t>
            </a:r>
            <a:endParaRPr sz="2200">
              <a:solidFill>
                <a:schemeClr val="dk1"/>
              </a:solidFill>
              <a:latin typeface="Philosopher"/>
              <a:ea typeface="Philosopher"/>
              <a:cs typeface="Philosopher"/>
              <a:sym typeface="Philosopher"/>
            </a:endParaRPr>
          </a:p>
        </p:txBody>
      </p:sp>
      <p:pic>
        <p:nvPicPr>
          <p:cNvPr id="946" name="Google Shape;946;p74"/>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75"/>
          <p:cNvPicPr preferRelativeResize="0"/>
          <p:nvPr/>
        </p:nvPicPr>
        <p:blipFill>
          <a:blip r:embed="rId3">
            <a:alphaModFix amt="24000"/>
          </a:blip>
          <a:stretch>
            <a:fillRect/>
          </a:stretch>
        </p:blipFill>
        <p:spPr>
          <a:xfrm>
            <a:off x="-44025" y="0"/>
            <a:ext cx="12192000" cy="6857999"/>
          </a:xfrm>
          <a:prstGeom prst="rect">
            <a:avLst/>
          </a:prstGeom>
          <a:noFill/>
          <a:ln>
            <a:noFill/>
          </a:ln>
        </p:spPr>
      </p:pic>
      <p:sp>
        <p:nvSpPr>
          <p:cNvPr id="952" name="Google Shape;952;p75"/>
          <p:cNvSpPr txBox="1"/>
          <p:nvPr/>
        </p:nvSpPr>
        <p:spPr>
          <a:xfrm>
            <a:off x="1972800" y="73963"/>
            <a:ext cx="8246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Personalization Strategies and Adaptation</a:t>
            </a:r>
            <a:endParaRPr sz="2700" b="1" i="0" u="none" strike="noStrike" cap="none">
              <a:solidFill>
                <a:schemeClr val="dk1"/>
              </a:solidFill>
              <a:latin typeface="Philosopher"/>
              <a:ea typeface="Philosopher"/>
              <a:cs typeface="Philosopher"/>
              <a:sym typeface="Philosopher"/>
            </a:endParaRPr>
          </a:p>
        </p:txBody>
      </p:sp>
      <p:grpSp>
        <p:nvGrpSpPr>
          <p:cNvPr id="953" name="Google Shape;953;p75"/>
          <p:cNvGrpSpPr/>
          <p:nvPr/>
        </p:nvGrpSpPr>
        <p:grpSpPr>
          <a:xfrm>
            <a:off x="5425985" y="961514"/>
            <a:ext cx="1251984" cy="358200"/>
            <a:chOff x="5470062" y="1167647"/>
            <a:chExt cx="1251984" cy="358200"/>
          </a:xfrm>
        </p:grpSpPr>
        <p:sp>
          <p:nvSpPr>
            <p:cNvPr id="954" name="Google Shape;954;p7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5" name="Google Shape;955;p7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6" name="Google Shape;956;p7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57" name="Google Shape;957;p75"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958" name="Google Shape;958;p75"/>
          <p:cNvSpPr txBox="1"/>
          <p:nvPr/>
        </p:nvSpPr>
        <p:spPr>
          <a:xfrm>
            <a:off x="1488000" y="2279875"/>
            <a:ext cx="9216000" cy="29421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1500"/>
              </a:spcBef>
              <a:spcAft>
                <a:spcPts val="0"/>
              </a:spcAft>
              <a:buNone/>
            </a:pPr>
            <a:r>
              <a:rPr lang="cs-CZ" sz="2500" b="1">
                <a:solidFill>
                  <a:schemeClr val="accent2"/>
                </a:solidFill>
                <a:latin typeface="Philosopher"/>
                <a:ea typeface="Philosopher"/>
                <a:cs typeface="Philosopher"/>
                <a:sym typeface="Philosopher"/>
              </a:rPr>
              <a:t>11. Real-World Relevance:</a:t>
            </a:r>
            <a:br>
              <a:rPr lang="cs-CZ" sz="2500" b="1">
                <a:solidFill>
                  <a:schemeClr val="accent2"/>
                </a:solidFill>
                <a:latin typeface="Philosopher"/>
                <a:ea typeface="Philosopher"/>
                <a:cs typeface="Philosopher"/>
                <a:sym typeface="Philosopher"/>
              </a:rPr>
            </a:br>
            <a:endParaRPr sz="2000" b="1">
              <a:solidFill>
                <a:schemeClr val="accent2"/>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u="sng">
                <a:solidFill>
                  <a:schemeClr val="dk1"/>
                </a:solidFill>
                <a:latin typeface="Philosopher"/>
                <a:ea typeface="Philosopher"/>
                <a:cs typeface="Philosopher"/>
                <a:sym typeface="Philosopher"/>
              </a:rPr>
              <a:t>Strategy:</a:t>
            </a:r>
            <a:r>
              <a:rPr lang="cs-CZ" sz="2200" b="1">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Show learners how the content is applicable in real-life situations.</a:t>
            </a:r>
            <a:endParaRPr sz="2200">
              <a:solidFill>
                <a:schemeClr val="dk1"/>
              </a:solidFill>
              <a:latin typeface="Philosopher"/>
              <a:ea typeface="Philosopher"/>
              <a:cs typeface="Philosopher"/>
              <a:sym typeface="Philosopher"/>
            </a:endParaRPr>
          </a:p>
          <a:p>
            <a:pPr marL="0" lvl="0" indent="0" algn="l" rtl="0">
              <a:lnSpc>
                <a:spcPct val="115000"/>
              </a:lnSpc>
              <a:spcBef>
                <a:spcPts val="1500"/>
              </a:spcBef>
              <a:spcAft>
                <a:spcPts val="0"/>
              </a:spcAft>
              <a:buNone/>
            </a:pPr>
            <a:r>
              <a:rPr lang="cs-CZ" sz="2200" b="1" i="1">
                <a:solidFill>
                  <a:schemeClr val="dk1"/>
                </a:solidFill>
                <a:latin typeface="Philosopher"/>
                <a:ea typeface="Philosopher"/>
                <a:cs typeface="Philosopher"/>
                <a:sym typeface="Philosopher"/>
              </a:rPr>
              <a:t>Techniques:</a:t>
            </a:r>
            <a:r>
              <a:rPr lang="cs-CZ" sz="2200">
                <a:solidFill>
                  <a:schemeClr val="dk1"/>
                </a:solidFill>
                <a:latin typeface="Philosopher"/>
                <a:ea typeface="Philosopher"/>
                <a:cs typeface="Philosopher"/>
                <a:sym typeface="Philosopher"/>
              </a:rPr>
              <a:t> Share case studies, examples, and success stories that demonstrate the practical value of the concepts being taught.</a:t>
            </a:r>
            <a:endParaRPr sz="22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endParaRPr sz="2000">
              <a:solidFill>
                <a:schemeClr val="dk1"/>
              </a:solidFill>
              <a:latin typeface="Philosopher"/>
              <a:ea typeface="Philosopher"/>
              <a:cs typeface="Philosopher"/>
              <a:sym typeface="Philosopher"/>
            </a:endParaRPr>
          </a:p>
        </p:txBody>
      </p:sp>
      <p:pic>
        <p:nvPicPr>
          <p:cNvPr id="959" name="Google Shape;959;p75"/>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76"/>
          <p:cNvSpPr txBox="1"/>
          <p:nvPr/>
        </p:nvSpPr>
        <p:spPr>
          <a:xfrm>
            <a:off x="1677300" y="77425"/>
            <a:ext cx="88374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Collaborative Activity:</a:t>
            </a:r>
            <a:br>
              <a:rPr lang="cs-CZ" sz="2700" b="1">
                <a:solidFill>
                  <a:schemeClr val="dk1"/>
                </a:solidFill>
                <a:latin typeface="Philosopher"/>
                <a:ea typeface="Philosopher"/>
                <a:cs typeface="Philosopher"/>
                <a:sym typeface="Philosopher"/>
              </a:rPr>
            </a:br>
            <a:r>
              <a:rPr lang="cs-CZ" sz="2700" b="1">
                <a:solidFill>
                  <a:schemeClr val="dk1"/>
                </a:solidFill>
                <a:latin typeface="Philosopher"/>
                <a:ea typeface="Philosopher"/>
                <a:cs typeface="Philosopher"/>
                <a:sym typeface="Philosopher"/>
              </a:rPr>
              <a:t>Sharing and Refining Individualized Engagement Plans (I)</a:t>
            </a:r>
            <a:endParaRPr sz="2700" b="1" i="0" u="none" strike="noStrike" cap="none">
              <a:solidFill>
                <a:schemeClr val="dk1"/>
              </a:solidFill>
              <a:latin typeface="Philosopher"/>
              <a:ea typeface="Philosopher"/>
              <a:cs typeface="Philosopher"/>
              <a:sym typeface="Philosopher"/>
            </a:endParaRPr>
          </a:p>
        </p:txBody>
      </p:sp>
      <p:grpSp>
        <p:nvGrpSpPr>
          <p:cNvPr id="965" name="Google Shape;965;p76"/>
          <p:cNvGrpSpPr/>
          <p:nvPr/>
        </p:nvGrpSpPr>
        <p:grpSpPr>
          <a:xfrm>
            <a:off x="5470010" y="1113914"/>
            <a:ext cx="1251984" cy="358200"/>
            <a:chOff x="5470062" y="1167647"/>
            <a:chExt cx="1251984" cy="358200"/>
          </a:xfrm>
        </p:grpSpPr>
        <p:sp>
          <p:nvSpPr>
            <p:cNvPr id="966" name="Google Shape;966;p7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7" name="Google Shape;967;p7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8" name="Google Shape;968;p7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69" name="Google Shape;969;p7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70" name="Google Shape;970;p76"/>
          <p:cNvSpPr txBox="1"/>
          <p:nvPr/>
        </p:nvSpPr>
        <p:spPr>
          <a:xfrm>
            <a:off x="693600" y="1846075"/>
            <a:ext cx="10804800" cy="3809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500"/>
              </a:spcBef>
              <a:spcAft>
                <a:spcPts val="0"/>
              </a:spcAft>
              <a:buNone/>
            </a:pPr>
            <a:r>
              <a:rPr lang="cs-CZ" sz="2000" b="1" u="sng">
                <a:solidFill>
                  <a:schemeClr val="dk1"/>
                </a:solidFill>
                <a:highlight>
                  <a:srgbClr val="FFE77E"/>
                </a:highlight>
                <a:latin typeface="Philosopher"/>
                <a:ea typeface="Philosopher"/>
                <a:cs typeface="Philosopher"/>
                <a:sym typeface="Philosopher"/>
              </a:rPr>
              <a:t>The purpose of the activity</a:t>
            </a:r>
            <a:r>
              <a:rPr lang="cs-CZ" sz="2000" b="1">
                <a:solidFill>
                  <a:schemeClr val="dk1"/>
                </a:solidFill>
                <a:highlight>
                  <a:srgbClr val="FFE77E"/>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 to collectively enhance engagement plans through peer insights and collaboration.</a:t>
            </a:r>
            <a:endParaRPr sz="2000">
              <a:solidFill>
                <a:schemeClr val="dk1"/>
              </a:solidFill>
              <a:latin typeface="Philosopher"/>
              <a:ea typeface="Philosopher"/>
              <a:cs typeface="Philosopher"/>
              <a:sym typeface="Philosopher"/>
            </a:endParaRPr>
          </a:p>
          <a:p>
            <a:pPr marL="457200" lvl="0" indent="-355600" algn="l" rtl="0">
              <a:lnSpc>
                <a:spcPct val="115000"/>
              </a:lnSpc>
              <a:spcBef>
                <a:spcPts val="1500"/>
              </a:spcBef>
              <a:spcAft>
                <a:spcPts val="0"/>
              </a:spcAft>
              <a:buClr>
                <a:schemeClr val="dk1"/>
              </a:buClr>
              <a:buSzPts val="2000"/>
              <a:buFont typeface="Philosopher"/>
              <a:buAutoNum type="arabicPeriod"/>
            </a:pPr>
            <a:r>
              <a:rPr lang="cs-CZ" sz="2000">
                <a:solidFill>
                  <a:schemeClr val="dk1"/>
                </a:solidFill>
                <a:latin typeface="Philosopher"/>
                <a:ea typeface="Philosopher"/>
                <a:cs typeface="Philosopher"/>
                <a:sym typeface="Philosopher"/>
              </a:rPr>
              <a:t>Divide participants </a:t>
            </a:r>
            <a:r>
              <a:rPr lang="cs-CZ" sz="2000" b="1">
                <a:solidFill>
                  <a:schemeClr val="dk1"/>
                </a:solidFill>
                <a:latin typeface="Philosopher"/>
                <a:ea typeface="Philosopher"/>
                <a:cs typeface="Philosopher"/>
                <a:sym typeface="Philosopher"/>
              </a:rPr>
              <a:t>into small groups</a:t>
            </a:r>
            <a:r>
              <a:rPr lang="cs-CZ" sz="2000">
                <a:solidFill>
                  <a:schemeClr val="dk1"/>
                </a:solidFill>
                <a:latin typeface="Philosopher"/>
                <a:ea typeface="Philosopher"/>
                <a:cs typeface="Philosopher"/>
                <a:sym typeface="Philosopher"/>
              </a:rPr>
              <a:t> (3-4 people). Ensure diversity in terms of teaching contexts, subjects, and experiences;</a:t>
            </a:r>
            <a:endParaRPr sz="2000">
              <a:solidFill>
                <a:schemeClr val="dk1"/>
              </a:solidFill>
              <a:latin typeface="Philosopher"/>
              <a:ea typeface="Philosopher"/>
              <a:cs typeface="Philosopher"/>
              <a:sym typeface="Philosopher"/>
            </a:endParaRPr>
          </a:p>
          <a:p>
            <a:pPr marL="457200" lvl="0" indent="-355600" algn="l" rtl="0">
              <a:lnSpc>
                <a:spcPct val="115000"/>
              </a:lnSpc>
              <a:spcBef>
                <a:spcPts val="1500"/>
              </a:spcBef>
              <a:spcAft>
                <a:spcPts val="0"/>
              </a:spcAft>
              <a:buClr>
                <a:schemeClr val="dk1"/>
              </a:buClr>
              <a:buSzPts val="2000"/>
              <a:buFont typeface="Philosopher"/>
              <a:buAutoNum type="arabicPeriod"/>
            </a:pPr>
            <a:r>
              <a:rPr lang="cs-CZ" sz="2000">
                <a:solidFill>
                  <a:schemeClr val="dk1"/>
                </a:solidFill>
                <a:latin typeface="Philosopher"/>
                <a:ea typeface="Philosopher"/>
                <a:cs typeface="Philosopher"/>
                <a:sym typeface="Philosopher"/>
              </a:rPr>
              <a:t>Assign </a:t>
            </a:r>
            <a:r>
              <a:rPr lang="cs-CZ" sz="2000" b="1">
                <a:solidFill>
                  <a:schemeClr val="dk1"/>
                </a:solidFill>
                <a:latin typeface="Philosopher"/>
                <a:ea typeface="Philosopher"/>
                <a:cs typeface="Philosopher"/>
                <a:sym typeface="Philosopher"/>
              </a:rPr>
              <a:t>each group a specific topic</a:t>
            </a:r>
            <a:r>
              <a:rPr lang="cs-CZ" sz="2000">
                <a:solidFill>
                  <a:schemeClr val="dk1"/>
                </a:solidFill>
                <a:latin typeface="Philosopher"/>
                <a:ea typeface="Philosopher"/>
                <a:cs typeface="Philosopher"/>
                <a:sym typeface="Philosopher"/>
              </a:rPr>
              <a:t> or theme for which they will share and refine engagement plans;</a:t>
            </a:r>
            <a:endParaRPr sz="2000">
              <a:solidFill>
                <a:schemeClr val="dk1"/>
              </a:solidFill>
              <a:latin typeface="Philosopher"/>
              <a:ea typeface="Philosopher"/>
              <a:cs typeface="Philosopher"/>
              <a:sym typeface="Philosopher"/>
            </a:endParaRPr>
          </a:p>
          <a:p>
            <a:pPr marL="457200" marR="0" lvl="0" indent="-355600" algn="l" rtl="0">
              <a:lnSpc>
                <a:spcPct val="115000"/>
              </a:lnSpc>
              <a:spcBef>
                <a:spcPts val="1500"/>
              </a:spcBef>
              <a:spcAft>
                <a:spcPts val="1000"/>
              </a:spcAft>
              <a:buClr>
                <a:schemeClr val="dk1"/>
              </a:buClr>
              <a:buSzPts val="2000"/>
              <a:buFont typeface="Philosopher"/>
              <a:buAutoNum type="arabicPeriod"/>
            </a:pPr>
            <a:r>
              <a:rPr lang="cs-CZ" sz="2000">
                <a:solidFill>
                  <a:schemeClr val="dk1"/>
                </a:solidFill>
                <a:latin typeface="Philosopher"/>
                <a:ea typeface="Philosopher"/>
                <a:cs typeface="Philosopher"/>
                <a:sym typeface="Philosopher"/>
              </a:rPr>
              <a:t>Within their small groups, </a:t>
            </a:r>
            <a:r>
              <a:rPr lang="cs-CZ" sz="2000" b="1">
                <a:solidFill>
                  <a:schemeClr val="dk1"/>
                </a:solidFill>
                <a:latin typeface="Philosopher"/>
                <a:ea typeface="Philosopher"/>
                <a:cs typeface="Philosopher"/>
                <a:sym typeface="Philosopher"/>
              </a:rPr>
              <a:t>participants take turns sharing their individualized engagement plans for the assigned topic</a:t>
            </a:r>
            <a:r>
              <a:rPr lang="cs-CZ" sz="2000">
                <a:solidFill>
                  <a:schemeClr val="dk1"/>
                </a:solidFill>
                <a:latin typeface="Philosopher"/>
                <a:ea typeface="Philosopher"/>
                <a:cs typeface="Philosopher"/>
                <a:sym typeface="Philosopher"/>
              </a:rPr>
              <a:t>. They can provide an overview of their strategies and methods. (</a:t>
            </a:r>
            <a:r>
              <a:rPr lang="cs-CZ" sz="2000" b="1" i="1">
                <a:solidFill>
                  <a:schemeClr val="dk1"/>
                </a:solidFill>
                <a:latin typeface="Philosopher"/>
                <a:ea typeface="Philosopher"/>
                <a:cs typeface="Philosopher"/>
                <a:sym typeface="Philosopher"/>
              </a:rPr>
              <a:t>Note: </a:t>
            </a:r>
            <a:r>
              <a:rPr lang="cs-CZ" sz="2000">
                <a:solidFill>
                  <a:schemeClr val="dk1"/>
                </a:solidFill>
                <a:latin typeface="Philosopher"/>
                <a:ea typeface="Philosopher"/>
                <a:cs typeface="Philosopher"/>
                <a:sym typeface="Philosopher"/>
              </a:rPr>
              <a:t>Each participant should have about 2 minutes to present their plan.)</a:t>
            </a:r>
            <a:endParaRPr sz="2000">
              <a:solidFill>
                <a:schemeClr val="dk1"/>
              </a:solidFill>
              <a:latin typeface="Philosopher"/>
              <a:ea typeface="Philosopher"/>
              <a:cs typeface="Philosopher"/>
              <a:sym typeface="Philosopher"/>
            </a:endParaRPr>
          </a:p>
        </p:txBody>
      </p:sp>
      <p:pic>
        <p:nvPicPr>
          <p:cNvPr id="971" name="Google Shape;971;p76"/>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77"/>
          <p:cNvSpPr/>
          <p:nvPr/>
        </p:nvSpPr>
        <p:spPr>
          <a:xfrm>
            <a:off x="0" y="3294050"/>
            <a:ext cx="12192000" cy="2724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7" name="Google Shape;977;p77"/>
          <p:cNvSpPr txBox="1"/>
          <p:nvPr/>
        </p:nvSpPr>
        <p:spPr>
          <a:xfrm>
            <a:off x="1470450" y="73963"/>
            <a:ext cx="92511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Collaborative Activity:</a:t>
            </a:r>
            <a:br>
              <a:rPr lang="cs-CZ" sz="2700" b="1">
                <a:solidFill>
                  <a:schemeClr val="dk1"/>
                </a:solidFill>
                <a:latin typeface="Philosopher"/>
                <a:ea typeface="Philosopher"/>
                <a:cs typeface="Philosopher"/>
                <a:sym typeface="Philosopher"/>
              </a:rPr>
            </a:br>
            <a:r>
              <a:rPr lang="cs-CZ" sz="2700" b="1">
                <a:solidFill>
                  <a:schemeClr val="dk1"/>
                </a:solidFill>
                <a:latin typeface="Philosopher"/>
                <a:ea typeface="Philosopher"/>
                <a:cs typeface="Philosopher"/>
                <a:sym typeface="Philosopher"/>
              </a:rPr>
              <a:t>Sharing and Refining Individualized Engagement Plans (II)</a:t>
            </a:r>
            <a:endParaRPr sz="2700" b="1" i="0" u="none" strike="noStrike" cap="none">
              <a:solidFill>
                <a:schemeClr val="dk1"/>
              </a:solidFill>
              <a:latin typeface="Philosopher"/>
              <a:ea typeface="Philosopher"/>
              <a:cs typeface="Philosopher"/>
              <a:sym typeface="Philosopher"/>
            </a:endParaRPr>
          </a:p>
        </p:txBody>
      </p:sp>
      <p:grpSp>
        <p:nvGrpSpPr>
          <p:cNvPr id="978" name="Google Shape;978;p77"/>
          <p:cNvGrpSpPr/>
          <p:nvPr/>
        </p:nvGrpSpPr>
        <p:grpSpPr>
          <a:xfrm>
            <a:off x="5470010" y="1113914"/>
            <a:ext cx="1251984" cy="358200"/>
            <a:chOff x="5470062" y="1167647"/>
            <a:chExt cx="1251984" cy="358200"/>
          </a:xfrm>
        </p:grpSpPr>
        <p:sp>
          <p:nvSpPr>
            <p:cNvPr id="979" name="Google Shape;979;p7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0" name="Google Shape;980;p7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1" name="Google Shape;981;p7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82" name="Google Shape;982;p7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83" name="Google Shape;983;p77"/>
          <p:cNvSpPr txBox="1"/>
          <p:nvPr/>
        </p:nvSpPr>
        <p:spPr>
          <a:xfrm>
            <a:off x="693600" y="1780050"/>
            <a:ext cx="10804800" cy="4765500"/>
          </a:xfrm>
          <a:prstGeom prst="rect">
            <a:avLst/>
          </a:prstGeom>
          <a:noFill/>
          <a:ln>
            <a:noFill/>
          </a:ln>
        </p:spPr>
        <p:txBody>
          <a:bodyPr spcFirstLastPara="1" wrap="square" lIns="91425" tIns="45700" rIns="91425" bIns="45700" anchor="t" anchorCtr="0">
            <a:spAutoFit/>
          </a:bodyPr>
          <a:lstStyle/>
          <a:p>
            <a:pPr marL="0" lvl="0" indent="457200" algn="l" rtl="0">
              <a:lnSpc>
                <a:spcPct val="115000"/>
              </a:lnSpc>
              <a:spcBef>
                <a:spcPts val="1500"/>
              </a:spcBef>
              <a:spcAft>
                <a:spcPts val="0"/>
              </a:spcAft>
              <a:buNone/>
            </a:pPr>
            <a:r>
              <a:rPr lang="cs-CZ" sz="2000" b="1">
                <a:solidFill>
                  <a:schemeClr val="dk1"/>
                </a:solidFill>
                <a:latin typeface="Philosopher"/>
                <a:ea typeface="Philosopher"/>
                <a:cs typeface="Philosopher"/>
                <a:sym typeface="Philosopher"/>
              </a:rPr>
              <a:t>4. </a:t>
            </a:r>
            <a:r>
              <a:rPr lang="cs-CZ" sz="2000">
                <a:solidFill>
                  <a:schemeClr val="dk1"/>
                </a:solidFill>
                <a:latin typeface="Philosopher"/>
                <a:ea typeface="Philosopher"/>
                <a:cs typeface="Philosopher"/>
                <a:sym typeface="Philosopher"/>
              </a:rPr>
              <a:t>After each participant presents their plan, </a:t>
            </a:r>
            <a:r>
              <a:rPr lang="cs-CZ" sz="2000" b="1">
                <a:solidFill>
                  <a:schemeClr val="dk1"/>
                </a:solidFill>
                <a:latin typeface="Philosopher"/>
                <a:ea typeface="Philosopher"/>
                <a:cs typeface="Philosopher"/>
                <a:sym typeface="Philosopher"/>
              </a:rPr>
              <a:t>the group engages in a discussion</a:t>
            </a:r>
            <a:r>
              <a:rPr lang="cs-CZ" sz="2000">
                <a:solidFill>
                  <a:schemeClr val="dk1"/>
                </a:solidFill>
                <a:latin typeface="Philosopher"/>
                <a:ea typeface="Philosopher"/>
                <a:cs typeface="Philosopher"/>
                <a:sym typeface="Philosopher"/>
              </a:rPr>
              <a:t>. Other group members offer constructive feedback, suggestions, and insights to enhance the engagement strategies presented.</a:t>
            </a:r>
            <a:br>
              <a:rPr lang="cs-CZ" sz="2000">
                <a:solidFill>
                  <a:schemeClr val="dk1"/>
                </a:solidFill>
                <a:latin typeface="Philosopher"/>
                <a:ea typeface="Philosopher"/>
                <a:cs typeface="Philosopher"/>
                <a:sym typeface="Philosopher"/>
              </a:rPr>
            </a:br>
            <a:endParaRPr>
              <a:solidFill>
                <a:schemeClr val="dk1"/>
              </a:solidFill>
              <a:latin typeface="Philosopher"/>
              <a:ea typeface="Philosopher"/>
              <a:cs typeface="Philosopher"/>
              <a:sym typeface="Philosopher"/>
            </a:endParaRPr>
          </a:p>
          <a:p>
            <a:pPr marL="457200" lvl="0" indent="0" algn="l" rtl="0">
              <a:lnSpc>
                <a:spcPct val="115000"/>
              </a:lnSpc>
              <a:spcBef>
                <a:spcPts val="1500"/>
              </a:spcBef>
              <a:spcAft>
                <a:spcPts val="0"/>
              </a:spcAft>
              <a:buNone/>
            </a:pPr>
            <a:r>
              <a:rPr lang="cs-CZ" sz="2000" b="1" i="1">
                <a:solidFill>
                  <a:schemeClr val="dk1"/>
                </a:solidFill>
                <a:latin typeface="Philosopher"/>
                <a:ea typeface="Philosopher"/>
                <a:cs typeface="Philosopher"/>
                <a:sym typeface="Philosopher"/>
              </a:rPr>
              <a:t>Guiding Questions:</a:t>
            </a:r>
            <a:endParaRPr sz="2000" b="1" i="1">
              <a:solidFill>
                <a:schemeClr val="dk1"/>
              </a:solidFill>
              <a:latin typeface="Philosopher"/>
              <a:ea typeface="Philosopher"/>
              <a:cs typeface="Philosopher"/>
              <a:sym typeface="Philosopher"/>
            </a:endParaRPr>
          </a:p>
          <a:p>
            <a:pPr marL="914400" lvl="1" indent="-304800" algn="l" rtl="0">
              <a:lnSpc>
                <a:spcPct val="115000"/>
              </a:lnSpc>
              <a:spcBef>
                <a:spcPts val="1500"/>
              </a:spcBef>
              <a:spcAft>
                <a:spcPts val="0"/>
              </a:spcAft>
              <a:buClr>
                <a:srgbClr val="374151"/>
              </a:buClr>
              <a:buSzPts val="1200"/>
              <a:buFont typeface="Roboto"/>
              <a:buChar char="●"/>
            </a:pPr>
            <a:r>
              <a:rPr lang="cs-CZ" sz="2000">
                <a:solidFill>
                  <a:schemeClr val="dk1"/>
                </a:solidFill>
                <a:latin typeface="Philosopher"/>
                <a:ea typeface="Philosopher"/>
                <a:cs typeface="Philosopher"/>
                <a:sym typeface="Philosopher"/>
              </a:rPr>
              <a:t>What elements of the engagement plan resonate with your teaching context?</a:t>
            </a:r>
            <a:endParaRPr sz="2000">
              <a:solidFill>
                <a:schemeClr val="dk1"/>
              </a:solidFill>
              <a:latin typeface="Philosopher"/>
              <a:ea typeface="Philosopher"/>
              <a:cs typeface="Philosopher"/>
              <a:sym typeface="Philosopher"/>
            </a:endParaRPr>
          </a:p>
          <a:p>
            <a:pPr marL="914400" lvl="1" indent="-304800" algn="l" rtl="0">
              <a:lnSpc>
                <a:spcPct val="115000"/>
              </a:lnSpc>
              <a:spcBef>
                <a:spcPts val="0"/>
              </a:spcBef>
              <a:spcAft>
                <a:spcPts val="0"/>
              </a:spcAft>
              <a:buClr>
                <a:srgbClr val="374151"/>
              </a:buClr>
              <a:buSzPts val="1200"/>
              <a:buFont typeface="Roboto"/>
              <a:buChar char="●"/>
            </a:pPr>
            <a:r>
              <a:rPr lang="cs-CZ" sz="2000">
                <a:solidFill>
                  <a:schemeClr val="dk1"/>
                </a:solidFill>
                <a:latin typeface="Philosopher"/>
                <a:ea typeface="Philosopher"/>
                <a:cs typeface="Philosopher"/>
                <a:sym typeface="Philosopher"/>
              </a:rPr>
              <a:t>How can specific personalization techniques be integrated to better address diverse learner needs?</a:t>
            </a:r>
            <a:endParaRPr sz="2000">
              <a:solidFill>
                <a:schemeClr val="dk1"/>
              </a:solidFill>
              <a:latin typeface="Philosopher"/>
              <a:ea typeface="Philosopher"/>
              <a:cs typeface="Philosopher"/>
              <a:sym typeface="Philosopher"/>
            </a:endParaRPr>
          </a:p>
          <a:p>
            <a:pPr marL="914400" lvl="1" indent="-304800" algn="l" rtl="0">
              <a:lnSpc>
                <a:spcPct val="115000"/>
              </a:lnSpc>
              <a:spcBef>
                <a:spcPts val="0"/>
              </a:spcBef>
              <a:spcAft>
                <a:spcPts val="0"/>
              </a:spcAft>
              <a:buClr>
                <a:srgbClr val="374151"/>
              </a:buClr>
              <a:buSzPts val="1200"/>
              <a:buFont typeface="Roboto"/>
              <a:buChar char="●"/>
            </a:pPr>
            <a:r>
              <a:rPr lang="cs-CZ" sz="2000">
                <a:solidFill>
                  <a:schemeClr val="dk1"/>
                </a:solidFill>
                <a:latin typeface="Philosopher"/>
                <a:ea typeface="Philosopher"/>
                <a:cs typeface="Philosopher"/>
                <a:sym typeface="Philosopher"/>
              </a:rPr>
              <a:t>Are there any innovative approaches that could be applied to enhance engagement?</a:t>
            </a:r>
            <a:endParaRPr sz="2000">
              <a:solidFill>
                <a:schemeClr val="dk1"/>
              </a:solidFill>
              <a:latin typeface="Philosopher"/>
              <a:ea typeface="Philosopher"/>
              <a:cs typeface="Philosopher"/>
              <a:sym typeface="Philosopher"/>
            </a:endParaRPr>
          </a:p>
          <a:p>
            <a:pPr marL="914400" lvl="1" indent="-304800" algn="l" rtl="0">
              <a:lnSpc>
                <a:spcPct val="115000"/>
              </a:lnSpc>
              <a:spcBef>
                <a:spcPts val="0"/>
              </a:spcBef>
              <a:spcAft>
                <a:spcPts val="0"/>
              </a:spcAft>
              <a:buClr>
                <a:srgbClr val="374151"/>
              </a:buClr>
              <a:buSzPts val="1200"/>
              <a:buFont typeface="Roboto"/>
              <a:buChar char="●"/>
            </a:pPr>
            <a:r>
              <a:rPr lang="cs-CZ" sz="2000">
                <a:solidFill>
                  <a:schemeClr val="dk1"/>
                </a:solidFill>
                <a:latin typeface="Philosopher"/>
                <a:ea typeface="Philosopher"/>
                <a:cs typeface="Philosopher"/>
                <a:sym typeface="Philosopher"/>
              </a:rPr>
              <a:t>What challenges might arise when implementing these strategies, and how could they be mitigated?</a:t>
            </a:r>
            <a:endParaRPr sz="1200">
              <a:solidFill>
                <a:srgbClr val="374151"/>
              </a:solidFill>
              <a:latin typeface="Roboto"/>
              <a:ea typeface="Roboto"/>
              <a:cs typeface="Roboto"/>
              <a:sym typeface="Roboto"/>
            </a:endParaRPr>
          </a:p>
          <a:p>
            <a:pPr marL="0" lvl="0" indent="0" algn="l" rtl="0">
              <a:lnSpc>
                <a:spcPct val="115000"/>
              </a:lnSpc>
              <a:spcBef>
                <a:spcPts val="1500"/>
              </a:spcBef>
              <a:spcAft>
                <a:spcPts val="1500"/>
              </a:spcAft>
              <a:buNone/>
            </a:pPr>
            <a:endParaRPr sz="2000">
              <a:solidFill>
                <a:schemeClr val="dk1"/>
              </a:solidFill>
              <a:latin typeface="Philosopher"/>
              <a:ea typeface="Philosopher"/>
              <a:cs typeface="Philosopher"/>
              <a:sym typeface="Philosopher"/>
            </a:endParaRPr>
          </a:p>
        </p:txBody>
      </p:sp>
      <p:pic>
        <p:nvPicPr>
          <p:cNvPr id="984" name="Google Shape;984;p77"/>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78"/>
          <p:cNvSpPr txBox="1"/>
          <p:nvPr/>
        </p:nvSpPr>
        <p:spPr>
          <a:xfrm>
            <a:off x="1343850" y="73963"/>
            <a:ext cx="9504300" cy="107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700" b="1">
                <a:solidFill>
                  <a:schemeClr val="dk1"/>
                </a:solidFill>
                <a:latin typeface="Philosopher"/>
                <a:ea typeface="Philosopher"/>
                <a:cs typeface="Philosopher"/>
                <a:sym typeface="Philosopher"/>
              </a:rPr>
              <a:t>Collaborative Activity:</a:t>
            </a:r>
            <a:br>
              <a:rPr lang="cs-CZ" sz="2700" b="1">
                <a:solidFill>
                  <a:schemeClr val="dk1"/>
                </a:solidFill>
                <a:latin typeface="Philosopher"/>
                <a:ea typeface="Philosopher"/>
                <a:cs typeface="Philosopher"/>
                <a:sym typeface="Philosopher"/>
              </a:rPr>
            </a:br>
            <a:r>
              <a:rPr lang="cs-CZ" sz="2700" b="1">
                <a:solidFill>
                  <a:schemeClr val="dk1"/>
                </a:solidFill>
                <a:latin typeface="Philosopher"/>
                <a:ea typeface="Philosopher"/>
                <a:cs typeface="Philosopher"/>
                <a:sym typeface="Philosopher"/>
              </a:rPr>
              <a:t>Sharing and Refining Individualized Engagement Plans (III)</a:t>
            </a:r>
            <a:endParaRPr sz="2700" b="1" i="0" u="none" strike="noStrike" cap="none">
              <a:solidFill>
                <a:schemeClr val="dk1"/>
              </a:solidFill>
              <a:latin typeface="Philosopher"/>
              <a:ea typeface="Philosopher"/>
              <a:cs typeface="Philosopher"/>
              <a:sym typeface="Philosopher"/>
            </a:endParaRPr>
          </a:p>
        </p:txBody>
      </p:sp>
      <p:grpSp>
        <p:nvGrpSpPr>
          <p:cNvPr id="990" name="Google Shape;990;p78"/>
          <p:cNvGrpSpPr/>
          <p:nvPr/>
        </p:nvGrpSpPr>
        <p:grpSpPr>
          <a:xfrm>
            <a:off x="5470010" y="1113914"/>
            <a:ext cx="1251984" cy="358200"/>
            <a:chOff x="5470062" y="1167647"/>
            <a:chExt cx="1251984" cy="358200"/>
          </a:xfrm>
        </p:grpSpPr>
        <p:sp>
          <p:nvSpPr>
            <p:cNvPr id="991" name="Google Shape;991;p7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2" name="Google Shape;992;p7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3" name="Google Shape;993;p7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94" name="Google Shape;994;p7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95" name="Google Shape;995;p78"/>
          <p:cNvSpPr txBox="1"/>
          <p:nvPr/>
        </p:nvSpPr>
        <p:spPr>
          <a:xfrm>
            <a:off x="1188150" y="1765375"/>
            <a:ext cx="9815700" cy="3971100"/>
          </a:xfrm>
          <a:prstGeom prst="rect">
            <a:avLst/>
          </a:prstGeom>
          <a:noFill/>
          <a:ln>
            <a:noFill/>
          </a:ln>
        </p:spPr>
        <p:txBody>
          <a:bodyPr spcFirstLastPara="1" wrap="square" lIns="91425" tIns="45700" rIns="91425" bIns="45700" anchor="t" anchorCtr="0">
            <a:spAutoFit/>
          </a:bodyPr>
          <a:lstStyle/>
          <a:p>
            <a:pPr marL="0" lvl="0" indent="457200" algn="l" rtl="0">
              <a:lnSpc>
                <a:spcPct val="115000"/>
              </a:lnSpc>
              <a:spcBef>
                <a:spcPts val="1500"/>
              </a:spcBef>
              <a:spcAft>
                <a:spcPts val="0"/>
              </a:spcAft>
              <a:buNone/>
            </a:pPr>
            <a:r>
              <a:rPr lang="cs-CZ" sz="2000" b="1">
                <a:solidFill>
                  <a:schemeClr val="dk1"/>
                </a:solidFill>
                <a:latin typeface="Philosopher"/>
                <a:ea typeface="Philosopher"/>
                <a:cs typeface="Philosopher"/>
                <a:sym typeface="Philosopher"/>
              </a:rPr>
              <a:t>5. </a:t>
            </a:r>
            <a:r>
              <a:rPr lang="cs-CZ" sz="2000">
                <a:solidFill>
                  <a:schemeClr val="dk1"/>
                </a:solidFill>
                <a:latin typeface="Philosopher"/>
                <a:ea typeface="Philosopher"/>
                <a:cs typeface="Philosopher"/>
                <a:sym typeface="Philosopher"/>
              </a:rPr>
              <a:t>After receiving feedback, participants take a few minutes to </a:t>
            </a:r>
            <a:r>
              <a:rPr lang="cs-CZ" sz="2000" b="1">
                <a:solidFill>
                  <a:schemeClr val="dk1"/>
                </a:solidFill>
                <a:latin typeface="Philosopher"/>
                <a:ea typeface="Philosopher"/>
                <a:cs typeface="Philosopher"/>
                <a:sym typeface="Philosopher"/>
              </a:rPr>
              <a:t>revise and refine their engagement plans</a:t>
            </a:r>
            <a:r>
              <a:rPr lang="cs-CZ" sz="2000">
                <a:solidFill>
                  <a:schemeClr val="dk1"/>
                </a:solidFill>
                <a:latin typeface="Philosopher"/>
                <a:ea typeface="Philosopher"/>
                <a:cs typeface="Philosopher"/>
                <a:sym typeface="Philosopher"/>
              </a:rPr>
              <a:t> based on the insights gained from the group discussion. (</a:t>
            </a:r>
            <a:r>
              <a:rPr lang="cs-CZ" sz="2000" b="1" i="1">
                <a:solidFill>
                  <a:schemeClr val="dk1"/>
                </a:solidFill>
                <a:latin typeface="Philosopher"/>
                <a:ea typeface="Philosopher"/>
                <a:cs typeface="Philosopher"/>
                <a:sym typeface="Philosopher"/>
              </a:rPr>
              <a:t>Note:</a:t>
            </a:r>
            <a:r>
              <a:rPr lang="cs-CZ" sz="2000">
                <a:solidFill>
                  <a:schemeClr val="dk1"/>
                </a:solidFill>
                <a:latin typeface="Philosopher"/>
                <a:ea typeface="Philosopher"/>
                <a:cs typeface="Philosopher"/>
                <a:sym typeface="Philosopher"/>
              </a:rPr>
              <a:t> Emphasize that participants can adapt feedback to suit their teaching style and learners' characteristics.)</a:t>
            </a:r>
            <a:endParaRPr sz="2000">
              <a:solidFill>
                <a:schemeClr val="dk1"/>
              </a:solidFill>
              <a:latin typeface="Philosopher"/>
              <a:ea typeface="Philosopher"/>
              <a:cs typeface="Philosopher"/>
              <a:sym typeface="Philosopher"/>
            </a:endParaRPr>
          </a:p>
          <a:p>
            <a:pPr marL="0" lvl="0" indent="457200" algn="l" rtl="0">
              <a:lnSpc>
                <a:spcPct val="115000"/>
              </a:lnSpc>
              <a:spcBef>
                <a:spcPts val="1500"/>
              </a:spcBef>
              <a:spcAft>
                <a:spcPts val="0"/>
              </a:spcAft>
              <a:buNone/>
            </a:pPr>
            <a:r>
              <a:rPr lang="cs-CZ" sz="2000" b="1">
                <a:solidFill>
                  <a:schemeClr val="dk1"/>
                </a:solidFill>
                <a:latin typeface="Philosopher"/>
                <a:ea typeface="Philosopher"/>
                <a:cs typeface="Philosopher"/>
                <a:sym typeface="Philosopher"/>
              </a:rPr>
              <a:t>6. </a:t>
            </a:r>
            <a:r>
              <a:rPr lang="cs-CZ" sz="2000">
                <a:solidFill>
                  <a:schemeClr val="dk1"/>
                </a:solidFill>
                <a:latin typeface="Philosopher"/>
                <a:ea typeface="Philosopher"/>
                <a:cs typeface="Philosopher"/>
                <a:sym typeface="Philosopher"/>
              </a:rPr>
              <a:t>Participants reconvene as a whole group. </a:t>
            </a:r>
            <a:r>
              <a:rPr lang="cs-CZ" sz="2000" b="1">
                <a:solidFill>
                  <a:schemeClr val="dk1"/>
                </a:solidFill>
                <a:latin typeface="Philosopher"/>
                <a:ea typeface="Philosopher"/>
                <a:cs typeface="Philosopher"/>
                <a:sym typeface="Philosopher"/>
              </a:rPr>
              <a:t>Each small group selects one engagement plan that has been refined based on the feedback received</a:t>
            </a:r>
            <a:r>
              <a:rPr lang="cs-CZ" sz="2000">
                <a:solidFill>
                  <a:schemeClr val="dk1"/>
                </a:solidFill>
                <a:latin typeface="Philosopher"/>
                <a:ea typeface="Philosopher"/>
                <a:cs typeface="Philosopher"/>
                <a:sym typeface="Philosopher"/>
              </a:rPr>
              <a:t>. One representative from each group briefly s</a:t>
            </a:r>
            <a:r>
              <a:rPr lang="cs-CZ" sz="2000" b="1">
                <a:solidFill>
                  <a:schemeClr val="dk1"/>
                </a:solidFill>
                <a:latin typeface="Philosopher"/>
                <a:ea typeface="Philosopher"/>
                <a:cs typeface="Philosopher"/>
                <a:sym typeface="Philosopher"/>
              </a:rPr>
              <a:t>hares the revised plan</a:t>
            </a:r>
            <a:r>
              <a:rPr lang="cs-CZ" sz="2000">
                <a:solidFill>
                  <a:schemeClr val="dk1"/>
                </a:solidFill>
                <a:latin typeface="Philosopher"/>
                <a:ea typeface="Philosopher"/>
                <a:cs typeface="Philosopher"/>
                <a:sym typeface="Philosopher"/>
              </a:rPr>
              <a:t> with the entire audience.</a:t>
            </a:r>
            <a:endParaRPr sz="2000">
              <a:solidFill>
                <a:schemeClr val="dk1"/>
              </a:solidFill>
              <a:latin typeface="Philosopher"/>
              <a:ea typeface="Philosopher"/>
              <a:cs typeface="Philosopher"/>
              <a:sym typeface="Philosopher"/>
            </a:endParaRPr>
          </a:p>
          <a:p>
            <a:pPr marL="0" lvl="0" indent="0" algn="l" rtl="0">
              <a:lnSpc>
                <a:spcPct val="115000"/>
              </a:lnSpc>
              <a:spcBef>
                <a:spcPts val="1500"/>
              </a:spcBef>
              <a:spcAft>
                <a:spcPts val="1500"/>
              </a:spcAft>
              <a:buNone/>
            </a:pPr>
            <a:r>
              <a:rPr lang="cs-CZ" sz="2000" b="1" u="sng">
                <a:solidFill>
                  <a:schemeClr val="dk1"/>
                </a:solidFill>
                <a:latin typeface="Philosopher"/>
                <a:ea typeface="Philosopher"/>
                <a:cs typeface="Philosopher"/>
                <a:sym typeface="Philosopher"/>
              </a:rPr>
              <a:t>Reflection: </a:t>
            </a:r>
            <a:r>
              <a:rPr lang="cs-CZ" sz="2000">
                <a:solidFill>
                  <a:schemeClr val="dk1"/>
                </a:solidFill>
                <a:latin typeface="Philosopher"/>
                <a:ea typeface="Philosopher"/>
                <a:cs typeface="Philosopher"/>
                <a:sym typeface="Philosopher"/>
              </a:rPr>
              <a:t>After each presentation, encourage reflections on the collaborative process and the value of peer feedback.</a:t>
            </a:r>
            <a:endParaRPr sz="2000">
              <a:solidFill>
                <a:schemeClr val="dk1"/>
              </a:solidFill>
              <a:latin typeface="Philosopher"/>
              <a:ea typeface="Philosopher"/>
              <a:cs typeface="Philosopher"/>
              <a:sym typeface="Philosopher"/>
            </a:endParaRPr>
          </a:p>
        </p:txBody>
      </p:sp>
      <p:pic>
        <p:nvPicPr>
          <p:cNvPr id="996" name="Google Shape;996;p78"/>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1" name="Google Shape;1001;p79"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002" name="Google Shape;1002;p79"/>
          <p:cNvSpPr txBox="1"/>
          <p:nvPr/>
        </p:nvSpPr>
        <p:spPr>
          <a:xfrm>
            <a:off x="6216246" y="701602"/>
            <a:ext cx="30447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FAQ</a:t>
            </a:r>
            <a:endParaRPr sz="4000" b="1" i="0" u="none" strike="noStrike" cap="none">
              <a:solidFill>
                <a:schemeClr val="dk1"/>
              </a:solidFill>
              <a:latin typeface="Philosopher"/>
              <a:ea typeface="Philosopher"/>
              <a:cs typeface="Philosopher"/>
              <a:sym typeface="Philosopher"/>
            </a:endParaRPr>
          </a:p>
        </p:txBody>
      </p:sp>
      <p:grpSp>
        <p:nvGrpSpPr>
          <p:cNvPr id="1003" name="Google Shape;1003;p79"/>
          <p:cNvGrpSpPr/>
          <p:nvPr/>
        </p:nvGrpSpPr>
        <p:grpSpPr>
          <a:xfrm>
            <a:off x="7112674" y="1329442"/>
            <a:ext cx="1251876" cy="358096"/>
            <a:chOff x="5470062" y="1167647"/>
            <a:chExt cx="1251876" cy="358096"/>
          </a:xfrm>
        </p:grpSpPr>
        <p:sp>
          <p:nvSpPr>
            <p:cNvPr id="1004" name="Google Shape;1004;p7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5" name="Google Shape;1005;p7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6" name="Google Shape;1006;p7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07" name="Google Shape;1007;p79"/>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008" name="Google Shape;1008;p79"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009" name="Google Shape;1009;p79"/>
          <p:cNvSpPr txBox="1"/>
          <p:nvPr/>
        </p:nvSpPr>
        <p:spPr>
          <a:xfrm>
            <a:off x="3644537" y="2024744"/>
            <a:ext cx="8188234" cy="324798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Do you have </a:t>
            </a:r>
            <a:r>
              <a:rPr lang="cs-CZ" sz="3200" b="1" i="0" u="none" strike="noStrike" cap="none">
                <a:solidFill>
                  <a:schemeClr val="dk1"/>
                </a:solidFill>
                <a:latin typeface="Philosopher"/>
                <a:ea typeface="Philosopher"/>
                <a:cs typeface="Philosopher"/>
                <a:sym typeface="Philosopher"/>
              </a:rPr>
              <a:t>any questions </a:t>
            </a:r>
            <a:r>
              <a:rPr lang="cs-CZ" sz="3200" b="0" i="0" u="none" strike="noStrike" cap="none">
                <a:solidFill>
                  <a:schemeClr val="dk1"/>
                </a:solidFill>
                <a:latin typeface="Philosopher"/>
                <a:ea typeface="Philosopher"/>
                <a:cs typeface="Philosopher"/>
                <a:sym typeface="Philosopher"/>
              </a:rPr>
              <a:t>related to the content of the workshop? Feel free to ask them now!</a:t>
            </a:r>
            <a:endParaRPr sz="3200" b="0" i="0" u="none" strike="noStrike" cap="none">
              <a:solidFill>
                <a:schemeClr val="dk1"/>
              </a:solidFill>
              <a:latin typeface="Philosopher"/>
              <a:ea typeface="Philosopher"/>
              <a:cs typeface="Philosopher"/>
              <a:sym typeface="Philosopher"/>
            </a:endParaRPr>
          </a:p>
        </p:txBody>
      </p:sp>
      <p:pic>
        <p:nvPicPr>
          <p:cNvPr id="1010" name="Google Shape;1010;p79"/>
          <p:cNvPicPr preferRelativeResize="0"/>
          <p:nvPr/>
        </p:nvPicPr>
        <p:blipFill>
          <a:blip r:embed="rId5">
            <a:alphaModFix/>
          </a:blip>
          <a:stretch>
            <a:fillRect/>
          </a:stretch>
        </p:blipFill>
        <p:spPr>
          <a:xfrm>
            <a:off x="9866100" y="6267199"/>
            <a:ext cx="1857499" cy="38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80"/>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Evaluation &amp; Conclusion</a:t>
            </a:r>
            <a:endParaRPr sz="4000" b="1" i="0" u="none" strike="noStrike" cap="none">
              <a:solidFill>
                <a:schemeClr val="dk1"/>
              </a:solidFill>
              <a:latin typeface="Philosopher"/>
              <a:ea typeface="Philosopher"/>
              <a:cs typeface="Philosopher"/>
              <a:sym typeface="Philosopher"/>
            </a:endParaRPr>
          </a:p>
        </p:txBody>
      </p:sp>
      <p:grpSp>
        <p:nvGrpSpPr>
          <p:cNvPr id="1016" name="Google Shape;1016;p80"/>
          <p:cNvGrpSpPr/>
          <p:nvPr/>
        </p:nvGrpSpPr>
        <p:grpSpPr>
          <a:xfrm>
            <a:off x="5470061" y="1709272"/>
            <a:ext cx="1251876" cy="358096"/>
            <a:chOff x="5470062" y="1167647"/>
            <a:chExt cx="1251876" cy="358096"/>
          </a:xfrm>
        </p:grpSpPr>
        <p:sp>
          <p:nvSpPr>
            <p:cNvPr id="1017" name="Google Shape;1017;p8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8" name="Google Shape;1018;p8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9" name="Google Shape;1019;p8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0" name="Google Shape;1020;p8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021" name="Google Shape;1021;p80"/>
          <p:cNvSpPr txBox="1"/>
          <p:nvPr/>
        </p:nvSpPr>
        <p:spPr>
          <a:xfrm>
            <a:off x="1287236" y="2229898"/>
            <a:ext cx="10395857" cy="30651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What have you learned today? How will you be able to use your new knowledge and skills in the future?</a:t>
            </a:r>
            <a:endParaRPr/>
          </a:p>
          <a:p>
            <a:pPr marL="0" marR="0" lvl="0" indent="0" algn="ctr" rtl="0">
              <a:lnSpc>
                <a:spcPct val="100000"/>
              </a:lnSpc>
              <a:spcBef>
                <a:spcPts val="0"/>
              </a:spcBef>
              <a:spcAft>
                <a:spcPts val="0"/>
              </a:spcAft>
              <a:buClr>
                <a:schemeClr val="dk1"/>
              </a:buClr>
              <a:buSzPts val="1400"/>
              <a:buFont typeface="Philosopher"/>
              <a:buNone/>
            </a:pP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Please, fill out the</a:t>
            </a:r>
            <a:r>
              <a:rPr lang="cs-CZ" sz="3200" b="1" i="0" u="none" strike="noStrike" cap="none">
                <a:solidFill>
                  <a:schemeClr val="dk1"/>
                </a:solidFill>
                <a:latin typeface="Philosopher"/>
                <a:ea typeface="Philosopher"/>
                <a:cs typeface="Philosopher"/>
                <a:sym typeface="Philosopher"/>
              </a:rPr>
              <a:t> evaluation survey</a:t>
            </a:r>
            <a:r>
              <a:rPr lang="cs-CZ" sz="3200" b="0" i="0" u="none" strike="noStrike" cap="none">
                <a:solidFill>
                  <a:schemeClr val="dk1"/>
                </a:solidFill>
                <a:latin typeface="Philosopher"/>
                <a:ea typeface="Philosopher"/>
                <a:cs typeface="Philosopher"/>
                <a:sym typeface="Philosopher"/>
              </a:rPr>
              <a:t>!</a:t>
            </a:r>
            <a:endParaRPr sz="3200" b="0" i="0" u="none" strike="noStrike" cap="none">
              <a:solidFill>
                <a:schemeClr val="dk1"/>
              </a:solidFill>
              <a:latin typeface="Philosopher"/>
              <a:ea typeface="Philosopher"/>
              <a:cs typeface="Philosopher"/>
              <a:sym typeface="Philosopher"/>
            </a:endParaRPr>
          </a:p>
        </p:txBody>
      </p:sp>
      <p:pic>
        <p:nvPicPr>
          <p:cNvPr id="1022" name="Google Shape;1022;p80"/>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8"/>
          <p:cNvPicPr preferRelativeResize="0"/>
          <p:nvPr/>
        </p:nvPicPr>
        <p:blipFill>
          <a:blip r:embed="rId3">
            <a:alphaModFix amt="16000"/>
          </a:blip>
          <a:stretch>
            <a:fillRect/>
          </a:stretch>
        </p:blipFill>
        <p:spPr>
          <a:xfrm>
            <a:off x="-21400" y="0"/>
            <a:ext cx="12213400" cy="6858000"/>
          </a:xfrm>
          <a:prstGeom prst="rect">
            <a:avLst/>
          </a:prstGeom>
          <a:noFill/>
          <a:ln>
            <a:noFill/>
          </a:ln>
        </p:spPr>
      </p:pic>
      <p:sp>
        <p:nvSpPr>
          <p:cNvPr id="120" name="Google Shape;120;p18"/>
          <p:cNvSpPr txBox="1"/>
          <p:nvPr/>
        </p:nvSpPr>
        <p:spPr>
          <a:xfrm>
            <a:off x="4462084" y="591032"/>
            <a:ext cx="3734400" cy="19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Icebreaker – </a:t>
            </a:r>
            <a:br>
              <a:rPr lang="cs-CZ" sz="2400" b="1" i="0" u="none" strike="noStrike" cap="none">
                <a:solidFill>
                  <a:schemeClr val="dk1"/>
                </a:solidFill>
                <a:latin typeface="Philosopher"/>
                <a:ea typeface="Philosopher"/>
                <a:cs typeface="Philosopher"/>
                <a:sym typeface="Philosopher"/>
              </a:rPr>
            </a:br>
            <a:r>
              <a:rPr lang="cs-CZ" sz="2400" b="1">
                <a:solidFill>
                  <a:schemeClr val="dk1"/>
                </a:solidFill>
                <a:latin typeface="Philosopher"/>
                <a:ea typeface="Philosopher"/>
                <a:cs typeface="Philosopher"/>
                <a:sym typeface="Philosopher"/>
              </a:rPr>
              <a:t>"Two Truths and a Lie"</a:t>
            </a:r>
            <a:endParaRPr sz="2400" b="1" i="0" u="none" strike="noStrike" cap="none">
              <a:solidFill>
                <a:schemeClr val="dk1"/>
              </a:solidFill>
              <a:latin typeface="Philosopher"/>
              <a:ea typeface="Philosopher"/>
              <a:cs typeface="Philosopher"/>
              <a:sym typeface="Philosopher"/>
            </a:endParaRPr>
          </a:p>
        </p:txBody>
      </p:sp>
      <p:grpSp>
        <p:nvGrpSpPr>
          <p:cNvPr id="121" name="Google Shape;121;p18"/>
          <p:cNvGrpSpPr/>
          <p:nvPr/>
        </p:nvGrpSpPr>
        <p:grpSpPr>
          <a:xfrm>
            <a:off x="5703337" y="1246897"/>
            <a:ext cx="1251876" cy="358096"/>
            <a:chOff x="5470062" y="1167647"/>
            <a:chExt cx="1251876" cy="358096"/>
          </a:xfrm>
        </p:grpSpPr>
        <p:sp>
          <p:nvSpPr>
            <p:cNvPr id="122" name="Google Shape;122;p1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1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5" name="Google Shape;125;p18"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26" name="Google Shape;126;p18"/>
          <p:cNvSpPr txBox="1"/>
          <p:nvPr/>
        </p:nvSpPr>
        <p:spPr>
          <a:xfrm>
            <a:off x="1462075" y="2065075"/>
            <a:ext cx="9734400" cy="3371700"/>
          </a:xfrm>
          <a:prstGeom prst="rect">
            <a:avLst/>
          </a:prstGeom>
          <a:noFill/>
          <a:ln>
            <a:noFill/>
          </a:ln>
        </p:spPr>
        <p:txBody>
          <a:bodyPr spcFirstLastPara="1" wrap="square" lIns="91425" tIns="45700" rIns="91425" bIns="45700" anchor="t" anchorCtr="0">
            <a:spAutoFit/>
          </a:bodyPr>
          <a:lstStyle/>
          <a:p>
            <a:pPr marL="457200" marR="0" lvl="0" indent="0" algn="just"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342900" marR="0" lvl="0" indent="-349250" algn="just" rtl="0">
              <a:lnSpc>
                <a:spcPct val="115000"/>
              </a:lnSpc>
              <a:spcBef>
                <a:spcPts val="0"/>
              </a:spcBef>
              <a:spcAft>
                <a:spcPts val="0"/>
              </a:spcAft>
              <a:buClr>
                <a:schemeClr val="dk1"/>
              </a:buClr>
              <a:buSzPts val="2100"/>
              <a:buFont typeface="Philosopher"/>
              <a:buAutoNum type="arabicPeriod"/>
            </a:pPr>
            <a:r>
              <a:rPr lang="cs-CZ" sz="2100">
                <a:solidFill>
                  <a:schemeClr val="dk1"/>
                </a:solidFill>
                <a:latin typeface="Philosopher"/>
                <a:ea typeface="Philosopher"/>
                <a:cs typeface="Philosopher"/>
                <a:sym typeface="Philosopher"/>
              </a:rPr>
              <a:t>Instruct each participant to think of two true statements and one false statement about themselves related to digital technology or online learning.</a:t>
            </a:r>
            <a:endParaRPr sz="2100">
              <a:solidFill>
                <a:schemeClr val="dk1"/>
              </a:solidFill>
              <a:latin typeface="Philosopher"/>
              <a:ea typeface="Philosopher"/>
              <a:cs typeface="Philosopher"/>
              <a:sym typeface="Philosopher"/>
            </a:endParaRPr>
          </a:p>
          <a:p>
            <a:pPr marL="457200" marR="0" lvl="0" indent="0" algn="just" rtl="0">
              <a:lnSpc>
                <a:spcPct val="115000"/>
              </a:lnSpc>
              <a:spcBef>
                <a:spcPts val="0"/>
              </a:spcBef>
              <a:spcAft>
                <a:spcPts val="0"/>
              </a:spcAft>
              <a:buNone/>
            </a:pPr>
            <a:endParaRPr sz="2100">
              <a:solidFill>
                <a:schemeClr val="dk1"/>
              </a:solidFill>
              <a:latin typeface="Philosopher"/>
              <a:ea typeface="Philosopher"/>
              <a:cs typeface="Philosopher"/>
              <a:sym typeface="Philosopher"/>
            </a:endParaRPr>
          </a:p>
          <a:p>
            <a:pPr marL="342900" marR="0" lvl="0" indent="-349250" algn="just" rtl="0">
              <a:lnSpc>
                <a:spcPct val="115000"/>
              </a:lnSpc>
              <a:spcBef>
                <a:spcPts val="0"/>
              </a:spcBef>
              <a:spcAft>
                <a:spcPts val="0"/>
              </a:spcAft>
              <a:buClr>
                <a:schemeClr val="dk1"/>
              </a:buClr>
              <a:buSzPts val="2100"/>
              <a:buFont typeface="Philosopher"/>
              <a:buAutoNum type="arabicPeriod"/>
            </a:pPr>
            <a:r>
              <a:rPr lang="cs-CZ" sz="2100">
                <a:solidFill>
                  <a:schemeClr val="dk1"/>
                </a:solidFill>
                <a:latin typeface="Philosopher"/>
                <a:ea typeface="Philosopher"/>
                <a:cs typeface="Philosopher"/>
                <a:sym typeface="Philosopher"/>
              </a:rPr>
              <a:t>Participants take turns sharing their statements, and the rest of the group guesses which statement is the lie.</a:t>
            </a:r>
            <a:endParaRPr sz="2100">
              <a:solidFill>
                <a:schemeClr val="dk1"/>
              </a:solidFill>
              <a:latin typeface="Philosopher"/>
              <a:ea typeface="Philosopher"/>
              <a:cs typeface="Philosopher"/>
              <a:sym typeface="Philosopher"/>
            </a:endParaRPr>
          </a:p>
          <a:p>
            <a:pPr marL="457200" marR="0" lvl="0" indent="0" algn="just" rtl="0">
              <a:lnSpc>
                <a:spcPct val="115000"/>
              </a:lnSpc>
              <a:spcBef>
                <a:spcPts val="0"/>
              </a:spcBef>
              <a:spcAft>
                <a:spcPts val="0"/>
              </a:spcAft>
              <a:buNone/>
            </a:pPr>
            <a:endParaRPr sz="2100">
              <a:solidFill>
                <a:schemeClr val="dk1"/>
              </a:solidFill>
              <a:latin typeface="Philosopher"/>
              <a:ea typeface="Philosopher"/>
              <a:cs typeface="Philosopher"/>
              <a:sym typeface="Philosopher"/>
            </a:endParaRPr>
          </a:p>
          <a:p>
            <a:pPr marL="342900" marR="0" lvl="0" indent="-349250" algn="just" rtl="0">
              <a:lnSpc>
                <a:spcPct val="115000"/>
              </a:lnSpc>
              <a:spcBef>
                <a:spcPts val="0"/>
              </a:spcBef>
              <a:spcAft>
                <a:spcPts val="0"/>
              </a:spcAft>
              <a:buClr>
                <a:schemeClr val="dk1"/>
              </a:buClr>
              <a:buSzPts val="2100"/>
              <a:buFont typeface="Philosopher"/>
              <a:buAutoNum type="arabicPeriod"/>
            </a:pPr>
            <a:r>
              <a:rPr lang="cs-CZ" sz="2100">
                <a:solidFill>
                  <a:schemeClr val="dk1"/>
                </a:solidFill>
                <a:latin typeface="Philosopher"/>
                <a:ea typeface="Philosopher"/>
                <a:cs typeface="Philosopher"/>
                <a:sym typeface="Philosopher"/>
              </a:rPr>
              <a:t>This activity encourages engagement, introduces participants, and adds an element of fun.</a:t>
            </a:r>
            <a:endParaRPr sz="2100">
              <a:latin typeface="Philosopher"/>
              <a:ea typeface="Philosopher"/>
              <a:cs typeface="Philosopher"/>
              <a:sym typeface="Philosopher"/>
            </a:endParaRPr>
          </a:p>
        </p:txBody>
      </p:sp>
      <p:pic>
        <p:nvPicPr>
          <p:cNvPr id="127" name="Google Shape;127;p1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81"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028" name="Google Shape;1028;p81"/>
          <p:cNvSpPr/>
          <p:nvPr/>
        </p:nvSpPr>
        <p:spPr>
          <a:xfrm>
            <a:off x="-264695" y="-270712"/>
            <a:ext cx="12721500" cy="7399500"/>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9" name="Google Shape;1029;p81"/>
          <p:cNvSpPr txBox="1"/>
          <p:nvPr/>
        </p:nvSpPr>
        <p:spPr>
          <a:xfrm>
            <a:off x="3839189" y="2051289"/>
            <a:ext cx="7014300" cy="11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THANK YOU!</a:t>
            </a:r>
            <a:endParaRPr sz="6600" b="0" i="0" u="none" strike="noStrike" cap="none">
              <a:solidFill>
                <a:schemeClr val="dk1"/>
              </a:solidFill>
              <a:latin typeface="Roboto"/>
              <a:ea typeface="Roboto"/>
              <a:cs typeface="Roboto"/>
              <a:sym typeface="Roboto"/>
            </a:endParaRPr>
          </a:p>
        </p:txBody>
      </p:sp>
      <p:pic>
        <p:nvPicPr>
          <p:cNvPr id="1030" name="Google Shape;1030;p81"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1031" name="Google Shape;1031;p8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82"/>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7" name="Google Shape;1037;p82"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1038" name="Google Shape;1038;p82"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1039" name="Google Shape;1039;p82"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1040" name="Google Shape;1040;p82"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1041" name="Google Shape;1041;p82"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1042" name="Google Shape;1042;p82"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1043" name="Google Shape;1043;p82"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1044" name="Google Shape;1044;p82"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1045" name="Google Shape;1045;p82"/>
          <p:cNvSpPr txBox="1"/>
          <p:nvPr/>
        </p:nvSpPr>
        <p:spPr>
          <a:xfrm>
            <a:off x="5886652" y="6392007"/>
            <a:ext cx="5350500" cy="49753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700" dirty="0">
                <a:solidFill>
                  <a:srgbClr val="26324B"/>
                </a:solidFill>
              </a:rPr>
              <a:t>Funded by the European Union. Views and opinions expressed are however those of the author(s) only and do not necessarily reflect those of the European Union or the National Agency. Neither the European Union nor National Agency can be held responsible for them. </a:t>
            </a:r>
            <a:r>
              <a:rPr lang="en-US" sz="700">
                <a:solidFill>
                  <a:srgbClr val="26324B"/>
                </a:solidFill>
              </a:rPr>
              <a:t>Project Number: 2022-1-LT01-KA220-ADU-000085898</a:t>
            </a:r>
          </a:p>
          <a:p>
            <a:pPr marL="0" marR="0" lvl="0" indent="0" algn="ctr" rtl="0">
              <a:lnSpc>
                <a:spcPct val="100000"/>
              </a:lnSpc>
              <a:spcBef>
                <a:spcPts val="0"/>
              </a:spcBef>
              <a:spcAft>
                <a:spcPts val="0"/>
              </a:spcAft>
              <a:buNone/>
            </a:pPr>
            <a:endParaRPr sz="800" baseline="30000" dirty="0">
              <a:latin typeface="Noto Sans"/>
              <a:ea typeface="Noto Sans"/>
              <a:cs typeface="Noto Sans"/>
              <a:sym typeface="Noto Sans"/>
            </a:endParaRPr>
          </a:p>
        </p:txBody>
      </p:sp>
      <p:pic>
        <p:nvPicPr>
          <p:cNvPr id="1046" name="Google Shape;1046;p82"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1047" name="Google Shape;1047;p82"/>
          <p:cNvPicPr preferRelativeResize="0"/>
          <p:nvPr/>
        </p:nvPicPr>
        <p:blipFill>
          <a:blip r:embed="rId12">
            <a:alphaModFix/>
          </a:blip>
          <a:stretch>
            <a:fillRect/>
          </a:stretch>
        </p:blipFill>
        <p:spPr>
          <a:xfrm>
            <a:off x="313150" y="6391999"/>
            <a:ext cx="1857499" cy="38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p:nvPr/>
        </p:nvSpPr>
        <p:spPr>
          <a:xfrm>
            <a:off x="0" y="3500700"/>
            <a:ext cx="12192000" cy="3348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19"/>
          <p:cNvSpPr txBox="1"/>
          <p:nvPr/>
        </p:nvSpPr>
        <p:spPr>
          <a:xfrm>
            <a:off x="4119600" y="317175"/>
            <a:ext cx="3952800" cy="79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Significance of engagement in digital learning</a:t>
            </a:r>
            <a:endParaRPr sz="2400" b="1" i="0" u="none" strike="noStrike" cap="none">
              <a:solidFill>
                <a:schemeClr val="dk1"/>
              </a:solidFill>
              <a:latin typeface="Philosopher"/>
              <a:ea typeface="Philosopher"/>
              <a:cs typeface="Philosopher"/>
              <a:sym typeface="Philosopher"/>
            </a:endParaRPr>
          </a:p>
        </p:txBody>
      </p:sp>
      <p:grpSp>
        <p:nvGrpSpPr>
          <p:cNvPr id="134" name="Google Shape;134;p19"/>
          <p:cNvGrpSpPr/>
          <p:nvPr/>
        </p:nvGrpSpPr>
        <p:grpSpPr>
          <a:xfrm>
            <a:off x="5470012" y="1298897"/>
            <a:ext cx="1251984" cy="358200"/>
            <a:chOff x="5470062" y="1167647"/>
            <a:chExt cx="1251984" cy="358200"/>
          </a:xfrm>
        </p:grpSpPr>
        <p:sp>
          <p:nvSpPr>
            <p:cNvPr id="135" name="Google Shape;135;p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8" name="Google Shape;138;p1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39" name="Google Shape;139;p19"/>
          <p:cNvSpPr txBox="1"/>
          <p:nvPr/>
        </p:nvSpPr>
        <p:spPr>
          <a:xfrm>
            <a:off x="645325" y="1999450"/>
            <a:ext cx="110034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Digital learning is a powerful tool that can empower hard-to-reach adult learners to overcome challenges, build skills, and realize their full potential. It serves as a bridge between their unique circumstances and the transformative opportunities that education can provide</a:t>
            </a:r>
            <a:endParaRPr sz="2000">
              <a:latin typeface="Philosopher"/>
              <a:ea typeface="Philosopher"/>
              <a:cs typeface="Philosopher"/>
              <a:sym typeface="Philosopher"/>
            </a:endParaRPr>
          </a:p>
        </p:txBody>
      </p:sp>
      <p:sp>
        <p:nvSpPr>
          <p:cNvPr id="140" name="Google Shape;140;p19"/>
          <p:cNvSpPr/>
          <p:nvPr/>
        </p:nvSpPr>
        <p:spPr>
          <a:xfrm>
            <a:off x="458125" y="38924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p:nvPr/>
        </p:nvSpPr>
        <p:spPr>
          <a:xfrm>
            <a:off x="4411050" y="55099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p:cNvSpPr/>
          <p:nvPr/>
        </p:nvSpPr>
        <p:spPr>
          <a:xfrm>
            <a:off x="4411050" y="38924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9"/>
          <p:cNvSpPr/>
          <p:nvPr/>
        </p:nvSpPr>
        <p:spPr>
          <a:xfrm>
            <a:off x="8363425" y="38924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latin typeface="Philosopher"/>
              <a:ea typeface="Philosopher"/>
              <a:cs typeface="Philosopher"/>
              <a:sym typeface="Philosopher"/>
            </a:endParaRPr>
          </a:p>
        </p:txBody>
      </p:sp>
      <p:sp>
        <p:nvSpPr>
          <p:cNvPr id="144" name="Google Shape;144;p19"/>
          <p:cNvSpPr/>
          <p:nvPr/>
        </p:nvSpPr>
        <p:spPr>
          <a:xfrm>
            <a:off x="458125" y="470115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458125" y="550990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p:nvPr/>
        </p:nvSpPr>
        <p:spPr>
          <a:xfrm>
            <a:off x="8363425" y="470115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dk1"/>
              </a:solidFill>
              <a:latin typeface="Philosopher"/>
              <a:ea typeface="Philosopher"/>
              <a:cs typeface="Philosopher"/>
              <a:sym typeface="Philosopher"/>
            </a:endParaRPr>
          </a:p>
        </p:txBody>
      </p:sp>
      <p:sp>
        <p:nvSpPr>
          <p:cNvPr id="147" name="Google Shape;147;p19"/>
          <p:cNvSpPr/>
          <p:nvPr/>
        </p:nvSpPr>
        <p:spPr>
          <a:xfrm>
            <a:off x="4411050" y="4701150"/>
            <a:ext cx="251400" cy="1860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txBox="1"/>
          <p:nvPr/>
        </p:nvSpPr>
        <p:spPr>
          <a:xfrm>
            <a:off x="750313" y="3800750"/>
            <a:ext cx="322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Motivation and Persistence</a:t>
            </a:r>
            <a:endParaRPr sz="2000">
              <a:latin typeface="Philosopher"/>
              <a:ea typeface="Philosopher"/>
              <a:cs typeface="Philosopher"/>
              <a:sym typeface="Philosopher"/>
            </a:endParaRPr>
          </a:p>
        </p:txBody>
      </p:sp>
      <p:sp>
        <p:nvSpPr>
          <p:cNvPr id="149" name="Google Shape;149;p19"/>
          <p:cNvSpPr txBox="1"/>
          <p:nvPr/>
        </p:nvSpPr>
        <p:spPr>
          <a:xfrm>
            <a:off x="709526" y="4609500"/>
            <a:ext cx="3572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Relevance and Personalization</a:t>
            </a:r>
            <a:endParaRPr sz="2000">
              <a:latin typeface="Philosopher"/>
              <a:ea typeface="Philosopher"/>
              <a:cs typeface="Philosopher"/>
              <a:sym typeface="Philosopher"/>
            </a:endParaRPr>
          </a:p>
        </p:txBody>
      </p:sp>
      <p:sp>
        <p:nvSpPr>
          <p:cNvPr id="150" name="Google Shape;150;p19"/>
          <p:cNvSpPr txBox="1"/>
          <p:nvPr/>
        </p:nvSpPr>
        <p:spPr>
          <a:xfrm>
            <a:off x="709527" y="5418250"/>
            <a:ext cx="3776700" cy="75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Cultivating a Learning Community</a:t>
            </a:r>
            <a:endParaRPr sz="2000">
              <a:latin typeface="Philosopher"/>
              <a:ea typeface="Philosopher"/>
              <a:cs typeface="Philosopher"/>
              <a:sym typeface="Philosopher"/>
            </a:endParaRPr>
          </a:p>
        </p:txBody>
      </p:sp>
      <p:sp>
        <p:nvSpPr>
          <p:cNvPr id="151" name="Google Shape;151;p19"/>
          <p:cNvSpPr txBox="1"/>
          <p:nvPr/>
        </p:nvSpPr>
        <p:spPr>
          <a:xfrm>
            <a:off x="4662451" y="3800750"/>
            <a:ext cx="3572400" cy="75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Skill Development and Application</a:t>
            </a:r>
            <a:endParaRPr sz="2000">
              <a:latin typeface="Philosopher"/>
              <a:ea typeface="Philosopher"/>
              <a:cs typeface="Philosopher"/>
              <a:sym typeface="Philosopher"/>
            </a:endParaRPr>
          </a:p>
        </p:txBody>
      </p:sp>
      <p:sp>
        <p:nvSpPr>
          <p:cNvPr id="152" name="Google Shape;152;p19"/>
          <p:cNvSpPr txBox="1"/>
          <p:nvPr/>
        </p:nvSpPr>
        <p:spPr>
          <a:xfrm>
            <a:off x="4662451" y="4609500"/>
            <a:ext cx="3572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Flexibility and Accessibility</a:t>
            </a:r>
            <a:endParaRPr sz="2000">
              <a:solidFill>
                <a:schemeClr val="dk1"/>
              </a:solidFill>
              <a:latin typeface="Philosopher"/>
              <a:ea typeface="Philosopher"/>
              <a:cs typeface="Philosopher"/>
              <a:sym typeface="Philosopher"/>
            </a:endParaRPr>
          </a:p>
        </p:txBody>
      </p:sp>
      <p:sp>
        <p:nvSpPr>
          <p:cNvPr id="153" name="Google Shape;153;p19"/>
          <p:cNvSpPr txBox="1"/>
          <p:nvPr/>
        </p:nvSpPr>
        <p:spPr>
          <a:xfrm>
            <a:off x="4662451" y="5418250"/>
            <a:ext cx="3572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Empowerment and Ownership</a:t>
            </a:r>
            <a:endParaRPr sz="2000">
              <a:solidFill>
                <a:schemeClr val="dk1"/>
              </a:solidFill>
              <a:latin typeface="Philosopher"/>
              <a:ea typeface="Philosopher"/>
              <a:cs typeface="Philosopher"/>
              <a:sym typeface="Philosopher"/>
            </a:endParaRPr>
          </a:p>
        </p:txBody>
      </p:sp>
      <p:sp>
        <p:nvSpPr>
          <p:cNvPr id="154" name="Google Shape;154;p19"/>
          <p:cNvSpPr txBox="1"/>
          <p:nvPr/>
        </p:nvSpPr>
        <p:spPr>
          <a:xfrm>
            <a:off x="8614813" y="3800750"/>
            <a:ext cx="322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Overcoming Barriers</a:t>
            </a:r>
            <a:endParaRPr sz="2000">
              <a:solidFill>
                <a:schemeClr val="dk1"/>
              </a:solidFill>
              <a:latin typeface="Philosopher"/>
              <a:ea typeface="Philosopher"/>
              <a:cs typeface="Philosopher"/>
              <a:sym typeface="Philosopher"/>
            </a:endParaRPr>
          </a:p>
        </p:txBody>
      </p:sp>
      <p:sp>
        <p:nvSpPr>
          <p:cNvPr id="155" name="Google Shape;155;p19"/>
          <p:cNvSpPr txBox="1"/>
          <p:nvPr/>
        </p:nvSpPr>
        <p:spPr>
          <a:xfrm>
            <a:off x="8614813" y="4609500"/>
            <a:ext cx="3221100" cy="754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Digital Literacy Enhancement</a:t>
            </a:r>
            <a:endParaRPr sz="2000">
              <a:solidFill>
                <a:schemeClr val="dk1"/>
              </a:solidFill>
              <a:latin typeface="Philosopher"/>
              <a:ea typeface="Philosopher"/>
              <a:cs typeface="Philosopher"/>
              <a:sym typeface="Philosopher"/>
            </a:endParaRPr>
          </a:p>
        </p:txBody>
      </p:sp>
      <p:pic>
        <p:nvPicPr>
          <p:cNvPr id="156" name="Google Shape;156;p19"/>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0"/>
          <p:cNvPicPr preferRelativeResize="0"/>
          <p:nvPr/>
        </p:nvPicPr>
        <p:blipFill rotWithShape="1">
          <a:blip r:embed="rId3">
            <a:alphaModFix amt="54000"/>
          </a:blip>
          <a:srcRect t="13200" b="4704"/>
          <a:stretch/>
        </p:blipFill>
        <p:spPr>
          <a:xfrm>
            <a:off x="0" y="0"/>
            <a:ext cx="12192001" cy="6918399"/>
          </a:xfrm>
          <a:prstGeom prst="rect">
            <a:avLst/>
          </a:prstGeom>
          <a:noFill/>
          <a:ln>
            <a:noFill/>
          </a:ln>
        </p:spPr>
      </p:pic>
      <p:sp>
        <p:nvSpPr>
          <p:cNvPr id="162" name="Google Shape;162;p20"/>
          <p:cNvSpPr/>
          <p:nvPr/>
        </p:nvSpPr>
        <p:spPr>
          <a:xfrm rot="10800000">
            <a:off x="6888925" y="1779750"/>
            <a:ext cx="3873300" cy="2841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20"/>
          <p:cNvSpPr/>
          <p:nvPr/>
        </p:nvSpPr>
        <p:spPr>
          <a:xfrm rot="10800000">
            <a:off x="1196475" y="1780200"/>
            <a:ext cx="4050600" cy="284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20"/>
          <p:cNvSpPr txBox="1"/>
          <p:nvPr/>
        </p:nvSpPr>
        <p:spPr>
          <a:xfrm>
            <a:off x="4032749" y="658241"/>
            <a:ext cx="4126500" cy="46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3100" b="1">
                <a:solidFill>
                  <a:schemeClr val="dk1"/>
                </a:solidFill>
                <a:latin typeface="Philosopher"/>
                <a:ea typeface="Philosopher"/>
                <a:cs typeface="Philosopher"/>
                <a:sym typeface="Philosopher"/>
              </a:rPr>
              <a:t>Challenges</a:t>
            </a:r>
            <a:endParaRPr sz="3100" b="1" i="0" strike="noStrike" cap="none">
              <a:solidFill>
                <a:schemeClr val="dk1"/>
              </a:solidFill>
              <a:latin typeface="Philosopher"/>
              <a:ea typeface="Philosopher"/>
              <a:cs typeface="Philosopher"/>
              <a:sym typeface="Philosopher"/>
            </a:endParaRPr>
          </a:p>
        </p:txBody>
      </p:sp>
      <p:grpSp>
        <p:nvGrpSpPr>
          <p:cNvPr id="165" name="Google Shape;165;p20"/>
          <p:cNvGrpSpPr/>
          <p:nvPr/>
        </p:nvGrpSpPr>
        <p:grpSpPr>
          <a:xfrm>
            <a:off x="5470012" y="1154947"/>
            <a:ext cx="1251984" cy="358200"/>
            <a:chOff x="5470062" y="1167647"/>
            <a:chExt cx="1251984" cy="358200"/>
          </a:xfrm>
        </p:grpSpPr>
        <p:sp>
          <p:nvSpPr>
            <p:cNvPr id="166" name="Google Shape;166;p2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p2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2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9" name="Google Shape;169;p20"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170" name="Google Shape;170;p20"/>
          <p:cNvSpPr txBox="1"/>
          <p:nvPr/>
        </p:nvSpPr>
        <p:spPr>
          <a:xfrm>
            <a:off x="1343550" y="1853850"/>
            <a:ext cx="4126500" cy="2506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300" b="1">
                <a:latin typeface="Philosopher"/>
                <a:ea typeface="Philosopher"/>
                <a:cs typeface="Philosopher"/>
                <a:sym typeface="Philosopher"/>
              </a:rPr>
              <a:t>For educators:</a:t>
            </a:r>
            <a:br>
              <a:rPr lang="cs-CZ" sz="2300" b="1">
                <a:latin typeface="Philosopher"/>
                <a:ea typeface="Philosopher"/>
                <a:cs typeface="Philosopher"/>
                <a:sym typeface="Philosopher"/>
              </a:rPr>
            </a:br>
            <a:endParaRPr sz="16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Designing Effective Content;</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Technology Issues;</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Interaction and Communication;</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Assessment and Feedback.</a:t>
            </a:r>
            <a:endParaRPr sz="1100">
              <a:solidFill>
                <a:schemeClr val="dk1"/>
              </a:solidFill>
              <a:latin typeface="Roboto"/>
              <a:ea typeface="Roboto"/>
              <a:cs typeface="Roboto"/>
              <a:sym typeface="Roboto"/>
            </a:endParaRPr>
          </a:p>
        </p:txBody>
      </p:sp>
      <p:sp>
        <p:nvSpPr>
          <p:cNvPr id="171" name="Google Shape;171;p20"/>
          <p:cNvSpPr txBox="1"/>
          <p:nvPr/>
        </p:nvSpPr>
        <p:spPr>
          <a:xfrm>
            <a:off x="7016500" y="1879050"/>
            <a:ext cx="4053900" cy="2737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cs-CZ" sz="2300" b="1">
                <a:latin typeface="Philosopher"/>
                <a:ea typeface="Philosopher"/>
                <a:cs typeface="Philosopher"/>
                <a:sym typeface="Philosopher"/>
              </a:rPr>
              <a:t>For students:</a:t>
            </a:r>
            <a:br>
              <a:rPr lang="cs-CZ" sz="2300" b="1">
                <a:latin typeface="Philosopher"/>
                <a:ea typeface="Philosopher"/>
                <a:cs typeface="Philosopher"/>
                <a:sym typeface="Philosopher"/>
              </a:rPr>
            </a:br>
            <a:endParaRPr sz="16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Motivation and Discipline;</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Technical Challenges;</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Isolation and Loneliness;</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Distractions;</a:t>
            </a:r>
            <a:endParaRPr sz="2000">
              <a:latin typeface="Philosopher"/>
              <a:ea typeface="Philosopher"/>
              <a:cs typeface="Philosopher"/>
              <a:sym typeface="Philosopher"/>
            </a:endParaRPr>
          </a:p>
          <a:p>
            <a:pPr marL="457200" marR="0" lvl="0" indent="-355600" algn="l" rtl="0">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Time Management;</a:t>
            </a:r>
            <a:endParaRPr sz="1100">
              <a:solidFill>
                <a:schemeClr val="dk1"/>
              </a:solidFill>
              <a:latin typeface="Roboto"/>
              <a:ea typeface="Roboto"/>
              <a:cs typeface="Roboto"/>
              <a:sym typeface="Roboto"/>
            </a:endParaRPr>
          </a:p>
          <a:p>
            <a:pPr marL="0" marR="0" lvl="0" indent="0" algn="l" rtl="0">
              <a:lnSpc>
                <a:spcPct val="115000"/>
              </a:lnSpc>
              <a:spcBef>
                <a:spcPts val="0"/>
              </a:spcBef>
              <a:spcAft>
                <a:spcPts val="0"/>
              </a:spcAft>
              <a:buNone/>
            </a:pPr>
            <a:endParaRPr sz="1200">
              <a:solidFill>
                <a:schemeClr val="dk1"/>
              </a:solidFill>
              <a:latin typeface="Roboto"/>
              <a:ea typeface="Roboto"/>
              <a:cs typeface="Roboto"/>
              <a:sym typeface="Roboto"/>
            </a:endParaRPr>
          </a:p>
        </p:txBody>
      </p:sp>
      <p:sp>
        <p:nvSpPr>
          <p:cNvPr id="172" name="Google Shape;172;p20"/>
          <p:cNvSpPr txBox="1"/>
          <p:nvPr/>
        </p:nvSpPr>
        <p:spPr>
          <a:xfrm>
            <a:off x="1563450" y="4900775"/>
            <a:ext cx="9065100" cy="10065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cs-CZ" sz="1800" i="1">
                <a:solidFill>
                  <a:schemeClr val="accent2"/>
                </a:solidFill>
                <a:highlight>
                  <a:schemeClr val="lt1"/>
                </a:highlight>
                <a:latin typeface="Philosopher"/>
                <a:ea typeface="Philosopher"/>
                <a:cs typeface="Philosopher"/>
                <a:sym typeface="Philosopher"/>
              </a:rPr>
              <a:t>Both educators and learners can address these challenges by adopting effective strategies, such as clear communication, active participation, utilizing varied teaching methods, creating supportive learning communities, and providing timely feedback.</a:t>
            </a:r>
            <a:endParaRPr sz="1800" i="1">
              <a:solidFill>
                <a:schemeClr val="accent2"/>
              </a:solidFill>
              <a:highlight>
                <a:schemeClr val="lt1"/>
              </a:highlight>
              <a:latin typeface="Philosopher"/>
              <a:ea typeface="Philosopher"/>
              <a:cs typeface="Philosopher"/>
              <a:sym typeface="Philosopher"/>
            </a:endParaRPr>
          </a:p>
        </p:txBody>
      </p:sp>
      <p:cxnSp>
        <p:nvCxnSpPr>
          <p:cNvPr id="173" name="Google Shape;173;p20"/>
          <p:cNvCxnSpPr/>
          <p:nvPr/>
        </p:nvCxnSpPr>
        <p:spPr>
          <a:xfrm>
            <a:off x="1989850" y="5999000"/>
            <a:ext cx="8307600" cy="0"/>
          </a:xfrm>
          <a:prstGeom prst="straightConnector1">
            <a:avLst/>
          </a:prstGeom>
          <a:noFill/>
          <a:ln w="76200" cap="flat" cmpd="sng">
            <a:solidFill>
              <a:schemeClr val="accent2"/>
            </a:solidFill>
            <a:prstDash val="solid"/>
            <a:round/>
            <a:headEnd type="none" w="med" len="med"/>
            <a:tailEnd type="none" w="med" len="med"/>
          </a:ln>
        </p:spPr>
      </p:cxnSp>
      <p:pic>
        <p:nvPicPr>
          <p:cNvPr id="174" name="Google Shape;174;p2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4656</Words>
  <Application>Microsoft Office PowerPoint</Application>
  <PresentationFormat>Widescreen</PresentationFormat>
  <Paragraphs>542</Paragraphs>
  <Slides>71</Slides>
  <Notes>71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Philosopher</vt:lpstr>
      <vt:lpstr>Roboto</vt:lpstr>
      <vt:lpstr>Calibri</vt:lpstr>
      <vt:lpstr>Noto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FIPL19</cp:lastModifiedBy>
  <cp:revision>1</cp:revision>
  <dcterms:modified xsi:type="dcterms:W3CDTF">2024-11-25T17:14:18Z</dcterms:modified>
</cp:coreProperties>
</file>