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Lst>
  <p:sldSz cy="6858000" cx="12192000"/>
  <p:notesSz cx="6858000" cy="9144000"/>
  <p:embeddedFontLst>
    <p:embeddedFont>
      <p:font typeface="Roboto"/>
      <p:regular r:id="rId77"/>
      <p:bold r:id="rId78"/>
      <p:italic r:id="rId79"/>
      <p:boldItalic r:id="rId80"/>
    </p:embeddedFont>
    <p:embeddedFont>
      <p:font typeface="Noto Sans"/>
      <p:regular r:id="rId81"/>
      <p:bold r:id="rId82"/>
      <p:italic r:id="rId83"/>
      <p:boldItalic r:id="rId84"/>
    </p:embeddedFont>
    <p:embeddedFont>
      <p:font typeface="Philosopher"/>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NotoSans-boldItalic.fntdata"/><Relationship Id="rId83" Type="http://schemas.openxmlformats.org/officeDocument/2006/relationships/font" Target="fonts/NotoSans-italic.fntdata"/><Relationship Id="rId42" Type="http://schemas.openxmlformats.org/officeDocument/2006/relationships/slide" Target="slides/slide37.xml"/><Relationship Id="rId86" Type="http://schemas.openxmlformats.org/officeDocument/2006/relationships/font" Target="fonts/Philosopher-bold.fntdata"/><Relationship Id="rId41" Type="http://schemas.openxmlformats.org/officeDocument/2006/relationships/slide" Target="slides/slide36.xml"/><Relationship Id="rId85" Type="http://schemas.openxmlformats.org/officeDocument/2006/relationships/font" Target="fonts/Philosopher-regular.fntdata"/><Relationship Id="rId44" Type="http://schemas.openxmlformats.org/officeDocument/2006/relationships/slide" Target="slides/slide39.xml"/><Relationship Id="rId88" Type="http://schemas.openxmlformats.org/officeDocument/2006/relationships/font" Target="fonts/Philosopher-boldItalic.fntdata"/><Relationship Id="rId43" Type="http://schemas.openxmlformats.org/officeDocument/2006/relationships/slide" Target="slides/slide38.xml"/><Relationship Id="rId87" Type="http://schemas.openxmlformats.org/officeDocument/2006/relationships/font" Target="fonts/Philosopher-italic.fntdata"/><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Roboto-boldItalic.fntdata"/><Relationship Id="rId82" Type="http://schemas.openxmlformats.org/officeDocument/2006/relationships/font" Target="fonts/NotoSans-bold.fntdata"/><Relationship Id="rId81" Type="http://schemas.openxmlformats.org/officeDocument/2006/relationships/font" Target="fonts/NotoSans-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Roboto-regular.fntdata"/><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Roboto-italic.fntdata"/><Relationship Id="rId34" Type="http://schemas.openxmlformats.org/officeDocument/2006/relationships/slide" Target="slides/slide29.xml"/><Relationship Id="rId78" Type="http://schemas.openxmlformats.org/officeDocument/2006/relationships/font" Target="fonts/Roboto-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 name="Google Shape;3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60d3860b66_0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Allocated time: 30 minutes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This icebreaker will not only help participants to get familiar with digital tools that they can use for creating micro-learning resources, but also to encourage team building and communication skills.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Each team should receive at least 3 items.</a:t>
            </a: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H5P</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77" name="Google Shape;177;g260d3860b66_0_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6816304f6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Allocated time: 30 minutes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This icebreaker will not only help participants to get familiar with digital tools that they can use for creating micro-learning resources, but also to encourage team building and communication skills.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Each team should receive at least 3 items.</a:t>
            </a: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H5P</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91" name="Google Shape;191;g26816304f60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cs-CZ"/>
              <a:t>Allocated time: 25 minutes</a:t>
            </a:r>
            <a:endParaRPr/>
          </a:p>
          <a:p>
            <a:pPr indent="0" lvl="0" marL="0" rtl="0" algn="l">
              <a:lnSpc>
                <a:spcPct val="100000"/>
              </a:lnSpc>
              <a:spcBef>
                <a:spcPts val="0"/>
              </a:spcBef>
              <a:spcAft>
                <a:spcPts val="0"/>
              </a:spcAft>
              <a:buSzPts val="1100"/>
              <a:buNone/>
            </a:pPr>
            <a:r>
              <a:t/>
            </a:r>
            <a:endParaRPr/>
          </a:p>
        </p:txBody>
      </p:sp>
      <p:sp>
        <p:nvSpPr>
          <p:cNvPr id="202" name="Google Shape;20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211" name="Google Shape;21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230" name="Google Shape;23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6816304f60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250" name="Google Shape;250;g26816304f60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270" name="Google Shape;27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283" name="Google Shape;28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68175270ee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296" name="Google Shape;296;g268175270ee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68175270ee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309" name="Google Shape;309;g268175270ee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1 academic hour = 45 minutes</a:t>
            </a:r>
            <a:endParaRPr/>
          </a:p>
        </p:txBody>
      </p:sp>
      <p:sp>
        <p:nvSpPr>
          <p:cNvPr id="45" name="Google Shape;4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68175270ee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322" name="Google Shape;322;g268175270ee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68175270ee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335" name="Google Shape;335;g268175270ee_0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68175270ee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348" name="Google Shape;348;g268175270ee_0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68175270ee_0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361" name="Google Shape;361;g268175270ee_0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68175270ee_0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374" name="Google Shape;374;g268175270ee_0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cs-CZ"/>
              <a:t>Allocated time: 150 minutes</a:t>
            </a:r>
            <a:endParaRPr/>
          </a:p>
          <a:p>
            <a:pPr indent="0" lvl="0" marL="0" rtl="0" algn="l">
              <a:lnSpc>
                <a:spcPct val="100000"/>
              </a:lnSpc>
              <a:spcBef>
                <a:spcPts val="0"/>
              </a:spcBef>
              <a:spcAft>
                <a:spcPts val="0"/>
              </a:spcAft>
              <a:buSzPts val="1100"/>
              <a:buNone/>
            </a:pPr>
            <a:r>
              <a:t/>
            </a:r>
            <a:endParaRPr/>
          </a:p>
        </p:txBody>
      </p:sp>
      <p:sp>
        <p:nvSpPr>
          <p:cNvPr id="387" name="Google Shape;38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68175270ee_0_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396" name="Google Shape;396;g268175270ee_0_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411" name="Google Shape;41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68175270ee_0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424" name="Google Shape;424;g268175270ee_0_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437" name="Google Shape;43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 name="Google Shape;6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Some of them are introduced with a video. You can find them on slides 20 to 28.</a:t>
            </a: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H5P</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460" name="Google Shape;46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68175270ee_0_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Allocated time: 30 minutes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This icebreaker will not only help participants to get familiar with digital tools that they can use for creating micro-learning resources, but also to encourage team building and communication skills.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Each team should receive at least 3 items.</a:t>
            </a: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H5P</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473" name="Google Shape;473;g268175270ee_0_1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4" name="Google Shape;48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Allocated time: 35 minutes</a:t>
            </a:r>
            <a:endParaRPr/>
          </a:p>
        </p:txBody>
      </p:sp>
      <p:sp>
        <p:nvSpPr>
          <p:cNvPr id="493" name="Google Shape;493;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6816654c2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502" name="Google Shape;502;g26816654c2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517" name="Google Shape;517;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529" name="Google Shape;529;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545" name="Google Shape;545;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1" name="Google Shape;561;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607" name="Google Shape;607;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Allocated time: 30 minutes</a:t>
            </a:r>
            <a:endParaRPr/>
          </a:p>
        </p:txBody>
      </p:sp>
      <p:sp>
        <p:nvSpPr>
          <p:cNvPr id="86" name="Google Shape;8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60caa4f4c6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Allocated time: 35 minutes</a:t>
            </a:r>
            <a:endParaRPr/>
          </a:p>
        </p:txBody>
      </p:sp>
      <p:sp>
        <p:nvSpPr>
          <p:cNvPr id="620" name="Google Shape;620;g260caa4f4c6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6816654c21_0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629" name="Google Shape;629;g26816654c21_0_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6816654c21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644" name="Google Shape;644;g26816654c21_0_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6816654c21_0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656" name="Google Shape;656;g26816654c21_0_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6816654c21_0_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668" name="Google Shape;668;g26816654c21_0_1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6816654c21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680" name="Google Shape;680;g26816654c21_0_1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6816654c21_0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692" name="Google Shape;692;g26816654c21_0_1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6816654c21_0_1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704" name="Google Shape;704;g26816654c21_0_1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6816654c21_0_1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717" name="Google Shape;717;g26816654c21_0_1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6da53bc1cd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730" name="Google Shape;730;g26da53bc1cd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 name="Google Shape;9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26da53bc1cd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744" name="Google Shape;744;g26da53bc1cd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260caa4f4c6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Allocated time: 35 minutes</a:t>
            </a:r>
            <a:endParaRPr/>
          </a:p>
        </p:txBody>
      </p:sp>
      <p:sp>
        <p:nvSpPr>
          <p:cNvPr id="772" name="Google Shape;772;g260caa4f4c6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6da53bc1cd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781" name="Google Shape;781;g26da53bc1cd_0_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26da53bc1cd_0_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796" name="Google Shape;796;g26da53bc1cd_0_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2a20bd7d47c_0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806" name="Google Shape;806;g2a20bd7d47c_0_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26da53bc1cd_0_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819" name="Google Shape;819;g26da53bc1cd_0_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2a20bd7d47c_0_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834" name="Google Shape;834;g2a20bd7d47c_0_1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26da53bc1cd_0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849" name="Google Shape;849;g26da53bc1cd_0_1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2a20bd7d47c_0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863" name="Google Shape;863;g2a20bd7d47c_0_1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26da53bc1cd_0_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878" name="Google Shape;878;g26da53bc1cd_0_1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 name="Google Shape;10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2a20bd7d47c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891" name="Google Shape;891;g2a20bd7d47c_0_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26da53bc1cd_0_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906" name="Google Shape;906;g26da53bc1cd_0_1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2a20bd7d47c_0_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921" name="Google Shape;921;g2a20bd7d47c_0_1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26da53bc1cd_0_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936" name="Google Shape;936;g26da53bc1cd_0_1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2a20bd7d47c_0_1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949" name="Google Shape;949;g2a20bd7d47c_0_1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26da53bc1cd_0_1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962" name="Google Shape;962;g26da53bc1cd_0_1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26da53bc1cd_0_1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974" name="Google Shape;974;g26da53bc1cd_0_1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26da53bc1cd_0_1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987" name="Google Shape;987;g26da53bc1cd_0_1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Allocated time: 10 minutes</a:t>
            </a:r>
            <a:endParaRPr/>
          </a:p>
        </p:txBody>
      </p:sp>
      <p:sp>
        <p:nvSpPr>
          <p:cNvPr id="999" name="Google Shape;999;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Allocated time: 10 minutes</a:t>
            </a:r>
            <a:endParaRPr/>
          </a:p>
        </p:txBody>
      </p:sp>
      <p:sp>
        <p:nvSpPr>
          <p:cNvPr id="1013" name="Google Shape;1013;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Allocated time: 30 minutes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This icebreaker will not only help participants to get familiar with digital tools that they can use for creating micro-learning resources, but also to encourage team building and communication skills.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Each team should receive at least 3 items.</a:t>
            </a: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H5P</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17" name="Google Shape;11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5" name="Google Shape;1025;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34" name="Google Shape;1034;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60d3860b66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Allocated time: 30 minutes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This icebreaker will not only help participants to get familiar with digital tools that they can use for creating micro-learning resources, but also to encourage team building and communication skills.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Each team should receive at least 3 items.</a:t>
            </a: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H5P</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30" name="Google Shape;130;g260d3860b66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60d3860b66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Allocated time: 30 minutes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This icebreaker will not only help participants to get familiar with digital tools that they can use for creating micro-learning resources, but also to encourage team building and communication skills.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Each team should receive at least 3 items.</a:t>
            </a: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H5P</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59" name="Google Shape;159;g260d3860b66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1" name="Shape 11"/>
        <p:cNvGrpSpPr/>
        <p:nvPr/>
      </p:nvGrpSpPr>
      <p:grpSpPr>
        <a:xfrm>
          <a:off x="0" y="0"/>
          <a:ext cx="0" cy="0"/>
          <a:chOff x="0" y="0"/>
          <a:chExt cx="0" cy="0"/>
        </a:xfrm>
      </p:grpSpPr>
      <p:sp>
        <p:nvSpPr>
          <p:cNvPr id="12" name="Google Shape;12;p2"/>
          <p:cNvSpPr/>
          <p:nvPr>
            <p:ph idx="2" type="pic"/>
          </p:nvPr>
        </p:nvSpPr>
        <p:spPr>
          <a:xfrm>
            <a:off x="0" y="0"/>
            <a:ext cx="12192000"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31" name="Shape 31"/>
        <p:cNvGrpSpPr/>
        <p:nvPr/>
      </p:nvGrpSpPr>
      <p:grpSpPr>
        <a:xfrm>
          <a:off x="0" y="0"/>
          <a:ext cx="0" cy="0"/>
          <a:chOff x="0" y="0"/>
          <a:chExt cx="0" cy="0"/>
        </a:xfrm>
      </p:grpSpPr>
      <p:sp>
        <p:nvSpPr>
          <p:cNvPr id="32" name="Google Shape;32;p11"/>
          <p:cNvSpPr/>
          <p:nvPr>
            <p:ph idx="2" type="pic"/>
          </p:nvPr>
        </p:nvSpPr>
        <p:spPr>
          <a:xfrm>
            <a:off x="0" y="1936063"/>
            <a:ext cx="12192000" cy="2985874"/>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3" name="Shape 13"/>
        <p:cNvGrpSpPr/>
        <p:nvPr/>
      </p:nvGrpSpPr>
      <p:grpSpPr>
        <a:xfrm>
          <a:off x="0" y="0"/>
          <a:ext cx="0" cy="0"/>
          <a:chOff x="0" y="0"/>
          <a:chExt cx="0" cy="0"/>
        </a:xfrm>
      </p:grpSpPr>
      <p:sp>
        <p:nvSpPr>
          <p:cNvPr id="14" name="Google Shape;14;p3"/>
          <p:cNvSpPr/>
          <p:nvPr>
            <p:ph idx="2" type="pic"/>
          </p:nvPr>
        </p:nvSpPr>
        <p:spPr>
          <a:xfrm>
            <a:off x="1662112" y="632949"/>
            <a:ext cx="2771775" cy="3756025"/>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sp>
        <p:nvSpPr>
          <p:cNvPr id="16" name="Google Shape;16;p4"/>
          <p:cNvSpPr/>
          <p:nvPr>
            <p:ph idx="2" type="pic"/>
          </p:nvPr>
        </p:nvSpPr>
        <p:spPr>
          <a:xfrm>
            <a:off x="2100262" y="573087"/>
            <a:ext cx="3995738" cy="5711825"/>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17" name="Shape 17"/>
        <p:cNvGrpSpPr/>
        <p:nvPr/>
      </p:nvGrpSpPr>
      <p:grpSpPr>
        <a:xfrm>
          <a:off x="0" y="0"/>
          <a:ext cx="0" cy="0"/>
          <a:chOff x="0" y="0"/>
          <a:chExt cx="0" cy="0"/>
        </a:xfrm>
      </p:grpSpPr>
      <p:sp>
        <p:nvSpPr>
          <p:cNvPr id="18" name="Google Shape;18;p5"/>
          <p:cNvSpPr/>
          <p:nvPr>
            <p:ph idx="2" type="pic"/>
          </p:nvPr>
        </p:nvSpPr>
        <p:spPr>
          <a:xfrm>
            <a:off x="5068887" y="2402681"/>
            <a:ext cx="2054225" cy="2052638"/>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9" name="Shape 19"/>
        <p:cNvGrpSpPr/>
        <p:nvPr/>
      </p:nvGrpSpPr>
      <p:grpSpPr>
        <a:xfrm>
          <a:off x="0" y="0"/>
          <a:ext cx="0" cy="0"/>
          <a:chOff x="0" y="0"/>
          <a:chExt cx="0" cy="0"/>
        </a:xfrm>
      </p:grpSpPr>
      <p:sp>
        <p:nvSpPr>
          <p:cNvPr id="20" name="Google Shape;20;p6"/>
          <p:cNvSpPr/>
          <p:nvPr>
            <p:ph idx="2" type="pic"/>
          </p:nvPr>
        </p:nvSpPr>
        <p:spPr>
          <a:xfrm>
            <a:off x="5360279" y="2700362"/>
            <a:ext cx="6096000" cy="3429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1" name="Shape 2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22" name="Shape 22"/>
        <p:cNvGrpSpPr/>
        <p:nvPr/>
      </p:nvGrpSpPr>
      <p:grpSpPr>
        <a:xfrm>
          <a:off x="0" y="0"/>
          <a:ext cx="0" cy="0"/>
          <a:chOff x="0" y="0"/>
          <a:chExt cx="0" cy="0"/>
        </a:xfrm>
      </p:grpSpPr>
      <p:sp>
        <p:nvSpPr>
          <p:cNvPr id="23" name="Google Shape;23;p8"/>
          <p:cNvSpPr/>
          <p:nvPr>
            <p:ph idx="2" type="pic"/>
          </p:nvPr>
        </p:nvSpPr>
        <p:spPr>
          <a:xfrm>
            <a:off x="1319669" y="2525150"/>
            <a:ext cx="2116082" cy="2117188"/>
          </a:xfrm>
          <a:prstGeom prst="rect">
            <a:avLst/>
          </a:prstGeom>
          <a:noFill/>
          <a:ln>
            <a:noFill/>
          </a:ln>
        </p:spPr>
      </p:sp>
      <p:sp>
        <p:nvSpPr>
          <p:cNvPr id="24" name="Google Shape;24;p8"/>
          <p:cNvSpPr/>
          <p:nvPr>
            <p:ph idx="3" type="pic"/>
          </p:nvPr>
        </p:nvSpPr>
        <p:spPr>
          <a:xfrm>
            <a:off x="3788433" y="2525150"/>
            <a:ext cx="2116082" cy="2117188"/>
          </a:xfrm>
          <a:prstGeom prst="rect">
            <a:avLst/>
          </a:prstGeom>
          <a:noFill/>
          <a:ln>
            <a:noFill/>
          </a:ln>
        </p:spPr>
      </p:sp>
      <p:sp>
        <p:nvSpPr>
          <p:cNvPr id="25" name="Google Shape;25;p8"/>
          <p:cNvSpPr/>
          <p:nvPr>
            <p:ph idx="4" type="pic"/>
          </p:nvPr>
        </p:nvSpPr>
        <p:spPr>
          <a:xfrm>
            <a:off x="6257197" y="2525150"/>
            <a:ext cx="2116082" cy="2117188"/>
          </a:xfrm>
          <a:prstGeom prst="rect">
            <a:avLst/>
          </a:prstGeom>
          <a:noFill/>
          <a:ln>
            <a:noFill/>
          </a:ln>
        </p:spPr>
      </p:sp>
      <p:sp>
        <p:nvSpPr>
          <p:cNvPr id="26" name="Google Shape;26;p8"/>
          <p:cNvSpPr/>
          <p:nvPr>
            <p:ph idx="5" type="pic"/>
          </p:nvPr>
        </p:nvSpPr>
        <p:spPr>
          <a:xfrm>
            <a:off x="8725961" y="2525150"/>
            <a:ext cx="2116082" cy="2117188"/>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27" name="Shape 27"/>
        <p:cNvGrpSpPr/>
        <p:nvPr/>
      </p:nvGrpSpPr>
      <p:grpSpPr>
        <a:xfrm>
          <a:off x="0" y="0"/>
          <a:ext cx="0" cy="0"/>
          <a:chOff x="0" y="0"/>
          <a:chExt cx="0" cy="0"/>
        </a:xfrm>
      </p:grpSpPr>
      <p:sp>
        <p:nvSpPr>
          <p:cNvPr id="28" name="Google Shape;28;p9"/>
          <p:cNvSpPr/>
          <p:nvPr>
            <p:ph idx="2" type="pic"/>
          </p:nvPr>
        </p:nvSpPr>
        <p:spPr>
          <a:xfrm>
            <a:off x="626302" y="0"/>
            <a:ext cx="2918564"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29" name="Shape 29"/>
        <p:cNvGrpSpPr/>
        <p:nvPr/>
      </p:nvGrpSpPr>
      <p:grpSpPr>
        <a:xfrm>
          <a:off x="0" y="0"/>
          <a:ext cx="0" cy="0"/>
          <a:chOff x="0" y="0"/>
          <a:chExt cx="0" cy="0"/>
        </a:xfrm>
      </p:grpSpPr>
      <p:sp>
        <p:nvSpPr>
          <p:cNvPr id="30" name="Google Shape;30;p10"/>
          <p:cNvSpPr/>
          <p:nvPr>
            <p:ph idx="2" type="pic"/>
          </p:nvPr>
        </p:nvSpPr>
        <p:spPr>
          <a:xfrm>
            <a:off x="0" y="0"/>
            <a:ext cx="12192000" cy="47831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9.png"/><Relationship Id="rId4" Type="http://schemas.openxmlformats.org/officeDocument/2006/relationships/image" Target="../media/image2.pn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9.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9.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7.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7.png"/><Relationship Id="rId5"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8.jpg"/><Relationship Id="rId4" Type="http://schemas.openxmlformats.org/officeDocument/2006/relationships/image" Target="../media/image39.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39.png"/><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39.png"/><Relationship Id="rId5"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70.png"/><Relationship Id="rId4" Type="http://schemas.openxmlformats.org/officeDocument/2006/relationships/image" Target="../media/image39.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9.png"/><Relationship Id="rId4" Type="http://schemas.openxmlformats.org/officeDocument/2006/relationships/image" Target="../media/image39.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66.png"/><Relationship Id="rId4" Type="http://schemas.openxmlformats.org/officeDocument/2006/relationships/image" Target="../media/image39.png"/><Relationship Id="rId5"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9.png"/><Relationship Id="rId4" Type="http://schemas.openxmlformats.org/officeDocument/2006/relationships/image" Target="../media/image28.png"/><Relationship Id="rId5"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8.png"/><Relationship Id="rId4" Type="http://schemas.openxmlformats.org/officeDocument/2006/relationships/image" Target="../media/image39.png"/><Relationship Id="rId5"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9.jpg"/><Relationship Id="rId4" Type="http://schemas.openxmlformats.org/officeDocument/2006/relationships/image" Target="../media/image39.png"/><Relationship Id="rId5"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4.jpg"/><Relationship Id="rId4" Type="http://schemas.openxmlformats.org/officeDocument/2006/relationships/image" Target="../media/image39.png"/><Relationship Id="rId5"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9.png"/><Relationship Id="rId4" Type="http://schemas.openxmlformats.org/officeDocument/2006/relationships/image" Target="../media/image18.png"/><Relationship Id="rId5" Type="http://schemas.openxmlformats.org/officeDocument/2006/relationships/image" Target="../media/image15.png"/><Relationship Id="rId6"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39.png"/><Relationship Id="rId4" Type="http://schemas.openxmlformats.org/officeDocument/2006/relationships/image" Target="../media/image68.png"/><Relationship Id="rId5"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9.png"/><Relationship Id="rId4" Type="http://schemas.openxmlformats.org/officeDocument/2006/relationships/image" Target="../media/image61.png"/><Relationship Id="rId5"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9.png"/><Relationship Id="rId4" Type="http://schemas.openxmlformats.org/officeDocument/2006/relationships/image" Target="../media/image16.jpg"/><Relationship Id="rId11" Type="http://schemas.openxmlformats.org/officeDocument/2006/relationships/hyperlink" Target="https://padlet.com" TargetMode="External"/><Relationship Id="rId10" Type="http://schemas.openxmlformats.org/officeDocument/2006/relationships/hyperlink" Target="https://jamboard.google.com" TargetMode="External"/><Relationship Id="rId12" Type="http://schemas.openxmlformats.org/officeDocument/2006/relationships/image" Target="../media/image1.png"/><Relationship Id="rId9" Type="http://schemas.openxmlformats.org/officeDocument/2006/relationships/image" Target="../media/image36.jpg"/><Relationship Id="rId5" Type="http://schemas.openxmlformats.org/officeDocument/2006/relationships/hyperlink" Target="https://www.mentimeter.com" TargetMode="External"/><Relationship Id="rId6" Type="http://schemas.openxmlformats.org/officeDocument/2006/relationships/image" Target="../media/image22.png"/><Relationship Id="rId7" Type="http://schemas.openxmlformats.org/officeDocument/2006/relationships/hyperlink" Target="https://kahoot.com" TargetMode="External"/><Relationship Id="rId8"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39.png"/><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67.png"/><Relationship Id="rId4" Type="http://schemas.openxmlformats.org/officeDocument/2006/relationships/image" Target="../media/image39.png"/><Relationship Id="rId5"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9.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72.png"/><Relationship Id="rId4" Type="http://schemas.openxmlformats.org/officeDocument/2006/relationships/image" Target="../media/image9.png"/><Relationship Id="rId5"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9.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9.png"/><Relationship Id="rId4"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9.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39.png"/><Relationship Id="rId4" Type="http://schemas.openxmlformats.org/officeDocument/2006/relationships/image" Target="../media/image25.png"/><Relationship Id="rId5" Type="http://schemas.openxmlformats.org/officeDocument/2006/relationships/image" Target="../media/image30.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9.png"/><Relationship Id="rId4" Type="http://schemas.openxmlformats.org/officeDocument/2006/relationships/image" Target="../media/image33.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2.png"/><Relationship Id="rId8"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39.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39.png"/><Relationship Id="rId4" Type="http://schemas.openxmlformats.org/officeDocument/2006/relationships/image" Target="../media/image38.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9.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9.png"/><Relationship Id="rId4" Type="http://schemas.openxmlformats.org/officeDocument/2006/relationships/image" Target="../media/image29.png"/><Relationship Id="rId5" Type="http://schemas.openxmlformats.org/officeDocument/2006/relationships/image" Target="../media/image4.png"/><Relationship Id="rId6"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39.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39.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39.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39.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39.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39.png"/><Relationship Id="rId4" Type="http://schemas.openxmlformats.org/officeDocument/2006/relationships/image" Target="../media/image31.png"/><Relationship Id="rId5"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71.png"/><Relationship Id="rId4" Type="http://schemas.openxmlformats.org/officeDocument/2006/relationships/image" Target="../media/image39.png"/><Relationship Id="rId5"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39.png"/><Relationship Id="rId4" Type="http://schemas.openxmlformats.org/officeDocument/2006/relationships/image" Target="../media/image35.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69.png"/><Relationship Id="rId4" Type="http://schemas.openxmlformats.org/officeDocument/2006/relationships/image" Target="../media/image39.png"/><Relationship Id="rId5"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40.png"/><Relationship Id="rId4" Type="http://schemas.openxmlformats.org/officeDocument/2006/relationships/image" Target="../media/image39.png"/><Relationship Id="rId5"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9.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39.png"/><Relationship Id="rId4" Type="http://schemas.openxmlformats.org/officeDocument/2006/relationships/image" Target="../media/image37.png"/><Relationship Id="rId5" Type="http://schemas.openxmlformats.org/officeDocument/2006/relationships/image" Target="../media/image29.png"/><Relationship Id="rId6" Type="http://schemas.openxmlformats.org/officeDocument/2006/relationships/image" Target="../media/image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41.png"/><Relationship Id="rId4" Type="http://schemas.openxmlformats.org/officeDocument/2006/relationships/image" Target="../media/image39.png"/><Relationship Id="rId5" Type="http://schemas.openxmlformats.org/officeDocument/2006/relationships/image" Target="../media/image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44.jpg"/><Relationship Id="rId4" Type="http://schemas.openxmlformats.org/officeDocument/2006/relationships/image" Target="../media/image39.png"/><Relationship Id="rId5" Type="http://schemas.openxmlformats.org/officeDocument/2006/relationships/image" Target="../media/image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63.png"/><Relationship Id="rId4" Type="http://schemas.openxmlformats.org/officeDocument/2006/relationships/image" Target="../media/image39.png"/><Relationship Id="rId5" Type="http://schemas.openxmlformats.org/officeDocument/2006/relationships/image" Target="../media/image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60.png"/><Relationship Id="rId4" Type="http://schemas.openxmlformats.org/officeDocument/2006/relationships/image" Target="../media/image39.png"/><Relationship Id="rId5" Type="http://schemas.openxmlformats.org/officeDocument/2006/relationships/image" Target="../media/image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42.png"/><Relationship Id="rId4" Type="http://schemas.openxmlformats.org/officeDocument/2006/relationships/image" Target="../media/image39.png"/><Relationship Id="rId5"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47.png"/><Relationship Id="rId4" Type="http://schemas.openxmlformats.org/officeDocument/2006/relationships/image" Target="../media/image39.png"/><Relationship Id="rId5"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39.png"/><Relationship Id="rId4" Type="http://schemas.openxmlformats.org/officeDocument/2006/relationships/image" Target="../media/image52.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5.png"/><Relationship Id="rId4" Type="http://schemas.openxmlformats.org/officeDocument/2006/relationships/hyperlink" Target="https://www.youtube.com/watch?v=-7UI-dTbMr0" TargetMode="External"/><Relationship Id="rId5"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62.png"/><Relationship Id="rId4" Type="http://schemas.openxmlformats.org/officeDocument/2006/relationships/image" Target="../media/image39.png"/><Relationship Id="rId5" Type="http://schemas.openxmlformats.org/officeDocument/2006/relationships/image" Target="../media/image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64.png"/><Relationship Id="rId4" Type="http://schemas.openxmlformats.org/officeDocument/2006/relationships/image" Target="../media/image39.png"/><Relationship Id="rId5" Type="http://schemas.openxmlformats.org/officeDocument/2006/relationships/image" Target="../media/image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43.jpg"/><Relationship Id="rId4" Type="http://schemas.openxmlformats.org/officeDocument/2006/relationships/image" Target="../media/image39.png"/><Relationship Id="rId5" Type="http://schemas.openxmlformats.org/officeDocument/2006/relationships/image" Target="../media/image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45.jpg"/><Relationship Id="rId4" Type="http://schemas.openxmlformats.org/officeDocument/2006/relationships/image" Target="../media/image39.png"/><Relationship Id="rId5" Type="http://schemas.openxmlformats.org/officeDocument/2006/relationships/image" Target="../media/image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46.png"/><Relationship Id="rId4" Type="http://schemas.openxmlformats.org/officeDocument/2006/relationships/image" Target="../media/image39.png"/><Relationship Id="rId5" Type="http://schemas.openxmlformats.org/officeDocument/2006/relationships/image" Target="../media/image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39.pn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39.pn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39.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8.xml"/><Relationship Id="rId3" Type="http://schemas.openxmlformats.org/officeDocument/2006/relationships/image" Target="../media/image58.jpg"/><Relationship Id="rId4" Type="http://schemas.openxmlformats.org/officeDocument/2006/relationships/image" Target="../media/image39.png"/><Relationship Id="rId5"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9.xml"/><Relationship Id="rId3" Type="http://schemas.openxmlformats.org/officeDocument/2006/relationships/image" Target="../media/image39.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39.png"/><Relationship Id="rId5"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72.png"/><Relationship Id="rId4" Type="http://schemas.openxmlformats.org/officeDocument/2006/relationships/image" Target="../media/image9.png"/><Relationship Id="rId5" Type="http://schemas.openxmlformats.org/officeDocument/2006/relationships/image" Target="../media/image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39.png"/><Relationship Id="rId4" Type="http://schemas.openxmlformats.org/officeDocument/2006/relationships/image" Target="../media/image50.jpg"/><Relationship Id="rId11" Type="http://schemas.openxmlformats.org/officeDocument/2006/relationships/image" Target="../media/image57.png"/><Relationship Id="rId10" Type="http://schemas.openxmlformats.org/officeDocument/2006/relationships/image" Target="../media/image59.jpg"/><Relationship Id="rId12" Type="http://schemas.openxmlformats.org/officeDocument/2006/relationships/image" Target="../media/image1.png"/><Relationship Id="rId9" Type="http://schemas.openxmlformats.org/officeDocument/2006/relationships/image" Target="../media/image56.png"/><Relationship Id="rId5" Type="http://schemas.openxmlformats.org/officeDocument/2006/relationships/image" Target="../media/image54.jpg"/><Relationship Id="rId6" Type="http://schemas.openxmlformats.org/officeDocument/2006/relationships/image" Target="../media/image51.png"/><Relationship Id="rId7" Type="http://schemas.openxmlformats.org/officeDocument/2006/relationships/image" Target="../media/image55.png"/><Relationship Id="rId8"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9.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39.pn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 name="Shape 36"/>
        <p:cNvGrpSpPr/>
        <p:nvPr/>
      </p:nvGrpSpPr>
      <p:grpSpPr>
        <a:xfrm>
          <a:off x="0" y="0"/>
          <a:ext cx="0" cy="0"/>
          <a:chOff x="0" y="0"/>
          <a:chExt cx="0" cy="0"/>
        </a:xfrm>
      </p:grpSpPr>
      <p:pic>
        <p:nvPicPr>
          <p:cNvPr descr="A picture containing logo&#10;&#10;Description automatically generated" id="37" name="Google Shape;37;p12"/>
          <p:cNvPicPr preferRelativeResize="0"/>
          <p:nvPr>
            <p:ph idx="2" type="pic"/>
          </p:nvPr>
        </p:nvPicPr>
        <p:blipFill rotWithShape="1">
          <a:blip r:embed="rId3">
            <a:alphaModFix/>
          </a:blip>
          <a:srcRect b="10216" l="0" r="0" t="10216"/>
          <a:stretch/>
        </p:blipFill>
        <p:spPr>
          <a:xfrm>
            <a:off x="0" y="0"/>
            <a:ext cx="12192000" cy="6858001"/>
          </a:xfrm>
          <a:prstGeom prst="rect">
            <a:avLst/>
          </a:prstGeom>
          <a:noFill/>
          <a:ln>
            <a:noFill/>
          </a:ln>
        </p:spPr>
      </p:pic>
      <p:sp>
        <p:nvSpPr>
          <p:cNvPr id="38" name="Google Shape;38;p12"/>
          <p:cNvSpPr/>
          <p:nvPr/>
        </p:nvSpPr>
        <p:spPr>
          <a:xfrm>
            <a:off x="0" y="817419"/>
            <a:ext cx="5529900" cy="1457700"/>
          </a:xfrm>
          <a:prstGeom prst="rect">
            <a:avLst/>
          </a:prstGeom>
          <a:solidFill>
            <a:schemeClr val="accent1">
              <a:alpha val="6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 name="Google Shape;39;p12"/>
          <p:cNvSpPr txBox="1"/>
          <p:nvPr/>
        </p:nvSpPr>
        <p:spPr>
          <a:xfrm>
            <a:off x="745723" y="914717"/>
            <a:ext cx="4038600" cy="15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cs-CZ" sz="2400" u="none" cap="none" strike="noStrike">
                <a:solidFill>
                  <a:schemeClr val="dk1"/>
                </a:solidFill>
                <a:latin typeface="Philosopher"/>
                <a:ea typeface="Philosopher"/>
                <a:cs typeface="Philosopher"/>
                <a:sym typeface="Philosopher"/>
              </a:rPr>
              <a:t>Professional Development Training for Front-line Adult Educators</a:t>
            </a:r>
            <a:endParaRPr b="1" i="0" sz="2400" u="none" cap="none" strike="noStrike">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Philosopher"/>
              <a:ea typeface="Philosopher"/>
              <a:cs typeface="Philosopher"/>
              <a:sym typeface="Philosopher"/>
            </a:endParaRPr>
          </a:p>
        </p:txBody>
      </p:sp>
      <p:sp>
        <p:nvSpPr>
          <p:cNvPr id="40" name="Google Shape;40;p12"/>
          <p:cNvSpPr/>
          <p:nvPr/>
        </p:nvSpPr>
        <p:spPr>
          <a:xfrm>
            <a:off x="1" y="2484337"/>
            <a:ext cx="4332600" cy="1889400"/>
          </a:xfrm>
          <a:prstGeom prst="rect">
            <a:avLst/>
          </a:prstGeom>
          <a:solidFill>
            <a:schemeClr val="accent1">
              <a:alpha val="694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 name="Google Shape;41;p12"/>
          <p:cNvSpPr txBox="1"/>
          <p:nvPr/>
        </p:nvSpPr>
        <p:spPr>
          <a:xfrm>
            <a:off x="348447" y="2581635"/>
            <a:ext cx="3853500" cy="184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cs-CZ" sz="2400" u="none" cap="none" strike="noStrike">
                <a:solidFill>
                  <a:schemeClr val="dk1"/>
                </a:solidFill>
                <a:latin typeface="Philosopher"/>
                <a:ea typeface="Philosopher"/>
                <a:cs typeface="Philosopher"/>
                <a:sym typeface="Philosopher"/>
              </a:rPr>
              <a:t>Module </a:t>
            </a:r>
            <a:r>
              <a:rPr b="1" lang="cs-CZ" sz="2400">
                <a:solidFill>
                  <a:schemeClr val="dk1"/>
                </a:solidFill>
                <a:latin typeface="Philosopher"/>
                <a:ea typeface="Philosopher"/>
                <a:cs typeface="Philosopher"/>
                <a:sym typeface="Philosopher"/>
              </a:rPr>
              <a:t>3</a:t>
            </a:r>
            <a:r>
              <a:rPr b="1" i="0" lang="cs-CZ" sz="2400" u="none" cap="none" strike="noStrike">
                <a:solidFill>
                  <a:schemeClr val="dk1"/>
                </a:solidFill>
                <a:latin typeface="Philosopher"/>
                <a:ea typeface="Philosopher"/>
                <a:cs typeface="Philosopher"/>
                <a:sym typeface="Philosopher"/>
              </a:rPr>
              <a:t>:</a:t>
            </a:r>
            <a:br>
              <a:rPr b="1" i="0" lang="cs-CZ" sz="2400" u="none" cap="none" strike="noStrike">
                <a:solidFill>
                  <a:schemeClr val="dk1"/>
                </a:solidFill>
                <a:latin typeface="Philosopher"/>
                <a:ea typeface="Philosopher"/>
                <a:cs typeface="Philosopher"/>
                <a:sym typeface="Philosopher"/>
              </a:rPr>
            </a:br>
            <a:r>
              <a:rPr lang="cs-CZ" sz="2400">
                <a:solidFill>
                  <a:schemeClr val="dk1"/>
                </a:solidFill>
                <a:latin typeface="Philosopher"/>
                <a:ea typeface="Philosopher"/>
                <a:cs typeface="Philosopher"/>
                <a:sym typeface="Philosopher"/>
              </a:rPr>
              <a:t>Introduction to Engagement Strategies in Digital Environments</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42" name="Google Shape;42;p12"/>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1"/>
          <p:cNvSpPr txBox="1"/>
          <p:nvPr/>
        </p:nvSpPr>
        <p:spPr>
          <a:xfrm>
            <a:off x="3071701" y="426600"/>
            <a:ext cx="6048600" cy="627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300">
                <a:latin typeface="Philosopher"/>
                <a:ea typeface="Philosopher"/>
                <a:cs typeface="Philosopher"/>
                <a:sym typeface="Philosopher"/>
              </a:rPr>
              <a:t>Group Discussion on Challenges and Opportunities of Engagement</a:t>
            </a:r>
            <a:endParaRPr b="1" i="0" sz="2500" u="none" cap="none" strike="noStrike">
              <a:solidFill>
                <a:schemeClr val="dk1"/>
              </a:solidFill>
              <a:latin typeface="Philosopher"/>
              <a:ea typeface="Philosopher"/>
              <a:cs typeface="Philosopher"/>
              <a:sym typeface="Philosopher"/>
            </a:endParaRPr>
          </a:p>
        </p:txBody>
      </p:sp>
      <p:grpSp>
        <p:nvGrpSpPr>
          <p:cNvPr id="180" name="Google Shape;180;p21"/>
          <p:cNvGrpSpPr/>
          <p:nvPr/>
        </p:nvGrpSpPr>
        <p:grpSpPr>
          <a:xfrm>
            <a:off x="5470062" y="1167647"/>
            <a:ext cx="1251984" cy="358200"/>
            <a:chOff x="5470062" y="1167647"/>
            <a:chExt cx="1251984" cy="358200"/>
          </a:xfrm>
        </p:grpSpPr>
        <p:sp>
          <p:nvSpPr>
            <p:cNvPr id="181" name="Google Shape;181;p21"/>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2" name="Google Shape;182;p21"/>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3" name="Google Shape;183;p21"/>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84" name="Google Shape;184;p21"/>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185" name="Google Shape;185;p21"/>
          <p:cNvSpPr txBox="1"/>
          <p:nvPr/>
        </p:nvSpPr>
        <p:spPr>
          <a:xfrm>
            <a:off x="718325" y="1758375"/>
            <a:ext cx="7310100" cy="1816200"/>
          </a:xfrm>
          <a:prstGeom prst="rect">
            <a:avLst/>
          </a:prstGeom>
          <a:noFill/>
          <a:ln>
            <a:noFill/>
          </a:ln>
        </p:spPr>
        <p:txBody>
          <a:bodyPr anchorCtr="0" anchor="t" bIns="45700" lIns="91425" spcFirstLastPara="1" rIns="91425" wrap="square" tIns="45700">
            <a:spAutoFit/>
          </a:bodyPr>
          <a:lstStyle/>
          <a:p>
            <a:pPr indent="-355600" lvl="0" marL="457200" marR="0" rtl="0" algn="l">
              <a:lnSpc>
                <a:spcPct val="115000"/>
              </a:lnSpc>
              <a:spcBef>
                <a:spcPts val="0"/>
              </a:spcBef>
              <a:spcAft>
                <a:spcPts val="0"/>
              </a:spcAft>
              <a:buSzPts val="2000"/>
              <a:buFont typeface="Philosopher"/>
              <a:buAutoNum type="arabicPeriod"/>
            </a:pPr>
            <a:r>
              <a:rPr lang="cs-CZ" sz="2000">
                <a:latin typeface="Philosopher"/>
                <a:ea typeface="Philosopher"/>
                <a:cs typeface="Philosopher"/>
                <a:sym typeface="Philosopher"/>
              </a:rPr>
              <a:t>Make small discussion groups (3-4 members per group);</a:t>
            </a:r>
            <a:endParaRPr sz="2000">
              <a:latin typeface="Philosopher"/>
              <a:ea typeface="Philosopher"/>
              <a:cs typeface="Philosopher"/>
              <a:sym typeface="Philosopher"/>
            </a:endParaRPr>
          </a:p>
          <a:p>
            <a:pPr indent="-355600" lvl="0" marL="457200" marR="0" rtl="0" algn="l">
              <a:lnSpc>
                <a:spcPct val="115000"/>
              </a:lnSpc>
              <a:spcBef>
                <a:spcPts val="0"/>
              </a:spcBef>
              <a:spcAft>
                <a:spcPts val="0"/>
              </a:spcAft>
              <a:buSzPts val="2000"/>
              <a:buFont typeface="Philosopher"/>
              <a:buAutoNum type="arabicPeriod"/>
            </a:pPr>
            <a:r>
              <a:rPr lang="cs-CZ" sz="2000">
                <a:latin typeface="Philosopher"/>
                <a:ea typeface="Philosopher"/>
                <a:cs typeface="Philosopher"/>
                <a:sym typeface="Philosopher"/>
              </a:rPr>
              <a:t>Share your insights and experiences related to </a:t>
            </a:r>
            <a:r>
              <a:rPr b="1" lang="cs-CZ" sz="2000">
                <a:latin typeface="Philosopher"/>
                <a:ea typeface="Philosopher"/>
                <a:cs typeface="Philosopher"/>
                <a:sym typeface="Philosopher"/>
              </a:rPr>
              <a:t>engagement</a:t>
            </a:r>
            <a:r>
              <a:rPr lang="cs-CZ" sz="2000">
                <a:latin typeface="Philosopher"/>
                <a:ea typeface="Philosopher"/>
                <a:cs typeface="Philosopher"/>
                <a:sym typeface="Philosopher"/>
              </a:rPr>
              <a:t> </a:t>
            </a:r>
            <a:r>
              <a:rPr b="1" lang="cs-CZ" sz="2000">
                <a:latin typeface="Philosopher"/>
                <a:ea typeface="Philosopher"/>
                <a:cs typeface="Philosopher"/>
                <a:sym typeface="Philosopher"/>
              </a:rPr>
              <a:t>challenges</a:t>
            </a:r>
            <a:r>
              <a:rPr lang="cs-CZ" sz="2000">
                <a:latin typeface="Philosopher"/>
                <a:ea typeface="Philosopher"/>
                <a:cs typeface="Philosopher"/>
                <a:sym typeface="Philosopher"/>
              </a:rPr>
              <a:t> and </a:t>
            </a:r>
            <a:r>
              <a:rPr b="1" lang="cs-CZ" sz="2000">
                <a:latin typeface="Philosopher"/>
                <a:ea typeface="Philosopher"/>
                <a:cs typeface="Philosopher"/>
                <a:sym typeface="Philosopher"/>
              </a:rPr>
              <a:t>opportunities. </a:t>
            </a:r>
            <a:endParaRPr b="1" sz="2000">
              <a:latin typeface="Philosopher"/>
              <a:ea typeface="Philosopher"/>
              <a:cs typeface="Philosopher"/>
              <a:sym typeface="Philosopher"/>
            </a:endParaRPr>
          </a:p>
          <a:p>
            <a:pPr indent="-355600" lvl="0" marL="457200" marR="0" rtl="0" algn="l">
              <a:lnSpc>
                <a:spcPct val="115000"/>
              </a:lnSpc>
              <a:spcBef>
                <a:spcPts val="0"/>
              </a:spcBef>
              <a:spcAft>
                <a:spcPts val="0"/>
              </a:spcAft>
              <a:buSzPts val="2000"/>
              <a:buFont typeface="Philosopher"/>
              <a:buAutoNum type="arabicPeriod"/>
            </a:pPr>
            <a:r>
              <a:rPr b="1" lang="cs-CZ" sz="2000">
                <a:latin typeface="Philosopher"/>
                <a:ea typeface="Philosopher"/>
                <a:cs typeface="Philosopher"/>
                <a:sym typeface="Philosopher"/>
              </a:rPr>
              <a:t>S</a:t>
            </a:r>
            <a:r>
              <a:rPr lang="cs-CZ" sz="2000">
                <a:latin typeface="Philosopher"/>
                <a:ea typeface="Philosopher"/>
                <a:cs typeface="Philosopher"/>
                <a:sym typeface="Philosopher"/>
              </a:rPr>
              <a:t>elects a spokesperson to </a:t>
            </a:r>
            <a:r>
              <a:rPr b="1" lang="cs-CZ" sz="2000">
                <a:latin typeface="Philosopher"/>
                <a:ea typeface="Philosopher"/>
                <a:cs typeface="Philosopher"/>
                <a:sym typeface="Philosopher"/>
              </a:rPr>
              <a:t>share key takeaways</a:t>
            </a:r>
            <a:r>
              <a:rPr lang="cs-CZ" sz="2000">
                <a:latin typeface="Philosopher"/>
                <a:ea typeface="Philosopher"/>
                <a:cs typeface="Philosopher"/>
                <a:sym typeface="Philosopher"/>
              </a:rPr>
              <a:t> with the larger group during the summarization.</a:t>
            </a:r>
            <a:endParaRPr sz="2000">
              <a:latin typeface="Philosopher"/>
              <a:ea typeface="Philosopher"/>
              <a:cs typeface="Philosopher"/>
              <a:sym typeface="Philosopher"/>
            </a:endParaRPr>
          </a:p>
        </p:txBody>
      </p:sp>
      <p:sp>
        <p:nvSpPr>
          <p:cNvPr id="186" name="Google Shape;186;p21"/>
          <p:cNvSpPr txBox="1"/>
          <p:nvPr/>
        </p:nvSpPr>
        <p:spPr>
          <a:xfrm>
            <a:off x="6277700" y="3879375"/>
            <a:ext cx="5776500" cy="2524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cs-CZ" sz="2000" u="sng">
                <a:latin typeface="Philosopher"/>
                <a:ea typeface="Philosopher"/>
                <a:cs typeface="Philosopher"/>
                <a:sym typeface="Philosopher"/>
              </a:rPr>
              <a:t>Suggestions for discussion QUESTIONS:</a:t>
            </a:r>
            <a:br>
              <a:rPr b="1" lang="cs-CZ" sz="2000">
                <a:latin typeface="Philosopher"/>
                <a:ea typeface="Philosopher"/>
                <a:cs typeface="Philosopher"/>
                <a:sym typeface="Philosopher"/>
              </a:rPr>
            </a:br>
            <a:endParaRPr b="1" sz="2000">
              <a:latin typeface="Philosopher"/>
              <a:ea typeface="Philosopher"/>
              <a:cs typeface="Philosopher"/>
              <a:sym typeface="Philosopher"/>
            </a:endParaRPr>
          </a:p>
          <a:p>
            <a:pPr indent="-355600" lvl="0" marL="457200" rtl="0" algn="l">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"What challenges have you encountered in engaging adult learners in digital settings?"</a:t>
            </a:r>
            <a:br>
              <a:rPr lang="cs-CZ" sz="2000">
                <a:latin typeface="Philosopher"/>
                <a:ea typeface="Philosopher"/>
                <a:cs typeface="Philosopher"/>
                <a:sym typeface="Philosopher"/>
              </a:rPr>
            </a:br>
            <a:endParaRPr sz="2000">
              <a:latin typeface="Philosopher"/>
              <a:ea typeface="Philosopher"/>
              <a:cs typeface="Philosopher"/>
              <a:sym typeface="Philosopher"/>
            </a:endParaRPr>
          </a:p>
          <a:p>
            <a:pPr indent="-355600" lvl="0" marL="457200" rtl="0" algn="l">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"What strategies have you found effective in promoting engagement?" </a:t>
            </a:r>
            <a:endParaRPr sz="2000">
              <a:latin typeface="Philosopher"/>
              <a:ea typeface="Philosopher"/>
              <a:cs typeface="Philosopher"/>
              <a:sym typeface="Philosopher"/>
            </a:endParaRPr>
          </a:p>
        </p:txBody>
      </p:sp>
      <p:sp>
        <p:nvSpPr>
          <p:cNvPr id="187" name="Google Shape;187;p21"/>
          <p:cNvSpPr/>
          <p:nvPr/>
        </p:nvSpPr>
        <p:spPr>
          <a:xfrm flipH="1">
            <a:off x="-10" y="2606350"/>
            <a:ext cx="6047985" cy="4251647"/>
          </a:xfrm>
          <a:custGeom>
            <a:rect b="b" l="l" r="r" t="t"/>
            <a:pathLst>
              <a:path extrusionOk="0" h="5364854" w="7286729">
                <a:moveTo>
                  <a:pt x="7286729" y="0"/>
                </a:moveTo>
                <a:lnTo>
                  <a:pt x="0" y="0"/>
                </a:lnTo>
                <a:lnTo>
                  <a:pt x="0" y="5364854"/>
                </a:lnTo>
                <a:lnTo>
                  <a:pt x="7286729" y="5364854"/>
                </a:lnTo>
                <a:lnTo>
                  <a:pt x="7286729" y="0"/>
                </a:lnTo>
                <a:close/>
              </a:path>
            </a:pathLst>
          </a:custGeom>
          <a:blipFill rotWithShape="1">
            <a:blip r:embed="rId4">
              <a:alphaModFix amt="14000"/>
            </a:blip>
            <a:stretch>
              <a:fillRect b="0" l="0" r="0" t="0"/>
            </a:stretch>
          </a:blipFill>
          <a:ln>
            <a:noFill/>
          </a:ln>
        </p:spPr>
      </p:sp>
      <p:pic>
        <p:nvPicPr>
          <p:cNvPr id="188" name="Google Shape;188;p21"/>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2"/>
          <p:cNvSpPr txBox="1"/>
          <p:nvPr/>
        </p:nvSpPr>
        <p:spPr>
          <a:xfrm>
            <a:off x="3071701" y="2632325"/>
            <a:ext cx="6048600" cy="627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300">
                <a:latin typeface="Philosopher"/>
                <a:ea typeface="Philosopher"/>
                <a:cs typeface="Philosopher"/>
                <a:sym typeface="Philosopher"/>
              </a:rPr>
              <a:t>Q&amp;A and summarization.</a:t>
            </a:r>
            <a:endParaRPr b="1" i="0" sz="2500" u="none" cap="none" strike="noStrike">
              <a:solidFill>
                <a:schemeClr val="dk1"/>
              </a:solidFill>
              <a:latin typeface="Philosopher"/>
              <a:ea typeface="Philosopher"/>
              <a:cs typeface="Philosopher"/>
              <a:sym typeface="Philosopher"/>
            </a:endParaRPr>
          </a:p>
        </p:txBody>
      </p:sp>
      <p:grpSp>
        <p:nvGrpSpPr>
          <p:cNvPr id="194" name="Google Shape;194;p22"/>
          <p:cNvGrpSpPr/>
          <p:nvPr/>
        </p:nvGrpSpPr>
        <p:grpSpPr>
          <a:xfrm>
            <a:off x="5470012" y="3428997"/>
            <a:ext cx="1251984" cy="358200"/>
            <a:chOff x="5470062" y="1167647"/>
            <a:chExt cx="1251984" cy="358200"/>
          </a:xfrm>
        </p:grpSpPr>
        <p:sp>
          <p:nvSpPr>
            <p:cNvPr id="195" name="Google Shape;195;p2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6" name="Google Shape;196;p2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7" name="Google Shape;197;p2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98" name="Google Shape;198;p22"/>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id="199" name="Google Shape;199;p22"/>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3"/>
          <p:cNvSpPr/>
          <p:nvPr/>
        </p:nvSpPr>
        <p:spPr>
          <a:xfrm>
            <a:off x="3824064" y="1076946"/>
            <a:ext cx="4543871" cy="470410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205" name="Google Shape;205;p23"/>
          <p:cNvPicPr preferRelativeResize="0"/>
          <p:nvPr>
            <p:ph idx="2" type="pic"/>
          </p:nvPr>
        </p:nvPicPr>
        <p:blipFill rotWithShape="1">
          <a:blip r:embed="rId3">
            <a:alphaModFix/>
          </a:blip>
          <a:srcRect b="0" l="14652" r="14652" t="0"/>
          <a:stretch/>
        </p:blipFill>
        <p:spPr>
          <a:xfrm>
            <a:off x="5068883" y="2238750"/>
            <a:ext cx="2054225" cy="2054225"/>
          </a:xfrm>
          <a:prstGeom prst="rect">
            <a:avLst/>
          </a:prstGeom>
          <a:noFill/>
          <a:ln>
            <a:noFill/>
          </a:ln>
        </p:spPr>
      </p:pic>
      <p:sp>
        <p:nvSpPr>
          <p:cNvPr id="206" name="Google Shape;206;p23"/>
          <p:cNvSpPr txBox="1"/>
          <p:nvPr/>
        </p:nvSpPr>
        <p:spPr>
          <a:xfrm>
            <a:off x="5494954" y="1678900"/>
            <a:ext cx="1202100" cy="369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b="1" lang="cs-CZ" sz="1800">
                <a:solidFill>
                  <a:schemeClr val="dk1"/>
                </a:solidFill>
                <a:latin typeface="Philosopher"/>
                <a:ea typeface="Philosopher"/>
                <a:cs typeface="Philosopher"/>
                <a:sym typeface="Philosopher"/>
              </a:rPr>
              <a:t>Session 2: </a:t>
            </a:r>
            <a:endParaRPr b="1" sz="1800">
              <a:solidFill>
                <a:schemeClr val="dk1"/>
              </a:solidFill>
              <a:latin typeface="Philosopher"/>
              <a:ea typeface="Philosopher"/>
              <a:cs typeface="Philosopher"/>
              <a:sym typeface="Philosopher"/>
            </a:endParaRPr>
          </a:p>
        </p:txBody>
      </p:sp>
      <p:sp>
        <p:nvSpPr>
          <p:cNvPr id="207" name="Google Shape;207;p23"/>
          <p:cNvSpPr txBox="1"/>
          <p:nvPr/>
        </p:nvSpPr>
        <p:spPr>
          <a:xfrm>
            <a:off x="4173742" y="4546933"/>
            <a:ext cx="3844500" cy="8865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lang="cs-CZ" sz="2400">
                <a:solidFill>
                  <a:schemeClr val="dk1"/>
                </a:solidFill>
                <a:latin typeface="Roboto"/>
                <a:ea typeface="Roboto"/>
                <a:cs typeface="Roboto"/>
                <a:sym typeface="Roboto"/>
              </a:rPr>
              <a:t>Designing Engaging Learning Experiences</a:t>
            </a:r>
            <a:endParaRPr b="0" i="0" sz="2400" u="none" cap="none" strike="noStrike">
              <a:solidFill>
                <a:schemeClr val="dk1"/>
              </a:solidFill>
              <a:latin typeface="Roboto"/>
              <a:ea typeface="Roboto"/>
              <a:cs typeface="Roboto"/>
              <a:sym typeface="Roboto"/>
            </a:endParaRPr>
          </a:p>
        </p:txBody>
      </p:sp>
      <p:pic>
        <p:nvPicPr>
          <p:cNvPr id="208" name="Google Shape;208;p23"/>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4"/>
          <p:cNvSpPr/>
          <p:nvPr/>
        </p:nvSpPr>
        <p:spPr>
          <a:xfrm>
            <a:off x="7389925" y="5370925"/>
            <a:ext cx="3686700" cy="859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4" name="Google Shape;214;p24"/>
          <p:cNvSpPr txBox="1"/>
          <p:nvPr/>
        </p:nvSpPr>
        <p:spPr>
          <a:xfrm>
            <a:off x="3897906" y="636289"/>
            <a:ext cx="4396200" cy="44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Recap of the </a:t>
            </a:r>
            <a:r>
              <a:rPr b="1" lang="cs-CZ" sz="2800">
                <a:solidFill>
                  <a:schemeClr val="dk1"/>
                </a:solidFill>
                <a:latin typeface="Philosopher"/>
                <a:ea typeface="Philosopher"/>
                <a:cs typeface="Philosopher"/>
                <a:sym typeface="Philosopher"/>
              </a:rPr>
              <a:t>previous</a:t>
            </a:r>
            <a:r>
              <a:rPr b="1" lang="cs-CZ" sz="2800">
                <a:solidFill>
                  <a:schemeClr val="dk1"/>
                </a:solidFill>
                <a:latin typeface="Philosopher"/>
                <a:ea typeface="Philosopher"/>
                <a:cs typeface="Philosopher"/>
                <a:sym typeface="Philosopher"/>
              </a:rPr>
              <a:t> session</a:t>
            </a:r>
            <a:endParaRPr b="1" i="0" sz="2800" u="none" cap="none" strike="noStrike">
              <a:solidFill>
                <a:schemeClr val="dk1"/>
              </a:solidFill>
              <a:latin typeface="Philosopher"/>
              <a:ea typeface="Philosopher"/>
              <a:cs typeface="Philosopher"/>
              <a:sym typeface="Philosopher"/>
            </a:endParaRPr>
          </a:p>
        </p:txBody>
      </p:sp>
      <p:grpSp>
        <p:nvGrpSpPr>
          <p:cNvPr id="215" name="Google Shape;215;p24"/>
          <p:cNvGrpSpPr/>
          <p:nvPr/>
        </p:nvGrpSpPr>
        <p:grpSpPr>
          <a:xfrm>
            <a:off x="5470062" y="1349322"/>
            <a:ext cx="1251876" cy="358096"/>
            <a:chOff x="5470062" y="1167647"/>
            <a:chExt cx="1251876" cy="358096"/>
          </a:xfrm>
        </p:grpSpPr>
        <p:sp>
          <p:nvSpPr>
            <p:cNvPr id="216" name="Google Shape;216;p24"/>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7" name="Google Shape;217;p24"/>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8" name="Google Shape;218;p24"/>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19" name="Google Shape;219;p24"/>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220" name="Google Shape;220;p24"/>
          <p:cNvSpPr txBox="1"/>
          <p:nvPr/>
        </p:nvSpPr>
        <p:spPr>
          <a:xfrm>
            <a:off x="2334975" y="2448838"/>
            <a:ext cx="5820900" cy="5079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cs-CZ" sz="2700">
                <a:latin typeface="Philosopher"/>
                <a:ea typeface="Philosopher"/>
                <a:cs typeface="Philosopher"/>
                <a:sym typeface="Philosopher"/>
              </a:rPr>
              <a:t>Digital </a:t>
            </a:r>
            <a:r>
              <a:rPr lang="cs-CZ" sz="2700">
                <a:latin typeface="Philosopher"/>
                <a:ea typeface="Philosopher"/>
                <a:cs typeface="Philosopher"/>
                <a:sym typeface="Philosopher"/>
              </a:rPr>
              <a:t>environments</a:t>
            </a:r>
            <a:endParaRPr sz="2700">
              <a:latin typeface="Philosopher"/>
              <a:ea typeface="Philosopher"/>
              <a:cs typeface="Philosopher"/>
              <a:sym typeface="Philosopher"/>
            </a:endParaRPr>
          </a:p>
        </p:txBody>
      </p:sp>
      <p:sp>
        <p:nvSpPr>
          <p:cNvPr id="221" name="Google Shape;221;p24"/>
          <p:cNvSpPr txBox="1"/>
          <p:nvPr/>
        </p:nvSpPr>
        <p:spPr>
          <a:xfrm>
            <a:off x="7389925" y="5370925"/>
            <a:ext cx="3751500" cy="759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THIS SESSION?</a:t>
            </a:r>
            <a:endParaRPr b="1" i="0" sz="2800" u="none" cap="none" strike="noStrike">
              <a:solidFill>
                <a:schemeClr val="dk1"/>
              </a:solidFill>
              <a:latin typeface="Philosopher"/>
              <a:ea typeface="Philosopher"/>
              <a:cs typeface="Philosopher"/>
              <a:sym typeface="Philosopher"/>
            </a:endParaRPr>
          </a:p>
        </p:txBody>
      </p:sp>
      <p:sp>
        <p:nvSpPr>
          <p:cNvPr id="222" name="Google Shape;222;p24"/>
          <p:cNvSpPr/>
          <p:nvPr/>
        </p:nvSpPr>
        <p:spPr>
          <a:xfrm>
            <a:off x="2334964" y="4154971"/>
            <a:ext cx="1068271" cy="1001504"/>
          </a:xfrm>
          <a:custGeom>
            <a:rect b="b" l="l" r="r" t="t"/>
            <a:pathLst>
              <a:path extrusionOk="0" h="1001504" w="1068271">
                <a:moveTo>
                  <a:pt x="0" y="0"/>
                </a:moveTo>
                <a:lnTo>
                  <a:pt x="1068272" y="0"/>
                </a:lnTo>
                <a:lnTo>
                  <a:pt x="1068272" y="1001504"/>
                </a:lnTo>
                <a:lnTo>
                  <a:pt x="0" y="1001504"/>
                </a:lnTo>
                <a:lnTo>
                  <a:pt x="0" y="0"/>
                </a:lnTo>
                <a:close/>
              </a:path>
            </a:pathLst>
          </a:custGeom>
          <a:blipFill rotWithShape="1">
            <a:blip r:embed="rId4">
              <a:alphaModFix/>
            </a:blip>
            <a:stretch>
              <a:fillRect b="0" l="0" r="0" t="0"/>
            </a:stretch>
          </a:blipFill>
          <a:ln>
            <a:noFill/>
          </a:ln>
        </p:spPr>
      </p:sp>
      <p:sp>
        <p:nvSpPr>
          <p:cNvPr id="223" name="Google Shape;223;p24"/>
          <p:cNvSpPr/>
          <p:nvPr/>
        </p:nvSpPr>
        <p:spPr>
          <a:xfrm>
            <a:off x="1635848" y="1947666"/>
            <a:ext cx="777502" cy="981075"/>
          </a:xfrm>
          <a:custGeom>
            <a:rect b="b" l="l" r="r" t="t"/>
            <a:pathLst>
              <a:path extrusionOk="0" h="981075" w="777502">
                <a:moveTo>
                  <a:pt x="0" y="0"/>
                </a:moveTo>
                <a:lnTo>
                  <a:pt x="777502" y="0"/>
                </a:lnTo>
                <a:lnTo>
                  <a:pt x="777502" y="981075"/>
                </a:lnTo>
                <a:lnTo>
                  <a:pt x="0" y="981075"/>
                </a:lnTo>
                <a:lnTo>
                  <a:pt x="0" y="0"/>
                </a:lnTo>
                <a:close/>
              </a:path>
            </a:pathLst>
          </a:custGeom>
          <a:blipFill rotWithShape="1">
            <a:blip r:embed="rId5">
              <a:alphaModFix/>
            </a:blip>
            <a:stretch>
              <a:fillRect b="0" l="0" r="0" t="0"/>
            </a:stretch>
          </a:blipFill>
          <a:ln>
            <a:noFill/>
          </a:ln>
        </p:spPr>
      </p:sp>
      <p:sp>
        <p:nvSpPr>
          <p:cNvPr id="224" name="Google Shape;224;p24"/>
          <p:cNvSpPr txBox="1"/>
          <p:nvPr/>
        </p:nvSpPr>
        <p:spPr>
          <a:xfrm>
            <a:off x="8294100" y="2956750"/>
            <a:ext cx="2782500" cy="5079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cs-CZ" sz="2700">
                <a:latin typeface="Philosopher"/>
                <a:ea typeface="Philosopher"/>
                <a:cs typeface="Philosopher"/>
                <a:sym typeface="Philosopher"/>
              </a:rPr>
              <a:t>Engagement</a:t>
            </a:r>
            <a:endParaRPr sz="2700">
              <a:latin typeface="Philosopher"/>
              <a:ea typeface="Philosopher"/>
              <a:cs typeface="Philosopher"/>
              <a:sym typeface="Philosopher"/>
            </a:endParaRPr>
          </a:p>
        </p:txBody>
      </p:sp>
      <p:sp>
        <p:nvSpPr>
          <p:cNvPr id="225" name="Google Shape;225;p24"/>
          <p:cNvSpPr txBox="1"/>
          <p:nvPr/>
        </p:nvSpPr>
        <p:spPr>
          <a:xfrm>
            <a:off x="3551225" y="4413438"/>
            <a:ext cx="5820900" cy="5079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cs-CZ" sz="2700">
                <a:latin typeface="Philosopher"/>
                <a:ea typeface="Philosopher"/>
                <a:cs typeface="Philosopher"/>
                <a:sym typeface="Philosopher"/>
              </a:rPr>
              <a:t>Challenges and opportunities</a:t>
            </a:r>
            <a:endParaRPr sz="2700">
              <a:latin typeface="Philosopher"/>
              <a:ea typeface="Philosopher"/>
              <a:cs typeface="Philosopher"/>
              <a:sym typeface="Philosopher"/>
            </a:endParaRPr>
          </a:p>
        </p:txBody>
      </p:sp>
      <p:sp>
        <p:nvSpPr>
          <p:cNvPr id="226" name="Google Shape;226;p24"/>
          <p:cNvSpPr/>
          <p:nvPr/>
        </p:nvSpPr>
        <p:spPr>
          <a:xfrm>
            <a:off x="7056425" y="2633283"/>
            <a:ext cx="1251850" cy="1154832"/>
          </a:xfrm>
          <a:custGeom>
            <a:rect b="b" l="l" r="r" t="t"/>
            <a:pathLst>
              <a:path extrusionOk="0" h="2887080" w="3129626">
                <a:moveTo>
                  <a:pt x="0" y="0"/>
                </a:moveTo>
                <a:lnTo>
                  <a:pt x="3129626" y="0"/>
                </a:lnTo>
                <a:lnTo>
                  <a:pt x="3129626" y="2887080"/>
                </a:lnTo>
                <a:lnTo>
                  <a:pt x="0" y="2887080"/>
                </a:lnTo>
                <a:lnTo>
                  <a:pt x="0" y="0"/>
                </a:lnTo>
                <a:close/>
              </a:path>
            </a:pathLst>
          </a:custGeom>
          <a:blipFill rotWithShape="1">
            <a:blip r:embed="rId6">
              <a:alphaModFix/>
            </a:blip>
            <a:stretch>
              <a:fillRect b="0" l="0" r="0" t="0"/>
            </a:stretch>
          </a:blipFill>
          <a:ln>
            <a:noFill/>
          </a:ln>
        </p:spPr>
      </p:sp>
      <p:pic>
        <p:nvPicPr>
          <p:cNvPr id="227" name="Google Shape;227;p24"/>
          <p:cNvPicPr preferRelativeResize="0"/>
          <p:nvPr/>
        </p:nvPicPr>
        <p:blipFill>
          <a:blip r:embed="rId7">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5"/>
          <p:cNvSpPr/>
          <p:nvPr/>
        </p:nvSpPr>
        <p:spPr>
          <a:xfrm>
            <a:off x="8202700" y="1616338"/>
            <a:ext cx="3508200" cy="2574900"/>
          </a:xfrm>
          <a:prstGeom prst="ellipse">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33" name="Google Shape;233;p25"/>
          <p:cNvSpPr/>
          <p:nvPr/>
        </p:nvSpPr>
        <p:spPr>
          <a:xfrm>
            <a:off x="2362925" y="4222525"/>
            <a:ext cx="3694200" cy="2354700"/>
          </a:xfrm>
          <a:prstGeom prst="ellipse">
            <a:avLst/>
          </a:prstGeom>
          <a:solidFill>
            <a:srgbClr val="FFE7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34" name="Google Shape;234;p25"/>
          <p:cNvSpPr/>
          <p:nvPr/>
        </p:nvSpPr>
        <p:spPr>
          <a:xfrm>
            <a:off x="6300750" y="4115050"/>
            <a:ext cx="3508200" cy="25749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35" name="Google Shape;235;p25"/>
          <p:cNvSpPr/>
          <p:nvPr/>
        </p:nvSpPr>
        <p:spPr>
          <a:xfrm>
            <a:off x="608100" y="1714800"/>
            <a:ext cx="3399900" cy="2574900"/>
          </a:xfrm>
          <a:prstGeom prst="ellipse">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36" name="Google Shape;236;p25"/>
          <p:cNvSpPr txBox="1"/>
          <p:nvPr/>
        </p:nvSpPr>
        <p:spPr>
          <a:xfrm>
            <a:off x="2383050" y="393400"/>
            <a:ext cx="7425900" cy="785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u="sng">
                <a:solidFill>
                  <a:schemeClr val="dk1"/>
                </a:solidFill>
                <a:latin typeface="Philosopher"/>
                <a:ea typeface="Philosopher"/>
                <a:cs typeface="Philosopher"/>
                <a:sym typeface="Philosopher"/>
              </a:rPr>
              <a:t>Fundamental principles</a:t>
            </a:r>
            <a:r>
              <a:rPr b="1" lang="cs-CZ" sz="2800">
                <a:solidFill>
                  <a:schemeClr val="dk1"/>
                </a:solidFill>
                <a:latin typeface="Philosopher"/>
                <a:ea typeface="Philosopher"/>
                <a:cs typeface="Philosopher"/>
                <a:sym typeface="Philosopher"/>
              </a:rPr>
              <a:t> that guide the </a:t>
            </a:r>
            <a:r>
              <a:rPr b="1" lang="cs-CZ" sz="2800" u="sng">
                <a:solidFill>
                  <a:schemeClr val="dk1"/>
                </a:solidFill>
                <a:latin typeface="Philosopher"/>
                <a:ea typeface="Philosopher"/>
                <a:cs typeface="Philosopher"/>
                <a:sym typeface="Philosopher"/>
              </a:rPr>
              <a:t>creation</a:t>
            </a:r>
            <a:r>
              <a:rPr b="1" lang="cs-CZ" sz="2800">
                <a:solidFill>
                  <a:schemeClr val="dk1"/>
                </a:solidFill>
                <a:latin typeface="Philosopher"/>
                <a:ea typeface="Philosopher"/>
                <a:cs typeface="Philosopher"/>
                <a:sym typeface="Philosopher"/>
              </a:rPr>
              <a:t> of </a:t>
            </a:r>
            <a:r>
              <a:rPr b="1" lang="cs-CZ" sz="2800" u="sng">
                <a:solidFill>
                  <a:schemeClr val="dk1"/>
                </a:solidFill>
                <a:latin typeface="Philosopher"/>
                <a:ea typeface="Philosopher"/>
                <a:cs typeface="Philosopher"/>
                <a:sym typeface="Philosopher"/>
              </a:rPr>
              <a:t>engaging learning experiences</a:t>
            </a:r>
            <a:r>
              <a:rPr b="1" lang="cs-CZ" sz="2800">
                <a:solidFill>
                  <a:schemeClr val="dk1"/>
                </a:solidFill>
                <a:latin typeface="Philosopher"/>
                <a:ea typeface="Philosopher"/>
                <a:cs typeface="Philosopher"/>
                <a:sym typeface="Philosopher"/>
              </a:rPr>
              <a:t> I</a:t>
            </a:r>
            <a:endParaRPr b="1" sz="2800">
              <a:solidFill>
                <a:schemeClr val="dk1"/>
              </a:solidFill>
              <a:latin typeface="Philosopher"/>
              <a:ea typeface="Philosopher"/>
              <a:cs typeface="Philosopher"/>
              <a:sym typeface="Philosopher"/>
            </a:endParaRPr>
          </a:p>
        </p:txBody>
      </p:sp>
      <p:grpSp>
        <p:nvGrpSpPr>
          <p:cNvPr id="237" name="Google Shape;237;p25"/>
          <p:cNvGrpSpPr/>
          <p:nvPr/>
        </p:nvGrpSpPr>
        <p:grpSpPr>
          <a:xfrm>
            <a:off x="5470062" y="1356710"/>
            <a:ext cx="1251876" cy="358096"/>
            <a:chOff x="5470062" y="1167647"/>
            <a:chExt cx="1251876" cy="358096"/>
          </a:xfrm>
        </p:grpSpPr>
        <p:sp>
          <p:nvSpPr>
            <p:cNvPr id="238" name="Google Shape;238;p25"/>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9" name="Google Shape;239;p25"/>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0" name="Google Shape;240;p25"/>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41" name="Google Shape;241;p25"/>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242" name="Google Shape;242;p25"/>
          <p:cNvSpPr txBox="1"/>
          <p:nvPr/>
        </p:nvSpPr>
        <p:spPr>
          <a:xfrm>
            <a:off x="223800" y="2278800"/>
            <a:ext cx="41685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cs-CZ" sz="2200">
                <a:latin typeface="Philosopher"/>
                <a:ea typeface="Philosopher"/>
                <a:cs typeface="Philosopher"/>
                <a:sym typeface="Philosopher"/>
              </a:rPr>
              <a:t>Relevance:</a:t>
            </a:r>
            <a:br>
              <a:rPr lang="cs-CZ" sz="2200">
                <a:latin typeface="Philosopher"/>
                <a:ea typeface="Philosopher"/>
                <a:cs typeface="Philosopher"/>
                <a:sym typeface="Philosopher"/>
              </a:rPr>
            </a:br>
            <a:r>
              <a:rPr lang="cs-CZ" sz="2200">
                <a:latin typeface="Philosopher"/>
                <a:ea typeface="Philosopher"/>
                <a:cs typeface="Philosopher"/>
                <a:sym typeface="Philosopher"/>
              </a:rPr>
              <a:t>Ensure content aligns with learners' goals, needs, and real-world applications.</a:t>
            </a:r>
            <a:endParaRPr b="1" sz="2200">
              <a:latin typeface="Philosopher"/>
              <a:ea typeface="Philosopher"/>
              <a:cs typeface="Philosopher"/>
              <a:sym typeface="Philosopher"/>
            </a:endParaRPr>
          </a:p>
        </p:txBody>
      </p:sp>
      <p:sp>
        <p:nvSpPr>
          <p:cNvPr id="243" name="Google Shape;243;p25"/>
          <p:cNvSpPr txBox="1"/>
          <p:nvPr/>
        </p:nvSpPr>
        <p:spPr>
          <a:xfrm>
            <a:off x="8295250" y="1909450"/>
            <a:ext cx="3323100" cy="19887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None/>
            </a:pPr>
            <a:r>
              <a:rPr b="1" lang="cs-CZ" sz="2200">
                <a:latin typeface="Philosopher"/>
                <a:ea typeface="Philosopher"/>
                <a:cs typeface="Philosopher"/>
                <a:sym typeface="Philosopher"/>
              </a:rPr>
              <a:t>Interactivity:</a:t>
            </a:r>
            <a:br>
              <a:rPr b="1" lang="cs-CZ" sz="2200">
                <a:latin typeface="Philosopher"/>
                <a:ea typeface="Philosopher"/>
                <a:cs typeface="Philosopher"/>
                <a:sym typeface="Philosopher"/>
              </a:rPr>
            </a:br>
            <a:r>
              <a:rPr lang="cs-CZ" sz="2200">
                <a:latin typeface="Philosopher"/>
                <a:ea typeface="Philosopher"/>
                <a:cs typeface="Philosopher"/>
                <a:sym typeface="Philosopher"/>
              </a:rPr>
              <a:t>Incorporate activities that encourage participation, discussions, and hands-on learning.</a:t>
            </a:r>
            <a:endParaRPr b="1" sz="2200">
              <a:latin typeface="Philosopher"/>
              <a:ea typeface="Philosopher"/>
              <a:cs typeface="Philosopher"/>
              <a:sym typeface="Philosopher"/>
            </a:endParaRPr>
          </a:p>
        </p:txBody>
      </p:sp>
      <p:sp>
        <p:nvSpPr>
          <p:cNvPr id="244" name="Google Shape;244;p25"/>
          <p:cNvSpPr txBox="1"/>
          <p:nvPr/>
        </p:nvSpPr>
        <p:spPr>
          <a:xfrm>
            <a:off x="2265875" y="4602850"/>
            <a:ext cx="3888300" cy="15993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None/>
            </a:pPr>
            <a:r>
              <a:rPr b="1" lang="cs-CZ" sz="2200">
                <a:latin typeface="Philosopher"/>
                <a:ea typeface="Philosopher"/>
                <a:cs typeface="Philosopher"/>
                <a:sym typeface="Philosopher"/>
              </a:rPr>
              <a:t>Feedback:</a:t>
            </a:r>
            <a:br>
              <a:rPr b="1" lang="cs-CZ" sz="2200">
                <a:latin typeface="Philosopher"/>
                <a:ea typeface="Philosopher"/>
                <a:cs typeface="Philosopher"/>
                <a:sym typeface="Philosopher"/>
              </a:rPr>
            </a:br>
            <a:r>
              <a:rPr lang="cs-CZ" sz="2200">
                <a:latin typeface="Philosopher"/>
                <a:ea typeface="Philosopher"/>
                <a:cs typeface="Philosopher"/>
                <a:sym typeface="Philosopher"/>
              </a:rPr>
              <a:t>Provide timely feedback to guide learners' progress and reinforce their efforts</a:t>
            </a:r>
            <a:r>
              <a:rPr b="1" lang="cs-CZ" sz="2200">
                <a:latin typeface="Philosopher"/>
                <a:ea typeface="Philosopher"/>
                <a:cs typeface="Philosopher"/>
                <a:sym typeface="Philosopher"/>
              </a:rPr>
              <a:t>.</a:t>
            </a:r>
            <a:endParaRPr b="1" sz="2200">
              <a:latin typeface="Philosopher"/>
              <a:ea typeface="Philosopher"/>
              <a:cs typeface="Philosopher"/>
              <a:sym typeface="Philosopher"/>
            </a:endParaRPr>
          </a:p>
        </p:txBody>
      </p:sp>
      <p:sp>
        <p:nvSpPr>
          <p:cNvPr id="245" name="Google Shape;245;p25"/>
          <p:cNvSpPr txBox="1"/>
          <p:nvPr/>
        </p:nvSpPr>
        <p:spPr>
          <a:xfrm>
            <a:off x="6322800" y="4408150"/>
            <a:ext cx="3464100" cy="19887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None/>
            </a:pPr>
            <a:r>
              <a:rPr b="1" lang="cs-CZ" sz="2200">
                <a:latin typeface="Philosopher"/>
                <a:ea typeface="Philosopher"/>
                <a:cs typeface="Philosopher"/>
                <a:sym typeface="Philosopher"/>
              </a:rPr>
              <a:t>Adaptability:</a:t>
            </a:r>
            <a:br>
              <a:rPr lang="cs-CZ" sz="2200">
                <a:latin typeface="Philosopher"/>
                <a:ea typeface="Philosopher"/>
                <a:cs typeface="Philosopher"/>
                <a:sym typeface="Philosopher"/>
              </a:rPr>
            </a:br>
            <a:r>
              <a:rPr lang="cs-CZ" sz="2200">
                <a:latin typeface="Philosopher"/>
                <a:ea typeface="Philosopher"/>
                <a:cs typeface="Philosopher"/>
                <a:sym typeface="Philosopher"/>
              </a:rPr>
              <a:t>Design for diverse learning styles and preferences, accommodating different paces and formats.</a:t>
            </a:r>
            <a:endParaRPr b="1" sz="2200">
              <a:latin typeface="Philosopher"/>
              <a:ea typeface="Philosopher"/>
              <a:cs typeface="Philosopher"/>
              <a:sym typeface="Philosopher"/>
            </a:endParaRPr>
          </a:p>
        </p:txBody>
      </p:sp>
      <p:sp>
        <p:nvSpPr>
          <p:cNvPr id="246" name="Google Shape;246;p25"/>
          <p:cNvSpPr/>
          <p:nvPr/>
        </p:nvSpPr>
        <p:spPr>
          <a:xfrm rot="2168123">
            <a:off x="4884701" y="2035241"/>
            <a:ext cx="2441309" cy="2252107"/>
          </a:xfrm>
          <a:custGeom>
            <a:rect b="b" l="l" r="r" t="t"/>
            <a:pathLst>
              <a:path extrusionOk="0" h="2887080" w="3129626">
                <a:moveTo>
                  <a:pt x="0" y="0"/>
                </a:moveTo>
                <a:lnTo>
                  <a:pt x="3129626" y="0"/>
                </a:lnTo>
                <a:lnTo>
                  <a:pt x="3129626" y="2887080"/>
                </a:lnTo>
                <a:lnTo>
                  <a:pt x="0" y="2887080"/>
                </a:lnTo>
                <a:lnTo>
                  <a:pt x="0" y="0"/>
                </a:lnTo>
                <a:close/>
              </a:path>
            </a:pathLst>
          </a:custGeom>
          <a:blipFill rotWithShape="1">
            <a:blip r:embed="rId4">
              <a:alphaModFix/>
            </a:blip>
            <a:stretch>
              <a:fillRect b="0" l="0" r="0" t="0"/>
            </a:stretch>
          </a:blipFill>
          <a:ln>
            <a:noFill/>
          </a:ln>
        </p:spPr>
      </p:sp>
      <p:pic>
        <p:nvPicPr>
          <p:cNvPr id="247" name="Google Shape;247;p25"/>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6"/>
          <p:cNvSpPr/>
          <p:nvPr/>
        </p:nvSpPr>
        <p:spPr>
          <a:xfrm>
            <a:off x="7729600" y="1629450"/>
            <a:ext cx="3964200" cy="2354700"/>
          </a:xfrm>
          <a:prstGeom prst="ellipse">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53" name="Google Shape;253;p26"/>
          <p:cNvSpPr/>
          <p:nvPr/>
        </p:nvSpPr>
        <p:spPr>
          <a:xfrm>
            <a:off x="6386250" y="3961775"/>
            <a:ext cx="3508200" cy="2574900"/>
          </a:xfrm>
          <a:prstGeom prst="ellipse">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54" name="Google Shape;254;p26"/>
          <p:cNvSpPr/>
          <p:nvPr/>
        </p:nvSpPr>
        <p:spPr>
          <a:xfrm>
            <a:off x="2381100" y="3961825"/>
            <a:ext cx="3508200" cy="25749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55" name="Google Shape;255;p26"/>
          <p:cNvSpPr/>
          <p:nvPr/>
        </p:nvSpPr>
        <p:spPr>
          <a:xfrm>
            <a:off x="473900" y="1705650"/>
            <a:ext cx="3694200" cy="2354700"/>
          </a:xfrm>
          <a:prstGeom prst="ellipse">
            <a:avLst/>
          </a:prstGeom>
          <a:solidFill>
            <a:srgbClr val="FFE77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56" name="Google Shape;256;p26"/>
          <p:cNvSpPr txBox="1"/>
          <p:nvPr/>
        </p:nvSpPr>
        <p:spPr>
          <a:xfrm>
            <a:off x="2383050" y="357325"/>
            <a:ext cx="7425900" cy="785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u="sng">
                <a:solidFill>
                  <a:schemeClr val="dk1"/>
                </a:solidFill>
                <a:latin typeface="Philosopher"/>
                <a:ea typeface="Philosopher"/>
                <a:cs typeface="Philosopher"/>
                <a:sym typeface="Philosopher"/>
              </a:rPr>
              <a:t>Fundamental principles</a:t>
            </a:r>
            <a:r>
              <a:rPr b="1" lang="cs-CZ" sz="2800">
                <a:solidFill>
                  <a:schemeClr val="dk1"/>
                </a:solidFill>
                <a:latin typeface="Philosopher"/>
                <a:ea typeface="Philosopher"/>
                <a:cs typeface="Philosopher"/>
                <a:sym typeface="Philosopher"/>
              </a:rPr>
              <a:t> that guide the </a:t>
            </a:r>
            <a:r>
              <a:rPr b="1" lang="cs-CZ" sz="2800" u="sng">
                <a:solidFill>
                  <a:schemeClr val="dk1"/>
                </a:solidFill>
                <a:latin typeface="Philosopher"/>
                <a:ea typeface="Philosopher"/>
                <a:cs typeface="Philosopher"/>
                <a:sym typeface="Philosopher"/>
              </a:rPr>
              <a:t>creation</a:t>
            </a:r>
            <a:r>
              <a:rPr b="1" lang="cs-CZ" sz="2800">
                <a:solidFill>
                  <a:schemeClr val="dk1"/>
                </a:solidFill>
                <a:latin typeface="Philosopher"/>
                <a:ea typeface="Philosopher"/>
                <a:cs typeface="Philosopher"/>
                <a:sym typeface="Philosopher"/>
              </a:rPr>
              <a:t> of </a:t>
            </a:r>
            <a:r>
              <a:rPr b="1" lang="cs-CZ" sz="2800" u="sng">
                <a:solidFill>
                  <a:schemeClr val="dk1"/>
                </a:solidFill>
                <a:latin typeface="Philosopher"/>
                <a:ea typeface="Philosopher"/>
                <a:cs typeface="Philosopher"/>
                <a:sym typeface="Philosopher"/>
              </a:rPr>
              <a:t>engaging learning experiences</a:t>
            </a:r>
            <a:r>
              <a:rPr b="1" lang="cs-CZ" sz="2800">
                <a:solidFill>
                  <a:schemeClr val="dk1"/>
                </a:solidFill>
                <a:latin typeface="Philosopher"/>
                <a:ea typeface="Philosopher"/>
                <a:cs typeface="Philosopher"/>
                <a:sym typeface="Philosopher"/>
              </a:rPr>
              <a:t> II</a:t>
            </a:r>
            <a:endParaRPr b="1" sz="2800">
              <a:solidFill>
                <a:schemeClr val="dk1"/>
              </a:solidFill>
              <a:latin typeface="Philosopher"/>
              <a:ea typeface="Philosopher"/>
              <a:cs typeface="Philosopher"/>
              <a:sym typeface="Philosopher"/>
            </a:endParaRPr>
          </a:p>
        </p:txBody>
      </p:sp>
      <p:grpSp>
        <p:nvGrpSpPr>
          <p:cNvPr id="257" name="Google Shape;257;p26"/>
          <p:cNvGrpSpPr/>
          <p:nvPr/>
        </p:nvGrpSpPr>
        <p:grpSpPr>
          <a:xfrm>
            <a:off x="5470012" y="1367709"/>
            <a:ext cx="1251984" cy="358200"/>
            <a:chOff x="5470062" y="1167647"/>
            <a:chExt cx="1251984" cy="358200"/>
          </a:xfrm>
        </p:grpSpPr>
        <p:sp>
          <p:nvSpPr>
            <p:cNvPr id="258" name="Google Shape;258;p26"/>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9" name="Google Shape;259;p26"/>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0" name="Google Shape;260;p26"/>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61" name="Google Shape;261;p26"/>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262" name="Google Shape;262;p26"/>
          <p:cNvSpPr txBox="1"/>
          <p:nvPr/>
        </p:nvSpPr>
        <p:spPr>
          <a:xfrm>
            <a:off x="6471750" y="4297175"/>
            <a:ext cx="3337200" cy="15993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None/>
            </a:pPr>
            <a:r>
              <a:rPr b="1" lang="cs-CZ" sz="2200">
                <a:latin typeface="Philosopher"/>
                <a:ea typeface="Philosopher"/>
                <a:cs typeface="Philosopher"/>
                <a:sym typeface="Philosopher"/>
              </a:rPr>
              <a:t>Clarity:</a:t>
            </a:r>
            <a:br>
              <a:rPr lang="cs-CZ" sz="2200">
                <a:latin typeface="Philosopher"/>
                <a:ea typeface="Philosopher"/>
                <a:cs typeface="Philosopher"/>
                <a:sym typeface="Philosopher"/>
              </a:rPr>
            </a:br>
            <a:r>
              <a:rPr lang="cs-CZ" sz="2200">
                <a:latin typeface="Philosopher"/>
                <a:ea typeface="Philosopher"/>
                <a:cs typeface="Philosopher"/>
                <a:sym typeface="Philosopher"/>
              </a:rPr>
              <a:t>Present content clearly and concisely, avoiding unnecessary complexity.</a:t>
            </a:r>
            <a:endParaRPr b="1" sz="2200">
              <a:latin typeface="Philosopher"/>
              <a:ea typeface="Philosopher"/>
              <a:cs typeface="Philosopher"/>
              <a:sym typeface="Philosopher"/>
            </a:endParaRPr>
          </a:p>
        </p:txBody>
      </p:sp>
      <p:sp>
        <p:nvSpPr>
          <p:cNvPr id="263" name="Google Shape;263;p26"/>
          <p:cNvSpPr txBox="1"/>
          <p:nvPr/>
        </p:nvSpPr>
        <p:spPr>
          <a:xfrm>
            <a:off x="338900" y="2083350"/>
            <a:ext cx="3964200" cy="15993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None/>
            </a:pPr>
            <a:r>
              <a:rPr b="1" lang="cs-CZ" sz="2200">
                <a:latin typeface="Philosopher"/>
                <a:ea typeface="Philosopher"/>
                <a:cs typeface="Philosopher"/>
                <a:sym typeface="Philosopher"/>
              </a:rPr>
              <a:t>Assessment:</a:t>
            </a:r>
            <a:br>
              <a:rPr lang="cs-CZ" sz="2200">
                <a:latin typeface="Philosopher"/>
                <a:ea typeface="Philosopher"/>
                <a:cs typeface="Philosopher"/>
                <a:sym typeface="Philosopher"/>
              </a:rPr>
            </a:br>
            <a:r>
              <a:rPr lang="cs-CZ" sz="2200">
                <a:latin typeface="Philosopher"/>
                <a:ea typeface="Philosopher"/>
                <a:cs typeface="Philosopher"/>
                <a:sym typeface="Philosopher"/>
              </a:rPr>
              <a:t>Incorporate assessments that reflect real-world challenges and gauge mastery.</a:t>
            </a:r>
            <a:endParaRPr b="1" sz="2200">
              <a:latin typeface="Philosopher"/>
              <a:ea typeface="Philosopher"/>
              <a:cs typeface="Philosopher"/>
              <a:sym typeface="Philosopher"/>
            </a:endParaRPr>
          </a:p>
        </p:txBody>
      </p:sp>
      <p:sp>
        <p:nvSpPr>
          <p:cNvPr id="264" name="Google Shape;264;p26"/>
          <p:cNvSpPr txBox="1"/>
          <p:nvPr/>
        </p:nvSpPr>
        <p:spPr>
          <a:xfrm>
            <a:off x="7687275" y="2007150"/>
            <a:ext cx="4095000" cy="15993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None/>
            </a:pPr>
            <a:r>
              <a:rPr b="1" lang="cs-CZ" sz="2200">
                <a:latin typeface="Philosopher"/>
                <a:ea typeface="Philosopher"/>
                <a:cs typeface="Philosopher"/>
                <a:sym typeface="Philosopher"/>
              </a:rPr>
              <a:t>Motivation:</a:t>
            </a:r>
            <a:br>
              <a:rPr lang="cs-CZ" sz="2200">
                <a:latin typeface="Philosopher"/>
                <a:ea typeface="Philosopher"/>
                <a:cs typeface="Philosopher"/>
                <a:sym typeface="Philosopher"/>
              </a:rPr>
            </a:br>
            <a:r>
              <a:rPr lang="cs-CZ" sz="2200">
                <a:latin typeface="Philosopher"/>
                <a:ea typeface="Philosopher"/>
                <a:cs typeface="Philosopher"/>
                <a:sym typeface="Philosopher"/>
              </a:rPr>
              <a:t>Use compelling narratives, visuals, and scenarios to engage learners emotionally.</a:t>
            </a:r>
            <a:endParaRPr b="1" sz="2200">
              <a:latin typeface="Philosopher"/>
              <a:ea typeface="Philosopher"/>
              <a:cs typeface="Philosopher"/>
              <a:sym typeface="Philosopher"/>
            </a:endParaRPr>
          </a:p>
        </p:txBody>
      </p:sp>
      <p:sp>
        <p:nvSpPr>
          <p:cNvPr id="265" name="Google Shape;265;p26"/>
          <p:cNvSpPr txBox="1"/>
          <p:nvPr/>
        </p:nvSpPr>
        <p:spPr>
          <a:xfrm>
            <a:off x="2636100" y="4254925"/>
            <a:ext cx="2998200" cy="19887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None/>
            </a:pPr>
            <a:r>
              <a:rPr b="1" lang="cs-CZ" sz="2200">
                <a:latin typeface="Philosopher"/>
                <a:ea typeface="Philosopher"/>
                <a:cs typeface="Philosopher"/>
                <a:sym typeface="Philosopher"/>
              </a:rPr>
              <a:t>Collaboration:</a:t>
            </a:r>
            <a:br>
              <a:rPr lang="cs-CZ" sz="2200">
                <a:latin typeface="Philosopher"/>
                <a:ea typeface="Philosopher"/>
                <a:cs typeface="Philosopher"/>
                <a:sym typeface="Philosopher"/>
              </a:rPr>
            </a:br>
            <a:r>
              <a:rPr lang="cs-CZ" sz="2200">
                <a:latin typeface="Philosopher"/>
                <a:ea typeface="Philosopher"/>
                <a:cs typeface="Philosopher"/>
                <a:sym typeface="Philosopher"/>
              </a:rPr>
              <a:t>Promote collaboration through group work, discussions, and peer learning.</a:t>
            </a:r>
            <a:endParaRPr b="1" sz="2200">
              <a:latin typeface="Philosopher"/>
              <a:ea typeface="Philosopher"/>
              <a:cs typeface="Philosopher"/>
              <a:sym typeface="Philosopher"/>
            </a:endParaRPr>
          </a:p>
        </p:txBody>
      </p:sp>
      <p:sp>
        <p:nvSpPr>
          <p:cNvPr id="266" name="Google Shape;266;p26"/>
          <p:cNvSpPr/>
          <p:nvPr/>
        </p:nvSpPr>
        <p:spPr>
          <a:xfrm rot="2168123">
            <a:off x="4884701" y="2035241"/>
            <a:ext cx="2441309" cy="2252107"/>
          </a:xfrm>
          <a:custGeom>
            <a:rect b="b" l="l" r="r" t="t"/>
            <a:pathLst>
              <a:path extrusionOk="0" h="2887080" w="3129626">
                <a:moveTo>
                  <a:pt x="0" y="0"/>
                </a:moveTo>
                <a:lnTo>
                  <a:pt x="3129626" y="0"/>
                </a:lnTo>
                <a:lnTo>
                  <a:pt x="3129626" y="2887080"/>
                </a:lnTo>
                <a:lnTo>
                  <a:pt x="0" y="2887080"/>
                </a:lnTo>
                <a:lnTo>
                  <a:pt x="0" y="0"/>
                </a:lnTo>
                <a:close/>
              </a:path>
            </a:pathLst>
          </a:custGeom>
          <a:blipFill rotWithShape="1">
            <a:blip r:embed="rId4">
              <a:alphaModFix/>
            </a:blip>
            <a:stretch>
              <a:fillRect b="0" l="0" r="0" t="0"/>
            </a:stretch>
          </a:blipFill>
          <a:ln>
            <a:noFill/>
          </a:ln>
        </p:spPr>
      </p:sp>
      <p:pic>
        <p:nvPicPr>
          <p:cNvPr id="267" name="Google Shape;267;p26"/>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27"/>
          <p:cNvPicPr preferRelativeResize="0"/>
          <p:nvPr/>
        </p:nvPicPr>
        <p:blipFill rotWithShape="1">
          <a:blip r:embed="rId3">
            <a:alphaModFix/>
          </a:blip>
          <a:srcRect b="5159" l="0" r="3474" t="0"/>
          <a:stretch/>
        </p:blipFill>
        <p:spPr>
          <a:xfrm>
            <a:off x="6655400" y="2703825"/>
            <a:ext cx="5479800" cy="4154175"/>
          </a:xfrm>
          <a:prstGeom prst="rect">
            <a:avLst/>
          </a:prstGeom>
          <a:noFill/>
          <a:ln>
            <a:noFill/>
          </a:ln>
        </p:spPr>
      </p:pic>
      <p:sp>
        <p:nvSpPr>
          <p:cNvPr id="273" name="Google Shape;273;p27"/>
          <p:cNvSpPr txBox="1"/>
          <p:nvPr/>
        </p:nvSpPr>
        <p:spPr>
          <a:xfrm>
            <a:off x="3897875" y="296425"/>
            <a:ext cx="4396200" cy="753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Small Group Activity: Designing a Mini-Lesson</a:t>
            </a:r>
            <a:endParaRPr b="1" i="0" sz="2800" u="none" cap="none" strike="noStrike">
              <a:solidFill>
                <a:schemeClr val="dk1"/>
              </a:solidFill>
              <a:latin typeface="Philosopher"/>
              <a:ea typeface="Philosopher"/>
              <a:cs typeface="Philosopher"/>
              <a:sym typeface="Philosopher"/>
            </a:endParaRPr>
          </a:p>
        </p:txBody>
      </p:sp>
      <p:grpSp>
        <p:nvGrpSpPr>
          <p:cNvPr id="274" name="Google Shape;274;p27"/>
          <p:cNvGrpSpPr/>
          <p:nvPr/>
        </p:nvGrpSpPr>
        <p:grpSpPr>
          <a:xfrm>
            <a:off x="5470021" y="1167649"/>
            <a:ext cx="1096393" cy="258975"/>
            <a:chOff x="5470062" y="1167647"/>
            <a:chExt cx="1251876" cy="358096"/>
          </a:xfrm>
        </p:grpSpPr>
        <p:sp>
          <p:nvSpPr>
            <p:cNvPr id="275" name="Google Shape;275;p27"/>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6" name="Google Shape;276;p27"/>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7" name="Google Shape;277;p27"/>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78" name="Google Shape;278;p27"/>
          <p:cNvPicPr preferRelativeResize="0"/>
          <p:nvPr/>
        </p:nvPicPr>
        <p:blipFill rotWithShape="1">
          <a:blip r:embed="rId4">
            <a:alphaModFix/>
          </a:blip>
          <a:srcRect b="0" l="0" r="0" t="0"/>
          <a:stretch/>
        </p:blipFill>
        <p:spPr>
          <a:xfrm>
            <a:off x="10625575" y="0"/>
            <a:ext cx="1723782" cy="1218637"/>
          </a:xfrm>
          <a:prstGeom prst="rect">
            <a:avLst/>
          </a:prstGeom>
          <a:noFill/>
          <a:ln>
            <a:noFill/>
          </a:ln>
        </p:spPr>
      </p:pic>
      <p:sp>
        <p:nvSpPr>
          <p:cNvPr id="279" name="Google Shape;279;p27"/>
          <p:cNvSpPr txBox="1"/>
          <p:nvPr/>
        </p:nvSpPr>
        <p:spPr>
          <a:xfrm>
            <a:off x="700425" y="1455825"/>
            <a:ext cx="8001600" cy="4449000"/>
          </a:xfrm>
          <a:prstGeom prst="rect">
            <a:avLst/>
          </a:prstGeom>
          <a:noFill/>
          <a:ln>
            <a:noFill/>
          </a:ln>
        </p:spPr>
        <p:txBody>
          <a:bodyPr anchorCtr="0" anchor="t" bIns="45700" lIns="91425" spcFirstLastPara="1" rIns="91425" wrap="square" tIns="45700">
            <a:spAutoFit/>
          </a:bodyPr>
          <a:lstStyle/>
          <a:p>
            <a:pPr indent="-368300" lvl="0" marL="457200" marR="0" rtl="0" algn="l">
              <a:lnSpc>
                <a:spcPct val="115000"/>
              </a:lnSpc>
              <a:spcBef>
                <a:spcPts val="1000"/>
              </a:spcBef>
              <a:spcAft>
                <a:spcPts val="0"/>
              </a:spcAft>
              <a:buSzPts val="2200"/>
              <a:buFont typeface="Philosopher"/>
              <a:buAutoNum type="arabicPeriod"/>
            </a:pPr>
            <a:r>
              <a:rPr b="1" lang="cs-CZ" sz="2200">
                <a:latin typeface="Philosopher"/>
                <a:ea typeface="Philosopher"/>
                <a:cs typeface="Philosopher"/>
                <a:sym typeface="Philosopher"/>
              </a:rPr>
              <a:t>3-4 people groups (max - 8 groups in total)</a:t>
            </a:r>
            <a:r>
              <a:rPr lang="cs-CZ" sz="2200">
                <a:latin typeface="Philosopher"/>
                <a:ea typeface="Philosopher"/>
                <a:cs typeface="Philosopher"/>
                <a:sym typeface="Philosopher"/>
              </a:rPr>
              <a:t>;</a:t>
            </a:r>
            <a:endParaRPr sz="2200">
              <a:latin typeface="Philosopher"/>
              <a:ea typeface="Philosopher"/>
              <a:cs typeface="Philosopher"/>
              <a:sym typeface="Philosopher"/>
            </a:endParaRPr>
          </a:p>
          <a:p>
            <a:pPr indent="-368300" lvl="0" marL="457200" marR="0" rtl="0" algn="l">
              <a:lnSpc>
                <a:spcPct val="115000"/>
              </a:lnSpc>
              <a:spcBef>
                <a:spcPts val="1000"/>
              </a:spcBef>
              <a:spcAft>
                <a:spcPts val="0"/>
              </a:spcAft>
              <a:buSzPts val="2200"/>
              <a:buFont typeface="Philosopher"/>
              <a:buAutoNum type="arabicPeriod"/>
            </a:pPr>
            <a:r>
              <a:rPr b="1" lang="cs-CZ" sz="2200">
                <a:latin typeface="Philosopher"/>
                <a:ea typeface="Philosopher"/>
                <a:cs typeface="Philosopher"/>
                <a:sym typeface="Philosopher"/>
              </a:rPr>
              <a:t>8 templates</a:t>
            </a:r>
            <a:r>
              <a:rPr lang="cs-CZ" sz="2200">
                <a:latin typeface="Philosopher"/>
                <a:ea typeface="Philosopher"/>
                <a:cs typeface="Philosopher"/>
                <a:sym typeface="Philosopher"/>
              </a:rPr>
              <a:t> for designing a mini-lesson. (Each template aligns with a specific instructional design principle);</a:t>
            </a:r>
            <a:endParaRPr sz="2200">
              <a:latin typeface="Philosopher"/>
              <a:ea typeface="Philosopher"/>
              <a:cs typeface="Philosopher"/>
              <a:sym typeface="Philosopher"/>
            </a:endParaRPr>
          </a:p>
          <a:p>
            <a:pPr indent="-368300" lvl="0" marL="457200" marR="0" rtl="0" algn="l">
              <a:lnSpc>
                <a:spcPct val="115000"/>
              </a:lnSpc>
              <a:spcBef>
                <a:spcPts val="1000"/>
              </a:spcBef>
              <a:spcAft>
                <a:spcPts val="0"/>
              </a:spcAft>
              <a:buSzPts val="2200"/>
              <a:buFont typeface="Philosopher"/>
              <a:buAutoNum type="arabicPeriod"/>
            </a:pPr>
            <a:r>
              <a:rPr b="1" lang="cs-CZ" sz="2200">
                <a:latin typeface="Philosopher"/>
                <a:ea typeface="Philosopher"/>
                <a:cs typeface="Philosopher"/>
                <a:sym typeface="Philosopher"/>
              </a:rPr>
              <a:t>A group designs a brief mini-lesson</a:t>
            </a:r>
            <a:r>
              <a:rPr lang="cs-CZ" sz="2200">
                <a:latin typeface="Philosopher"/>
                <a:ea typeface="Philosopher"/>
                <a:cs typeface="Philosopher"/>
                <a:sym typeface="Philosopher"/>
              </a:rPr>
              <a:t> based on the assigned principle. Choose a </a:t>
            </a:r>
            <a:r>
              <a:rPr b="1" lang="cs-CZ" sz="2200">
                <a:latin typeface="Philosopher"/>
                <a:ea typeface="Philosopher"/>
                <a:cs typeface="Philosopher"/>
                <a:sym typeface="Philosopher"/>
              </a:rPr>
              <a:t>topic related to hard-to-reach learners' interests</a:t>
            </a:r>
            <a:r>
              <a:rPr lang="cs-CZ" sz="2200">
                <a:latin typeface="Philosopher"/>
                <a:ea typeface="Philosopher"/>
                <a:cs typeface="Philosopher"/>
                <a:sym typeface="Philosopher"/>
              </a:rPr>
              <a:t> and keep in mind </a:t>
            </a:r>
            <a:r>
              <a:rPr b="1" lang="cs-CZ" sz="2200">
                <a:latin typeface="Philosopher"/>
                <a:ea typeface="Philosopher"/>
                <a:cs typeface="Philosopher"/>
                <a:sym typeface="Philosopher"/>
              </a:rPr>
              <a:t>digital </a:t>
            </a:r>
            <a:r>
              <a:rPr b="1" lang="cs-CZ" sz="2200">
                <a:latin typeface="Philosopher"/>
                <a:ea typeface="Philosopher"/>
                <a:cs typeface="Philosopher"/>
                <a:sym typeface="Philosopher"/>
              </a:rPr>
              <a:t>environments</a:t>
            </a:r>
            <a:r>
              <a:rPr lang="cs-CZ" sz="2200">
                <a:latin typeface="Philosopher"/>
                <a:ea typeface="Philosopher"/>
                <a:cs typeface="Philosopher"/>
                <a:sym typeface="Philosopher"/>
              </a:rPr>
              <a:t>;</a:t>
            </a:r>
            <a:endParaRPr sz="2200">
              <a:latin typeface="Philosopher"/>
              <a:ea typeface="Philosopher"/>
              <a:cs typeface="Philosopher"/>
              <a:sym typeface="Philosopher"/>
            </a:endParaRPr>
          </a:p>
          <a:p>
            <a:pPr indent="-368300" lvl="0" marL="457200" marR="0" rtl="0" algn="l">
              <a:lnSpc>
                <a:spcPct val="115000"/>
              </a:lnSpc>
              <a:spcBef>
                <a:spcPts val="1000"/>
              </a:spcBef>
              <a:spcAft>
                <a:spcPts val="0"/>
              </a:spcAft>
              <a:buSzPts val="2200"/>
              <a:buFont typeface="Philosopher"/>
              <a:buAutoNum type="arabicPeriod"/>
            </a:pPr>
            <a:r>
              <a:rPr lang="cs-CZ" sz="2200">
                <a:latin typeface="Philosopher"/>
                <a:ea typeface="Philosopher"/>
                <a:cs typeface="Philosopher"/>
                <a:sym typeface="Philosopher"/>
              </a:rPr>
              <a:t>Each group </a:t>
            </a:r>
            <a:r>
              <a:rPr b="1" lang="cs-CZ" sz="2200">
                <a:latin typeface="Philosopher"/>
                <a:ea typeface="Philosopher"/>
                <a:cs typeface="Philosopher"/>
                <a:sym typeface="Philosopher"/>
              </a:rPr>
              <a:t>presents their designed</a:t>
            </a:r>
            <a:r>
              <a:rPr lang="cs-CZ" sz="2200">
                <a:latin typeface="Philosopher"/>
                <a:ea typeface="Philosopher"/>
                <a:cs typeface="Philosopher"/>
                <a:sym typeface="Philosopher"/>
              </a:rPr>
              <a:t> mini-lesson, explaining how they applied the given instructional design principle;</a:t>
            </a:r>
            <a:endParaRPr sz="2200">
              <a:latin typeface="Philosopher"/>
              <a:ea typeface="Philosopher"/>
              <a:cs typeface="Philosopher"/>
              <a:sym typeface="Philosopher"/>
            </a:endParaRPr>
          </a:p>
          <a:p>
            <a:pPr indent="-368300" lvl="0" marL="457200" marR="0" rtl="0" algn="l">
              <a:lnSpc>
                <a:spcPct val="115000"/>
              </a:lnSpc>
              <a:spcBef>
                <a:spcPts val="1000"/>
              </a:spcBef>
              <a:spcAft>
                <a:spcPts val="0"/>
              </a:spcAft>
              <a:buSzPts val="2200"/>
              <a:buFont typeface="Philosopher"/>
              <a:buAutoNum type="arabicPeriod"/>
            </a:pPr>
            <a:r>
              <a:rPr lang="cs-CZ" sz="2200">
                <a:latin typeface="Philosopher"/>
                <a:ea typeface="Philosopher"/>
                <a:cs typeface="Philosopher"/>
                <a:sym typeface="Philosopher"/>
              </a:rPr>
              <a:t>Groups provide constructive f</a:t>
            </a:r>
            <a:r>
              <a:rPr b="1" lang="cs-CZ" sz="2200">
                <a:latin typeface="Philosopher"/>
                <a:ea typeface="Philosopher"/>
                <a:cs typeface="Philosopher"/>
                <a:sym typeface="Philosopher"/>
              </a:rPr>
              <a:t>eedback to each other</a:t>
            </a:r>
            <a:r>
              <a:rPr lang="cs-CZ" sz="2200">
                <a:latin typeface="Philosopher"/>
                <a:ea typeface="Philosopher"/>
                <a:cs typeface="Philosopher"/>
                <a:sym typeface="Philosopher"/>
              </a:rPr>
              <a:t>, highlighting strengths and suggesting improvements.</a:t>
            </a:r>
            <a:endParaRPr sz="2200">
              <a:latin typeface="Philosopher"/>
              <a:ea typeface="Philosopher"/>
              <a:cs typeface="Philosopher"/>
              <a:sym typeface="Philosopher"/>
            </a:endParaRPr>
          </a:p>
        </p:txBody>
      </p:sp>
      <p:pic>
        <p:nvPicPr>
          <p:cNvPr id="280" name="Google Shape;280;p27"/>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28"/>
          <p:cNvPicPr preferRelativeResize="0"/>
          <p:nvPr/>
        </p:nvPicPr>
        <p:blipFill>
          <a:blip r:embed="rId3">
            <a:alphaModFix/>
          </a:blip>
          <a:stretch>
            <a:fillRect/>
          </a:stretch>
        </p:blipFill>
        <p:spPr>
          <a:xfrm>
            <a:off x="6948650" y="1466650"/>
            <a:ext cx="5243351" cy="5243351"/>
          </a:xfrm>
          <a:prstGeom prst="rect">
            <a:avLst/>
          </a:prstGeom>
          <a:noFill/>
          <a:ln>
            <a:noFill/>
          </a:ln>
        </p:spPr>
      </p:pic>
      <p:sp>
        <p:nvSpPr>
          <p:cNvPr id="286" name="Google Shape;286;p28"/>
          <p:cNvSpPr txBox="1"/>
          <p:nvPr/>
        </p:nvSpPr>
        <p:spPr>
          <a:xfrm>
            <a:off x="3897883" y="609318"/>
            <a:ext cx="4396233" cy="440857"/>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500"/>
              </a:spcBef>
              <a:spcAft>
                <a:spcPts val="1500"/>
              </a:spcAft>
              <a:buClr>
                <a:schemeClr val="dk1"/>
              </a:buClr>
              <a:buSzPts val="1100"/>
              <a:buFont typeface="Arial"/>
              <a:buNone/>
            </a:pPr>
            <a:r>
              <a:rPr b="1" lang="cs-CZ" sz="2800">
                <a:solidFill>
                  <a:schemeClr val="dk1"/>
                </a:solidFill>
                <a:latin typeface="Philosopher"/>
                <a:ea typeface="Philosopher"/>
                <a:cs typeface="Philosopher"/>
                <a:sym typeface="Philosopher"/>
              </a:rPr>
              <a:t>Template 1: Relevance</a:t>
            </a:r>
            <a:endParaRPr b="1" sz="2800">
              <a:solidFill>
                <a:schemeClr val="dk1"/>
              </a:solidFill>
              <a:latin typeface="Philosopher"/>
              <a:ea typeface="Philosopher"/>
              <a:cs typeface="Philosopher"/>
              <a:sym typeface="Philosopher"/>
            </a:endParaRPr>
          </a:p>
        </p:txBody>
      </p:sp>
      <p:grpSp>
        <p:nvGrpSpPr>
          <p:cNvPr id="287" name="Google Shape;287;p28"/>
          <p:cNvGrpSpPr/>
          <p:nvPr/>
        </p:nvGrpSpPr>
        <p:grpSpPr>
          <a:xfrm>
            <a:off x="5470062" y="1167647"/>
            <a:ext cx="1251876" cy="358096"/>
            <a:chOff x="5470062" y="1167647"/>
            <a:chExt cx="1251876" cy="358096"/>
          </a:xfrm>
        </p:grpSpPr>
        <p:sp>
          <p:nvSpPr>
            <p:cNvPr id="288" name="Google Shape;288;p28"/>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9" name="Google Shape;289;p28"/>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0" name="Google Shape;290;p28"/>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91" name="Google Shape;291;p28"/>
          <p:cNvPicPr preferRelativeResize="0"/>
          <p:nvPr/>
        </p:nvPicPr>
        <p:blipFill rotWithShape="1">
          <a:blip r:embed="rId4">
            <a:alphaModFix/>
          </a:blip>
          <a:srcRect b="0" l="0" r="0" t="0"/>
          <a:stretch/>
        </p:blipFill>
        <p:spPr>
          <a:xfrm>
            <a:off x="10625575" y="0"/>
            <a:ext cx="1723782" cy="1218637"/>
          </a:xfrm>
          <a:prstGeom prst="rect">
            <a:avLst/>
          </a:prstGeom>
          <a:noFill/>
          <a:ln>
            <a:noFill/>
          </a:ln>
        </p:spPr>
      </p:pic>
      <p:sp>
        <p:nvSpPr>
          <p:cNvPr id="292" name="Google Shape;292;p28"/>
          <p:cNvSpPr txBox="1"/>
          <p:nvPr/>
        </p:nvSpPr>
        <p:spPr>
          <a:xfrm>
            <a:off x="772200" y="1985775"/>
            <a:ext cx="8775000" cy="42051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None/>
            </a:pPr>
            <a:r>
              <a:rPr b="1" lang="cs-CZ" sz="2400">
                <a:solidFill>
                  <a:schemeClr val="accent4"/>
                </a:solidFill>
                <a:latin typeface="Philosopher"/>
                <a:ea typeface="Philosopher"/>
                <a:cs typeface="Philosopher"/>
                <a:sym typeface="Philosopher"/>
              </a:rPr>
              <a:t>Instructional Goal:</a:t>
            </a:r>
            <a:r>
              <a:rPr b="1" lang="cs-CZ" sz="2400">
                <a:latin typeface="Philosopher"/>
                <a:ea typeface="Philosopher"/>
                <a:cs typeface="Philosopher"/>
                <a:sym typeface="Philosopher"/>
              </a:rPr>
              <a:t> </a:t>
            </a:r>
            <a:r>
              <a:rPr lang="cs-CZ" sz="2400">
                <a:latin typeface="Philosopher"/>
                <a:ea typeface="Philosopher"/>
                <a:cs typeface="Philosopher"/>
                <a:sym typeface="Philosopher"/>
              </a:rPr>
              <a:t>Clearly state the objective of the mini-lesson.</a:t>
            </a:r>
            <a:endParaRPr sz="2400">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400">
                <a:solidFill>
                  <a:schemeClr val="accent4"/>
                </a:solidFill>
                <a:latin typeface="Philosopher"/>
                <a:ea typeface="Philosopher"/>
                <a:cs typeface="Philosopher"/>
                <a:sym typeface="Philosopher"/>
              </a:rPr>
              <a:t>Hook: </a:t>
            </a:r>
            <a:r>
              <a:rPr lang="cs-CZ" sz="2400">
                <a:latin typeface="Philosopher"/>
                <a:ea typeface="Philosopher"/>
                <a:cs typeface="Philosopher"/>
                <a:sym typeface="Philosopher"/>
              </a:rPr>
              <a:t>Introduce the topic with a real-world scenario or question that captures learners' interest.</a:t>
            </a:r>
            <a:endParaRPr sz="2400">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400">
                <a:solidFill>
                  <a:schemeClr val="accent4"/>
                </a:solidFill>
                <a:latin typeface="Philosopher"/>
                <a:ea typeface="Philosopher"/>
                <a:cs typeface="Philosopher"/>
                <a:sym typeface="Philosopher"/>
              </a:rPr>
              <a:t>Application Activity: </a:t>
            </a:r>
            <a:r>
              <a:rPr lang="cs-CZ" sz="2400">
                <a:latin typeface="Philosopher"/>
                <a:ea typeface="Philosopher"/>
                <a:cs typeface="Philosopher"/>
                <a:sym typeface="Philosopher"/>
              </a:rPr>
              <a:t>Include an activity where learners apply the lesson content to a practical situation.</a:t>
            </a:r>
            <a:endParaRPr sz="2400">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400">
                <a:solidFill>
                  <a:schemeClr val="accent4"/>
                </a:solidFill>
                <a:latin typeface="Philosopher"/>
                <a:ea typeface="Philosopher"/>
                <a:cs typeface="Philosopher"/>
                <a:sym typeface="Philosopher"/>
              </a:rPr>
              <a:t>Discussion: </a:t>
            </a:r>
            <a:r>
              <a:rPr lang="cs-CZ" sz="2400">
                <a:latin typeface="Philosopher"/>
                <a:ea typeface="Philosopher"/>
                <a:cs typeface="Philosopher"/>
                <a:sym typeface="Philosopher"/>
              </a:rPr>
              <a:t>Encourage learners to discuss how the lesson concepts relate to their lives or experiences.</a:t>
            </a:r>
            <a:endParaRPr sz="1200">
              <a:solidFill>
                <a:srgbClr val="374151"/>
              </a:solidFill>
              <a:latin typeface="Roboto"/>
              <a:ea typeface="Roboto"/>
              <a:cs typeface="Roboto"/>
              <a:sym typeface="Roboto"/>
            </a:endParaRPr>
          </a:p>
          <a:p>
            <a:pPr indent="0" lvl="0" marL="0" marR="0" rtl="0" algn="ctr">
              <a:lnSpc>
                <a:spcPct val="100000"/>
              </a:lnSpc>
              <a:spcBef>
                <a:spcPts val="1500"/>
              </a:spcBef>
              <a:spcAft>
                <a:spcPts val="0"/>
              </a:spcAft>
              <a:buNone/>
            </a:pPr>
            <a:r>
              <a:t/>
            </a:r>
            <a:endParaRPr sz="2400">
              <a:latin typeface="Philosopher"/>
              <a:ea typeface="Philosopher"/>
              <a:cs typeface="Philosopher"/>
              <a:sym typeface="Philosopher"/>
            </a:endParaRPr>
          </a:p>
        </p:txBody>
      </p:sp>
      <p:pic>
        <p:nvPicPr>
          <p:cNvPr id="293" name="Google Shape;293;p28"/>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29"/>
          <p:cNvPicPr preferRelativeResize="0"/>
          <p:nvPr/>
        </p:nvPicPr>
        <p:blipFill rotWithShape="1">
          <a:blip r:embed="rId3">
            <a:alphaModFix amt="19000"/>
          </a:blip>
          <a:srcRect b="4832" l="0" r="0" t="10836"/>
          <a:stretch/>
        </p:blipFill>
        <p:spPr>
          <a:xfrm>
            <a:off x="50" y="0"/>
            <a:ext cx="12192000" cy="6858000"/>
          </a:xfrm>
          <a:prstGeom prst="rect">
            <a:avLst/>
          </a:prstGeom>
          <a:noFill/>
          <a:ln>
            <a:noFill/>
          </a:ln>
        </p:spPr>
      </p:pic>
      <p:sp>
        <p:nvSpPr>
          <p:cNvPr id="299" name="Google Shape;299;p29"/>
          <p:cNvSpPr txBox="1"/>
          <p:nvPr/>
        </p:nvSpPr>
        <p:spPr>
          <a:xfrm>
            <a:off x="3897883" y="609318"/>
            <a:ext cx="4396200" cy="441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500"/>
              </a:spcBef>
              <a:spcAft>
                <a:spcPts val="1500"/>
              </a:spcAft>
              <a:buClr>
                <a:schemeClr val="dk1"/>
              </a:buClr>
              <a:buSzPts val="1100"/>
              <a:buFont typeface="Arial"/>
              <a:buNone/>
            </a:pPr>
            <a:r>
              <a:rPr b="1" lang="cs-CZ" sz="2800">
                <a:solidFill>
                  <a:schemeClr val="dk1"/>
                </a:solidFill>
                <a:latin typeface="Philosopher"/>
                <a:ea typeface="Philosopher"/>
                <a:cs typeface="Philosopher"/>
                <a:sym typeface="Philosopher"/>
              </a:rPr>
              <a:t>Template 2: Interactivity</a:t>
            </a:r>
            <a:endParaRPr b="1" sz="2800">
              <a:solidFill>
                <a:schemeClr val="dk1"/>
              </a:solidFill>
              <a:latin typeface="Philosopher"/>
              <a:ea typeface="Philosopher"/>
              <a:cs typeface="Philosopher"/>
              <a:sym typeface="Philosopher"/>
            </a:endParaRPr>
          </a:p>
        </p:txBody>
      </p:sp>
      <p:grpSp>
        <p:nvGrpSpPr>
          <p:cNvPr id="300" name="Google Shape;300;p29"/>
          <p:cNvGrpSpPr/>
          <p:nvPr/>
        </p:nvGrpSpPr>
        <p:grpSpPr>
          <a:xfrm>
            <a:off x="5470062" y="1167647"/>
            <a:ext cx="1251984" cy="358200"/>
            <a:chOff x="5470062" y="1167647"/>
            <a:chExt cx="1251984" cy="358200"/>
          </a:xfrm>
        </p:grpSpPr>
        <p:sp>
          <p:nvSpPr>
            <p:cNvPr id="301" name="Google Shape;301;p29"/>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2" name="Google Shape;302;p29"/>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3" name="Google Shape;303;p29"/>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304" name="Google Shape;304;p29"/>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305" name="Google Shape;305;p29"/>
          <p:cNvSpPr txBox="1"/>
          <p:nvPr/>
        </p:nvSpPr>
        <p:spPr>
          <a:xfrm>
            <a:off x="1367526" y="1843750"/>
            <a:ext cx="9456900" cy="40128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None/>
            </a:pPr>
            <a:r>
              <a:rPr b="1" lang="cs-CZ" sz="2400">
                <a:solidFill>
                  <a:schemeClr val="accent4"/>
                </a:solidFill>
                <a:latin typeface="Philosopher"/>
                <a:ea typeface="Philosopher"/>
                <a:cs typeface="Philosopher"/>
                <a:sym typeface="Philosopher"/>
              </a:rPr>
              <a:t>Instructional Goa</a:t>
            </a:r>
            <a:r>
              <a:rPr b="1" lang="cs-CZ" sz="2400">
                <a:solidFill>
                  <a:schemeClr val="accent4"/>
                </a:solidFill>
                <a:latin typeface="Philosopher"/>
                <a:ea typeface="Philosopher"/>
                <a:cs typeface="Philosopher"/>
                <a:sym typeface="Philosopher"/>
              </a:rPr>
              <a:t>l:</a:t>
            </a:r>
            <a:r>
              <a:rPr b="1" lang="cs-CZ" sz="2400">
                <a:latin typeface="Philosopher"/>
                <a:ea typeface="Philosopher"/>
                <a:cs typeface="Philosopher"/>
                <a:sym typeface="Philosopher"/>
              </a:rPr>
              <a:t> </a:t>
            </a:r>
            <a:r>
              <a:rPr lang="cs-CZ" sz="2400">
                <a:latin typeface="Philosopher"/>
                <a:ea typeface="Philosopher"/>
                <a:cs typeface="Philosopher"/>
                <a:sym typeface="Philosopher"/>
              </a:rPr>
              <a:t>Specify the learning outcome of the mini-lesson.</a:t>
            </a:r>
            <a:endParaRPr sz="2400">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400">
                <a:solidFill>
                  <a:schemeClr val="accent4"/>
                </a:solidFill>
                <a:latin typeface="Philosopher"/>
                <a:ea typeface="Philosopher"/>
                <a:cs typeface="Philosopher"/>
                <a:sym typeface="Philosopher"/>
              </a:rPr>
              <a:t>Interactive Activity:</a:t>
            </a:r>
            <a:r>
              <a:rPr lang="cs-CZ" sz="2400">
                <a:latin typeface="Philosopher"/>
                <a:ea typeface="Philosopher"/>
                <a:cs typeface="Philosopher"/>
                <a:sym typeface="Philosopher"/>
              </a:rPr>
              <a:t> Incorporate an engaging activity that requires learners' participation, such as a group discussion, case study analysis, or interactive quiz.</a:t>
            </a:r>
            <a:endParaRPr sz="2400">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400">
                <a:solidFill>
                  <a:schemeClr val="accent4"/>
                </a:solidFill>
                <a:latin typeface="Philosopher"/>
                <a:ea typeface="Philosopher"/>
                <a:cs typeface="Philosopher"/>
                <a:sym typeface="Philosopher"/>
              </a:rPr>
              <a:t>Collaboration:</a:t>
            </a:r>
            <a:r>
              <a:rPr lang="cs-CZ" sz="2400">
                <a:latin typeface="Philosopher"/>
                <a:ea typeface="Philosopher"/>
                <a:cs typeface="Philosopher"/>
                <a:sym typeface="Philosopher"/>
              </a:rPr>
              <a:t> Include a collaborative element that encourages learners to work together to solve a problem or complete a task.</a:t>
            </a:r>
            <a:endParaRPr sz="2400">
              <a:latin typeface="Philosopher"/>
              <a:ea typeface="Philosopher"/>
              <a:cs typeface="Philosopher"/>
              <a:sym typeface="Philosopher"/>
            </a:endParaRPr>
          </a:p>
          <a:p>
            <a:pPr indent="0" lvl="0" marL="0" rtl="0" algn="l">
              <a:lnSpc>
                <a:spcPct val="115000"/>
              </a:lnSpc>
              <a:spcBef>
                <a:spcPts val="1500"/>
              </a:spcBef>
              <a:spcAft>
                <a:spcPts val="1500"/>
              </a:spcAft>
              <a:buNone/>
            </a:pPr>
            <a:r>
              <a:rPr b="1" lang="cs-CZ" sz="2400">
                <a:solidFill>
                  <a:schemeClr val="accent4"/>
                </a:solidFill>
                <a:latin typeface="Philosopher"/>
                <a:ea typeface="Philosopher"/>
                <a:cs typeface="Philosopher"/>
                <a:sym typeface="Philosopher"/>
              </a:rPr>
              <a:t>Feedback:</a:t>
            </a:r>
            <a:r>
              <a:rPr lang="cs-CZ" sz="2400">
                <a:solidFill>
                  <a:schemeClr val="accent4"/>
                </a:solidFill>
                <a:latin typeface="Philosopher"/>
                <a:ea typeface="Philosopher"/>
                <a:cs typeface="Philosopher"/>
                <a:sym typeface="Philosopher"/>
              </a:rPr>
              <a:t> </a:t>
            </a:r>
            <a:r>
              <a:rPr lang="cs-CZ" sz="2400">
                <a:latin typeface="Philosopher"/>
                <a:ea typeface="Philosopher"/>
                <a:cs typeface="Philosopher"/>
                <a:sym typeface="Philosopher"/>
              </a:rPr>
              <a:t>Provide immediate feedback on interactive activities to reinforce learning.</a:t>
            </a:r>
            <a:endParaRPr sz="2400">
              <a:latin typeface="Philosopher"/>
              <a:ea typeface="Philosopher"/>
              <a:cs typeface="Philosopher"/>
              <a:sym typeface="Philosopher"/>
            </a:endParaRPr>
          </a:p>
        </p:txBody>
      </p:sp>
      <p:pic>
        <p:nvPicPr>
          <p:cNvPr id="306" name="Google Shape;306;p29"/>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30"/>
          <p:cNvPicPr preferRelativeResize="0"/>
          <p:nvPr/>
        </p:nvPicPr>
        <p:blipFill rotWithShape="1">
          <a:blip r:embed="rId3">
            <a:alphaModFix amt="50000"/>
          </a:blip>
          <a:srcRect b="0" l="16492" r="0" t="0"/>
          <a:stretch/>
        </p:blipFill>
        <p:spPr>
          <a:xfrm>
            <a:off x="6324600" y="1616725"/>
            <a:ext cx="5633823" cy="4512900"/>
          </a:xfrm>
          <a:prstGeom prst="rect">
            <a:avLst/>
          </a:prstGeom>
          <a:noFill/>
          <a:ln>
            <a:noFill/>
          </a:ln>
        </p:spPr>
      </p:pic>
      <p:sp>
        <p:nvSpPr>
          <p:cNvPr id="312" name="Google Shape;312;p30"/>
          <p:cNvSpPr txBox="1"/>
          <p:nvPr/>
        </p:nvSpPr>
        <p:spPr>
          <a:xfrm>
            <a:off x="3897883" y="304518"/>
            <a:ext cx="4396200" cy="441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500"/>
              </a:spcBef>
              <a:spcAft>
                <a:spcPts val="1500"/>
              </a:spcAft>
              <a:buClr>
                <a:schemeClr val="dk1"/>
              </a:buClr>
              <a:buSzPts val="1100"/>
              <a:buFont typeface="Arial"/>
              <a:buNone/>
            </a:pPr>
            <a:r>
              <a:rPr b="1" lang="cs-CZ" sz="2800">
                <a:solidFill>
                  <a:schemeClr val="dk1"/>
                </a:solidFill>
                <a:latin typeface="Philosopher"/>
                <a:ea typeface="Philosopher"/>
                <a:cs typeface="Philosopher"/>
                <a:sym typeface="Philosopher"/>
              </a:rPr>
              <a:t>Template 3: Feedback</a:t>
            </a:r>
            <a:endParaRPr b="1" sz="2800">
              <a:solidFill>
                <a:schemeClr val="dk1"/>
              </a:solidFill>
              <a:latin typeface="Philosopher"/>
              <a:ea typeface="Philosopher"/>
              <a:cs typeface="Philosopher"/>
              <a:sym typeface="Philosopher"/>
            </a:endParaRPr>
          </a:p>
        </p:txBody>
      </p:sp>
      <p:grpSp>
        <p:nvGrpSpPr>
          <p:cNvPr id="313" name="Google Shape;313;p30"/>
          <p:cNvGrpSpPr/>
          <p:nvPr/>
        </p:nvGrpSpPr>
        <p:grpSpPr>
          <a:xfrm>
            <a:off x="5470062" y="862847"/>
            <a:ext cx="1251984" cy="358200"/>
            <a:chOff x="5470062" y="1167647"/>
            <a:chExt cx="1251984" cy="358200"/>
          </a:xfrm>
        </p:grpSpPr>
        <p:sp>
          <p:nvSpPr>
            <p:cNvPr id="314" name="Google Shape;314;p30"/>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5" name="Google Shape;315;p30"/>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6" name="Google Shape;316;p30"/>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317" name="Google Shape;317;p30"/>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318" name="Google Shape;318;p30"/>
          <p:cNvSpPr txBox="1"/>
          <p:nvPr/>
        </p:nvSpPr>
        <p:spPr>
          <a:xfrm>
            <a:off x="236950" y="1715125"/>
            <a:ext cx="6242400" cy="41637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None/>
            </a:pPr>
            <a:r>
              <a:rPr b="1" lang="cs-CZ" sz="2000">
                <a:solidFill>
                  <a:schemeClr val="accent4"/>
                </a:solidFill>
                <a:latin typeface="Philosopher"/>
                <a:ea typeface="Philosopher"/>
                <a:cs typeface="Philosopher"/>
                <a:sym typeface="Philosopher"/>
              </a:rPr>
              <a:t>Instructional Goal:</a:t>
            </a:r>
            <a:r>
              <a:rPr lang="cs-CZ" sz="2000">
                <a:latin typeface="Philosopher"/>
                <a:ea typeface="Philosopher"/>
                <a:cs typeface="Philosopher"/>
                <a:sym typeface="Philosopher"/>
              </a:rPr>
              <a:t> State the intended outcome of the mini-lesson.</a:t>
            </a:r>
            <a:endParaRPr sz="2000">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000">
                <a:solidFill>
                  <a:schemeClr val="accent4"/>
                </a:solidFill>
                <a:latin typeface="Philosopher"/>
                <a:ea typeface="Philosopher"/>
                <a:cs typeface="Philosopher"/>
                <a:sym typeface="Philosopher"/>
              </a:rPr>
              <a:t>Assessment: </a:t>
            </a:r>
            <a:r>
              <a:rPr lang="cs-CZ" sz="2000">
                <a:latin typeface="Philosopher"/>
                <a:ea typeface="Philosopher"/>
                <a:cs typeface="Philosopher"/>
                <a:sym typeface="Philosopher"/>
              </a:rPr>
              <a:t>Include a formative assessment activity where learners can apply what they've learned.</a:t>
            </a:r>
            <a:endParaRPr sz="2000">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000">
                <a:solidFill>
                  <a:schemeClr val="accent4"/>
                </a:solidFill>
                <a:latin typeface="Philosopher"/>
                <a:ea typeface="Philosopher"/>
                <a:cs typeface="Philosopher"/>
                <a:sym typeface="Philosopher"/>
              </a:rPr>
              <a:t>Feedback Loop:</a:t>
            </a:r>
            <a:r>
              <a:rPr b="1" lang="cs-CZ" sz="2000">
                <a:latin typeface="Philosopher"/>
                <a:ea typeface="Philosopher"/>
                <a:cs typeface="Philosopher"/>
                <a:sym typeface="Philosopher"/>
              </a:rPr>
              <a:t> </a:t>
            </a:r>
            <a:r>
              <a:rPr lang="cs-CZ" sz="2000">
                <a:latin typeface="Philosopher"/>
                <a:ea typeface="Philosopher"/>
                <a:cs typeface="Philosopher"/>
                <a:sym typeface="Philosopher"/>
              </a:rPr>
              <a:t>Outline how learners will receive feedback on their assessments, either through self-assessment, peer review, or instructor feedback.</a:t>
            </a:r>
            <a:endParaRPr sz="2000">
              <a:latin typeface="Philosopher"/>
              <a:ea typeface="Philosopher"/>
              <a:cs typeface="Philosopher"/>
              <a:sym typeface="Philosopher"/>
            </a:endParaRPr>
          </a:p>
          <a:p>
            <a:pPr indent="0" lvl="0" marL="0" rtl="0" algn="l">
              <a:lnSpc>
                <a:spcPct val="115000"/>
              </a:lnSpc>
              <a:spcBef>
                <a:spcPts val="1500"/>
              </a:spcBef>
              <a:spcAft>
                <a:spcPts val="1500"/>
              </a:spcAft>
              <a:buNone/>
            </a:pPr>
            <a:r>
              <a:rPr b="1" lang="cs-CZ" sz="2000">
                <a:solidFill>
                  <a:schemeClr val="accent4"/>
                </a:solidFill>
                <a:latin typeface="Philosopher"/>
                <a:ea typeface="Philosopher"/>
                <a:cs typeface="Philosopher"/>
                <a:sym typeface="Philosopher"/>
              </a:rPr>
              <a:t>Reflection: </a:t>
            </a:r>
            <a:r>
              <a:rPr lang="cs-CZ" sz="2000">
                <a:latin typeface="Philosopher"/>
                <a:ea typeface="Philosopher"/>
                <a:cs typeface="Philosopher"/>
                <a:sym typeface="Philosopher"/>
              </a:rPr>
              <a:t>Incorporate a section where learners reflect on their assessment results and identify areas for improvement.</a:t>
            </a:r>
            <a:endParaRPr b="1" sz="2000">
              <a:latin typeface="Philosopher"/>
              <a:ea typeface="Philosopher"/>
              <a:cs typeface="Philosopher"/>
              <a:sym typeface="Philosopher"/>
            </a:endParaRPr>
          </a:p>
        </p:txBody>
      </p:sp>
      <p:pic>
        <p:nvPicPr>
          <p:cNvPr id="319" name="Google Shape;319;p30"/>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sp>
        <p:nvSpPr>
          <p:cNvPr id="47" name="Google Shape;47;p13"/>
          <p:cNvSpPr/>
          <p:nvPr/>
        </p:nvSpPr>
        <p:spPr>
          <a:xfrm>
            <a:off x="0" y="0"/>
            <a:ext cx="6096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lose-up of hands holding coins&#10;&#10;Description automatically generated with medium confidence" id="48" name="Google Shape;48;p13"/>
          <p:cNvPicPr preferRelativeResize="0"/>
          <p:nvPr>
            <p:ph idx="2" type="pic"/>
          </p:nvPr>
        </p:nvPicPr>
        <p:blipFill rotWithShape="1">
          <a:blip r:embed="rId3">
            <a:alphaModFix/>
          </a:blip>
          <a:srcRect b="0" l="25403" r="25404" t="0"/>
          <a:stretch/>
        </p:blipFill>
        <p:spPr>
          <a:xfrm>
            <a:off x="1610913" y="1464429"/>
            <a:ext cx="2771775" cy="3756025"/>
          </a:xfrm>
          <a:prstGeom prst="rect">
            <a:avLst/>
          </a:prstGeom>
          <a:noFill/>
          <a:ln>
            <a:noFill/>
          </a:ln>
        </p:spPr>
      </p:pic>
      <p:sp>
        <p:nvSpPr>
          <p:cNvPr id="49" name="Google Shape;49;p13"/>
          <p:cNvSpPr txBox="1"/>
          <p:nvPr/>
        </p:nvSpPr>
        <p:spPr>
          <a:xfrm>
            <a:off x="7554300" y="811693"/>
            <a:ext cx="2019265"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MODULE </a:t>
            </a:r>
            <a:r>
              <a:rPr b="1" lang="cs-CZ" sz="1800">
                <a:solidFill>
                  <a:schemeClr val="dk1"/>
                </a:solidFill>
                <a:latin typeface="Philosopher"/>
                <a:ea typeface="Philosopher"/>
                <a:cs typeface="Philosopher"/>
                <a:sym typeface="Philosopher"/>
              </a:rPr>
              <a:t>3</a:t>
            </a:r>
            <a:endParaRPr b="1" i="0" sz="1800" u="none" cap="none" strike="noStrike">
              <a:solidFill>
                <a:schemeClr val="dk1"/>
              </a:solidFill>
              <a:latin typeface="Philosopher"/>
              <a:ea typeface="Philosopher"/>
              <a:cs typeface="Philosopher"/>
              <a:sym typeface="Philosopher"/>
            </a:endParaRPr>
          </a:p>
        </p:txBody>
      </p:sp>
      <p:sp>
        <p:nvSpPr>
          <p:cNvPr id="50" name="Google Shape;50;p13"/>
          <p:cNvSpPr txBox="1"/>
          <p:nvPr/>
        </p:nvSpPr>
        <p:spPr>
          <a:xfrm>
            <a:off x="7201695" y="2174891"/>
            <a:ext cx="3976200" cy="11592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2000"/>
              <a:buFont typeface="Arial"/>
              <a:buNone/>
            </a:pPr>
            <a:r>
              <a:rPr b="0" i="0" lang="cs-CZ" sz="2000" u="none" cap="none" strike="noStrike">
                <a:solidFill>
                  <a:schemeClr val="dk1"/>
                </a:solidFill>
                <a:latin typeface="Roboto"/>
                <a:ea typeface="Roboto"/>
                <a:cs typeface="Roboto"/>
                <a:sym typeface="Roboto"/>
              </a:rPr>
              <a:t>This module includes 14 hours of learning content.</a:t>
            </a:r>
            <a:endParaRPr b="0" i="0" sz="2000" u="none" cap="none" strike="noStrike">
              <a:solidFill>
                <a:schemeClr val="dk1"/>
              </a:solidFill>
              <a:latin typeface="Roboto"/>
              <a:ea typeface="Roboto"/>
              <a:cs typeface="Roboto"/>
              <a:sym typeface="Roboto"/>
            </a:endParaRPr>
          </a:p>
        </p:txBody>
      </p:sp>
      <p:sp>
        <p:nvSpPr>
          <p:cNvPr id="51" name="Google Shape;51;p13"/>
          <p:cNvSpPr txBox="1"/>
          <p:nvPr/>
        </p:nvSpPr>
        <p:spPr>
          <a:xfrm>
            <a:off x="6338341" y="3544798"/>
            <a:ext cx="2761800" cy="9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Philosopher"/>
              <a:buNone/>
            </a:pPr>
            <a:r>
              <a:rPr b="1" i="0" lang="cs-CZ" sz="3200" u="none" cap="none" strike="noStrike">
                <a:solidFill>
                  <a:schemeClr val="dk1"/>
                </a:solidFill>
                <a:latin typeface="Philosopher"/>
                <a:ea typeface="Philosopher"/>
                <a:cs typeface="Philosopher"/>
                <a:sym typeface="Philosopher"/>
              </a:rPr>
              <a:t>6 hours of F2F learning</a:t>
            </a:r>
            <a:endParaRPr b="1" i="0" sz="3200" u="none" cap="none" strike="noStrike">
              <a:solidFill>
                <a:schemeClr val="dk1"/>
              </a:solidFill>
              <a:latin typeface="Philosopher"/>
              <a:ea typeface="Philosopher"/>
              <a:cs typeface="Philosopher"/>
              <a:sym typeface="Philosopher"/>
            </a:endParaRPr>
          </a:p>
        </p:txBody>
      </p:sp>
      <p:sp>
        <p:nvSpPr>
          <p:cNvPr id="52" name="Google Shape;52;p13"/>
          <p:cNvSpPr txBox="1"/>
          <p:nvPr/>
        </p:nvSpPr>
        <p:spPr>
          <a:xfrm>
            <a:off x="8936406" y="3722421"/>
            <a:ext cx="2919000" cy="900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chemeClr val="dk1"/>
              </a:buClr>
              <a:buSzPts val="1400"/>
              <a:buFont typeface="Philosopher"/>
              <a:buNone/>
            </a:pPr>
            <a:r>
              <a:rPr b="1" i="0" lang="cs-CZ" sz="3200" u="none" cap="none" strike="noStrike">
                <a:solidFill>
                  <a:schemeClr val="dk1"/>
                </a:solidFill>
                <a:latin typeface="Philosopher"/>
                <a:ea typeface="Philosopher"/>
                <a:cs typeface="Philosopher"/>
                <a:sym typeface="Philosopher"/>
              </a:rPr>
              <a:t>8 hours of self-directed learning</a:t>
            </a:r>
            <a:endParaRPr/>
          </a:p>
        </p:txBody>
      </p:sp>
      <p:sp>
        <p:nvSpPr>
          <p:cNvPr id="53" name="Google Shape;53;p13"/>
          <p:cNvSpPr txBox="1"/>
          <p:nvPr/>
        </p:nvSpPr>
        <p:spPr>
          <a:xfrm>
            <a:off x="6330156" y="4656100"/>
            <a:ext cx="2761818" cy="2088041"/>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600"/>
              <a:buFont typeface="Arial"/>
              <a:buNone/>
            </a:pPr>
            <a:r>
              <a:rPr b="0" i="0" lang="cs-CZ" sz="1600" u="none" cap="none" strike="noStrike">
                <a:solidFill>
                  <a:schemeClr val="dk1"/>
                </a:solidFill>
                <a:latin typeface="Roboto"/>
                <a:ea typeface="Roboto"/>
                <a:cs typeface="Roboto"/>
                <a:sym typeface="Roboto"/>
              </a:rPr>
              <a:t>This presentation covers the 6 hours of F2F learning.</a:t>
            </a:r>
            <a:endParaRPr/>
          </a:p>
          <a:p>
            <a:pPr indent="0" lvl="0" marL="0" marR="0" rtl="0" algn="l">
              <a:lnSpc>
                <a:spcPct val="150000"/>
              </a:lnSpc>
              <a:spcBef>
                <a:spcPts val="0"/>
              </a:spcBef>
              <a:spcAft>
                <a:spcPts val="0"/>
              </a:spcAft>
              <a:buClr>
                <a:srgbClr val="000000"/>
              </a:buClr>
              <a:buSzPts val="1600"/>
              <a:buFont typeface="Arial"/>
              <a:buNone/>
            </a:pPr>
            <a:r>
              <a:rPr b="0" i="0" lang="cs-CZ" sz="1600" u="none" cap="none" strike="noStrike">
                <a:solidFill>
                  <a:schemeClr val="dk1"/>
                </a:solidFill>
                <a:latin typeface="Roboto"/>
                <a:ea typeface="Roboto"/>
                <a:cs typeface="Roboto"/>
                <a:sym typeface="Roboto"/>
              </a:rPr>
              <a:t>It is accompanied by a Lesson Plan for the facilitator.</a:t>
            </a:r>
            <a:endParaRPr b="0" i="0" sz="1600" u="none" cap="none" strike="noStrike">
              <a:solidFill>
                <a:schemeClr val="dk1"/>
              </a:solidFill>
              <a:latin typeface="Roboto"/>
              <a:ea typeface="Roboto"/>
              <a:cs typeface="Roboto"/>
              <a:sym typeface="Roboto"/>
            </a:endParaRPr>
          </a:p>
        </p:txBody>
      </p:sp>
      <p:sp>
        <p:nvSpPr>
          <p:cNvPr id="54" name="Google Shape;54;p13"/>
          <p:cNvSpPr txBox="1"/>
          <p:nvPr/>
        </p:nvSpPr>
        <p:spPr>
          <a:xfrm>
            <a:off x="8935200" y="5011450"/>
            <a:ext cx="2919000" cy="1271700"/>
          </a:xfrm>
          <a:prstGeom prst="rect">
            <a:avLst/>
          </a:prstGeom>
          <a:noFill/>
          <a:ln>
            <a:noFill/>
          </a:ln>
        </p:spPr>
        <p:txBody>
          <a:bodyPr anchorCtr="0" anchor="t" bIns="91425" lIns="91425" spcFirstLastPara="1" rIns="91425" wrap="square" tIns="91425">
            <a:noAutofit/>
          </a:bodyPr>
          <a:lstStyle/>
          <a:p>
            <a:pPr indent="0" lvl="0" marL="0" marR="0" rtl="0" algn="r">
              <a:lnSpc>
                <a:spcPct val="150000"/>
              </a:lnSpc>
              <a:spcBef>
                <a:spcPts val="0"/>
              </a:spcBef>
              <a:spcAft>
                <a:spcPts val="0"/>
              </a:spcAft>
              <a:buClr>
                <a:srgbClr val="000000"/>
              </a:buClr>
              <a:buSzPts val="1600"/>
              <a:buFont typeface="Arial"/>
              <a:buNone/>
            </a:pPr>
            <a:r>
              <a:rPr b="0" i="0" lang="cs-CZ" sz="1600" u="none" cap="none" strike="noStrike">
                <a:solidFill>
                  <a:schemeClr val="dk1"/>
                </a:solidFill>
                <a:latin typeface="Roboto"/>
                <a:ea typeface="Roboto"/>
                <a:cs typeface="Roboto"/>
                <a:sym typeface="Roboto"/>
              </a:rPr>
              <a:t>Go through the</a:t>
            </a:r>
            <a:r>
              <a:rPr lang="cs-CZ" sz="1600">
                <a:solidFill>
                  <a:schemeClr val="dk1"/>
                </a:solidFill>
                <a:latin typeface="Roboto"/>
                <a:ea typeface="Roboto"/>
                <a:cs typeface="Roboto"/>
                <a:sym typeface="Roboto"/>
              </a:rPr>
              <a:t> </a:t>
            </a:r>
            <a:r>
              <a:rPr b="0" i="0" lang="cs-CZ" sz="1600" u="none" cap="none" strike="noStrike">
                <a:solidFill>
                  <a:schemeClr val="dk1"/>
                </a:solidFill>
                <a:latin typeface="Roboto"/>
                <a:ea typeface="Roboto"/>
                <a:cs typeface="Roboto"/>
                <a:sym typeface="Roboto"/>
              </a:rPr>
              <a:t>presentation with</a:t>
            </a:r>
            <a:r>
              <a:rPr lang="cs-CZ" sz="1600">
                <a:solidFill>
                  <a:schemeClr val="dk1"/>
                </a:solidFill>
                <a:latin typeface="Roboto"/>
                <a:ea typeface="Roboto"/>
                <a:cs typeface="Roboto"/>
                <a:sym typeface="Roboto"/>
              </a:rPr>
              <a:t> </a:t>
            </a:r>
            <a:r>
              <a:rPr b="0" i="0" lang="cs-CZ" sz="1600" u="none" cap="none" strike="noStrike">
                <a:solidFill>
                  <a:schemeClr val="dk1"/>
                </a:solidFill>
                <a:latin typeface="Roboto"/>
                <a:ea typeface="Roboto"/>
                <a:cs typeface="Roboto"/>
                <a:sym typeface="Roboto"/>
              </a:rPr>
              <a:t>self-directed learning</a:t>
            </a:r>
            <a:r>
              <a:rPr lang="cs-CZ" sz="1600">
                <a:solidFill>
                  <a:schemeClr val="dk1"/>
                </a:solidFill>
                <a:latin typeface="Roboto"/>
                <a:ea typeface="Roboto"/>
                <a:cs typeface="Roboto"/>
                <a:sym typeface="Roboto"/>
              </a:rPr>
              <a:t> </a:t>
            </a:r>
            <a:r>
              <a:rPr b="0" i="0" lang="cs-CZ" sz="1600" u="none" cap="none" strike="noStrike">
                <a:solidFill>
                  <a:schemeClr val="dk1"/>
                </a:solidFill>
                <a:latin typeface="Roboto"/>
                <a:ea typeface="Roboto"/>
                <a:cs typeface="Roboto"/>
                <a:sym typeface="Roboto"/>
              </a:rPr>
              <a:t>resources at your own</a:t>
            </a:r>
            <a:r>
              <a:rPr lang="cs-CZ" sz="1600">
                <a:solidFill>
                  <a:schemeClr val="dk1"/>
                </a:solidFill>
                <a:latin typeface="Roboto"/>
                <a:ea typeface="Roboto"/>
                <a:cs typeface="Roboto"/>
                <a:sym typeface="Roboto"/>
              </a:rPr>
              <a:t> </a:t>
            </a:r>
            <a:r>
              <a:rPr b="0" i="0" lang="cs-CZ" sz="1600" u="none" cap="none" strike="noStrike">
                <a:solidFill>
                  <a:schemeClr val="dk1"/>
                </a:solidFill>
                <a:latin typeface="Roboto"/>
                <a:ea typeface="Roboto"/>
                <a:cs typeface="Roboto"/>
                <a:sym typeface="Roboto"/>
              </a:rPr>
              <a:t>pace!</a:t>
            </a:r>
            <a:endParaRPr b="0" i="0" sz="1600" u="none" cap="none" strike="noStrike">
              <a:solidFill>
                <a:schemeClr val="dk1"/>
              </a:solidFill>
              <a:latin typeface="Roboto"/>
              <a:ea typeface="Roboto"/>
              <a:cs typeface="Roboto"/>
              <a:sym typeface="Roboto"/>
            </a:endParaRPr>
          </a:p>
        </p:txBody>
      </p:sp>
      <p:grpSp>
        <p:nvGrpSpPr>
          <p:cNvPr id="55" name="Google Shape;55;p13"/>
          <p:cNvGrpSpPr/>
          <p:nvPr/>
        </p:nvGrpSpPr>
        <p:grpSpPr>
          <a:xfrm>
            <a:off x="7937994" y="1428370"/>
            <a:ext cx="1251876" cy="358096"/>
            <a:chOff x="5470062" y="1167647"/>
            <a:chExt cx="1251876" cy="358096"/>
          </a:xfrm>
        </p:grpSpPr>
        <p:sp>
          <p:nvSpPr>
            <p:cNvPr id="56" name="Google Shape;56;p13"/>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 name="Google Shape;57;p13"/>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 name="Google Shape;58;p13"/>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59" name="Google Shape;59;p13"/>
          <p:cNvPicPr preferRelativeResize="0"/>
          <p:nvPr/>
        </p:nvPicPr>
        <p:blipFill rotWithShape="1">
          <a:blip r:embed="rId4">
            <a:alphaModFix/>
          </a:blip>
          <a:srcRect b="0" l="0" r="0" t="0"/>
          <a:stretch/>
        </p:blipFill>
        <p:spPr>
          <a:xfrm>
            <a:off x="10252595" y="-167864"/>
            <a:ext cx="2386989" cy="1687495"/>
          </a:xfrm>
          <a:prstGeom prst="rect">
            <a:avLst/>
          </a:prstGeom>
          <a:noFill/>
          <a:ln>
            <a:noFill/>
          </a:ln>
        </p:spPr>
      </p:pic>
      <p:pic>
        <p:nvPicPr>
          <p:cNvPr id="60" name="Google Shape;60;p13"/>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31"/>
          <p:cNvPicPr preferRelativeResize="0"/>
          <p:nvPr/>
        </p:nvPicPr>
        <p:blipFill rotWithShape="1">
          <a:blip r:embed="rId3">
            <a:alphaModFix amt="10000"/>
          </a:blip>
          <a:srcRect b="11013" l="0" r="0" t="12181"/>
          <a:stretch/>
        </p:blipFill>
        <p:spPr>
          <a:xfrm>
            <a:off x="0" y="0"/>
            <a:ext cx="12192000" cy="6858000"/>
          </a:xfrm>
          <a:prstGeom prst="rect">
            <a:avLst/>
          </a:prstGeom>
          <a:noFill/>
          <a:ln>
            <a:noFill/>
          </a:ln>
        </p:spPr>
      </p:pic>
      <p:sp>
        <p:nvSpPr>
          <p:cNvPr id="325" name="Google Shape;325;p31"/>
          <p:cNvSpPr txBox="1"/>
          <p:nvPr/>
        </p:nvSpPr>
        <p:spPr>
          <a:xfrm>
            <a:off x="3897883" y="609318"/>
            <a:ext cx="4396200" cy="441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500"/>
              </a:spcBef>
              <a:spcAft>
                <a:spcPts val="1500"/>
              </a:spcAft>
              <a:buClr>
                <a:schemeClr val="dk1"/>
              </a:buClr>
              <a:buSzPts val="1100"/>
              <a:buFont typeface="Arial"/>
              <a:buNone/>
            </a:pPr>
            <a:r>
              <a:rPr b="1" lang="cs-CZ" sz="2800">
                <a:solidFill>
                  <a:schemeClr val="dk1"/>
                </a:solidFill>
                <a:latin typeface="Philosopher"/>
                <a:ea typeface="Philosopher"/>
                <a:cs typeface="Philosopher"/>
                <a:sym typeface="Philosopher"/>
              </a:rPr>
              <a:t>Template 4: </a:t>
            </a:r>
            <a:r>
              <a:rPr b="1" lang="cs-CZ" sz="2800">
                <a:solidFill>
                  <a:schemeClr val="dk1"/>
                </a:solidFill>
                <a:latin typeface="Philosopher"/>
                <a:ea typeface="Philosopher"/>
                <a:cs typeface="Philosopher"/>
                <a:sym typeface="Philosopher"/>
              </a:rPr>
              <a:t>Adaptability</a:t>
            </a:r>
            <a:endParaRPr b="1" sz="2800">
              <a:solidFill>
                <a:schemeClr val="dk1"/>
              </a:solidFill>
              <a:latin typeface="Philosopher"/>
              <a:ea typeface="Philosopher"/>
              <a:cs typeface="Philosopher"/>
              <a:sym typeface="Philosopher"/>
            </a:endParaRPr>
          </a:p>
        </p:txBody>
      </p:sp>
      <p:grpSp>
        <p:nvGrpSpPr>
          <p:cNvPr id="326" name="Google Shape;326;p31"/>
          <p:cNvGrpSpPr/>
          <p:nvPr/>
        </p:nvGrpSpPr>
        <p:grpSpPr>
          <a:xfrm>
            <a:off x="5470062" y="1167647"/>
            <a:ext cx="1251984" cy="358200"/>
            <a:chOff x="5470062" y="1167647"/>
            <a:chExt cx="1251984" cy="358200"/>
          </a:xfrm>
        </p:grpSpPr>
        <p:sp>
          <p:nvSpPr>
            <p:cNvPr id="327" name="Google Shape;327;p31"/>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8" name="Google Shape;328;p31"/>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9" name="Google Shape;329;p31"/>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330" name="Google Shape;330;p31"/>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331" name="Google Shape;331;p31"/>
          <p:cNvSpPr txBox="1"/>
          <p:nvPr/>
        </p:nvSpPr>
        <p:spPr>
          <a:xfrm>
            <a:off x="1501925" y="2110538"/>
            <a:ext cx="9188100" cy="35880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None/>
            </a:pPr>
            <a:r>
              <a:rPr b="1" lang="cs-CZ" sz="2400">
                <a:solidFill>
                  <a:schemeClr val="accent4"/>
                </a:solidFill>
                <a:latin typeface="Philosopher"/>
                <a:ea typeface="Philosopher"/>
                <a:cs typeface="Philosopher"/>
                <a:sym typeface="Philosopher"/>
              </a:rPr>
              <a:t>Instructional Goal: </a:t>
            </a:r>
            <a:r>
              <a:rPr lang="cs-CZ" sz="2400">
                <a:latin typeface="Philosopher"/>
                <a:ea typeface="Philosopher"/>
                <a:cs typeface="Philosopher"/>
                <a:sym typeface="Philosopher"/>
              </a:rPr>
              <a:t>Define the mini-lesson learning objective.</a:t>
            </a:r>
            <a:endParaRPr sz="2400">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400">
                <a:solidFill>
                  <a:schemeClr val="accent4"/>
                </a:solidFill>
                <a:latin typeface="Philosopher"/>
                <a:ea typeface="Philosopher"/>
                <a:cs typeface="Philosopher"/>
                <a:sym typeface="Philosopher"/>
              </a:rPr>
              <a:t>Multiple Modalities:</a:t>
            </a:r>
            <a:r>
              <a:rPr lang="cs-CZ" sz="2400">
                <a:solidFill>
                  <a:schemeClr val="accent4"/>
                </a:solidFill>
                <a:latin typeface="Philosopher"/>
                <a:ea typeface="Philosopher"/>
                <a:cs typeface="Philosopher"/>
                <a:sym typeface="Philosopher"/>
              </a:rPr>
              <a:t> </a:t>
            </a:r>
            <a:r>
              <a:rPr lang="cs-CZ" sz="2400">
                <a:latin typeface="Philosopher"/>
                <a:ea typeface="Philosopher"/>
                <a:cs typeface="Philosopher"/>
                <a:sym typeface="Philosopher"/>
              </a:rPr>
              <a:t>Include content in different formats (text, video, audio) to cater to various learning preferences.</a:t>
            </a:r>
            <a:endParaRPr sz="2400">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400">
                <a:solidFill>
                  <a:schemeClr val="accent4"/>
                </a:solidFill>
                <a:latin typeface="Philosopher"/>
                <a:ea typeface="Philosopher"/>
                <a:cs typeface="Philosopher"/>
                <a:sym typeface="Philosopher"/>
              </a:rPr>
              <a:t>Options for Exploration:</a:t>
            </a:r>
            <a:r>
              <a:rPr lang="cs-CZ" sz="2400">
                <a:latin typeface="Philosopher"/>
                <a:ea typeface="Philosopher"/>
                <a:cs typeface="Philosopher"/>
                <a:sym typeface="Philosopher"/>
              </a:rPr>
              <a:t> Offer additional resources or optional activities for learners who want to dive deeper into the topic.</a:t>
            </a:r>
            <a:endParaRPr sz="2400">
              <a:latin typeface="Philosopher"/>
              <a:ea typeface="Philosopher"/>
              <a:cs typeface="Philosopher"/>
              <a:sym typeface="Philosopher"/>
            </a:endParaRPr>
          </a:p>
          <a:p>
            <a:pPr indent="0" lvl="0" marL="0" rtl="0" algn="l">
              <a:lnSpc>
                <a:spcPct val="115000"/>
              </a:lnSpc>
              <a:spcBef>
                <a:spcPts val="1500"/>
              </a:spcBef>
              <a:spcAft>
                <a:spcPts val="1500"/>
              </a:spcAft>
              <a:buNone/>
            </a:pPr>
            <a:r>
              <a:rPr b="1" lang="cs-CZ" sz="2400">
                <a:solidFill>
                  <a:schemeClr val="accent4"/>
                </a:solidFill>
                <a:latin typeface="Philosopher"/>
                <a:ea typeface="Philosopher"/>
                <a:cs typeface="Philosopher"/>
                <a:sym typeface="Philosopher"/>
              </a:rPr>
              <a:t>Customization: </a:t>
            </a:r>
            <a:r>
              <a:rPr lang="cs-CZ" sz="2400">
                <a:latin typeface="Philosopher"/>
                <a:ea typeface="Philosopher"/>
                <a:cs typeface="Philosopher"/>
                <a:sym typeface="Philosopher"/>
              </a:rPr>
              <a:t>Provide learners with choices for how they approach certain parts of the lesson based on their interests or learning style.</a:t>
            </a:r>
            <a:endParaRPr b="1" sz="2400">
              <a:latin typeface="Philosopher"/>
              <a:ea typeface="Philosopher"/>
              <a:cs typeface="Philosopher"/>
              <a:sym typeface="Philosopher"/>
            </a:endParaRPr>
          </a:p>
        </p:txBody>
      </p:sp>
      <p:pic>
        <p:nvPicPr>
          <p:cNvPr id="332" name="Google Shape;332;p31"/>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2"/>
          <p:cNvSpPr txBox="1"/>
          <p:nvPr/>
        </p:nvSpPr>
        <p:spPr>
          <a:xfrm>
            <a:off x="3897883" y="609318"/>
            <a:ext cx="4396200" cy="441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500"/>
              </a:spcBef>
              <a:spcAft>
                <a:spcPts val="1500"/>
              </a:spcAft>
              <a:buClr>
                <a:schemeClr val="dk1"/>
              </a:buClr>
              <a:buSzPts val="1100"/>
              <a:buFont typeface="Arial"/>
              <a:buNone/>
            </a:pPr>
            <a:r>
              <a:rPr b="1" lang="cs-CZ" sz="2800">
                <a:solidFill>
                  <a:schemeClr val="dk1"/>
                </a:solidFill>
                <a:latin typeface="Philosopher"/>
                <a:ea typeface="Philosopher"/>
                <a:cs typeface="Philosopher"/>
                <a:sym typeface="Philosopher"/>
              </a:rPr>
              <a:t>Template 5: Clarity</a:t>
            </a:r>
            <a:endParaRPr b="1" sz="2800">
              <a:solidFill>
                <a:schemeClr val="dk1"/>
              </a:solidFill>
              <a:latin typeface="Philosopher"/>
              <a:ea typeface="Philosopher"/>
              <a:cs typeface="Philosopher"/>
              <a:sym typeface="Philosopher"/>
            </a:endParaRPr>
          </a:p>
        </p:txBody>
      </p:sp>
      <p:grpSp>
        <p:nvGrpSpPr>
          <p:cNvPr id="338" name="Google Shape;338;p32"/>
          <p:cNvGrpSpPr/>
          <p:nvPr/>
        </p:nvGrpSpPr>
        <p:grpSpPr>
          <a:xfrm>
            <a:off x="5470062" y="1167647"/>
            <a:ext cx="1251984" cy="358200"/>
            <a:chOff x="5470062" y="1167647"/>
            <a:chExt cx="1251984" cy="358200"/>
          </a:xfrm>
        </p:grpSpPr>
        <p:sp>
          <p:nvSpPr>
            <p:cNvPr id="339" name="Google Shape;339;p3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0" name="Google Shape;340;p3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1" name="Google Shape;341;p3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342" name="Google Shape;342;p32"/>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343" name="Google Shape;343;p32"/>
          <p:cNvSpPr txBox="1"/>
          <p:nvPr/>
        </p:nvSpPr>
        <p:spPr>
          <a:xfrm>
            <a:off x="313900" y="1839750"/>
            <a:ext cx="7210800" cy="40128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None/>
            </a:pPr>
            <a:r>
              <a:rPr b="1" lang="cs-CZ" sz="2400">
                <a:solidFill>
                  <a:schemeClr val="accent4"/>
                </a:solidFill>
                <a:latin typeface="Philosopher"/>
                <a:ea typeface="Philosopher"/>
                <a:cs typeface="Philosopher"/>
                <a:sym typeface="Philosopher"/>
              </a:rPr>
              <a:t>Instructional Goal:</a:t>
            </a:r>
            <a:r>
              <a:rPr lang="cs-CZ" sz="2400">
                <a:solidFill>
                  <a:schemeClr val="accent4"/>
                </a:solidFill>
                <a:latin typeface="Philosopher"/>
                <a:ea typeface="Philosopher"/>
                <a:cs typeface="Philosopher"/>
                <a:sym typeface="Philosopher"/>
              </a:rPr>
              <a:t> </a:t>
            </a:r>
            <a:r>
              <a:rPr lang="cs-CZ" sz="2400">
                <a:solidFill>
                  <a:schemeClr val="dk1"/>
                </a:solidFill>
                <a:latin typeface="Philosopher"/>
                <a:ea typeface="Philosopher"/>
                <a:cs typeface="Philosopher"/>
                <a:sym typeface="Philosopher"/>
              </a:rPr>
              <a:t>Clearly articulate the desired learning outcome.</a:t>
            </a:r>
            <a:endParaRPr sz="24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400">
                <a:solidFill>
                  <a:schemeClr val="accent4"/>
                </a:solidFill>
                <a:latin typeface="Philosopher"/>
                <a:ea typeface="Philosopher"/>
                <a:cs typeface="Philosopher"/>
                <a:sym typeface="Philosopher"/>
              </a:rPr>
              <a:t>Simplicity:</a:t>
            </a:r>
            <a:r>
              <a:rPr lang="cs-CZ" sz="2400">
                <a:solidFill>
                  <a:schemeClr val="dk1"/>
                </a:solidFill>
                <a:latin typeface="Philosopher"/>
                <a:ea typeface="Philosopher"/>
                <a:cs typeface="Philosopher"/>
                <a:sym typeface="Philosopher"/>
              </a:rPr>
              <a:t> Present content in a clear and concise manner, avoiding jargon or unnecessary complexity.</a:t>
            </a:r>
            <a:endParaRPr sz="24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400">
                <a:solidFill>
                  <a:schemeClr val="accent4"/>
                </a:solidFill>
                <a:latin typeface="Philosopher"/>
                <a:ea typeface="Philosopher"/>
                <a:cs typeface="Philosopher"/>
                <a:sym typeface="Philosopher"/>
              </a:rPr>
              <a:t>Visual Aids:</a:t>
            </a:r>
            <a:r>
              <a:rPr lang="cs-CZ" sz="2400">
                <a:solidFill>
                  <a:schemeClr val="accent4"/>
                </a:solidFill>
                <a:latin typeface="Philosopher"/>
                <a:ea typeface="Philosopher"/>
                <a:cs typeface="Philosopher"/>
                <a:sym typeface="Philosopher"/>
              </a:rPr>
              <a:t> </a:t>
            </a:r>
            <a:r>
              <a:rPr lang="cs-CZ" sz="2400">
                <a:solidFill>
                  <a:schemeClr val="dk1"/>
                </a:solidFill>
                <a:latin typeface="Philosopher"/>
                <a:ea typeface="Philosopher"/>
                <a:cs typeface="Philosopher"/>
                <a:sym typeface="Philosopher"/>
              </a:rPr>
              <a:t>Incorporate visuals, such as diagrams or infographics, to illustrate key concepts.</a:t>
            </a:r>
            <a:endParaRPr sz="2400">
              <a:solidFill>
                <a:schemeClr val="dk1"/>
              </a:solidFill>
              <a:latin typeface="Philosopher"/>
              <a:ea typeface="Philosopher"/>
              <a:cs typeface="Philosopher"/>
              <a:sym typeface="Philosopher"/>
            </a:endParaRPr>
          </a:p>
          <a:p>
            <a:pPr indent="0" lvl="0" marL="0" rtl="0" algn="l">
              <a:lnSpc>
                <a:spcPct val="115000"/>
              </a:lnSpc>
              <a:spcBef>
                <a:spcPts val="1500"/>
              </a:spcBef>
              <a:spcAft>
                <a:spcPts val="1500"/>
              </a:spcAft>
              <a:buNone/>
            </a:pPr>
            <a:r>
              <a:rPr b="1" lang="cs-CZ" sz="2400">
                <a:solidFill>
                  <a:schemeClr val="accent3"/>
                </a:solidFill>
                <a:latin typeface="Philosopher"/>
                <a:ea typeface="Philosopher"/>
                <a:cs typeface="Philosopher"/>
                <a:sym typeface="Philosopher"/>
              </a:rPr>
              <a:t>Step-by-Step:</a:t>
            </a:r>
            <a:r>
              <a:rPr lang="cs-CZ" sz="2400">
                <a:solidFill>
                  <a:schemeClr val="dk1"/>
                </a:solidFill>
                <a:latin typeface="Philosopher"/>
                <a:ea typeface="Philosopher"/>
                <a:cs typeface="Philosopher"/>
                <a:sym typeface="Philosopher"/>
              </a:rPr>
              <a:t> Break down complex processes into step-by-step instructions for easy understanding.</a:t>
            </a:r>
            <a:endParaRPr b="1" sz="2400">
              <a:solidFill>
                <a:schemeClr val="dk1"/>
              </a:solidFill>
              <a:latin typeface="Philosopher"/>
              <a:ea typeface="Philosopher"/>
              <a:cs typeface="Philosopher"/>
              <a:sym typeface="Philosopher"/>
            </a:endParaRPr>
          </a:p>
        </p:txBody>
      </p:sp>
      <p:pic>
        <p:nvPicPr>
          <p:cNvPr id="344" name="Google Shape;344;p32"/>
          <p:cNvPicPr preferRelativeResize="0"/>
          <p:nvPr/>
        </p:nvPicPr>
        <p:blipFill>
          <a:blip r:embed="rId4">
            <a:alphaModFix/>
          </a:blip>
          <a:stretch>
            <a:fillRect/>
          </a:stretch>
        </p:blipFill>
        <p:spPr>
          <a:xfrm>
            <a:off x="7372300" y="1540900"/>
            <a:ext cx="4610500" cy="4610500"/>
          </a:xfrm>
          <a:prstGeom prst="rect">
            <a:avLst/>
          </a:prstGeom>
          <a:noFill/>
          <a:ln>
            <a:noFill/>
          </a:ln>
        </p:spPr>
      </p:pic>
      <p:pic>
        <p:nvPicPr>
          <p:cNvPr id="345" name="Google Shape;345;p32"/>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33"/>
          <p:cNvPicPr preferRelativeResize="0"/>
          <p:nvPr/>
        </p:nvPicPr>
        <p:blipFill rotWithShape="1">
          <a:blip r:embed="rId3">
            <a:alphaModFix amt="16000"/>
          </a:blip>
          <a:srcRect b="0" l="0" r="0" t="19120"/>
          <a:stretch/>
        </p:blipFill>
        <p:spPr>
          <a:xfrm>
            <a:off x="0" y="0"/>
            <a:ext cx="12192000" cy="6857999"/>
          </a:xfrm>
          <a:prstGeom prst="rect">
            <a:avLst/>
          </a:prstGeom>
          <a:noFill/>
          <a:ln>
            <a:noFill/>
          </a:ln>
        </p:spPr>
      </p:pic>
      <p:sp>
        <p:nvSpPr>
          <p:cNvPr id="351" name="Google Shape;351;p33"/>
          <p:cNvSpPr txBox="1"/>
          <p:nvPr/>
        </p:nvSpPr>
        <p:spPr>
          <a:xfrm>
            <a:off x="3897883" y="609318"/>
            <a:ext cx="4396200" cy="441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500"/>
              </a:spcBef>
              <a:spcAft>
                <a:spcPts val="1500"/>
              </a:spcAft>
              <a:buClr>
                <a:schemeClr val="dk1"/>
              </a:buClr>
              <a:buSzPts val="1100"/>
              <a:buFont typeface="Arial"/>
              <a:buNone/>
            </a:pPr>
            <a:r>
              <a:rPr b="1" lang="cs-CZ" sz="2800">
                <a:solidFill>
                  <a:schemeClr val="dk1"/>
                </a:solidFill>
                <a:latin typeface="Philosopher"/>
                <a:ea typeface="Philosopher"/>
                <a:cs typeface="Philosopher"/>
                <a:sym typeface="Philosopher"/>
              </a:rPr>
              <a:t>Template 6: Assessment</a:t>
            </a:r>
            <a:endParaRPr b="1" sz="2800">
              <a:solidFill>
                <a:schemeClr val="dk1"/>
              </a:solidFill>
              <a:latin typeface="Philosopher"/>
              <a:ea typeface="Philosopher"/>
              <a:cs typeface="Philosopher"/>
              <a:sym typeface="Philosopher"/>
            </a:endParaRPr>
          </a:p>
        </p:txBody>
      </p:sp>
      <p:grpSp>
        <p:nvGrpSpPr>
          <p:cNvPr id="352" name="Google Shape;352;p33"/>
          <p:cNvGrpSpPr/>
          <p:nvPr/>
        </p:nvGrpSpPr>
        <p:grpSpPr>
          <a:xfrm>
            <a:off x="5470062" y="1167647"/>
            <a:ext cx="1251984" cy="358200"/>
            <a:chOff x="5470062" y="1167647"/>
            <a:chExt cx="1251984" cy="358200"/>
          </a:xfrm>
        </p:grpSpPr>
        <p:sp>
          <p:nvSpPr>
            <p:cNvPr id="353" name="Google Shape;353;p33"/>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4" name="Google Shape;354;p33"/>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5" name="Google Shape;355;p33"/>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356" name="Google Shape;356;p33"/>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357" name="Google Shape;357;p33"/>
          <p:cNvSpPr txBox="1"/>
          <p:nvPr/>
        </p:nvSpPr>
        <p:spPr>
          <a:xfrm>
            <a:off x="1304225" y="1872775"/>
            <a:ext cx="9583500" cy="35880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None/>
            </a:pPr>
            <a:r>
              <a:rPr b="1" lang="cs-CZ" sz="2400">
                <a:solidFill>
                  <a:schemeClr val="accent4"/>
                </a:solidFill>
                <a:latin typeface="Philosopher"/>
                <a:ea typeface="Philosopher"/>
                <a:cs typeface="Philosopher"/>
                <a:sym typeface="Philosopher"/>
              </a:rPr>
              <a:t>Instructional Goal: </a:t>
            </a:r>
            <a:r>
              <a:rPr lang="cs-CZ" sz="2400">
                <a:solidFill>
                  <a:schemeClr val="dk1"/>
                </a:solidFill>
                <a:latin typeface="Philosopher"/>
                <a:ea typeface="Philosopher"/>
                <a:cs typeface="Philosopher"/>
                <a:sym typeface="Philosopher"/>
              </a:rPr>
              <a:t>State the mini-lesson learning objective.</a:t>
            </a:r>
            <a:endParaRPr sz="24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400">
                <a:solidFill>
                  <a:schemeClr val="accent4"/>
                </a:solidFill>
                <a:latin typeface="Philosopher"/>
                <a:ea typeface="Philosopher"/>
                <a:cs typeface="Philosopher"/>
                <a:sym typeface="Philosopher"/>
              </a:rPr>
              <a:t>Application Task: </a:t>
            </a:r>
            <a:r>
              <a:rPr lang="cs-CZ" sz="2400">
                <a:solidFill>
                  <a:schemeClr val="dk1"/>
                </a:solidFill>
                <a:latin typeface="Philosopher"/>
                <a:ea typeface="Philosopher"/>
                <a:cs typeface="Philosopher"/>
                <a:sym typeface="Philosopher"/>
              </a:rPr>
              <a:t>Design an application task that requires learners to apply the lesson's concepts to a specific scenario.</a:t>
            </a:r>
            <a:endParaRPr sz="24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400">
                <a:solidFill>
                  <a:schemeClr val="accent4"/>
                </a:solidFill>
                <a:latin typeface="Philosopher"/>
                <a:ea typeface="Philosopher"/>
                <a:cs typeface="Philosopher"/>
                <a:sym typeface="Philosopher"/>
              </a:rPr>
              <a:t>Rubric or Criteria:</a:t>
            </a:r>
            <a:r>
              <a:rPr b="1" lang="cs-CZ" sz="2400">
                <a:solidFill>
                  <a:schemeClr val="dk1"/>
                </a:solidFill>
                <a:latin typeface="Philosopher"/>
                <a:ea typeface="Philosopher"/>
                <a:cs typeface="Philosopher"/>
                <a:sym typeface="Philosopher"/>
              </a:rPr>
              <a:t> </a:t>
            </a:r>
            <a:r>
              <a:rPr lang="cs-CZ" sz="2400">
                <a:solidFill>
                  <a:schemeClr val="dk1"/>
                </a:solidFill>
                <a:latin typeface="Philosopher"/>
                <a:ea typeface="Philosopher"/>
                <a:cs typeface="Philosopher"/>
                <a:sym typeface="Philosopher"/>
              </a:rPr>
              <a:t>Provide clear evaluation criteria for the application task, explaining how learners will be assessed.</a:t>
            </a:r>
            <a:endParaRPr sz="2400">
              <a:solidFill>
                <a:schemeClr val="dk1"/>
              </a:solidFill>
              <a:latin typeface="Philosopher"/>
              <a:ea typeface="Philosopher"/>
              <a:cs typeface="Philosopher"/>
              <a:sym typeface="Philosopher"/>
            </a:endParaRPr>
          </a:p>
          <a:p>
            <a:pPr indent="0" lvl="0" marL="0" rtl="0" algn="l">
              <a:lnSpc>
                <a:spcPct val="115000"/>
              </a:lnSpc>
              <a:spcBef>
                <a:spcPts val="1500"/>
              </a:spcBef>
              <a:spcAft>
                <a:spcPts val="1500"/>
              </a:spcAft>
              <a:buNone/>
            </a:pPr>
            <a:r>
              <a:rPr b="1" lang="cs-CZ" sz="2400">
                <a:solidFill>
                  <a:schemeClr val="accent4"/>
                </a:solidFill>
                <a:latin typeface="Philosopher"/>
                <a:ea typeface="Philosopher"/>
                <a:cs typeface="Philosopher"/>
                <a:sym typeface="Philosopher"/>
              </a:rPr>
              <a:t>Reflection: </a:t>
            </a:r>
            <a:r>
              <a:rPr lang="cs-CZ" sz="2400">
                <a:solidFill>
                  <a:schemeClr val="dk1"/>
                </a:solidFill>
                <a:latin typeface="Philosopher"/>
                <a:ea typeface="Philosopher"/>
                <a:cs typeface="Philosopher"/>
                <a:sym typeface="Philosopher"/>
              </a:rPr>
              <a:t>Include a reflection component where learners discuss what they learned from the assessment experience.</a:t>
            </a:r>
            <a:endParaRPr b="1" sz="2400">
              <a:solidFill>
                <a:schemeClr val="dk1"/>
              </a:solidFill>
              <a:latin typeface="Philosopher"/>
              <a:ea typeface="Philosopher"/>
              <a:cs typeface="Philosopher"/>
              <a:sym typeface="Philosopher"/>
            </a:endParaRPr>
          </a:p>
        </p:txBody>
      </p:sp>
      <p:pic>
        <p:nvPicPr>
          <p:cNvPr id="358" name="Google Shape;358;p33"/>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34"/>
          <p:cNvPicPr preferRelativeResize="0"/>
          <p:nvPr/>
        </p:nvPicPr>
        <p:blipFill rotWithShape="1">
          <a:blip r:embed="rId3">
            <a:alphaModFix/>
          </a:blip>
          <a:srcRect b="1100" l="-301" r="49994" t="-1100"/>
          <a:stretch/>
        </p:blipFill>
        <p:spPr>
          <a:xfrm>
            <a:off x="0" y="2159725"/>
            <a:ext cx="5807273" cy="4698275"/>
          </a:xfrm>
          <a:prstGeom prst="rect">
            <a:avLst/>
          </a:prstGeom>
          <a:noFill/>
          <a:ln>
            <a:noFill/>
          </a:ln>
        </p:spPr>
      </p:pic>
      <p:sp>
        <p:nvSpPr>
          <p:cNvPr id="364" name="Google Shape;364;p34"/>
          <p:cNvSpPr txBox="1"/>
          <p:nvPr/>
        </p:nvSpPr>
        <p:spPr>
          <a:xfrm>
            <a:off x="3897883" y="609318"/>
            <a:ext cx="4396200" cy="441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500"/>
              </a:spcBef>
              <a:spcAft>
                <a:spcPts val="1500"/>
              </a:spcAft>
              <a:buClr>
                <a:schemeClr val="dk1"/>
              </a:buClr>
              <a:buSzPts val="1100"/>
              <a:buFont typeface="Arial"/>
              <a:buNone/>
            </a:pPr>
            <a:r>
              <a:rPr b="1" lang="cs-CZ" sz="2800">
                <a:solidFill>
                  <a:schemeClr val="dk1"/>
                </a:solidFill>
                <a:latin typeface="Philosopher"/>
                <a:ea typeface="Philosopher"/>
                <a:cs typeface="Philosopher"/>
                <a:sym typeface="Philosopher"/>
              </a:rPr>
              <a:t>Template 7: Motivation</a:t>
            </a:r>
            <a:endParaRPr b="1" sz="2800">
              <a:solidFill>
                <a:schemeClr val="dk1"/>
              </a:solidFill>
              <a:latin typeface="Philosopher"/>
              <a:ea typeface="Philosopher"/>
              <a:cs typeface="Philosopher"/>
              <a:sym typeface="Philosopher"/>
            </a:endParaRPr>
          </a:p>
        </p:txBody>
      </p:sp>
      <p:grpSp>
        <p:nvGrpSpPr>
          <p:cNvPr id="365" name="Google Shape;365;p34"/>
          <p:cNvGrpSpPr/>
          <p:nvPr/>
        </p:nvGrpSpPr>
        <p:grpSpPr>
          <a:xfrm>
            <a:off x="5470062" y="1167647"/>
            <a:ext cx="1251984" cy="358200"/>
            <a:chOff x="5470062" y="1167647"/>
            <a:chExt cx="1251984" cy="358200"/>
          </a:xfrm>
        </p:grpSpPr>
        <p:sp>
          <p:nvSpPr>
            <p:cNvPr id="366" name="Google Shape;366;p3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7" name="Google Shape;367;p3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8" name="Google Shape;368;p3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369" name="Google Shape;369;p34"/>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370" name="Google Shape;370;p34"/>
          <p:cNvSpPr txBox="1"/>
          <p:nvPr/>
        </p:nvSpPr>
        <p:spPr>
          <a:xfrm>
            <a:off x="5188925" y="2159725"/>
            <a:ext cx="6825600" cy="41235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None/>
            </a:pPr>
            <a:r>
              <a:rPr b="1" lang="cs-CZ" sz="2200">
                <a:solidFill>
                  <a:schemeClr val="accent4"/>
                </a:solidFill>
                <a:latin typeface="Philosopher"/>
                <a:ea typeface="Philosopher"/>
                <a:cs typeface="Philosopher"/>
                <a:sym typeface="Philosopher"/>
              </a:rPr>
              <a:t>Instructional Goal:</a:t>
            </a:r>
            <a:r>
              <a:rPr b="1" lang="cs-CZ" sz="2200">
                <a:solidFill>
                  <a:schemeClr val="dk1"/>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Describe the intended learning outcome of the mini-lesson.</a:t>
            </a:r>
            <a:endParaRPr sz="22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200">
                <a:solidFill>
                  <a:schemeClr val="accent4"/>
                </a:solidFill>
                <a:latin typeface="Philosopher"/>
                <a:ea typeface="Philosopher"/>
                <a:cs typeface="Philosopher"/>
                <a:sym typeface="Philosopher"/>
              </a:rPr>
              <a:t>Storytelling:</a:t>
            </a:r>
            <a:r>
              <a:rPr lang="cs-CZ" sz="2200">
                <a:solidFill>
                  <a:schemeClr val="accent4"/>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Begin with a compelling story or narrative that relates to the lesson content.</a:t>
            </a:r>
            <a:endParaRPr sz="22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200">
                <a:solidFill>
                  <a:schemeClr val="accent4"/>
                </a:solidFill>
                <a:latin typeface="Philosopher"/>
                <a:ea typeface="Philosopher"/>
                <a:cs typeface="Philosopher"/>
                <a:sym typeface="Philosopher"/>
              </a:rPr>
              <a:t>Visual Engagement:</a:t>
            </a:r>
            <a:r>
              <a:rPr lang="cs-CZ" sz="2200">
                <a:solidFill>
                  <a:schemeClr val="accent4"/>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Incorporate visuals and multimedia elements that enhance the emotional connection to the topic.</a:t>
            </a:r>
            <a:endParaRPr sz="2200">
              <a:solidFill>
                <a:schemeClr val="dk1"/>
              </a:solidFill>
              <a:latin typeface="Philosopher"/>
              <a:ea typeface="Philosopher"/>
              <a:cs typeface="Philosopher"/>
              <a:sym typeface="Philosopher"/>
            </a:endParaRPr>
          </a:p>
          <a:p>
            <a:pPr indent="0" lvl="0" marL="0" rtl="0" algn="l">
              <a:lnSpc>
                <a:spcPct val="115000"/>
              </a:lnSpc>
              <a:spcBef>
                <a:spcPts val="1500"/>
              </a:spcBef>
              <a:spcAft>
                <a:spcPts val="1500"/>
              </a:spcAft>
              <a:buNone/>
            </a:pPr>
            <a:r>
              <a:rPr b="1" lang="cs-CZ" sz="2200">
                <a:solidFill>
                  <a:schemeClr val="accent4"/>
                </a:solidFill>
                <a:latin typeface="Philosopher"/>
                <a:ea typeface="Philosopher"/>
                <a:cs typeface="Philosopher"/>
                <a:sym typeface="Philosopher"/>
              </a:rPr>
              <a:t>Call to Action:</a:t>
            </a:r>
            <a:r>
              <a:rPr lang="cs-CZ" sz="2200">
                <a:solidFill>
                  <a:schemeClr val="accent4"/>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Conclude with an inspiring call to action that encourages learners to apply what they've learned.</a:t>
            </a:r>
            <a:endParaRPr b="1" sz="2200">
              <a:solidFill>
                <a:schemeClr val="dk1"/>
              </a:solidFill>
              <a:latin typeface="Philosopher"/>
              <a:ea typeface="Philosopher"/>
              <a:cs typeface="Philosopher"/>
              <a:sym typeface="Philosopher"/>
            </a:endParaRPr>
          </a:p>
        </p:txBody>
      </p:sp>
      <p:pic>
        <p:nvPicPr>
          <p:cNvPr id="371" name="Google Shape;371;p34"/>
          <p:cNvPicPr preferRelativeResize="0"/>
          <p:nvPr/>
        </p:nvPicPr>
        <p:blipFill>
          <a:blip r:embed="rId5">
            <a:alphaModFix/>
          </a:blip>
          <a:stretch>
            <a:fillRect/>
          </a:stretch>
        </p:blipFill>
        <p:spPr>
          <a:xfrm>
            <a:off x="271225" y="355849"/>
            <a:ext cx="1857499" cy="388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35"/>
          <p:cNvPicPr preferRelativeResize="0"/>
          <p:nvPr/>
        </p:nvPicPr>
        <p:blipFill rotWithShape="1">
          <a:blip r:embed="rId3">
            <a:alphaModFix/>
          </a:blip>
          <a:srcRect b="3428" l="0" r="4516" t="0"/>
          <a:stretch/>
        </p:blipFill>
        <p:spPr>
          <a:xfrm>
            <a:off x="5709100" y="1965700"/>
            <a:ext cx="6450024" cy="4892301"/>
          </a:xfrm>
          <a:prstGeom prst="rect">
            <a:avLst/>
          </a:prstGeom>
          <a:noFill/>
          <a:ln>
            <a:noFill/>
          </a:ln>
        </p:spPr>
      </p:pic>
      <p:sp>
        <p:nvSpPr>
          <p:cNvPr id="377" name="Google Shape;377;p35"/>
          <p:cNvSpPr txBox="1"/>
          <p:nvPr/>
        </p:nvSpPr>
        <p:spPr>
          <a:xfrm>
            <a:off x="3897958" y="337518"/>
            <a:ext cx="4396200" cy="441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500"/>
              </a:spcBef>
              <a:spcAft>
                <a:spcPts val="1500"/>
              </a:spcAft>
              <a:buClr>
                <a:schemeClr val="dk1"/>
              </a:buClr>
              <a:buSzPts val="1100"/>
              <a:buFont typeface="Arial"/>
              <a:buNone/>
            </a:pPr>
            <a:r>
              <a:rPr b="1" lang="cs-CZ" sz="2800">
                <a:solidFill>
                  <a:schemeClr val="dk1"/>
                </a:solidFill>
                <a:latin typeface="Philosopher"/>
                <a:ea typeface="Philosopher"/>
                <a:cs typeface="Philosopher"/>
                <a:sym typeface="Philosopher"/>
              </a:rPr>
              <a:t>Template 8: Collaboration</a:t>
            </a:r>
            <a:endParaRPr b="1" sz="2800">
              <a:solidFill>
                <a:schemeClr val="dk1"/>
              </a:solidFill>
              <a:latin typeface="Philosopher"/>
              <a:ea typeface="Philosopher"/>
              <a:cs typeface="Philosopher"/>
              <a:sym typeface="Philosopher"/>
            </a:endParaRPr>
          </a:p>
        </p:txBody>
      </p:sp>
      <p:grpSp>
        <p:nvGrpSpPr>
          <p:cNvPr id="378" name="Google Shape;378;p35"/>
          <p:cNvGrpSpPr/>
          <p:nvPr/>
        </p:nvGrpSpPr>
        <p:grpSpPr>
          <a:xfrm>
            <a:off x="5470062" y="939047"/>
            <a:ext cx="1251984" cy="358200"/>
            <a:chOff x="5470062" y="1167647"/>
            <a:chExt cx="1251984" cy="358200"/>
          </a:xfrm>
        </p:grpSpPr>
        <p:sp>
          <p:nvSpPr>
            <p:cNvPr id="379" name="Google Shape;379;p35"/>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0" name="Google Shape;380;p35"/>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1" name="Google Shape;381;p35"/>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382" name="Google Shape;382;p35"/>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383" name="Google Shape;383;p35"/>
          <p:cNvSpPr txBox="1"/>
          <p:nvPr/>
        </p:nvSpPr>
        <p:spPr>
          <a:xfrm>
            <a:off x="501875" y="1381575"/>
            <a:ext cx="5435700" cy="47100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None/>
            </a:pPr>
            <a:r>
              <a:rPr b="1" lang="cs-CZ" sz="2100">
                <a:solidFill>
                  <a:schemeClr val="accent4"/>
                </a:solidFill>
                <a:latin typeface="Philosopher"/>
                <a:ea typeface="Philosopher"/>
                <a:cs typeface="Philosopher"/>
                <a:sym typeface="Philosopher"/>
              </a:rPr>
              <a:t>I</a:t>
            </a:r>
            <a:r>
              <a:rPr b="1" lang="cs-CZ" sz="2100">
                <a:solidFill>
                  <a:schemeClr val="accent4"/>
                </a:solidFill>
                <a:latin typeface="Philosopher"/>
                <a:ea typeface="Philosopher"/>
                <a:cs typeface="Philosopher"/>
                <a:sym typeface="Philosopher"/>
              </a:rPr>
              <a:t>nstructional Goal: </a:t>
            </a:r>
            <a:r>
              <a:rPr lang="cs-CZ" sz="2100">
                <a:solidFill>
                  <a:schemeClr val="dk1"/>
                </a:solidFill>
                <a:latin typeface="Philosopher"/>
                <a:ea typeface="Philosopher"/>
                <a:cs typeface="Philosopher"/>
                <a:sym typeface="Philosopher"/>
              </a:rPr>
              <a:t>Define the specific learning objective of the mini-lesson.</a:t>
            </a:r>
            <a:endParaRPr sz="21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100">
                <a:solidFill>
                  <a:schemeClr val="accent4"/>
                </a:solidFill>
                <a:latin typeface="Philosopher"/>
                <a:ea typeface="Philosopher"/>
                <a:cs typeface="Philosopher"/>
                <a:sym typeface="Philosopher"/>
              </a:rPr>
              <a:t>Group Task:</a:t>
            </a:r>
            <a:r>
              <a:rPr lang="cs-CZ" sz="2100">
                <a:solidFill>
                  <a:schemeClr val="dk1"/>
                </a:solidFill>
                <a:latin typeface="Philosopher"/>
                <a:ea typeface="Philosopher"/>
                <a:cs typeface="Philosopher"/>
                <a:sym typeface="Philosopher"/>
              </a:rPr>
              <a:t> Include a collaborative task that requires learners to work together to solve a problem, brainstorm ideas, or analyze a case.</a:t>
            </a:r>
            <a:endParaRPr sz="21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100">
                <a:solidFill>
                  <a:schemeClr val="accent4"/>
                </a:solidFill>
                <a:latin typeface="Philosopher"/>
                <a:ea typeface="Philosopher"/>
                <a:cs typeface="Philosopher"/>
                <a:sym typeface="Philosopher"/>
              </a:rPr>
              <a:t>Discussion Board:</a:t>
            </a:r>
            <a:r>
              <a:rPr b="1" lang="cs-CZ" sz="2100">
                <a:solidFill>
                  <a:schemeClr val="dk1"/>
                </a:solidFill>
                <a:latin typeface="Philosopher"/>
                <a:ea typeface="Philosopher"/>
                <a:cs typeface="Philosopher"/>
                <a:sym typeface="Philosopher"/>
              </a:rPr>
              <a:t> </a:t>
            </a:r>
            <a:r>
              <a:rPr lang="cs-CZ" sz="2100">
                <a:solidFill>
                  <a:schemeClr val="dk1"/>
                </a:solidFill>
                <a:latin typeface="Philosopher"/>
                <a:ea typeface="Philosopher"/>
                <a:cs typeface="Philosopher"/>
                <a:sym typeface="Philosopher"/>
              </a:rPr>
              <a:t>Provide a virtual space for learners to discuss and share their collaborative work.</a:t>
            </a:r>
            <a:endParaRPr sz="2100">
              <a:solidFill>
                <a:schemeClr val="dk1"/>
              </a:solidFill>
              <a:latin typeface="Philosopher"/>
              <a:ea typeface="Philosopher"/>
              <a:cs typeface="Philosopher"/>
              <a:sym typeface="Philosopher"/>
            </a:endParaRPr>
          </a:p>
          <a:p>
            <a:pPr indent="0" lvl="0" marL="0" rtl="0" algn="l">
              <a:lnSpc>
                <a:spcPct val="115000"/>
              </a:lnSpc>
              <a:spcBef>
                <a:spcPts val="1500"/>
              </a:spcBef>
              <a:spcAft>
                <a:spcPts val="1500"/>
              </a:spcAft>
              <a:buNone/>
            </a:pPr>
            <a:r>
              <a:rPr b="1" lang="cs-CZ" sz="2100">
                <a:solidFill>
                  <a:schemeClr val="accent4"/>
                </a:solidFill>
                <a:latin typeface="Philosopher"/>
                <a:ea typeface="Philosopher"/>
                <a:cs typeface="Philosopher"/>
                <a:sym typeface="Philosopher"/>
              </a:rPr>
              <a:t>Reflection:</a:t>
            </a:r>
            <a:r>
              <a:rPr lang="cs-CZ" sz="2100">
                <a:solidFill>
                  <a:schemeClr val="dk1"/>
                </a:solidFill>
                <a:latin typeface="Philosopher"/>
                <a:ea typeface="Philosopher"/>
                <a:cs typeface="Philosopher"/>
                <a:sym typeface="Philosopher"/>
              </a:rPr>
              <a:t> Include a reflection section where learners can discuss the benefits and challenges of working collaboratively.</a:t>
            </a:r>
            <a:endParaRPr b="1" sz="2100">
              <a:solidFill>
                <a:schemeClr val="dk1"/>
              </a:solidFill>
              <a:latin typeface="Philosopher"/>
              <a:ea typeface="Philosopher"/>
              <a:cs typeface="Philosopher"/>
              <a:sym typeface="Philosopher"/>
            </a:endParaRPr>
          </a:p>
        </p:txBody>
      </p:sp>
      <p:pic>
        <p:nvPicPr>
          <p:cNvPr id="384" name="Google Shape;384;p35"/>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36"/>
          <p:cNvSpPr/>
          <p:nvPr/>
        </p:nvSpPr>
        <p:spPr>
          <a:xfrm>
            <a:off x="3824064" y="1076946"/>
            <a:ext cx="4543871" cy="470410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390" name="Google Shape;390;p36"/>
          <p:cNvPicPr preferRelativeResize="0"/>
          <p:nvPr>
            <p:ph idx="2" type="pic"/>
          </p:nvPr>
        </p:nvPicPr>
        <p:blipFill rotWithShape="1">
          <a:blip r:embed="rId3">
            <a:alphaModFix/>
          </a:blip>
          <a:srcRect b="0" l="14652" r="14652" t="0"/>
          <a:stretch/>
        </p:blipFill>
        <p:spPr>
          <a:xfrm>
            <a:off x="5068883" y="2238750"/>
            <a:ext cx="2054225" cy="2054225"/>
          </a:xfrm>
          <a:prstGeom prst="rect">
            <a:avLst/>
          </a:prstGeom>
          <a:noFill/>
          <a:ln>
            <a:noFill/>
          </a:ln>
        </p:spPr>
      </p:pic>
      <p:sp>
        <p:nvSpPr>
          <p:cNvPr id="391" name="Google Shape;391;p36"/>
          <p:cNvSpPr txBox="1"/>
          <p:nvPr/>
        </p:nvSpPr>
        <p:spPr>
          <a:xfrm>
            <a:off x="5464654" y="1678900"/>
            <a:ext cx="1262700" cy="369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b="1" lang="cs-CZ" sz="1800">
                <a:solidFill>
                  <a:schemeClr val="dk1"/>
                </a:solidFill>
                <a:latin typeface="Philosopher"/>
                <a:ea typeface="Philosopher"/>
                <a:cs typeface="Philosopher"/>
                <a:sym typeface="Philosopher"/>
              </a:rPr>
              <a:t>Session 3: </a:t>
            </a:r>
            <a:endParaRPr b="1" sz="1800">
              <a:solidFill>
                <a:schemeClr val="dk1"/>
              </a:solidFill>
              <a:latin typeface="Philosopher"/>
              <a:ea typeface="Philosopher"/>
              <a:cs typeface="Philosopher"/>
              <a:sym typeface="Philosopher"/>
            </a:endParaRPr>
          </a:p>
        </p:txBody>
      </p:sp>
      <p:sp>
        <p:nvSpPr>
          <p:cNvPr id="392" name="Google Shape;392;p36"/>
          <p:cNvSpPr txBox="1"/>
          <p:nvPr/>
        </p:nvSpPr>
        <p:spPr>
          <a:xfrm>
            <a:off x="3824077" y="4787783"/>
            <a:ext cx="45438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000"/>
              <a:buFont typeface="Arial"/>
              <a:buNone/>
            </a:pPr>
            <a:r>
              <a:rPr lang="cs-CZ" sz="2000">
                <a:solidFill>
                  <a:schemeClr val="dk1"/>
                </a:solidFill>
                <a:latin typeface="Roboto"/>
                <a:ea typeface="Roboto"/>
                <a:cs typeface="Roboto"/>
                <a:sym typeface="Roboto"/>
              </a:rPr>
              <a:t>Communication and Interaction</a:t>
            </a:r>
            <a:endParaRPr b="0" i="0" sz="2000" u="none" cap="none" strike="noStrike">
              <a:solidFill>
                <a:schemeClr val="dk1"/>
              </a:solidFill>
              <a:latin typeface="Roboto"/>
              <a:ea typeface="Roboto"/>
              <a:cs typeface="Roboto"/>
              <a:sym typeface="Roboto"/>
            </a:endParaRPr>
          </a:p>
        </p:txBody>
      </p:sp>
      <p:pic>
        <p:nvPicPr>
          <p:cNvPr id="393" name="Google Shape;393;p36"/>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37"/>
          <p:cNvSpPr txBox="1"/>
          <p:nvPr/>
        </p:nvSpPr>
        <p:spPr>
          <a:xfrm>
            <a:off x="3897906" y="603289"/>
            <a:ext cx="4396200" cy="44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Recap of the previous session</a:t>
            </a:r>
            <a:endParaRPr b="1" i="0" sz="2800" u="none" cap="none" strike="noStrike">
              <a:solidFill>
                <a:schemeClr val="dk1"/>
              </a:solidFill>
              <a:latin typeface="Philosopher"/>
              <a:ea typeface="Philosopher"/>
              <a:cs typeface="Philosopher"/>
              <a:sym typeface="Philosopher"/>
            </a:endParaRPr>
          </a:p>
        </p:txBody>
      </p:sp>
      <p:grpSp>
        <p:nvGrpSpPr>
          <p:cNvPr id="399" name="Google Shape;399;p37"/>
          <p:cNvGrpSpPr/>
          <p:nvPr/>
        </p:nvGrpSpPr>
        <p:grpSpPr>
          <a:xfrm>
            <a:off x="5470012" y="1360322"/>
            <a:ext cx="1251984" cy="358200"/>
            <a:chOff x="5470062" y="1167647"/>
            <a:chExt cx="1251984" cy="358200"/>
          </a:xfrm>
        </p:grpSpPr>
        <p:sp>
          <p:nvSpPr>
            <p:cNvPr id="400" name="Google Shape;400;p37"/>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1" name="Google Shape;401;p37"/>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2" name="Google Shape;402;p37"/>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03" name="Google Shape;403;p37"/>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404" name="Google Shape;404;p37"/>
          <p:cNvSpPr txBox="1"/>
          <p:nvPr/>
        </p:nvSpPr>
        <p:spPr>
          <a:xfrm>
            <a:off x="3091750" y="2421588"/>
            <a:ext cx="84069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cs-CZ" sz="3000">
                <a:latin typeface="Philosopher"/>
                <a:ea typeface="Philosopher"/>
                <a:cs typeface="Philosopher"/>
                <a:sym typeface="Philosopher"/>
              </a:rPr>
              <a:t>Principles for engaging learning experiences;</a:t>
            </a:r>
            <a:endParaRPr sz="3000">
              <a:latin typeface="Philosopher"/>
              <a:ea typeface="Philosopher"/>
              <a:cs typeface="Philosopher"/>
              <a:sym typeface="Philosopher"/>
            </a:endParaRPr>
          </a:p>
        </p:txBody>
      </p:sp>
      <p:sp>
        <p:nvSpPr>
          <p:cNvPr id="405" name="Google Shape;405;p37"/>
          <p:cNvSpPr/>
          <p:nvPr/>
        </p:nvSpPr>
        <p:spPr>
          <a:xfrm>
            <a:off x="702614" y="1651824"/>
            <a:ext cx="2202877" cy="2093651"/>
          </a:xfrm>
          <a:custGeom>
            <a:rect b="b" l="l" r="r" t="t"/>
            <a:pathLst>
              <a:path extrusionOk="0" h="2093651" w="2202877">
                <a:moveTo>
                  <a:pt x="0" y="0"/>
                </a:moveTo>
                <a:lnTo>
                  <a:pt x="2202876" y="0"/>
                </a:lnTo>
                <a:lnTo>
                  <a:pt x="2202876" y="2093651"/>
                </a:lnTo>
                <a:lnTo>
                  <a:pt x="0" y="2093651"/>
                </a:lnTo>
                <a:lnTo>
                  <a:pt x="0" y="0"/>
                </a:lnTo>
                <a:close/>
              </a:path>
            </a:pathLst>
          </a:custGeom>
          <a:blipFill rotWithShape="1">
            <a:blip r:embed="rId4">
              <a:alphaModFix/>
            </a:blip>
            <a:stretch>
              <a:fillRect b="0" l="0" r="0" t="0"/>
            </a:stretch>
          </a:blipFill>
          <a:ln>
            <a:noFill/>
          </a:ln>
        </p:spPr>
      </p:sp>
      <p:sp>
        <p:nvSpPr>
          <p:cNvPr id="406" name="Google Shape;406;p37"/>
          <p:cNvSpPr txBox="1"/>
          <p:nvPr/>
        </p:nvSpPr>
        <p:spPr>
          <a:xfrm>
            <a:off x="1020600" y="4425600"/>
            <a:ext cx="7273500" cy="11775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cs-CZ" sz="3000">
                <a:solidFill>
                  <a:schemeClr val="dk1"/>
                </a:solidFill>
                <a:latin typeface="Philosopher"/>
                <a:ea typeface="Philosopher"/>
                <a:cs typeface="Philosopher"/>
                <a:sym typeface="Philosopher"/>
              </a:rPr>
              <a:t>The foundation for effective communication and interaction strategies.</a:t>
            </a:r>
            <a:endParaRPr sz="3000">
              <a:solidFill>
                <a:schemeClr val="dk1"/>
              </a:solidFill>
              <a:latin typeface="Philosopher"/>
              <a:ea typeface="Philosopher"/>
              <a:cs typeface="Philosopher"/>
              <a:sym typeface="Philosopher"/>
            </a:endParaRPr>
          </a:p>
        </p:txBody>
      </p:sp>
      <p:pic>
        <p:nvPicPr>
          <p:cNvPr id="407" name="Google Shape;407;p37"/>
          <p:cNvPicPr preferRelativeResize="0"/>
          <p:nvPr/>
        </p:nvPicPr>
        <p:blipFill>
          <a:blip r:embed="rId5">
            <a:alphaModFix/>
          </a:blip>
          <a:stretch>
            <a:fillRect/>
          </a:stretch>
        </p:blipFill>
        <p:spPr>
          <a:xfrm>
            <a:off x="8322075" y="3745475"/>
            <a:ext cx="2437675" cy="2446475"/>
          </a:xfrm>
          <a:prstGeom prst="rect">
            <a:avLst/>
          </a:prstGeom>
          <a:noFill/>
          <a:ln>
            <a:noFill/>
          </a:ln>
        </p:spPr>
      </p:pic>
      <p:pic>
        <p:nvPicPr>
          <p:cNvPr id="408" name="Google Shape;408;p37"/>
          <p:cNvPicPr preferRelativeResize="0"/>
          <p:nvPr/>
        </p:nvPicPr>
        <p:blipFill>
          <a:blip r:embed="rId6">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8"/>
          <p:cNvSpPr txBox="1"/>
          <p:nvPr/>
        </p:nvSpPr>
        <p:spPr>
          <a:xfrm>
            <a:off x="3897875" y="224754"/>
            <a:ext cx="4396200" cy="801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Communication Strategies in Digital Education</a:t>
            </a:r>
            <a:endParaRPr b="1" i="0" sz="2800" u="none" cap="none" strike="noStrike">
              <a:solidFill>
                <a:schemeClr val="dk1"/>
              </a:solidFill>
              <a:latin typeface="Philosopher"/>
              <a:ea typeface="Philosopher"/>
              <a:cs typeface="Philosopher"/>
              <a:sym typeface="Philosopher"/>
            </a:endParaRPr>
          </a:p>
        </p:txBody>
      </p:sp>
      <p:grpSp>
        <p:nvGrpSpPr>
          <p:cNvPr id="414" name="Google Shape;414;p38"/>
          <p:cNvGrpSpPr/>
          <p:nvPr/>
        </p:nvGrpSpPr>
        <p:grpSpPr>
          <a:xfrm>
            <a:off x="5470048" y="1119045"/>
            <a:ext cx="1251876" cy="358096"/>
            <a:chOff x="5470062" y="1167647"/>
            <a:chExt cx="1251876" cy="358096"/>
          </a:xfrm>
        </p:grpSpPr>
        <p:sp>
          <p:nvSpPr>
            <p:cNvPr id="415" name="Google Shape;415;p38"/>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6" name="Google Shape;416;p38"/>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7" name="Google Shape;417;p38"/>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18" name="Google Shape;418;p38"/>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419" name="Google Shape;419;p38"/>
          <p:cNvSpPr txBox="1"/>
          <p:nvPr/>
        </p:nvSpPr>
        <p:spPr>
          <a:xfrm>
            <a:off x="390900" y="2024575"/>
            <a:ext cx="5705100" cy="3260700"/>
          </a:xfrm>
          <a:prstGeom prst="rect">
            <a:avLst/>
          </a:prstGeom>
          <a:noFill/>
          <a:ln>
            <a:noFill/>
          </a:ln>
        </p:spPr>
        <p:txBody>
          <a:bodyPr anchorCtr="0" anchor="t" bIns="45700" lIns="91425" spcFirstLastPara="1" rIns="91425" wrap="square" tIns="45700">
            <a:spAutoFit/>
          </a:bodyPr>
          <a:lstStyle/>
          <a:p>
            <a:pPr indent="-387350" lvl="0" marL="457200" rtl="0" algn="l">
              <a:lnSpc>
                <a:spcPct val="115000"/>
              </a:lnSpc>
              <a:spcBef>
                <a:spcPts val="1000"/>
              </a:spcBef>
              <a:spcAft>
                <a:spcPts val="0"/>
              </a:spcAft>
              <a:buSzPts val="2500"/>
              <a:buFont typeface="Philosopher"/>
              <a:buAutoNum type="arabicPeriod"/>
            </a:pPr>
            <a:r>
              <a:rPr b="1" lang="cs-CZ" sz="2500">
                <a:latin typeface="Philosopher"/>
                <a:ea typeface="Philosopher"/>
                <a:cs typeface="Philosopher"/>
                <a:sym typeface="Philosopher"/>
              </a:rPr>
              <a:t>Clear Instructions:</a:t>
            </a:r>
            <a:r>
              <a:rPr lang="cs-CZ" sz="2500">
                <a:latin typeface="Philosopher"/>
                <a:ea typeface="Philosopher"/>
                <a:cs typeface="Philosopher"/>
                <a:sym typeface="Philosopher"/>
              </a:rPr>
              <a:t> The importance of providing clear and concise instructions for learning activities;</a:t>
            </a:r>
            <a:endParaRPr sz="2500">
              <a:latin typeface="Philosopher"/>
              <a:ea typeface="Philosopher"/>
              <a:cs typeface="Philosopher"/>
              <a:sym typeface="Philosopher"/>
            </a:endParaRPr>
          </a:p>
          <a:p>
            <a:pPr indent="-387350" lvl="0" marL="457200" rtl="0" algn="l">
              <a:lnSpc>
                <a:spcPct val="115000"/>
              </a:lnSpc>
              <a:spcBef>
                <a:spcPts val="1000"/>
              </a:spcBef>
              <a:spcAft>
                <a:spcPts val="1000"/>
              </a:spcAft>
              <a:buSzPts val="2500"/>
              <a:buFont typeface="Philosopher"/>
              <a:buAutoNum type="arabicPeriod"/>
            </a:pPr>
            <a:r>
              <a:rPr b="1" lang="cs-CZ" sz="2500">
                <a:latin typeface="Philosopher"/>
                <a:ea typeface="Philosopher"/>
                <a:cs typeface="Philosopher"/>
                <a:sym typeface="Philosopher"/>
              </a:rPr>
              <a:t>Timely Feedback:</a:t>
            </a:r>
            <a:r>
              <a:rPr lang="cs-CZ" sz="2500">
                <a:latin typeface="Philosopher"/>
                <a:ea typeface="Philosopher"/>
                <a:cs typeface="Philosopher"/>
                <a:sym typeface="Philosopher"/>
              </a:rPr>
              <a:t> The role and the place of timely feedback in maintaining learner motivation and progress;</a:t>
            </a:r>
            <a:endParaRPr i="1" sz="2500">
              <a:latin typeface="Philosopher"/>
              <a:ea typeface="Philosopher"/>
              <a:cs typeface="Philosopher"/>
              <a:sym typeface="Philosopher"/>
            </a:endParaRPr>
          </a:p>
        </p:txBody>
      </p:sp>
      <p:pic>
        <p:nvPicPr>
          <p:cNvPr id="420" name="Google Shape;420;p38"/>
          <p:cNvPicPr preferRelativeResize="0"/>
          <p:nvPr/>
        </p:nvPicPr>
        <p:blipFill>
          <a:blip r:embed="rId4">
            <a:alphaModFix/>
          </a:blip>
          <a:stretch>
            <a:fillRect/>
          </a:stretch>
        </p:blipFill>
        <p:spPr>
          <a:xfrm>
            <a:off x="5896150" y="1678575"/>
            <a:ext cx="5897951" cy="4837874"/>
          </a:xfrm>
          <a:prstGeom prst="rect">
            <a:avLst/>
          </a:prstGeom>
          <a:noFill/>
          <a:ln>
            <a:noFill/>
          </a:ln>
        </p:spPr>
      </p:pic>
      <p:pic>
        <p:nvPicPr>
          <p:cNvPr id="421" name="Google Shape;421;p38"/>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39"/>
          <p:cNvSpPr txBox="1"/>
          <p:nvPr/>
        </p:nvSpPr>
        <p:spPr>
          <a:xfrm>
            <a:off x="3897875" y="224754"/>
            <a:ext cx="4396200" cy="801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Communication Strategies in Digital Education</a:t>
            </a:r>
            <a:endParaRPr b="1" i="0" sz="2800" u="none" cap="none" strike="noStrike">
              <a:solidFill>
                <a:schemeClr val="dk1"/>
              </a:solidFill>
              <a:latin typeface="Philosopher"/>
              <a:ea typeface="Philosopher"/>
              <a:cs typeface="Philosopher"/>
              <a:sym typeface="Philosopher"/>
            </a:endParaRPr>
          </a:p>
        </p:txBody>
      </p:sp>
      <p:grpSp>
        <p:nvGrpSpPr>
          <p:cNvPr id="427" name="Google Shape;427;p39"/>
          <p:cNvGrpSpPr/>
          <p:nvPr/>
        </p:nvGrpSpPr>
        <p:grpSpPr>
          <a:xfrm>
            <a:off x="5470048" y="1119045"/>
            <a:ext cx="1251984" cy="358200"/>
            <a:chOff x="5470062" y="1167647"/>
            <a:chExt cx="1251984" cy="358200"/>
          </a:xfrm>
        </p:grpSpPr>
        <p:sp>
          <p:nvSpPr>
            <p:cNvPr id="428" name="Google Shape;428;p39"/>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9" name="Google Shape;429;p39"/>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0" name="Google Shape;430;p39"/>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31" name="Google Shape;431;p39"/>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432" name="Google Shape;432;p39"/>
          <p:cNvSpPr txBox="1"/>
          <p:nvPr/>
        </p:nvSpPr>
        <p:spPr>
          <a:xfrm>
            <a:off x="6437100" y="2293600"/>
            <a:ext cx="5622300" cy="33888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000"/>
              </a:spcBef>
              <a:spcAft>
                <a:spcPts val="0"/>
              </a:spcAft>
              <a:buClr>
                <a:schemeClr val="dk1"/>
              </a:buClr>
              <a:buSzPts val="1100"/>
              <a:buFont typeface="Arial"/>
              <a:buNone/>
            </a:pPr>
            <a:r>
              <a:rPr b="1" lang="cs-CZ" sz="2500">
                <a:solidFill>
                  <a:schemeClr val="dk1"/>
                </a:solidFill>
                <a:latin typeface="Philosopher"/>
                <a:ea typeface="Philosopher"/>
                <a:cs typeface="Philosopher"/>
                <a:sym typeface="Philosopher"/>
              </a:rPr>
              <a:t>3. </a:t>
            </a:r>
            <a:r>
              <a:rPr b="1" lang="cs-CZ" sz="2500">
                <a:solidFill>
                  <a:schemeClr val="dk1"/>
                </a:solidFill>
                <a:latin typeface="Philosopher"/>
                <a:ea typeface="Philosopher"/>
                <a:cs typeface="Philosopher"/>
                <a:sym typeface="Philosopher"/>
              </a:rPr>
              <a:t>Interactive Content: </a:t>
            </a:r>
            <a:r>
              <a:rPr lang="cs-CZ" sz="2500">
                <a:solidFill>
                  <a:schemeClr val="dk1"/>
                </a:solidFill>
                <a:latin typeface="Philosopher"/>
                <a:ea typeface="Philosopher"/>
                <a:cs typeface="Philosopher"/>
                <a:sym typeface="Philosopher"/>
              </a:rPr>
              <a:t>Interactive content like quizzes, polls, and discussions can foster engagement;</a:t>
            </a:r>
            <a:endParaRPr sz="2500">
              <a:solidFill>
                <a:schemeClr val="dk1"/>
              </a:solidFill>
              <a:latin typeface="Philosopher"/>
              <a:ea typeface="Philosopher"/>
              <a:cs typeface="Philosopher"/>
              <a:sym typeface="Philosopher"/>
            </a:endParaRPr>
          </a:p>
          <a:p>
            <a:pPr indent="0" lvl="0" marL="0" rtl="0" algn="l">
              <a:lnSpc>
                <a:spcPct val="115000"/>
              </a:lnSpc>
              <a:spcBef>
                <a:spcPts val="1000"/>
              </a:spcBef>
              <a:spcAft>
                <a:spcPts val="0"/>
              </a:spcAft>
              <a:buClr>
                <a:schemeClr val="dk1"/>
              </a:buClr>
              <a:buSzPts val="1100"/>
              <a:buFont typeface="Arial"/>
              <a:buNone/>
            </a:pPr>
            <a:r>
              <a:rPr b="1" lang="cs-CZ" sz="2500">
                <a:solidFill>
                  <a:schemeClr val="dk1"/>
                </a:solidFill>
                <a:latin typeface="Philosopher"/>
                <a:ea typeface="Philosopher"/>
                <a:cs typeface="Philosopher"/>
                <a:sym typeface="Philosopher"/>
              </a:rPr>
              <a:t>4. Multimedia: </a:t>
            </a:r>
            <a:r>
              <a:rPr lang="cs-CZ" sz="2500">
                <a:solidFill>
                  <a:schemeClr val="dk1"/>
                </a:solidFill>
                <a:latin typeface="Philosopher"/>
                <a:ea typeface="Philosopher"/>
                <a:cs typeface="Philosopher"/>
                <a:sym typeface="Philosopher"/>
              </a:rPr>
              <a:t>Multimedia provide elements to convey information in diverse ways;</a:t>
            </a:r>
            <a:endParaRPr sz="2500">
              <a:solidFill>
                <a:schemeClr val="dk1"/>
              </a:solidFill>
              <a:latin typeface="Philosopher"/>
              <a:ea typeface="Philosopher"/>
              <a:cs typeface="Philosopher"/>
              <a:sym typeface="Philosopher"/>
            </a:endParaRPr>
          </a:p>
          <a:p>
            <a:pPr indent="0" lvl="0" marL="0" rtl="0" algn="l">
              <a:lnSpc>
                <a:spcPct val="115000"/>
              </a:lnSpc>
              <a:spcBef>
                <a:spcPts val="1000"/>
              </a:spcBef>
              <a:spcAft>
                <a:spcPts val="0"/>
              </a:spcAft>
              <a:buNone/>
            </a:pPr>
            <a:r>
              <a:rPr i="1" lang="cs-CZ" sz="2500">
                <a:solidFill>
                  <a:schemeClr val="dk1"/>
                </a:solidFill>
                <a:latin typeface="Philosopher"/>
                <a:ea typeface="Philosopher"/>
                <a:cs typeface="Philosopher"/>
                <a:sym typeface="Philosopher"/>
              </a:rPr>
              <a:t>And more…</a:t>
            </a:r>
            <a:endParaRPr i="1" sz="2500">
              <a:latin typeface="Philosopher"/>
              <a:ea typeface="Philosopher"/>
              <a:cs typeface="Philosopher"/>
              <a:sym typeface="Philosopher"/>
            </a:endParaRPr>
          </a:p>
        </p:txBody>
      </p:sp>
      <p:pic>
        <p:nvPicPr>
          <p:cNvPr id="433" name="Google Shape;433;p39"/>
          <p:cNvPicPr preferRelativeResize="0"/>
          <p:nvPr/>
        </p:nvPicPr>
        <p:blipFill>
          <a:blip r:embed="rId4">
            <a:alphaModFix amt="70000"/>
          </a:blip>
          <a:stretch>
            <a:fillRect/>
          </a:stretch>
        </p:blipFill>
        <p:spPr>
          <a:xfrm>
            <a:off x="613400" y="2154275"/>
            <a:ext cx="5403528" cy="3604337"/>
          </a:xfrm>
          <a:prstGeom prst="rect">
            <a:avLst/>
          </a:prstGeom>
          <a:noFill/>
          <a:ln>
            <a:noFill/>
          </a:ln>
        </p:spPr>
      </p:pic>
      <p:pic>
        <p:nvPicPr>
          <p:cNvPr id="434" name="Google Shape;434;p39"/>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40"/>
          <p:cNvSpPr/>
          <p:nvPr/>
        </p:nvSpPr>
        <p:spPr>
          <a:xfrm>
            <a:off x="7728975" y="4571900"/>
            <a:ext cx="3642300" cy="1416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0" name="Google Shape;440;p40"/>
          <p:cNvSpPr txBox="1"/>
          <p:nvPr/>
        </p:nvSpPr>
        <p:spPr>
          <a:xfrm>
            <a:off x="1161963" y="172213"/>
            <a:ext cx="10209300" cy="1122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200">
                <a:solidFill>
                  <a:schemeClr val="dk1"/>
                </a:solidFill>
                <a:latin typeface="Philosopher"/>
                <a:ea typeface="Philosopher"/>
                <a:cs typeface="Philosopher"/>
                <a:sym typeface="Philosopher"/>
              </a:rPr>
              <a:t>Interactive Polling: </a:t>
            </a:r>
            <a:br>
              <a:rPr b="1" lang="cs-CZ" sz="2200">
                <a:solidFill>
                  <a:schemeClr val="dk1"/>
                </a:solidFill>
                <a:latin typeface="Philosopher"/>
                <a:ea typeface="Philosopher"/>
                <a:cs typeface="Philosopher"/>
                <a:sym typeface="Philosopher"/>
              </a:rPr>
            </a:br>
            <a:r>
              <a:rPr b="1" lang="cs-CZ" sz="2200">
                <a:solidFill>
                  <a:schemeClr val="dk1"/>
                </a:solidFill>
                <a:latin typeface="Philosopher"/>
                <a:ea typeface="Philosopher"/>
                <a:cs typeface="Philosopher"/>
                <a:sym typeface="Philosopher"/>
              </a:rPr>
              <a:t>Discuss Preferred Communication Tools and Social Media Platforms </a:t>
            </a:r>
            <a:endParaRPr b="1" i="0" sz="2200" u="none" cap="none" strike="noStrike">
              <a:solidFill>
                <a:schemeClr val="dk1"/>
              </a:solidFill>
              <a:latin typeface="Philosopher"/>
              <a:ea typeface="Philosopher"/>
              <a:cs typeface="Philosopher"/>
              <a:sym typeface="Philosopher"/>
            </a:endParaRPr>
          </a:p>
        </p:txBody>
      </p:sp>
      <p:grpSp>
        <p:nvGrpSpPr>
          <p:cNvPr id="441" name="Google Shape;441;p40"/>
          <p:cNvGrpSpPr/>
          <p:nvPr/>
        </p:nvGrpSpPr>
        <p:grpSpPr>
          <a:xfrm>
            <a:off x="5640685" y="1194945"/>
            <a:ext cx="1251876" cy="358096"/>
            <a:chOff x="5470062" y="1167647"/>
            <a:chExt cx="1251876" cy="358096"/>
          </a:xfrm>
        </p:grpSpPr>
        <p:sp>
          <p:nvSpPr>
            <p:cNvPr id="442" name="Google Shape;442;p40"/>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3" name="Google Shape;443;p40"/>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4" name="Google Shape;444;p40"/>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45" name="Google Shape;445;p40"/>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446" name="Google Shape;446;p40"/>
          <p:cNvSpPr txBox="1"/>
          <p:nvPr/>
        </p:nvSpPr>
        <p:spPr>
          <a:xfrm>
            <a:off x="703325" y="4216800"/>
            <a:ext cx="6337200" cy="1888200"/>
          </a:xfrm>
          <a:prstGeom prst="rect">
            <a:avLst/>
          </a:prstGeom>
          <a:noFill/>
          <a:ln>
            <a:noFill/>
          </a:ln>
        </p:spPr>
        <p:txBody>
          <a:bodyPr anchorCtr="0" anchor="t" bIns="45700" lIns="91425" spcFirstLastPara="1" rIns="91425" wrap="square" tIns="45700">
            <a:spAutoFit/>
          </a:bodyPr>
          <a:lstStyle/>
          <a:p>
            <a:pPr indent="-355600" lvl="0" marL="457200" marR="0" rtl="0" algn="l">
              <a:lnSpc>
                <a:spcPct val="100000"/>
              </a:lnSpc>
              <a:spcBef>
                <a:spcPts val="1000"/>
              </a:spcBef>
              <a:spcAft>
                <a:spcPts val="0"/>
              </a:spcAft>
              <a:buSzPts val="2000"/>
              <a:buFont typeface="Philosopher"/>
              <a:buChar char="●"/>
            </a:pPr>
            <a:r>
              <a:rPr b="1" lang="cs-CZ" sz="2000">
                <a:latin typeface="Philosopher"/>
                <a:ea typeface="Philosopher"/>
                <a:cs typeface="Philosopher"/>
                <a:sym typeface="Philosopher"/>
              </a:rPr>
              <a:t>QUESTIONS: </a:t>
            </a:r>
            <a:endParaRPr b="1" sz="2000">
              <a:latin typeface="Philosopher"/>
              <a:ea typeface="Philosopher"/>
              <a:cs typeface="Philosopher"/>
              <a:sym typeface="Philosopher"/>
            </a:endParaRPr>
          </a:p>
          <a:p>
            <a:pPr indent="-355600" lvl="1" marL="914400" marR="0" rtl="0" algn="l">
              <a:lnSpc>
                <a:spcPct val="100000"/>
              </a:lnSpc>
              <a:spcBef>
                <a:spcPts val="1000"/>
              </a:spcBef>
              <a:spcAft>
                <a:spcPts val="0"/>
              </a:spcAft>
              <a:buSzPts val="2000"/>
              <a:buFont typeface="Philosopher"/>
              <a:buChar char="○"/>
            </a:pPr>
            <a:r>
              <a:rPr lang="cs-CZ" sz="2000">
                <a:latin typeface="Philosopher"/>
                <a:ea typeface="Philosopher"/>
                <a:cs typeface="Philosopher"/>
                <a:sym typeface="Philosopher"/>
              </a:rPr>
              <a:t>share your preferred communication tools for engaging learners;</a:t>
            </a:r>
            <a:endParaRPr sz="2000">
              <a:latin typeface="Philosopher"/>
              <a:ea typeface="Philosopher"/>
              <a:cs typeface="Philosopher"/>
              <a:sym typeface="Philosopher"/>
            </a:endParaRPr>
          </a:p>
          <a:p>
            <a:pPr indent="-355600" lvl="1" marL="914400" marR="0" rtl="0" algn="l">
              <a:lnSpc>
                <a:spcPct val="100000"/>
              </a:lnSpc>
              <a:spcBef>
                <a:spcPts val="1000"/>
              </a:spcBef>
              <a:spcAft>
                <a:spcPts val="0"/>
              </a:spcAft>
              <a:buSzPts val="2000"/>
              <a:buFont typeface="Philosopher"/>
              <a:buChar char="○"/>
            </a:pPr>
            <a:r>
              <a:rPr lang="cs-CZ" sz="2000">
                <a:latin typeface="Philosopher"/>
                <a:ea typeface="Philosopher"/>
                <a:cs typeface="Philosopher"/>
                <a:sym typeface="Philosopher"/>
              </a:rPr>
              <a:t>share your experiences with using social media platforms for educational purposes;</a:t>
            </a:r>
            <a:endParaRPr sz="2000">
              <a:latin typeface="Philosopher"/>
              <a:ea typeface="Philosopher"/>
              <a:cs typeface="Philosopher"/>
              <a:sym typeface="Philosopher"/>
            </a:endParaRPr>
          </a:p>
        </p:txBody>
      </p:sp>
      <p:pic>
        <p:nvPicPr>
          <p:cNvPr id="447" name="Google Shape;447;p40"/>
          <p:cNvPicPr preferRelativeResize="0"/>
          <p:nvPr/>
        </p:nvPicPr>
        <p:blipFill rotWithShape="1">
          <a:blip r:embed="rId4">
            <a:alphaModFix/>
          </a:blip>
          <a:srcRect b="10820" l="13292" r="12363" t="12820"/>
          <a:stretch/>
        </p:blipFill>
        <p:spPr>
          <a:xfrm>
            <a:off x="1986238" y="2438975"/>
            <a:ext cx="1186450" cy="1218625"/>
          </a:xfrm>
          <a:prstGeom prst="rect">
            <a:avLst/>
          </a:prstGeom>
          <a:noFill/>
          <a:ln>
            <a:noFill/>
          </a:ln>
        </p:spPr>
      </p:pic>
      <p:sp>
        <p:nvSpPr>
          <p:cNvPr id="448" name="Google Shape;448;p40"/>
          <p:cNvSpPr txBox="1"/>
          <p:nvPr/>
        </p:nvSpPr>
        <p:spPr>
          <a:xfrm>
            <a:off x="758325" y="3534838"/>
            <a:ext cx="36423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cs-CZ" sz="1500" u="sng">
                <a:solidFill>
                  <a:schemeClr val="hlink"/>
                </a:solidFill>
                <a:latin typeface="Philosopher"/>
                <a:ea typeface="Philosopher"/>
                <a:cs typeface="Philosopher"/>
                <a:sym typeface="Philosopher"/>
                <a:hlinkClick r:id="rId5"/>
              </a:rPr>
              <a:t>https://www.mentimeter.com</a:t>
            </a:r>
            <a:endParaRPr sz="1500"/>
          </a:p>
        </p:txBody>
      </p:sp>
      <p:pic>
        <p:nvPicPr>
          <p:cNvPr id="449" name="Google Shape;449;p40"/>
          <p:cNvPicPr preferRelativeResize="0"/>
          <p:nvPr/>
        </p:nvPicPr>
        <p:blipFill>
          <a:blip r:embed="rId6">
            <a:alphaModFix/>
          </a:blip>
          <a:stretch>
            <a:fillRect/>
          </a:stretch>
        </p:blipFill>
        <p:spPr>
          <a:xfrm>
            <a:off x="4173098" y="2549288"/>
            <a:ext cx="1841727" cy="626675"/>
          </a:xfrm>
          <a:prstGeom prst="rect">
            <a:avLst/>
          </a:prstGeom>
          <a:noFill/>
          <a:ln>
            <a:noFill/>
          </a:ln>
        </p:spPr>
      </p:pic>
      <p:sp>
        <p:nvSpPr>
          <p:cNvPr id="450" name="Google Shape;450;p40"/>
          <p:cNvSpPr txBox="1"/>
          <p:nvPr/>
        </p:nvSpPr>
        <p:spPr>
          <a:xfrm>
            <a:off x="3546550" y="3108375"/>
            <a:ext cx="3000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cs-CZ" sz="1500" u="sng">
                <a:solidFill>
                  <a:schemeClr val="hlink"/>
                </a:solidFill>
                <a:latin typeface="Philosopher"/>
                <a:ea typeface="Philosopher"/>
                <a:cs typeface="Philosopher"/>
                <a:sym typeface="Philosopher"/>
                <a:hlinkClick r:id="rId7"/>
              </a:rPr>
              <a:t>https://kahoot.com</a:t>
            </a:r>
            <a:endParaRPr sz="1500"/>
          </a:p>
        </p:txBody>
      </p:sp>
      <p:pic>
        <p:nvPicPr>
          <p:cNvPr id="451" name="Google Shape;451;p40"/>
          <p:cNvPicPr preferRelativeResize="0"/>
          <p:nvPr/>
        </p:nvPicPr>
        <p:blipFill rotWithShape="1">
          <a:blip r:embed="rId8">
            <a:alphaModFix/>
          </a:blip>
          <a:srcRect b="13997" l="24346" r="23927" t="16673"/>
          <a:stretch/>
        </p:blipFill>
        <p:spPr>
          <a:xfrm>
            <a:off x="6766340" y="2345890"/>
            <a:ext cx="1320832" cy="1251651"/>
          </a:xfrm>
          <a:prstGeom prst="rect">
            <a:avLst/>
          </a:prstGeom>
          <a:noFill/>
          <a:ln>
            <a:noFill/>
          </a:ln>
        </p:spPr>
      </p:pic>
      <p:pic>
        <p:nvPicPr>
          <p:cNvPr id="452" name="Google Shape;452;p40"/>
          <p:cNvPicPr preferRelativeResize="0"/>
          <p:nvPr/>
        </p:nvPicPr>
        <p:blipFill rotWithShape="1">
          <a:blip r:embed="rId9">
            <a:alphaModFix/>
          </a:blip>
          <a:srcRect b="9481" l="27703" r="25237" t="12161"/>
          <a:stretch/>
        </p:blipFill>
        <p:spPr>
          <a:xfrm>
            <a:off x="9391539" y="2373125"/>
            <a:ext cx="1084245" cy="1218625"/>
          </a:xfrm>
          <a:prstGeom prst="rect">
            <a:avLst/>
          </a:prstGeom>
          <a:noFill/>
          <a:ln>
            <a:noFill/>
          </a:ln>
        </p:spPr>
      </p:pic>
      <p:sp>
        <p:nvSpPr>
          <p:cNvPr id="453" name="Google Shape;453;p40"/>
          <p:cNvSpPr txBox="1"/>
          <p:nvPr/>
        </p:nvSpPr>
        <p:spPr>
          <a:xfrm>
            <a:off x="8433663" y="3407413"/>
            <a:ext cx="3000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cs-CZ" sz="1500" u="sng">
                <a:solidFill>
                  <a:schemeClr val="hlink"/>
                </a:solidFill>
                <a:latin typeface="Philosopher"/>
                <a:ea typeface="Philosopher"/>
                <a:cs typeface="Philosopher"/>
                <a:sym typeface="Philosopher"/>
                <a:hlinkClick r:id="rId10"/>
              </a:rPr>
              <a:t>https://jamboard.google.com</a:t>
            </a:r>
            <a:endParaRPr sz="1500"/>
          </a:p>
        </p:txBody>
      </p:sp>
      <p:sp>
        <p:nvSpPr>
          <p:cNvPr id="454" name="Google Shape;454;p40"/>
          <p:cNvSpPr txBox="1"/>
          <p:nvPr/>
        </p:nvSpPr>
        <p:spPr>
          <a:xfrm>
            <a:off x="6232888" y="3516063"/>
            <a:ext cx="2387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cs-CZ" sz="1500" u="sng">
                <a:solidFill>
                  <a:schemeClr val="hlink"/>
                </a:solidFill>
                <a:latin typeface="Philosopher"/>
                <a:ea typeface="Philosopher"/>
                <a:cs typeface="Philosopher"/>
                <a:sym typeface="Philosopher"/>
                <a:hlinkClick r:id="rId11"/>
              </a:rPr>
              <a:t>https://padlet.com</a:t>
            </a:r>
            <a:endParaRPr sz="1500"/>
          </a:p>
        </p:txBody>
      </p:sp>
      <p:sp>
        <p:nvSpPr>
          <p:cNvPr id="455" name="Google Shape;455;p40"/>
          <p:cNvSpPr txBox="1"/>
          <p:nvPr/>
        </p:nvSpPr>
        <p:spPr>
          <a:xfrm>
            <a:off x="958813" y="1804875"/>
            <a:ext cx="10274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cs-CZ" sz="2000">
                <a:solidFill>
                  <a:schemeClr val="accent4"/>
                </a:solidFill>
                <a:latin typeface="Philosopher"/>
                <a:ea typeface="Philosopher"/>
                <a:cs typeface="Philosopher"/>
                <a:sym typeface="Philosopher"/>
              </a:rPr>
              <a:t>Use Mentimeter, Kahoot, Padlet or Jamboard to answer the questions;</a:t>
            </a:r>
            <a:endParaRPr i="1" sz="1200">
              <a:solidFill>
                <a:schemeClr val="accent4"/>
              </a:solidFill>
            </a:endParaRPr>
          </a:p>
        </p:txBody>
      </p:sp>
      <p:sp>
        <p:nvSpPr>
          <p:cNvPr id="456" name="Google Shape;456;p40"/>
          <p:cNvSpPr txBox="1"/>
          <p:nvPr/>
        </p:nvSpPr>
        <p:spPr>
          <a:xfrm>
            <a:off x="7771725" y="4571900"/>
            <a:ext cx="3556800" cy="1416000"/>
          </a:xfrm>
          <a:prstGeom prst="rect">
            <a:avLst/>
          </a:prstGeom>
          <a:noFill/>
          <a:ln>
            <a:noFill/>
          </a:ln>
        </p:spPr>
        <p:txBody>
          <a:bodyPr anchorCtr="0" anchor="t" bIns="91425" lIns="91425" spcFirstLastPara="1" rIns="91425" wrap="square" tIns="91425">
            <a:spAutoFit/>
          </a:bodyPr>
          <a:lstStyle/>
          <a:p>
            <a:pPr indent="0" lvl="0" marL="0" rtl="0" algn="ctr">
              <a:spcBef>
                <a:spcPts val="1000"/>
              </a:spcBef>
              <a:spcAft>
                <a:spcPts val="0"/>
              </a:spcAft>
              <a:buNone/>
            </a:pPr>
            <a:r>
              <a:rPr i="1" lang="cs-CZ" sz="2000">
                <a:solidFill>
                  <a:schemeClr val="lt1"/>
                </a:solidFill>
                <a:latin typeface="Philosopher"/>
                <a:ea typeface="Philosopher"/>
                <a:cs typeface="Philosopher"/>
                <a:sym typeface="Philosopher"/>
              </a:rPr>
              <a:t>D</a:t>
            </a:r>
            <a:r>
              <a:rPr i="1" lang="cs-CZ" sz="2000">
                <a:solidFill>
                  <a:schemeClr val="lt1"/>
                </a:solidFill>
                <a:latin typeface="Philosopher"/>
                <a:ea typeface="Philosopher"/>
                <a:cs typeface="Philosopher"/>
                <a:sym typeface="Philosopher"/>
              </a:rPr>
              <a:t>isplay the results of the poll and start a brief discussion about the patterns and trends observed.</a:t>
            </a:r>
            <a:endParaRPr i="1">
              <a:solidFill>
                <a:schemeClr val="lt1"/>
              </a:solidFill>
            </a:endParaRPr>
          </a:p>
        </p:txBody>
      </p:sp>
      <p:pic>
        <p:nvPicPr>
          <p:cNvPr id="457" name="Google Shape;457;p40"/>
          <p:cNvPicPr preferRelativeResize="0"/>
          <p:nvPr/>
        </p:nvPicPr>
        <p:blipFill>
          <a:blip r:embed="rId12">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p:nvPr/>
        </p:nvSpPr>
        <p:spPr>
          <a:xfrm>
            <a:off x="0" y="0"/>
            <a:ext cx="54864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 name="Google Shape;66;p14"/>
          <p:cNvSpPr txBox="1"/>
          <p:nvPr/>
        </p:nvSpPr>
        <p:spPr>
          <a:xfrm rot="-5400000">
            <a:off x="-70631" y="3152001"/>
            <a:ext cx="3122586"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cs-CZ" sz="2400" u="none" cap="none" strike="noStrike">
                <a:solidFill>
                  <a:schemeClr val="dk1"/>
                </a:solidFill>
                <a:latin typeface="Philosopher"/>
                <a:ea typeface="Philosopher"/>
                <a:cs typeface="Philosopher"/>
                <a:sym typeface="Philosopher"/>
              </a:rPr>
              <a:t>TABLE OF CONTENT</a:t>
            </a:r>
            <a:endParaRPr b="1" i="0" sz="2400" u="none" cap="none" strike="noStrike">
              <a:solidFill>
                <a:schemeClr val="dk1"/>
              </a:solidFill>
              <a:latin typeface="Philosopher"/>
              <a:ea typeface="Philosopher"/>
              <a:cs typeface="Philosopher"/>
              <a:sym typeface="Philosopher"/>
            </a:endParaRPr>
          </a:p>
        </p:txBody>
      </p:sp>
      <p:sp>
        <p:nvSpPr>
          <p:cNvPr id="67" name="Google Shape;67;p14"/>
          <p:cNvSpPr txBox="1"/>
          <p:nvPr/>
        </p:nvSpPr>
        <p:spPr>
          <a:xfrm>
            <a:off x="6745000" y="1605375"/>
            <a:ext cx="5486400" cy="6879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cs-CZ" sz="1800">
                <a:solidFill>
                  <a:schemeClr val="dk1"/>
                </a:solidFill>
                <a:latin typeface="Philosopher"/>
                <a:ea typeface="Philosopher"/>
                <a:cs typeface="Philosopher"/>
                <a:sym typeface="Philosopher"/>
              </a:rPr>
              <a:t>Session 1: Introduction to Engagement in Digital Environments </a:t>
            </a:r>
            <a:endParaRPr b="1" sz="1800">
              <a:solidFill>
                <a:schemeClr val="dk1"/>
              </a:solidFill>
              <a:latin typeface="Philosopher"/>
              <a:ea typeface="Philosopher"/>
              <a:cs typeface="Philosopher"/>
              <a:sym typeface="Philosopher"/>
            </a:endParaRPr>
          </a:p>
        </p:txBody>
      </p:sp>
      <p:sp>
        <p:nvSpPr>
          <p:cNvPr id="68" name="Google Shape;68;p14"/>
          <p:cNvSpPr/>
          <p:nvPr/>
        </p:nvSpPr>
        <p:spPr>
          <a:xfrm rot="5400000">
            <a:off x="6435675" y="1822970"/>
            <a:ext cx="276900" cy="2388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 name="Google Shape;69;p14"/>
          <p:cNvSpPr txBox="1"/>
          <p:nvPr/>
        </p:nvSpPr>
        <p:spPr>
          <a:xfrm>
            <a:off x="6745001" y="4099592"/>
            <a:ext cx="4954200" cy="369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b="1" lang="cs-CZ" sz="1800">
                <a:solidFill>
                  <a:schemeClr val="dk1"/>
                </a:solidFill>
                <a:latin typeface="Philosopher"/>
                <a:ea typeface="Philosopher"/>
                <a:cs typeface="Philosopher"/>
                <a:sym typeface="Philosopher"/>
              </a:rPr>
              <a:t>Session 5: Assessment and Feedback</a:t>
            </a:r>
            <a:endParaRPr b="1" sz="1800">
              <a:solidFill>
                <a:schemeClr val="dk1"/>
              </a:solidFill>
              <a:latin typeface="Philosopher"/>
              <a:ea typeface="Philosopher"/>
              <a:cs typeface="Philosopher"/>
              <a:sym typeface="Philosopher"/>
            </a:endParaRPr>
          </a:p>
        </p:txBody>
      </p:sp>
      <p:sp>
        <p:nvSpPr>
          <p:cNvPr id="70" name="Google Shape;70;p14"/>
          <p:cNvSpPr/>
          <p:nvPr/>
        </p:nvSpPr>
        <p:spPr>
          <a:xfrm rot="5400000">
            <a:off x="6442213" y="2497652"/>
            <a:ext cx="276900" cy="2388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 name="Google Shape;71;p14"/>
          <p:cNvSpPr txBox="1"/>
          <p:nvPr/>
        </p:nvSpPr>
        <p:spPr>
          <a:xfrm>
            <a:off x="6744988" y="2273090"/>
            <a:ext cx="5347500" cy="6879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b="1" lang="cs-CZ" sz="1800">
                <a:solidFill>
                  <a:schemeClr val="dk1"/>
                </a:solidFill>
                <a:latin typeface="Philosopher"/>
                <a:ea typeface="Philosopher"/>
                <a:cs typeface="Philosopher"/>
                <a:sym typeface="Philosopher"/>
              </a:rPr>
              <a:t>Session 2: Designing Engaging Learning Experiences;</a:t>
            </a:r>
            <a:endParaRPr b="1" sz="1800">
              <a:solidFill>
                <a:schemeClr val="dk1"/>
              </a:solidFill>
              <a:latin typeface="Philosopher"/>
              <a:ea typeface="Philosopher"/>
              <a:cs typeface="Philosopher"/>
              <a:sym typeface="Philosopher"/>
            </a:endParaRPr>
          </a:p>
        </p:txBody>
      </p:sp>
      <p:sp>
        <p:nvSpPr>
          <p:cNvPr id="72" name="Google Shape;72;p14"/>
          <p:cNvSpPr/>
          <p:nvPr/>
        </p:nvSpPr>
        <p:spPr>
          <a:xfrm rot="5400000">
            <a:off x="6435675" y="3117179"/>
            <a:ext cx="276900" cy="2388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 name="Google Shape;73;p14"/>
          <p:cNvSpPr txBox="1"/>
          <p:nvPr/>
        </p:nvSpPr>
        <p:spPr>
          <a:xfrm>
            <a:off x="6744989" y="3047075"/>
            <a:ext cx="4954200" cy="369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b="1" lang="cs-CZ" sz="1800">
                <a:solidFill>
                  <a:schemeClr val="dk1"/>
                </a:solidFill>
                <a:latin typeface="Philosopher"/>
                <a:ea typeface="Philosopher"/>
                <a:cs typeface="Philosopher"/>
                <a:sym typeface="Philosopher"/>
              </a:rPr>
              <a:t>Session 3: Communication and Interaction;</a:t>
            </a:r>
            <a:endParaRPr b="1" sz="1800">
              <a:solidFill>
                <a:schemeClr val="dk1"/>
              </a:solidFill>
              <a:latin typeface="Philosopher"/>
              <a:ea typeface="Philosopher"/>
              <a:cs typeface="Philosopher"/>
              <a:sym typeface="Philosopher"/>
            </a:endParaRPr>
          </a:p>
        </p:txBody>
      </p:sp>
      <p:sp>
        <p:nvSpPr>
          <p:cNvPr id="74" name="Google Shape;74;p14"/>
          <p:cNvSpPr/>
          <p:nvPr/>
        </p:nvSpPr>
        <p:spPr>
          <a:xfrm rot="5400000">
            <a:off x="6442213" y="3690550"/>
            <a:ext cx="276900" cy="2388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yellow, person&#10;&#10;Description automatically generated" id="75" name="Google Shape;75;p14"/>
          <p:cNvPicPr preferRelativeResize="0"/>
          <p:nvPr>
            <p:ph idx="2" type="pic"/>
          </p:nvPr>
        </p:nvPicPr>
        <p:blipFill rotWithShape="1">
          <a:blip r:embed="rId3">
            <a:alphaModFix/>
          </a:blip>
          <a:srcRect b="0" l="26728" r="26728" t="0"/>
          <a:stretch/>
        </p:blipFill>
        <p:spPr>
          <a:xfrm>
            <a:off x="2100263" y="573088"/>
            <a:ext cx="3995737" cy="5711825"/>
          </a:xfrm>
          <a:prstGeom prst="rect">
            <a:avLst/>
          </a:prstGeom>
          <a:noFill/>
          <a:ln>
            <a:noFill/>
          </a:ln>
        </p:spPr>
      </p:pic>
      <p:pic>
        <p:nvPicPr>
          <p:cNvPr descr="A picture containing icon&#10;&#10;Description automatically generated" id="76" name="Google Shape;76;p14"/>
          <p:cNvPicPr preferRelativeResize="0"/>
          <p:nvPr/>
        </p:nvPicPr>
        <p:blipFill rotWithShape="1">
          <a:blip r:embed="rId4">
            <a:alphaModFix/>
          </a:blip>
          <a:srcRect b="0" l="0" r="0" t="0"/>
          <a:stretch/>
        </p:blipFill>
        <p:spPr>
          <a:xfrm>
            <a:off x="10198706" y="-127565"/>
            <a:ext cx="2386989" cy="1687495"/>
          </a:xfrm>
          <a:prstGeom prst="rect">
            <a:avLst/>
          </a:prstGeom>
          <a:noFill/>
          <a:ln>
            <a:noFill/>
          </a:ln>
        </p:spPr>
      </p:pic>
      <p:sp>
        <p:nvSpPr>
          <p:cNvPr id="77" name="Google Shape;77;p14"/>
          <p:cNvSpPr txBox="1"/>
          <p:nvPr/>
        </p:nvSpPr>
        <p:spPr>
          <a:xfrm>
            <a:off x="6745001" y="4527692"/>
            <a:ext cx="4954200" cy="369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600"/>
              </a:spcAft>
              <a:buNone/>
            </a:pPr>
            <a:r>
              <a:rPr b="1" lang="cs-CZ" sz="1800">
                <a:solidFill>
                  <a:schemeClr val="dk1"/>
                </a:solidFill>
                <a:latin typeface="Philosopher"/>
                <a:ea typeface="Philosopher"/>
                <a:cs typeface="Philosopher"/>
                <a:sym typeface="Philosopher"/>
              </a:rPr>
              <a:t>Session 6: Adapting Engagement Strategies</a:t>
            </a:r>
            <a:endParaRPr b="1" sz="1800">
              <a:solidFill>
                <a:schemeClr val="dk1"/>
              </a:solidFill>
              <a:latin typeface="Philosopher"/>
              <a:ea typeface="Philosopher"/>
              <a:cs typeface="Philosopher"/>
              <a:sym typeface="Philosopher"/>
            </a:endParaRPr>
          </a:p>
        </p:txBody>
      </p:sp>
      <p:sp>
        <p:nvSpPr>
          <p:cNvPr id="78" name="Google Shape;78;p14"/>
          <p:cNvSpPr txBox="1"/>
          <p:nvPr/>
        </p:nvSpPr>
        <p:spPr>
          <a:xfrm>
            <a:off x="6745001" y="3602230"/>
            <a:ext cx="4954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cs-CZ" sz="1800">
                <a:solidFill>
                  <a:schemeClr val="dk1"/>
                </a:solidFill>
                <a:latin typeface="Philosopher"/>
                <a:ea typeface="Philosopher"/>
                <a:cs typeface="Philosopher"/>
                <a:sym typeface="Philosopher"/>
              </a:rPr>
              <a:t>Session 4: Gamification and Motivation</a:t>
            </a:r>
            <a:endParaRPr b="1" sz="1800">
              <a:solidFill>
                <a:schemeClr val="dk1"/>
              </a:solidFill>
              <a:latin typeface="Philosopher"/>
              <a:ea typeface="Philosopher"/>
              <a:cs typeface="Philosopher"/>
              <a:sym typeface="Philosopher"/>
            </a:endParaRPr>
          </a:p>
        </p:txBody>
      </p:sp>
      <p:sp>
        <p:nvSpPr>
          <p:cNvPr id="79" name="Google Shape;79;p14"/>
          <p:cNvSpPr txBox="1"/>
          <p:nvPr/>
        </p:nvSpPr>
        <p:spPr>
          <a:xfrm>
            <a:off x="6745001" y="5071080"/>
            <a:ext cx="4954200" cy="3693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600"/>
              </a:spcBef>
              <a:spcAft>
                <a:spcPts val="600"/>
              </a:spcAft>
              <a:buClr>
                <a:schemeClr val="dk1"/>
              </a:buClr>
              <a:buSzPts val="1100"/>
              <a:buFont typeface="Arial"/>
              <a:buNone/>
            </a:pPr>
            <a:r>
              <a:rPr b="1" lang="cs-CZ" sz="1800">
                <a:solidFill>
                  <a:schemeClr val="dk1"/>
                </a:solidFill>
                <a:latin typeface="Philosopher"/>
                <a:ea typeface="Philosopher"/>
                <a:cs typeface="Philosopher"/>
                <a:sym typeface="Philosopher"/>
              </a:rPr>
              <a:t>FAQ, Evaluation and Conclusion</a:t>
            </a:r>
            <a:endParaRPr b="1" sz="1800">
              <a:solidFill>
                <a:schemeClr val="dk1"/>
              </a:solidFill>
              <a:latin typeface="Philosopher"/>
              <a:ea typeface="Philosopher"/>
              <a:cs typeface="Philosopher"/>
              <a:sym typeface="Philosopher"/>
            </a:endParaRPr>
          </a:p>
        </p:txBody>
      </p:sp>
      <p:sp>
        <p:nvSpPr>
          <p:cNvPr id="80" name="Google Shape;80;p14"/>
          <p:cNvSpPr/>
          <p:nvPr/>
        </p:nvSpPr>
        <p:spPr>
          <a:xfrm rot="5400000">
            <a:off x="6442213" y="4164850"/>
            <a:ext cx="276900" cy="2388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 name="Google Shape;81;p14"/>
          <p:cNvSpPr/>
          <p:nvPr/>
        </p:nvSpPr>
        <p:spPr>
          <a:xfrm rot="5400000">
            <a:off x="6442213" y="4639150"/>
            <a:ext cx="276900" cy="2388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 name="Google Shape;82;p14"/>
          <p:cNvSpPr/>
          <p:nvPr/>
        </p:nvSpPr>
        <p:spPr>
          <a:xfrm rot="5400000">
            <a:off x="6442213" y="5136325"/>
            <a:ext cx="276900" cy="2388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3" name="Google Shape;83;p14"/>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41"/>
          <p:cNvPicPr preferRelativeResize="0"/>
          <p:nvPr/>
        </p:nvPicPr>
        <p:blipFill rotWithShape="1">
          <a:blip r:embed="rId3">
            <a:alphaModFix amt="13000"/>
          </a:blip>
          <a:srcRect b="14263" l="0" r="0" t="11984"/>
          <a:stretch/>
        </p:blipFill>
        <p:spPr>
          <a:xfrm>
            <a:off x="0" y="100"/>
            <a:ext cx="12192000" cy="6858000"/>
          </a:xfrm>
          <a:prstGeom prst="rect">
            <a:avLst/>
          </a:prstGeom>
          <a:noFill/>
          <a:ln>
            <a:noFill/>
          </a:ln>
        </p:spPr>
      </p:pic>
      <p:sp>
        <p:nvSpPr>
          <p:cNvPr id="463" name="Google Shape;463;p41"/>
          <p:cNvSpPr txBox="1"/>
          <p:nvPr/>
        </p:nvSpPr>
        <p:spPr>
          <a:xfrm>
            <a:off x="3912600" y="303625"/>
            <a:ext cx="4366800" cy="654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400">
                <a:solidFill>
                  <a:schemeClr val="dk1"/>
                </a:solidFill>
                <a:latin typeface="Philosopher"/>
                <a:ea typeface="Philosopher"/>
                <a:cs typeface="Philosopher"/>
                <a:sym typeface="Philosopher"/>
              </a:rPr>
              <a:t>Group Discussion: Sharing Experiences and Challenges</a:t>
            </a:r>
            <a:endParaRPr b="1" i="0" sz="2400" u="none" cap="none" strike="noStrike">
              <a:solidFill>
                <a:schemeClr val="dk1"/>
              </a:solidFill>
              <a:latin typeface="Philosopher"/>
              <a:ea typeface="Philosopher"/>
              <a:cs typeface="Philosopher"/>
              <a:sym typeface="Philosopher"/>
            </a:endParaRPr>
          </a:p>
        </p:txBody>
      </p:sp>
      <p:grpSp>
        <p:nvGrpSpPr>
          <p:cNvPr id="464" name="Google Shape;464;p41"/>
          <p:cNvGrpSpPr/>
          <p:nvPr/>
        </p:nvGrpSpPr>
        <p:grpSpPr>
          <a:xfrm>
            <a:off x="5470062" y="1015247"/>
            <a:ext cx="1251876" cy="358096"/>
            <a:chOff x="5470062" y="1167647"/>
            <a:chExt cx="1251876" cy="358096"/>
          </a:xfrm>
        </p:grpSpPr>
        <p:sp>
          <p:nvSpPr>
            <p:cNvPr id="465" name="Google Shape;465;p41"/>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6" name="Google Shape;466;p41"/>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7" name="Google Shape;467;p41"/>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68" name="Google Shape;468;p41"/>
          <p:cNvPicPr preferRelativeResize="0"/>
          <p:nvPr/>
        </p:nvPicPr>
        <p:blipFill rotWithShape="1">
          <a:blip r:embed="rId4">
            <a:alphaModFix/>
          </a:blip>
          <a:srcRect b="0" l="0" r="0" t="0"/>
          <a:stretch/>
        </p:blipFill>
        <p:spPr>
          <a:xfrm>
            <a:off x="10625575" y="0"/>
            <a:ext cx="1723782" cy="1218637"/>
          </a:xfrm>
          <a:prstGeom prst="rect">
            <a:avLst/>
          </a:prstGeom>
          <a:noFill/>
          <a:ln>
            <a:noFill/>
          </a:ln>
        </p:spPr>
      </p:pic>
      <p:sp>
        <p:nvSpPr>
          <p:cNvPr id="469" name="Google Shape;469;p41"/>
          <p:cNvSpPr txBox="1"/>
          <p:nvPr/>
        </p:nvSpPr>
        <p:spPr>
          <a:xfrm>
            <a:off x="1527900" y="1764075"/>
            <a:ext cx="9918000" cy="3535200"/>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0000"/>
              </a:buClr>
              <a:buSzPts val="2000"/>
              <a:buFont typeface="Arial"/>
              <a:buAutoNum type="arabicParenR"/>
            </a:pPr>
            <a:r>
              <a:rPr b="0" i="0" lang="cs-CZ" sz="2000" u="none" cap="none" strike="noStrike">
                <a:solidFill>
                  <a:srgbClr val="000000"/>
                </a:solidFill>
                <a:latin typeface="Philosopher"/>
                <a:ea typeface="Philosopher"/>
                <a:cs typeface="Philosopher"/>
                <a:sym typeface="Philosopher"/>
              </a:rPr>
              <a:t>Divide participants into small groups </a:t>
            </a:r>
            <a:r>
              <a:rPr b="1" i="0" lang="cs-CZ" sz="2000" u="none" cap="none" strike="noStrike">
                <a:solidFill>
                  <a:srgbClr val="000000"/>
                </a:solidFill>
                <a:latin typeface="Philosopher"/>
                <a:ea typeface="Philosopher"/>
                <a:cs typeface="Philosopher"/>
                <a:sym typeface="Philosopher"/>
              </a:rPr>
              <a:t>of </a:t>
            </a:r>
            <a:r>
              <a:rPr b="1" lang="cs-CZ" sz="2000">
                <a:latin typeface="Philosopher"/>
                <a:ea typeface="Philosopher"/>
                <a:cs typeface="Philosopher"/>
                <a:sym typeface="Philosopher"/>
              </a:rPr>
              <a:t>3</a:t>
            </a:r>
            <a:r>
              <a:rPr b="1" i="0" lang="cs-CZ" sz="2000" u="none" cap="none" strike="noStrike">
                <a:solidFill>
                  <a:srgbClr val="000000"/>
                </a:solidFill>
                <a:latin typeface="Philosopher"/>
                <a:ea typeface="Philosopher"/>
                <a:cs typeface="Philosopher"/>
                <a:sym typeface="Philosopher"/>
              </a:rPr>
              <a:t>-</a:t>
            </a:r>
            <a:r>
              <a:rPr b="1" lang="cs-CZ" sz="2000">
                <a:latin typeface="Philosopher"/>
                <a:ea typeface="Philosopher"/>
                <a:cs typeface="Philosopher"/>
                <a:sym typeface="Philosopher"/>
              </a:rPr>
              <a:t>4</a:t>
            </a:r>
            <a:r>
              <a:rPr b="1" i="0" lang="cs-CZ" sz="2000" u="none" cap="none" strike="noStrike">
                <a:solidFill>
                  <a:srgbClr val="000000"/>
                </a:solidFill>
                <a:latin typeface="Philosopher"/>
                <a:ea typeface="Philosopher"/>
                <a:cs typeface="Philosopher"/>
                <a:sym typeface="Philosopher"/>
              </a:rPr>
              <a:t> people</a:t>
            </a:r>
            <a:r>
              <a:rPr b="0" i="0" lang="cs-CZ" sz="2000" u="none" cap="none" strike="noStrike">
                <a:solidFill>
                  <a:srgbClr val="000000"/>
                </a:solidFill>
                <a:latin typeface="Philosopher"/>
                <a:ea typeface="Philosopher"/>
                <a:cs typeface="Philosopher"/>
                <a:sym typeface="Philosopher"/>
              </a:rPr>
              <a:t>.</a:t>
            </a:r>
            <a:endParaRPr b="0" i="0" sz="2000" u="none" cap="none" strike="noStrike">
              <a:solidFill>
                <a:srgbClr val="000000"/>
              </a:solidFill>
              <a:latin typeface="Philosopher"/>
              <a:ea typeface="Philosopher"/>
              <a:cs typeface="Philosopher"/>
              <a:sym typeface="Philosopher"/>
            </a:endParaRPr>
          </a:p>
          <a:p>
            <a:pPr indent="-342900" lvl="0" marL="342900" marR="0" rtl="0" algn="just">
              <a:lnSpc>
                <a:spcPct val="100000"/>
              </a:lnSpc>
              <a:spcBef>
                <a:spcPts val="1000"/>
              </a:spcBef>
              <a:spcAft>
                <a:spcPts val="0"/>
              </a:spcAft>
              <a:buSzPts val="2000"/>
              <a:buFont typeface="Philosopher"/>
              <a:buAutoNum type="arabicParenR"/>
            </a:pPr>
            <a:r>
              <a:rPr b="1" lang="cs-CZ" sz="2000">
                <a:latin typeface="Philosopher"/>
                <a:ea typeface="Philosopher"/>
                <a:cs typeface="Philosopher"/>
                <a:sym typeface="Philosopher"/>
              </a:rPr>
              <a:t>Discussion QUESTIONS</a:t>
            </a:r>
            <a:r>
              <a:rPr lang="cs-CZ" sz="2000">
                <a:latin typeface="Philosopher"/>
                <a:ea typeface="Philosopher"/>
                <a:cs typeface="Philosopher"/>
                <a:sym typeface="Philosopher"/>
              </a:rPr>
              <a:t>:</a:t>
            </a:r>
            <a:endParaRPr sz="2000">
              <a:latin typeface="Philosopher"/>
              <a:ea typeface="Philosopher"/>
              <a:cs typeface="Philosopher"/>
              <a:sym typeface="Philosopher"/>
            </a:endParaRPr>
          </a:p>
          <a:p>
            <a:pPr indent="-355600" lvl="1" marL="914400" marR="0" rtl="0" algn="just">
              <a:lnSpc>
                <a:spcPct val="100000"/>
              </a:lnSpc>
              <a:spcBef>
                <a:spcPts val="1000"/>
              </a:spcBef>
              <a:spcAft>
                <a:spcPts val="0"/>
              </a:spcAft>
              <a:buSzPts val="2000"/>
              <a:buFont typeface="Philosopher"/>
              <a:buAutoNum type="alphaLcParenR"/>
            </a:pPr>
            <a:r>
              <a:rPr lang="cs-CZ" sz="2000">
                <a:latin typeface="Philosopher"/>
                <a:ea typeface="Philosopher"/>
                <a:cs typeface="Philosopher"/>
                <a:sym typeface="Philosopher"/>
              </a:rPr>
              <a:t>What social media platforms have you used to engage adult learners? What were the outcomes?</a:t>
            </a:r>
            <a:endParaRPr sz="2000">
              <a:latin typeface="Philosopher"/>
              <a:ea typeface="Philosopher"/>
              <a:cs typeface="Philosopher"/>
              <a:sym typeface="Philosopher"/>
            </a:endParaRPr>
          </a:p>
          <a:p>
            <a:pPr indent="-355600" lvl="1" marL="914400" marR="0" rtl="0" algn="just">
              <a:lnSpc>
                <a:spcPct val="100000"/>
              </a:lnSpc>
              <a:spcBef>
                <a:spcPts val="1000"/>
              </a:spcBef>
              <a:spcAft>
                <a:spcPts val="0"/>
              </a:spcAft>
              <a:buSzPts val="2000"/>
              <a:buFont typeface="Philosopher"/>
              <a:buAutoNum type="alphaLcParenR"/>
            </a:pPr>
            <a:r>
              <a:rPr lang="cs-CZ" sz="2000">
                <a:latin typeface="Philosopher"/>
                <a:ea typeface="Philosopher"/>
                <a:cs typeface="Philosopher"/>
                <a:sym typeface="Philosopher"/>
              </a:rPr>
              <a:t>What strategies have you found effective in sparking discussions and interactions on social media?</a:t>
            </a:r>
            <a:endParaRPr sz="2000">
              <a:latin typeface="Philosopher"/>
              <a:ea typeface="Philosopher"/>
              <a:cs typeface="Philosopher"/>
              <a:sym typeface="Philosopher"/>
            </a:endParaRPr>
          </a:p>
          <a:p>
            <a:pPr indent="-355600" lvl="1" marL="914400" rtl="0" algn="l">
              <a:lnSpc>
                <a:spcPct val="115000"/>
              </a:lnSpc>
              <a:spcBef>
                <a:spcPts val="1000"/>
              </a:spcBef>
              <a:spcAft>
                <a:spcPts val="0"/>
              </a:spcAft>
              <a:buSzPts val="2000"/>
              <a:buFont typeface="Philosopher"/>
              <a:buAutoNum type="alphaLcParenR"/>
            </a:pPr>
            <a:r>
              <a:rPr lang="cs-CZ" sz="2000">
                <a:latin typeface="Philosopher"/>
                <a:ea typeface="Philosopher"/>
                <a:cs typeface="Philosopher"/>
                <a:sym typeface="Philosopher"/>
              </a:rPr>
              <a:t>What challenges have you encountered when using social media for engagement, and how did you overcome them?</a:t>
            </a:r>
            <a:endParaRPr sz="2000">
              <a:latin typeface="Philosopher"/>
              <a:ea typeface="Philosopher"/>
              <a:cs typeface="Philosopher"/>
              <a:sym typeface="Philosopher"/>
            </a:endParaRPr>
          </a:p>
          <a:p>
            <a:pPr indent="0" lvl="0" marL="457200" marR="0" rtl="0" algn="just">
              <a:lnSpc>
                <a:spcPct val="100000"/>
              </a:lnSpc>
              <a:spcBef>
                <a:spcPts val="1000"/>
              </a:spcBef>
              <a:spcAft>
                <a:spcPts val="0"/>
              </a:spcAft>
              <a:buNone/>
            </a:pPr>
            <a:r>
              <a:t/>
            </a:r>
            <a:endParaRPr b="0" i="1" sz="1600" u="none" cap="none" strike="noStrike">
              <a:solidFill>
                <a:srgbClr val="000000"/>
              </a:solidFill>
              <a:latin typeface="Philosopher"/>
              <a:ea typeface="Philosopher"/>
              <a:cs typeface="Philosopher"/>
              <a:sym typeface="Philosopher"/>
            </a:endParaRPr>
          </a:p>
        </p:txBody>
      </p:sp>
      <p:pic>
        <p:nvPicPr>
          <p:cNvPr id="470" name="Google Shape;470;p41"/>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42"/>
          <p:cNvSpPr txBox="1"/>
          <p:nvPr/>
        </p:nvSpPr>
        <p:spPr>
          <a:xfrm>
            <a:off x="3071701" y="2632325"/>
            <a:ext cx="6048600" cy="627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300">
                <a:latin typeface="Philosopher"/>
                <a:ea typeface="Philosopher"/>
                <a:cs typeface="Philosopher"/>
                <a:sym typeface="Philosopher"/>
              </a:rPr>
              <a:t>Q&amp;A and summarization.</a:t>
            </a:r>
            <a:endParaRPr b="1" i="0" sz="2500" u="none" cap="none" strike="noStrike">
              <a:solidFill>
                <a:schemeClr val="dk1"/>
              </a:solidFill>
              <a:latin typeface="Philosopher"/>
              <a:ea typeface="Philosopher"/>
              <a:cs typeface="Philosopher"/>
              <a:sym typeface="Philosopher"/>
            </a:endParaRPr>
          </a:p>
        </p:txBody>
      </p:sp>
      <p:grpSp>
        <p:nvGrpSpPr>
          <p:cNvPr id="476" name="Google Shape;476;p42"/>
          <p:cNvGrpSpPr/>
          <p:nvPr/>
        </p:nvGrpSpPr>
        <p:grpSpPr>
          <a:xfrm>
            <a:off x="5470012" y="3428997"/>
            <a:ext cx="1251984" cy="358200"/>
            <a:chOff x="5470062" y="1167647"/>
            <a:chExt cx="1251984" cy="358200"/>
          </a:xfrm>
        </p:grpSpPr>
        <p:sp>
          <p:nvSpPr>
            <p:cNvPr id="477" name="Google Shape;477;p4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8" name="Google Shape;478;p4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9" name="Google Shape;479;p4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80" name="Google Shape;480;p42"/>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pic>
        <p:nvPicPr>
          <p:cNvPr id="481" name="Google Shape;481;p42"/>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descr="A person sitting at a desk with a computer and papers on it&#10;&#10;Description automatically generated with low confidence" id="486" name="Google Shape;486;p43"/>
          <p:cNvPicPr preferRelativeResize="0"/>
          <p:nvPr/>
        </p:nvPicPr>
        <p:blipFill rotWithShape="1">
          <a:blip r:embed="rId3">
            <a:alphaModFix/>
          </a:blip>
          <a:srcRect b="0" l="0" r="0" t="0"/>
          <a:stretch/>
        </p:blipFill>
        <p:spPr>
          <a:xfrm>
            <a:off x="0" y="-1"/>
            <a:ext cx="12192000" cy="6858001"/>
          </a:xfrm>
          <a:prstGeom prst="rect">
            <a:avLst/>
          </a:prstGeom>
          <a:noFill/>
          <a:ln>
            <a:noFill/>
          </a:ln>
        </p:spPr>
      </p:pic>
      <p:sp>
        <p:nvSpPr>
          <p:cNvPr id="487" name="Google Shape;487;p43"/>
          <p:cNvSpPr/>
          <p:nvPr/>
        </p:nvSpPr>
        <p:spPr>
          <a:xfrm>
            <a:off x="-264695" y="-270712"/>
            <a:ext cx="12721389" cy="7399421"/>
          </a:xfrm>
          <a:prstGeom prst="rect">
            <a:avLst/>
          </a:prstGeom>
          <a:gradFill>
            <a:gsLst>
              <a:gs pos="0">
                <a:srgbClr val="FFE77E">
                  <a:alpha val="0"/>
                </a:srgbClr>
              </a:gs>
              <a:gs pos="100000">
                <a:srgbClr val="FFEDB1"/>
              </a:gs>
            </a:gsLst>
            <a:path path="circle">
              <a:fillToRect b="50%" l="50%" r="50%" t="50%"/>
            </a:path>
            <a:tileRect/>
          </a:gradFill>
          <a:ln cap="flat" cmpd="sng" w="25400">
            <a:solidFill>
              <a:srgbClr val="FFE6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88" name="Google Shape;488;p43"/>
          <p:cNvSpPr txBox="1"/>
          <p:nvPr/>
        </p:nvSpPr>
        <p:spPr>
          <a:xfrm>
            <a:off x="3839189" y="2051289"/>
            <a:ext cx="7014257"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6600" u="none" cap="none" strike="noStrike">
                <a:solidFill>
                  <a:schemeClr val="dk1"/>
                </a:solidFill>
                <a:latin typeface="Roboto"/>
                <a:ea typeface="Roboto"/>
                <a:cs typeface="Roboto"/>
                <a:sym typeface="Roboto"/>
              </a:rPr>
              <a:t>BREAK TIME!</a:t>
            </a:r>
            <a:endParaRPr b="0" i="0" sz="6600" u="none" cap="none" strike="noStrike">
              <a:solidFill>
                <a:schemeClr val="dk1"/>
              </a:solidFill>
              <a:latin typeface="Roboto"/>
              <a:ea typeface="Roboto"/>
              <a:cs typeface="Roboto"/>
              <a:sym typeface="Roboto"/>
            </a:endParaRPr>
          </a:p>
        </p:txBody>
      </p:sp>
      <p:pic>
        <p:nvPicPr>
          <p:cNvPr descr="A picture containing logo&#10;&#10;Description automatically generated" id="489" name="Google Shape;489;p43"/>
          <p:cNvPicPr preferRelativeResize="0"/>
          <p:nvPr/>
        </p:nvPicPr>
        <p:blipFill rotWithShape="1">
          <a:blip r:embed="rId4">
            <a:alphaModFix/>
          </a:blip>
          <a:srcRect b="0" l="0" r="0" t="0"/>
          <a:stretch/>
        </p:blipFill>
        <p:spPr>
          <a:xfrm>
            <a:off x="10853446" y="74429"/>
            <a:ext cx="1338553" cy="946297"/>
          </a:xfrm>
          <a:prstGeom prst="rect">
            <a:avLst/>
          </a:prstGeom>
          <a:noFill/>
          <a:ln>
            <a:noFill/>
          </a:ln>
        </p:spPr>
      </p:pic>
      <p:pic>
        <p:nvPicPr>
          <p:cNvPr id="490" name="Google Shape;490;p43"/>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44"/>
          <p:cNvSpPr/>
          <p:nvPr/>
        </p:nvSpPr>
        <p:spPr>
          <a:xfrm>
            <a:off x="3824064" y="1076946"/>
            <a:ext cx="4543871" cy="470410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496" name="Google Shape;496;p44"/>
          <p:cNvPicPr preferRelativeResize="0"/>
          <p:nvPr>
            <p:ph idx="2" type="pic"/>
          </p:nvPr>
        </p:nvPicPr>
        <p:blipFill rotWithShape="1">
          <a:blip r:embed="rId3">
            <a:alphaModFix/>
          </a:blip>
          <a:srcRect b="0" l="14652" r="14652" t="0"/>
          <a:stretch/>
        </p:blipFill>
        <p:spPr>
          <a:xfrm>
            <a:off x="5068883" y="2238750"/>
            <a:ext cx="2054225" cy="2054225"/>
          </a:xfrm>
          <a:prstGeom prst="rect">
            <a:avLst/>
          </a:prstGeom>
          <a:noFill/>
          <a:ln>
            <a:noFill/>
          </a:ln>
        </p:spPr>
      </p:pic>
      <p:sp>
        <p:nvSpPr>
          <p:cNvPr id="497" name="Google Shape;497;p44"/>
          <p:cNvSpPr txBox="1"/>
          <p:nvPr/>
        </p:nvSpPr>
        <p:spPr>
          <a:xfrm>
            <a:off x="5450555" y="1678900"/>
            <a:ext cx="1290900" cy="369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800"/>
              <a:buFont typeface="Arial"/>
              <a:buNone/>
            </a:pPr>
            <a:r>
              <a:rPr b="1" lang="cs-CZ" sz="1800">
                <a:solidFill>
                  <a:schemeClr val="dk1"/>
                </a:solidFill>
                <a:latin typeface="Philosopher"/>
                <a:ea typeface="Philosopher"/>
                <a:cs typeface="Philosopher"/>
                <a:sym typeface="Philosopher"/>
              </a:rPr>
              <a:t>Session 4 </a:t>
            </a:r>
            <a:endParaRPr b="1" sz="1800">
              <a:solidFill>
                <a:schemeClr val="dk1"/>
              </a:solidFill>
              <a:latin typeface="Philosopher"/>
              <a:ea typeface="Philosopher"/>
              <a:cs typeface="Philosopher"/>
              <a:sym typeface="Philosopher"/>
            </a:endParaRPr>
          </a:p>
        </p:txBody>
      </p:sp>
      <p:sp>
        <p:nvSpPr>
          <p:cNvPr id="498" name="Google Shape;498;p44"/>
          <p:cNvSpPr txBox="1"/>
          <p:nvPr/>
        </p:nvSpPr>
        <p:spPr>
          <a:xfrm>
            <a:off x="3824077" y="4635633"/>
            <a:ext cx="45438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000"/>
              <a:buFont typeface="Arial"/>
              <a:buNone/>
            </a:pPr>
            <a:r>
              <a:rPr lang="cs-CZ" sz="2000">
                <a:solidFill>
                  <a:schemeClr val="dk1"/>
                </a:solidFill>
                <a:latin typeface="Roboto"/>
                <a:ea typeface="Roboto"/>
                <a:cs typeface="Roboto"/>
                <a:sym typeface="Roboto"/>
              </a:rPr>
              <a:t>Gamification and Motivation</a:t>
            </a:r>
            <a:endParaRPr b="0" i="0" sz="2000" u="none" cap="none" strike="noStrike">
              <a:solidFill>
                <a:schemeClr val="dk1"/>
              </a:solidFill>
              <a:latin typeface="Roboto"/>
              <a:ea typeface="Roboto"/>
              <a:cs typeface="Roboto"/>
              <a:sym typeface="Roboto"/>
            </a:endParaRPr>
          </a:p>
        </p:txBody>
      </p:sp>
      <p:pic>
        <p:nvPicPr>
          <p:cNvPr id="499" name="Google Shape;499;p44"/>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45"/>
          <p:cNvSpPr txBox="1"/>
          <p:nvPr/>
        </p:nvSpPr>
        <p:spPr>
          <a:xfrm>
            <a:off x="3822381" y="603289"/>
            <a:ext cx="4396200" cy="44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Recap of the previous session</a:t>
            </a:r>
            <a:endParaRPr b="1" i="0" sz="2800" u="none" cap="none" strike="noStrike">
              <a:solidFill>
                <a:schemeClr val="dk1"/>
              </a:solidFill>
              <a:latin typeface="Philosopher"/>
              <a:ea typeface="Philosopher"/>
              <a:cs typeface="Philosopher"/>
              <a:sym typeface="Philosopher"/>
            </a:endParaRPr>
          </a:p>
        </p:txBody>
      </p:sp>
      <p:grpSp>
        <p:nvGrpSpPr>
          <p:cNvPr id="505" name="Google Shape;505;p45"/>
          <p:cNvGrpSpPr/>
          <p:nvPr/>
        </p:nvGrpSpPr>
        <p:grpSpPr>
          <a:xfrm>
            <a:off x="5394562" y="1360322"/>
            <a:ext cx="1251984" cy="358200"/>
            <a:chOff x="5470062" y="1167647"/>
            <a:chExt cx="1251984" cy="358200"/>
          </a:xfrm>
        </p:grpSpPr>
        <p:sp>
          <p:nvSpPr>
            <p:cNvPr id="506" name="Google Shape;506;p45"/>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7" name="Google Shape;507;p45"/>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8" name="Google Shape;508;p45"/>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509" name="Google Shape;509;p45"/>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510" name="Google Shape;510;p45"/>
          <p:cNvSpPr txBox="1"/>
          <p:nvPr/>
        </p:nvSpPr>
        <p:spPr>
          <a:xfrm>
            <a:off x="3429825" y="2606538"/>
            <a:ext cx="5181300" cy="9858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lang="cs-CZ" sz="2700">
                <a:latin typeface="Philosopher"/>
                <a:ea typeface="Philosopher"/>
                <a:cs typeface="Philosopher"/>
                <a:sym typeface="Philosopher"/>
              </a:rPr>
              <a:t>T</a:t>
            </a:r>
            <a:r>
              <a:rPr lang="cs-CZ" sz="2700">
                <a:latin typeface="Philosopher"/>
                <a:ea typeface="Philosopher"/>
                <a:cs typeface="Philosopher"/>
                <a:sym typeface="Philosopher"/>
              </a:rPr>
              <a:t>he communication strategies discussed in the previous session;</a:t>
            </a:r>
            <a:endParaRPr sz="2700">
              <a:latin typeface="Philosopher"/>
              <a:ea typeface="Philosopher"/>
              <a:cs typeface="Philosopher"/>
              <a:sym typeface="Philosopher"/>
            </a:endParaRPr>
          </a:p>
        </p:txBody>
      </p:sp>
      <p:sp>
        <p:nvSpPr>
          <p:cNvPr id="511" name="Google Shape;511;p45"/>
          <p:cNvSpPr txBox="1"/>
          <p:nvPr/>
        </p:nvSpPr>
        <p:spPr>
          <a:xfrm>
            <a:off x="5897225" y="4553425"/>
            <a:ext cx="5487600" cy="101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lang="cs-CZ" sz="2500">
                <a:solidFill>
                  <a:schemeClr val="dk1"/>
                </a:solidFill>
                <a:latin typeface="Philosopher"/>
                <a:ea typeface="Philosopher"/>
                <a:cs typeface="Philosopher"/>
                <a:sym typeface="Philosopher"/>
              </a:rPr>
              <a:t>The importance of communication and interaction in digital education.</a:t>
            </a:r>
            <a:endParaRPr sz="1200"/>
          </a:p>
        </p:txBody>
      </p:sp>
      <p:sp>
        <p:nvSpPr>
          <p:cNvPr id="512" name="Google Shape;512;p45"/>
          <p:cNvSpPr/>
          <p:nvPr/>
        </p:nvSpPr>
        <p:spPr>
          <a:xfrm>
            <a:off x="3822363" y="4261333"/>
            <a:ext cx="1979620" cy="1596069"/>
          </a:xfrm>
          <a:custGeom>
            <a:rect b="b" l="l" r="r" t="t"/>
            <a:pathLst>
              <a:path extrusionOk="0" h="1596069" w="1979620">
                <a:moveTo>
                  <a:pt x="0" y="0"/>
                </a:moveTo>
                <a:lnTo>
                  <a:pt x="1979620" y="0"/>
                </a:lnTo>
                <a:lnTo>
                  <a:pt x="1979620" y="1596069"/>
                </a:lnTo>
                <a:lnTo>
                  <a:pt x="0" y="1596069"/>
                </a:lnTo>
                <a:lnTo>
                  <a:pt x="0" y="0"/>
                </a:lnTo>
                <a:close/>
              </a:path>
            </a:pathLst>
          </a:custGeom>
          <a:blipFill rotWithShape="1">
            <a:blip r:embed="rId4">
              <a:alphaModFix/>
            </a:blip>
            <a:stretch>
              <a:fillRect b="0" l="0" r="0" t="0"/>
            </a:stretch>
          </a:blipFill>
          <a:ln>
            <a:noFill/>
          </a:ln>
        </p:spPr>
      </p:sp>
      <p:sp>
        <p:nvSpPr>
          <p:cNvPr id="513" name="Google Shape;513;p45"/>
          <p:cNvSpPr/>
          <p:nvPr/>
        </p:nvSpPr>
        <p:spPr>
          <a:xfrm>
            <a:off x="1406675" y="2421914"/>
            <a:ext cx="1861380" cy="1355084"/>
          </a:xfrm>
          <a:custGeom>
            <a:rect b="b" l="l" r="r" t="t"/>
            <a:pathLst>
              <a:path extrusionOk="0" h="1191283" w="1751887">
                <a:moveTo>
                  <a:pt x="0" y="0"/>
                </a:moveTo>
                <a:lnTo>
                  <a:pt x="1751887" y="0"/>
                </a:lnTo>
                <a:lnTo>
                  <a:pt x="1751887" y="1191283"/>
                </a:lnTo>
                <a:lnTo>
                  <a:pt x="0" y="1191283"/>
                </a:lnTo>
                <a:lnTo>
                  <a:pt x="0" y="0"/>
                </a:lnTo>
                <a:close/>
              </a:path>
            </a:pathLst>
          </a:custGeom>
          <a:blipFill rotWithShape="1">
            <a:blip r:embed="rId5">
              <a:alphaModFix/>
            </a:blip>
            <a:stretch>
              <a:fillRect b="0" l="0" r="0" t="0"/>
            </a:stretch>
          </a:blipFill>
          <a:ln>
            <a:noFill/>
          </a:ln>
        </p:spPr>
      </p:sp>
      <p:pic>
        <p:nvPicPr>
          <p:cNvPr id="514" name="Google Shape;514;p45"/>
          <p:cNvPicPr preferRelativeResize="0"/>
          <p:nvPr/>
        </p:nvPicPr>
        <p:blipFill>
          <a:blip r:embed="rId6">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46"/>
          <p:cNvSpPr txBox="1"/>
          <p:nvPr/>
        </p:nvSpPr>
        <p:spPr>
          <a:xfrm>
            <a:off x="4078500" y="361178"/>
            <a:ext cx="4035000" cy="708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500">
                <a:solidFill>
                  <a:schemeClr val="dk1"/>
                </a:solidFill>
                <a:latin typeface="Philosopher"/>
                <a:ea typeface="Philosopher"/>
                <a:cs typeface="Philosopher"/>
                <a:sym typeface="Philosopher"/>
              </a:rPr>
              <a:t>Gamification Principles and Motivation (I)</a:t>
            </a:r>
            <a:endParaRPr b="1" i="0" sz="2500" u="none" cap="none" strike="noStrike">
              <a:solidFill>
                <a:schemeClr val="dk1"/>
              </a:solidFill>
              <a:latin typeface="Philosopher"/>
              <a:ea typeface="Philosopher"/>
              <a:cs typeface="Philosopher"/>
              <a:sym typeface="Philosopher"/>
            </a:endParaRPr>
          </a:p>
        </p:txBody>
      </p:sp>
      <p:pic>
        <p:nvPicPr>
          <p:cNvPr descr="A picture containing icon&#10;&#10;Description automatically generated" id="520" name="Google Shape;520;p46"/>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521" name="Google Shape;521;p46"/>
          <p:cNvSpPr txBox="1"/>
          <p:nvPr/>
        </p:nvSpPr>
        <p:spPr>
          <a:xfrm>
            <a:off x="635925" y="2647950"/>
            <a:ext cx="7261200" cy="1015800"/>
          </a:xfrm>
          <a:prstGeom prst="rect">
            <a:avLst/>
          </a:prstGeom>
          <a:noFill/>
          <a:ln>
            <a:noFill/>
          </a:ln>
        </p:spPr>
        <p:txBody>
          <a:bodyPr anchorCtr="0" anchor="t" bIns="45700" lIns="91425" spcFirstLastPara="1" rIns="91425" wrap="square" tIns="45700">
            <a:spAutoFit/>
          </a:bodyPr>
          <a:lstStyle/>
          <a:p>
            <a:pPr indent="-355600" lvl="0" marL="457200" marR="0" rtl="0" algn="l">
              <a:lnSpc>
                <a:spcPct val="100000"/>
              </a:lnSpc>
              <a:spcBef>
                <a:spcPts val="1000"/>
              </a:spcBef>
              <a:spcAft>
                <a:spcPts val="1000"/>
              </a:spcAft>
              <a:buSzPts val="2000"/>
              <a:buFont typeface="Philosopher"/>
              <a:buChar char="-"/>
            </a:pPr>
            <a:r>
              <a:rPr b="1" lang="cs-CZ" sz="2000">
                <a:highlight>
                  <a:schemeClr val="accent1"/>
                </a:highlight>
                <a:latin typeface="Philosopher"/>
                <a:ea typeface="Philosopher"/>
                <a:cs typeface="Philosopher"/>
                <a:sym typeface="Philosopher"/>
              </a:rPr>
              <a:t>Clear goals</a:t>
            </a:r>
            <a:r>
              <a:rPr lang="cs-CZ" sz="2000">
                <a:latin typeface="Philosopher"/>
                <a:ea typeface="Philosopher"/>
                <a:cs typeface="Philosopher"/>
                <a:sym typeface="Philosopher"/>
              </a:rPr>
              <a:t> provide a sense of purpose and direction, motivating learners to work towards specific outcomes. Achieving goals triggers a sense of accomplishment;</a:t>
            </a:r>
            <a:endParaRPr sz="2000">
              <a:latin typeface="Philosopher"/>
              <a:ea typeface="Philosopher"/>
              <a:cs typeface="Philosopher"/>
              <a:sym typeface="Philosopher"/>
            </a:endParaRPr>
          </a:p>
        </p:txBody>
      </p:sp>
      <p:sp>
        <p:nvSpPr>
          <p:cNvPr id="522" name="Google Shape;522;p46"/>
          <p:cNvSpPr txBox="1"/>
          <p:nvPr/>
        </p:nvSpPr>
        <p:spPr>
          <a:xfrm>
            <a:off x="2171550" y="1405738"/>
            <a:ext cx="78489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cs-CZ" sz="1800">
                <a:latin typeface="Philosopher"/>
                <a:ea typeface="Philosopher"/>
                <a:cs typeface="Philosopher"/>
                <a:sym typeface="Philosopher"/>
              </a:rPr>
              <a:t>Gamification </a:t>
            </a:r>
            <a:r>
              <a:rPr i="1" lang="cs-CZ" sz="1800">
                <a:latin typeface="Philosopher"/>
                <a:ea typeface="Philosopher"/>
                <a:cs typeface="Philosopher"/>
                <a:sym typeface="Philosopher"/>
              </a:rPr>
              <a:t>involves integrating </a:t>
            </a:r>
            <a:r>
              <a:rPr b="1" i="1" lang="cs-CZ" sz="1800">
                <a:latin typeface="Philosopher"/>
                <a:ea typeface="Philosopher"/>
                <a:cs typeface="Philosopher"/>
                <a:sym typeface="Philosopher"/>
              </a:rPr>
              <a:t>game-like elements into non-game contexts</a:t>
            </a:r>
            <a:r>
              <a:rPr i="1" lang="cs-CZ" sz="1800">
                <a:latin typeface="Philosopher"/>
                <a:ea typeface="Philosopher"/>
                <a:cs typeface="Philosopher"/>
                <a:sym typeface="Philosopher"/>
              </a:rPr>
              <a:t> to </a:t>
            </a:r>
            <a:r>
              <a:rPr b="1" i="1" lang="cs-CZ" sz="1800">
                <a:latin typeface="Philosopher"/>
                <a:ea typeface="Philosopher"/>
                <a:cs typeface="Philosopher"/>
                <a:sym typeface="Philosopher"/>
              </a:rPr>
              <a:t>enhance engagement and motivation</a:t>
            </a:r>
            <a:r>
              <a:rPr i="1" lang="cs-CZ" sz="1800">
                <a:latin typeface="Philosopher"/>
                <a:ea typeface="Philosopher"/>
                <a:cs typeface="Philosopher"/>
                <a:sym typeface="Philosopher"/>
              </a:rPr>
              <a:t>. Here are </a:t>
            </a:r>
            <a:r>
              <a:rPr i="1" lang="cs-CZ" sz="1800" u="sng">
                <a:highlight>
                  <a:srgbClr val="FFE68F"/>
                </a:highlight>
                <a:latin typeface="Philosopher"/>
                <a:ea typeface="Philosopher"/>
                <a:cs typeface="Philosopher"/>
                <a:sym typeface="Philosopher"/>
              </a:rPr>
              <a:t>the key principles of gamification</a:t>
            </a:r>
            <a:r>
              <a:rPr i="1" lang="cs-CZ" sz="1800">
                <a:latin typeface="Philosopher"/>
                <a:ea typeface="Philosopher"/>
                <a:cs typeface="Philosopher"/>
                <a:sym typeface="Philosopher"/>
              </a:rPr>
              <a:t> and their impact on learner motivation:</a:t>
            </a:r>
            <a:endParaRPr i="1" sz="1800">
              <a:latin typeface="Philosopher"/>
              <a:ea typeface="Philosopher"/>
              <a:cs typeface="Philosopher"/>
              <a:sym typeface="Philosopher"/>
            </a:endParaRPr>
          </a:p>
        </p:txBody>
      </p:sp>
      <p:sp>
        <p:nvSpPr>
          <p:cNvPr id="523" name="Google Shape;523;p46"/>
          <p:cNvSpPr txBox="1"/>
          <p:nvPr/>
        </p:nvSpPr>
        <p:spPr>
          <a:xfrm>
            <a:off x="623250" y="5058450"/>
            <a:ext cx="7791000" cy="12006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1000"/>
              </a:spcBef>
              <a:spcAft>
                <a:spcPts val="1000"/>
              </a:spcAft>
              <a:buClr>
                <a:schemeClr val="dk1"/>
              </a:buClr>
              <a:buSzPts val="2000"/>
              <a:buFont typeface="Philosopher"/>
              <a:buChar char="-"/>
            </a:pPr>
            <a:r>
              <a:rPr b="1" lang="cs-CZ" sz="2000">
                <a:solidFill>
                  <a:schemeClr val="dk1"/>
                </a:solidFill>
                <a:highlight>
                  <a:schemeClr val="accent1"/>
                </a:highlight>
                <a:latin typeface="Philosopher"/>
                <a:ea typeface="Philosopher"/>
                <a:cs typeface="Philosopher"/>
                <a:sym typeface="Philosopher"/>
              </a:rPr>
              <a:t>Immediate feedback</a:t>
            </a:r>
            <a:r>
              <a:rPr lang="cs-CZ" sz="2000">
                <a:solidFill>
                  <a:schemeClr val="dk1"/>
                </a:solidFill>
                <a:highlight>
                  <a:schemeClr val="accent1"/>
                </a:highlight>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informs learners about their performance, reinforcing positive behavior and guiding improvements. This fosters a sense of competence and helps maintain engagement.</a:t>
            </a:r>
            <a:endParaRPr sz="2000"/>
          </a:p>
        </p:txBody>
      </p:sp>
      <p:sp>
        <p:nvSpPr>
          <p:cNvPr id="524" name="Google Shape;524;p46"/>
          <p:cNvSpPr txBox="1"/>
          <p:nvPr/>
        </p:nvSpPr>
        <p:spPr>
          <a:xfrm>
            <a:off x="4794150" y="3760800"/>
            <a:ext cx="6855600" cy="1200600"/>
          </a:xfrm>
          <a:prstGeom prst="rect">
            <a:avLst/>
          </a:prstGeom>
          <a:noFill/>
          <a:ln>
            <a:noFill/>
          </a:ln>
        </p:spPr>
        <p:txBody>
          <a:bodyPr anchorCtr="0" anchor="t" bIns="91425" lIns="91425" spcFirstLastPara="1" rIns="91425" wrap="square" tIns="91425">
            <a:spAutoFit/>
          </a:bodyPr>
          <a:lstStyle/>
          <a:p>
            <a:pPr indent="-355600" lvl="0" marL="457200" rtl="0" algn="r">
              <a:lnSpc>
                <a:spcPct val="115000"/>
              </a:lnSpc>
              <a:spcBef>
                <a:spcPts val="0"/>
              </a:spcBef>
              <a:spcAft>
                <a:spcPts val="1000"/>
              </a:spcAft>
              <a:buClr>
                <a:schemeClr val="dk1"/>
              </a:buClr>
              <a:buSzPts val="2000"/>
              <a:buFont typeface="Philosopher"/>
              <a:buChar char="-"/>
            </a:pPr>
            <a:r>
              <a:rPr b="1" lang="cs-CZ" sz="2000">
                <a:solidFill>
                  <a:schemeClr val="dk1"/>
                </a:solidFill>
                <a:highlight>
                  <a:schemeClr val="accent1"/>
                </a:highlight>
                <a:latin typeface="Philosopher"/>
                <a:ea typeface="Philosopher"/>
                <a:cs typeface="Philosopher"/>
                <a:sym typeface="Philosopher"/>
              </a:rPr>
              <a:t>Progression</a:t>
            </a:r>
            <a:r>
              <a:rPr lang="cs-CZ" sz="2000">
                <a:solidFill>
                  <a:schemeClr val="dk1"/>
                </a:solidFill>
                <a:latin typeface="Philosopher"/>
                <a:ea typeface="Philosopher"/>
                <a:cs typeface="Philosopher"/>
                <a:sym typeface="Philosopher"/>
              </a:rPr>
              <a:t> taps into learners' innate desire for growth and mastery. Advancing through levels creates a sense of achievement and encourages continued participation.</a:t>
            </a:r>
            <a:endParaRPr sz="2000"/>
          </a:p>
        </p:txBody>
      </p:sp>
      <p:sp>
        <p:nvSpPr>
          <p:cNvPr id="525" name="Google Shape;525;p46"/>
          <p:cNvSpPr/>
          <p:nvPr/>
        </p:nvSpPr>
        <p:spPr>
          <a:xfrm>
            <a:off x="2411175" y="1359550"/>
            <a:ext cx="7332300" cy="1015800"/>
          </a:xfrm>
          <a:prstGeom prst="rect">
            <a:avLst/>
          </a:prstGeom>
          <a:noFill/>
          <a:ln cap="flat" cmpd="sng" w="76200">
            <a:solidFill>
              <a:schemeClr val="accent1"/>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26" name="Google Shape;526;p46"/>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47"/>
          <p:cNvSpPr txBox="1"/>
          <p:nvPr/>
        </p:nvSpPr>
        <p:spPr>
          <a:xfrm>
            <a:off x="4078450" y="229128"/>
            <a:ext cx="4035000" cy="70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Gamification Principles and Motivation (II)</a:t>
            </a:r>
            <a:endParaRPr b="1" i="0" sz="2800" u="none" cap="none" strike="noStrike">
              <a:solidFill>
                <a:schemeClr val="dk1"/>
              </a:solidFill>
              <a:latin typeface="Philosopher"/>
              <a:ea typeface="Philosopher"/>
              <a:cs typeface="Philosopher"/>
              <a:sym typeface="Philosopher"/>
            </a:endParaRPr>
          </a:p>
        </p:txBody>
      </p:sp>
      <p:grpSp>
        <p:nvGrpSpPr>
          <p:cNvPr id="532" name="Google Shape;532;p47"/>
          <p:cNvGrpSpPr/>
          <p:nvPr/>
        </p:nvGrpSpPr>
        <p:grpSpPr>
          <a:xfrm>
            <a:off x="5470060" y="1039589"/>
            <a:ext cx="1251876" cy="358096"/>
            <a:chOff x="5470062" y="1167647"/>
            <a:chExt cx="1251876" cy="358096"/>
          </a:xfrm>
        </p:grpSpPr>
        <p:sp>
          <p:nvSpPr>
            <p:cNvPr id="533" name="Google Shape;533;p47"/>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4" name="Google Shape;534;p47"/>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5" name="Google Shape;535;p47"/>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536" name="Google Shape;536;p47"/>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537" name="Google Shape;537;p47"/>
          <p:cNvSpPr txBox="1"/>
          <p:nvPr/>
        </p:nvSpPr>
        <p:spPr>
          <a:xfrm>
            <a:off x="722550" y="1654825"/>
            <a:ext cx="8892900" cy="4633200"/>
          </a:xfrm>
          <a:prstGeom prst="rect">
            <a:avLst/>
          </a:prstGeom>
          <a:noFill/>
          <a:ln>
            <a:noFill/>
          </a:ln>
        </p:spPr>
        <p:txBody>
          <a:bodyPr anchorCtr="0" anchor="t" bIns="45700" lIns="91425" spcFirstLastPara="1" rIns="91425" wrap="square" tIns="45700">
            <a:spAutoFit/>
          </a:bodyPr>
          <a:lstStyle/>
          <a:p>
            <a:pPr indent="-355600" lvl="0" marL="457200" rtl="0" algn="l">
              <a:lnSpc>
                <a:spcPct val="115000"/>
              </a:lnSpc>
              <a:spcBef>
                <a:spcPts val="1000"/>
              </a:spcBef>
              <a:spcAft>
                <a:spcPts val="0"/>
              </a:spcAft>
              <a:buClr>
                <a:schemeClr val="dk1"/>
              </a:buClr>
              <a:buSzPts val="2000"/>
              <a:buFont typeface="Philosopher"/>
              <a:buChar char="-"/>
            </a:pPr>
            <a:r>
              <a:rPr b="1" lang="cs-CZ" sz="2000">
                <a:solidFill>
                  <a:schemeClr val="dk1"/>
                </a:solidFill>
                <a:highlight>
                  <a:schemeClr val="accent1"/>
                </a:highlight>
                <a:latin typeface="Philosopher"/>
                <a:ea typeface="Philosopher"/>
                <a:cs typeface="Philosopher"/>
                <a:sym typeface="Philosopher"/>
              </a:rPr>
              <a:t>Competition and Collaboration:</a:t>
            </a:r>
            <a:r>
              <a:rPr b="1" lang="cs-CZ" sz="2000">
                <a:solidFill>
                  <a:schemeClr val="dk1"/>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Healthy competition sparks motivation by challenging learners to outperform themselves or others. Collaboration fosters a sense of community and shared achievement, enhancing motivation through social interaction;</a:t>
            </a:r>
            <a:endParaRPr sz="2000">
              <a:solidFill>
                <a:schemeClr val="dk1"/>
              </a:solidFill>
              <a:latin typeface="Philosopher"/>
              <a:ea typeface="Philosopher"/>
              <a:cs typeface="Philosopher"/>
              <a:sym typeface="Philosopher"/>
            </a:endParaRPr>
          </a:p>
          <a:p>
            <a:pPr indent="-355600" lvl="0" marL="457200" rtl="0" algn="l">
              <a:lnSpc>
                <a:spcPct val="115000"/>
              </a:lnSpc>
              <a:spcBef>
                <a:spcPts val="1000"/>
              </a:spcBef>
              <a:spcAft>
                <a:spcPts val="0"/>
              </a:spcAft>
              <a:buClr>
                <a:schemeClr val="dk1"/>
              </a:buClr>
              <a:buSzPts val="2000"/>
              <a:buFont typeface="Philosopher"/>
              <a:buChar char="-"/>
            </a:pPr>
            <a:r>
              <a:rPr b="1" lang="cs-CZ" sz="2000">
                <a:solidFill>
                  <a:schemeClr val="dk1"/>
                </a:solidFill>
                <a:highlight>
                  <a:schemeClr val="accent1"/>
                </a:highlight>
                <a:latin typeface="Philosopher"/>
                <a:ea typeface="Philosopher"/>
                <a:cs typeface="Philosopher"/>
                <a:sym typeface="Philosopher"/>
              </a:rPr>
              <a:t>Rewards </a:t>
            </a:r>
            <a:r>
              <a:rPr lang="cs-CZ" sz="2000">
                <a:solidFill>
                  <a:schemeClr val="dk1"/>
                </a:solidFill>
                <a:latin typeface="Philosopher"/>
                <a:ea typeface="Philosopher"/>
                <a:cs typeface="Philosopher"/>
                <a:sym typeface="Philosopher"/>
              </a:rPr>
              <a:t>provide intrinsic and extrinsic motivation. They acknowledge learners' efforts, leading to increased engagement and a desire to earn more rewards;</a:t>
            </a:r>
            <a:endParaRPr sz="2000">
              <a:solidFill>
                <a:schemeClr val="dk1"/>
              </a:solidFill>
              <a:latin typeface="Philosopher"/>
              <a:ea typeface="Philosopher"/>
              <a:cs typeface="Philosopher"/>
              <a:sym typeface="Philosopher"/>
            </a:endParaRPr>
          </a:p>
          <a:p>
            <a:pPr indent="-355600" lvl="0" marL="457200" rtl="0" algn="l">
              <a:lnSpc>
                <a:spcPct val="115000"/>
              </a:lnSpc>
              <a:spcBef>
                <a:spcPts val="1000"/>
              </a:spcBef>
              <a:spcAft>
                <a:spcPts val="0"/>
              </a:spcAft>
              <a:buClr>
                <a:schemeClr val="dk1"/>
              </a:buClr>
              <a:buSzPts val="2000"/>
              <a:buFont typeface="Philosopher"/>
              <a:buChar char="-"/>
            </a:pPr>
            <a:r>
              <a:rPr b="1" lang="cs-CZ" sz="2000">
                <a:solidFill>
                  <a:schemeClr val="dk1"/>
                </a:solidFill>
                <a:highlight>
                  <a:schemeClr val="accent1"/>
                </a:highlight>
                <a:latin typeface="Philosopher"/>
                <a:ea typeface="Philosopher"/>
                <a:cs typeface="Philosopher"/>
                <a:sym typeface="Philosopher"/>
              </a:rPr>
              <a:t>Social interaction</a:t>
            </a:r>
            <a:r>
              <a:rPr lang="cs-CZ" sz="2000">
                <a:solidFill>
                  <a:schemeClr val="dk1"/>
                </a:solidFill>
                <a:latin typeface="Philosopher"/>
                <a:ea typeface="Philosopher"/>
                <a:cs typeface="Philosopher"/>
                <a:sym typeface="Philosopher"/>
              </a:rPr>
              <a:t> promotes a sense of belonging and community. Learners engage more when they can share experiences, collaborate, and compete with peers;</a:t>
            </a:r>
            <a:endParaRPr sz="2000">
              <a:solidFill>
                <a:schemeClr val="dk1"/>
              </a:solidFill>
              <a:latin typeface="Philosopher"/>
              <a:ea typeface="Philosopher"/>
              <a:cs typeface="Philosopher"/>
              <a:sym typeface="Philosopher"/>
            </a:endParaRPr>
          </a:p>
          <a:p>
            <a:pPr indent="-355600" lvl="0" marL="457200" rtl="0" algn="l">
              <a:spcBef>
                <a:spcPts val="1000"/>
              </a:spcBef>
              <a:spcAft>
                <a:spcPts val="1000"/>
              </a:spcAft>
              <a:buClr>
                <a:schemeClr val="dk1"/>
              </a:buClr>
              <a:buSzPts val="2000"/>
              <a:buFont typeface="Philosopher"/>
              <a:buChar char="-"/>
            </a:pPr>
            <a:r>
              <a:rPr b="1" lang="cs-CZ" sz="2000">
                <a:solidFill>
                  <a:schemeClr val="dk1"/>
                </a:solidFill>
                <a:highlight>
                  <a:schemeClr val="accent1"/>
                </a:highlight>
                <a:latin typeface="Philosopher"/>
                <a:ea typeface="Philosopher"/>
                <a:cs typeface="Philosopher"/>
                <a:sym typeface="Philosopher"/>
              </a:rPr>
              <a:t>Challenges and surprises</a:t>
            </a:r>
            <a:r>
              <a:rPr lang="cs-CZ" sz="2000">
                <a:solidFill>
                  <a:schemeClr val="dk1"/>
                </a:solidFill>
                <a:highlight>
                  <a:schemeClr val="accent1"/>
                </a:highlight>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evoke curiosity and excitement, preventing monotony and driving sustained engagement;</a:t>
            </a:r>
            <a:endParaRPr sz="2000">
              <a:solidFill>
                <a:schemeClr val="dk1"/>
              </a:solidFill>
              <a:latin typeface="Philosopher"/>
              <a:ea typeface="Philosopher"/>
              <a:cs typeface="Philosopher"/>
              <a:sym typeface="Philosopher"/>
            </a:endParaRPr>
          </a:p>
        </p:txBody>
      </p:sp>
      <p:sp>
        <p:nvSpPr>
          <p:cNvPr id="538" name="Google Shape;538;p47"/>
          <p:cNvSpPr/>
          <p:nvPr/>
        </p:nvSpPr>
        <p:spPr>
          <a:xfrm>
            <a:off x="10392963" y="2954675"/>
            <a:ext cx="675824" cy="948645"/>
          </a:xfrm>
          <a:custGeom>
            <a:rect b="b" l="l" r="r" t="t"/>
            <a:pathLst>
              <a:path extrusionOk="0" h="1448313" w="997526">
                <a:moveTo>
                  <a:pt x="0" y="0"/>
                </a:moveTo>
                <a:lnTo>
                  <a:pt x="997526" y="0"/>
                </a:lnTo>
                <a:lnTo>
                  <a:pt x="997526" y="1448313"/>
                </a:lnTo>
                <a:lnTo>
                  <a:pt x="0" y="1448313"/>
                </a:lnTo>
                <a:lnTo>
                  <a:pt x="0" y="0"/>
                </a:lnTo>
                <a:close/>
              </a:path>
            </a:pathLst>
          </a:custGeom>
          <a:blipFill rotWithShape="1">
            <a:blip r:embed="rId4">
              <a:alphaModFix/>
            </a:blip>
            <a:stretch>
              <a:fillRect b="0" l="0" r="0" t="0"/>
            </a:stretch>
          </a:blipFill>
          <a:ln>
            <a:noFill/>
          </a:ln>
        </p:spPr>
      </p:sp>
      <p:sp>
        <p:nvSpPr>
          <p:cNvPr id="539" name="Google Shape;539;p47"/>
          <p:cNvSpPr/>
          <p:nvPr/>
        </p:nvSpPr>
        <p:spPr>
          <a:xfrm>
            <a:off x="10170913" y="4128937"/>
            <a:ext cx="1119934" cy="1025513"/>
          </a:xfrm>
          <a:custGeom>
            <a:rect b="b" l="l" r="r" t="t"/>
            <a:pathLst>
              <a:path extrusionOk="0" h="1429286" w="1566341">
                <a:moveTo>
                  <a:pt x="0" y="0"/>
                </a:moveTo>
                <a:lnTo>
                  <a:pt x="1566341" y="0"/>
                </a:lnTo>
                <a:lnTo>
                  <a:pt x="1566341" y="1429286"/>
                </a:lnTo>
                <a:lnTo>
                  <a:pt x="0" y="1429286"/>
                </a:lnTo>
                <a:lnTo>
                  <a:pt x="0" y="0"/>
                </a:lnTo>
                <a:close/>
              </a:path>
            </a:pathLst>
          </a:custGeom>
          <a:blipFill rotWithShape="1">
            <a:blip r:embed="rId5">
              <a:alphaModFix/>
            </a:blip>
            <a:stretch>
              <a:fillRect b="0" l="0" r="0" t="0"/>
            </a:stretch>
          </a:blipFill>
          <a:ln>
            <a:noFill/>
          </a:ln>
        </p:spPr>
      </p:sp>
      <p:sp>
        <p:nvSpPr>
          <p:cNvPr id="540" name="Google Shape;540;p47"/>
          <p:cNvSpPr/>
          <p:nvPr/>
        </p:nvSpPr>
        <p:spPr>
          <a:xfrm>
            <a:off x="10181488" y="5401275"/>
            <a:ext cx="1098788" cy="1025538"/>
          </a:xfrm>
          <a:custGeom>
            <a:rect b="b" l="l" r="r" t="t"/>
            <a:pathLst>
              <a:path extrusionOk="0" h="1559754" w="1323841">
                <a:moveTo>
                  <a:pt x="0" y="0"/>
                </a:moveTo>
                <a:lnTo>
                  <a:pt x="1323841" y="0"/>
                </a:lnTo>
                <a:lnTo>
                  <a:pt x="1323841" y="1559754"/>
                </a:lnTo>
                <a:lnTo>
                  <a:pt x="0" y="1559754"/>
                </a:lnTo>
                <a:lnTo>
                  <a:pt x="0" y="0"/>
                </a:lnTo>
                <a:close/>
              </a:path>
            </a:pathLst>
          </a:custGeom>
          <a:blipFill rotWithShape="1">
            <a:blip r:embed="rId6">
              <a:alphaModFix/>
            </a:blip>
            <a:stretch>
              <a:fillRect b="0" l="0" r="0" t="0"/>
            </a:stretch>
          </a:blipFill>
          <a:ln>
            <a:noFill/>
          </a:ln>
        </p:spPr>
      </p:sp>
      <p:sp>
        <p:nvSpPr>
          <p:cNvPr id="541" name="Google Shape;541;p47"/>
          <p:cNvSpPr/>
          <p:nvPr/>
        </p:nvSpPr>
        <p:spPr>
          <a:xfrm>
            <a:off x="10210864" y="1654824"/>
            <a:ext cx="1039999" cy="1024399"/>
          </a:xfrm>
          <a:custGeom>
            <a:rect b="b" l="l" r="r" t="t"/>
            <a:pathLst>
              <a:path extrusionOk="0" h="1379662" w="1400672">
                <a:moveTo>
                  <a:pt x="0" y="0"/>
                </a:moveTo>
                <a:lnTo>
                  <a:pt x="1400672" y="0"/>
                </a:lnTo>
                <a:lnTo>
                  <a:pt x="1400672" y="1379661"/>
                </a:lnTo>
                <a:lnTo>
                  <a:pt x="0" y="1379661"/>
                </a:lnTo>
                <a:lnTo>
                  <a:pt x="0" y="0"/>
                </a:lnTo>
                <a:close/>
              </a:path>
            </a:pathLst>
          </a:custGeom>
          <a:blipFill rotWithShape="1">
            <a:blip r:embed="rId7">
              <a:alphaModFix/>
            </a:blip>
            <a:stretch>
              <a:fillRect b="0" l="0" r="0" t="0"/>
            </a:stretch>
          </a:blipFill>
          <a:ln>
            <a:noFill/>
          </a:ln>
        </p:spPr>
      </p:sp>
      <p:pic>
        <p:nvPicPr>
          <p:cNvPr id="542" name="Google Shape;542;p47"/>
          <p:cNvPicPr preferRelativeResize="0"/>
          <p:nvPr/>
        </p:nvPicPr>
        <p:blipFill>
          <a:blip r:embed="rId8">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48"/>
          <p:cNvSpPr txBox="1"/>
          <p:nvPr/>
        </p:nvSpPr>
        <p:spPr>
          <a:xfrm>
            <a:off x="4078450" y="229124"/>
            <a:ext cx="4035000" cy="106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Gamification Principles and Motivation (III)</a:t>
            </a:r>
            <a:endParaRPr b="1" sz="2800">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800"/>
              <a:buFont typeface="Philosopher"/>
              <a:buNone/>
            </a:pPr>
            <a:r>
              <a:t/>
            </a:r>
            <a:endParaRPr b="1" sz="2800">
              <a:solidFill>
                <a:schemeClr val="dk1"/>
              </a:solidFill>
              <a:latin typeface="Philosopher"/>
              <a:ea typeface="Philosopher"/>
              <a:cs typeface="Philosopher"/>
              <a:sym typeface="Philosopher"/>
            </a:endParaRPr>
          </a:p>
        </p:txBody>
      </p:sp>
      <p:grpSp>
        <p:nvGrpSpPr>
          <p:cNvPr id="548" name="Google Shape;548;p48"/>
          <p:cNvGrpSpPr/>
          <p:nvPr/>
        </p:nvGrpSpPr>
        <p:grpSpPr>
          <a:xfrm>
            <a:off x="5470060" y="1039589"/>
            <a:ext cx="1251876" cy="358096"/>
            <a:chOff x="5470062" y="1167647"/>
            <a:chExt cx="1251876" cy="358096"/>
          </a:xfrm>
        </p:grpSpPr>
        <p:sp>
          <p:nvSpPr>
            <p:cNvPr id="549" name="Google Shape;549;p48"/>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0" name="Google Shape;550;p48"/>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1" name="Google Shape;551;p48"/>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552" name="Google Shape;552;p48"/>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553" name="Google Shape;553;p48"/>
          <p:cNvSpPr txBox="1"/>
          <p:nvPr/>
        </p:nvSpPr>
        <p:spPr>
          <a:xfrm>
            <a:off x="1971025" y="1908750"/>
            <a:ext cx="9442200" cy="3863400"/>
          </a:xfrm>
          <a:prstGeom prst="rect">
            <a:avLst/>
          </a:prstGeom>
          <a:noFill/>
          <a:ln>
            <a:noFill/>
          </a:ln>
        </p:spPr>
        <p:txBody>
          <a:bodyPr anchorCtr="0" anchor="t" bIns="45700" lIns="91425" spcFirstLastPara="1" rIns="91425" wrap="square" tIns="45700">
            <a:spAutoFit/>
          </a:bodyPr>
          <a:lstStyle/>
          <a:p>
            <a:pPr indent="-355600" lvl="0" marL="457200" marR="0" rtl="0" algn="l">
              <a:lnSpc>
                <a:spcPct val="100000"/>
              </a:lnSpc>
              <a:spcBef>
                <a:spcPts val="1000"/>
              </a:spcBef>
              <a:spcAft>
                <a:spcPts val="0"/>
              </a:spcAft>
              <a:buSzPts val="2000"/>
              <a:buFont typeface="Philosopher"/>
              <a:buChar char="-"/>
            </a:pPr>
            <a:r>
              <a:rPr b="1" lang="cs-CZ" sz="2000">
                <a:highlight>
                  <a:schemeClr val="accent1"/>
                </a:highlight>
                <a:latin typeface="Philosopher"/>
                <a:ea typeface="Philosopher"/>
                <a:cs typeface="Philosopher"/>
                <a:sym typeface="Philosopher"/>
              </a:rPr>
              <a:t>Personalization</a:t>
            </a:r>
            <a:r>
              <a:rPr lang="cs-CZ" sz="2000">
                <a:latin typeface="Philosopher"/>
                <a:ea typeface="Philosopher"/>
                <a:cs typeface="Philosopher"/>
                <a:sym typeface="Philosopher"/>
              </a:rPr>
              <a:t> caters to individual preferences, fostering a sense of autonomy. Choice empowers learners and increases their investment in the learning process;</a:t>
            </a:r>
            <a:endParaRPr sz="2000">
              <a:latin typeface="Philosopher"/>
              <a:ea typeface="Philosopher"/>
              <a:cs typeface="Philosopher"/>
              <a:sym typeface="Philosopher"/>
            </a:endParaRPr>
          </a:p>
          <a:p>
            <a:pPr indent="-355600" lvl="0" marL="457200" marR="0" rtl="0" algn="l">
              <a:lnSpc>
                <a:spcPct val="100000"/>
              </a:lnSpc>
              <a:spcBef>
                <a:spcPts val="1000"/>
              </a:spcBef>
              <a:spcAft>
                <a:spcPts val="0"/>
              </a:spcAft>
              <a:buSzPts val="2000"/>
              <a:buFont typeface="Philosopher"/>
              <a:buChar char="-"/>
            </a:pPr>
            <a:r>
              <a:rPr b="1" lang="cs-CZ" sz="2000">
                <a:highlight>
                  <a:schemeClr val="accent1"/>
                </a:highlight>
                <a:latin typeface="Philosopher"/>
                <a:ea typeface="Philosopher"/>
                <a:cs typeface="Philosopher"/>
                <a:sym typeface="Philosopher"/>
              </a:rPr>
              <a:t>Immersive Storytelling</a:t>
            </a:r>
            <a:r>
              <a:rPr lang="cs-CZ" sz="2000">
                <a:highlight>
                  <a:schemeClr val="accent1"/>
                </a:highlight>
                <a:latin typeface="Philosopher"/>
                <a:ea typeface="Philosopher"/>
                <a:cs typeface="Philosopher"/>
                <a:sym typeface="Philosopher"/>
              </a:rPr>
              <a:t>:</a:t>
            </a:r>
            <a:r>
              <a:rPr lang="cs-CZ" sz="2000">
                <a:latin typeface="Philosopher"/>
                <a:ea typeface="Philosopher"/>
                <a:cs typeface="Philosopher"/>
                <a:sym typeface="Philosopher"/>
              </a:rPr>
              <a:t> Stories create a relatable context and emotional connection. Immersive storytelling can lead to deeper engagement and a heightened sense of relevance;</a:t>
            </a:r>
            <a:endParaRPr sz="2000">
              <a:latin typeface="Philosopher"/>
              <a:ea typeface="Philosopher"/>
              <a:cs typeface="Philosopher"/>
              <a:sym typeface="Philosopher"/>
            </a:endParaRPr>
          </a:p>
          <a:p>
            <a:pPr indent="-355600" lvl="0" marL="457200" marR="0" rtl="0" algn="l">
              <a:lnSpc>
                <a:spcPct val="100000"/>
              </a:lnSpc>
              <a:spcBef>
                <a:spcPts val="1000"/>
              </a:spcBef>
              <a:spcAft>
                <a:spcPts val="0"/>
              </a:spcAft>
              <a:buSzPts val="2000"/>
              <a:buFont typeface="Philosopher"/>
              <a:buChar char="-"/>
            </a:pPr>
            <a:r>
              <a:rPr b="1" lang="cs-CZ" sz="2000">
                <a:highlight>
                  <a:schemeClr val="accent1"/>
                </a:highlight>
                <a:latin typeface="Philosopher"/>
                <a:ea typeface="Philosopher"/>
                <a:cs typeface="Philosopher"/>
                <a:sym typeface="Philosopher"/>
              </a:rPr>
              <a:t>Achievement and Leaderboards:</a:t>
            </a:r>
            <a:r>
              <a:rPr lang="cs-CZ" sz="2000">
                <a:highlight>
                  <a:schemeClr val="accent1"/>
                </a:highlight>
                <a:latin typeface="Philosopher"/>
                <a:ea typeface="Philosopher"/>
                <a:cs typeface="Philosopher"/>
                <a:sym typeface="Philosopher"/>
              </a:rPr>
              <a:t> </a:t>
            </a:r>
            <a:r>
              <a:rPr lang="cs-CZ" sz="2000">
                <a:latin typeface="Philosopher"/>
                <a:ea typeface="Philosopher"/>
                <a:cs typeface="Philosopher"/>
                <a:sym typeface="Philosopher"/>
              </a:rPr>
              <a:t>Public recognition and visibility of achievements motivate learners to excel and compete. Leaderboards fuel a desire to be at the top and contribute to sustained engagement;</a:t>
            </a:r>
            <a:endParaRPr sz="2000">
              <a:latin typeface="Philosopher"/>
              <a:ea typeface="Philosopher"/>
              <a:cs typeface="Philosopher"/>
              <a:sym typeface="Philosopher"/>
            </a:endParaRPr>
          </a:p>
          <a:p>
            <a:pPr indent="-355600" lvl="0" marL="457200" marR="0" rtl="0" algn="l">
              <a:lnSpc>
                <a:spcPct val="100000"/>
              </a:lnSpc>
              <a:spcBef>
                <a:spcPts val="1000"/>
              </a:spcBef>
              <a:spcAft>
                <a:spcPts val="1000"/>
              </a:spcAft>
              <a:buSzPts val="2000"/>
              <a:buFont typeface="Philosopher"/>
              <a:buChar char="-"/>
            </a:pPr>
            <a:r>
              <a:rPr b="1" lang="cs-CZ" sz="2000">
                <a:highlight>
                  <a:schemeClr val="accent1"/>
                </a:highlight>
                <a:latin typeface="Philosopher"/>
                <a:ea typeface="Philosopher"/>
                <a:cs typeface="Philosopher"/>
                <a:sym typeface="Philosopher"/>
              </a:rPr>
              <a:t>Playfulness</a:t>
            </a:r>
            <a:r>
              <a:rPr lang="cs-CZ" sz="2000">
                <a:highlight>
                  <a:schemeClr val="accent1"/>
                </a:highlight>
                <a:latin typeface="Philosopher"/>
                <a:ea typeface="Philosopher"/>
                <a:cs typeface="Philosopher"/>
                <a:sym typeface="Philosopher"/>
              </a:rPr>
              <a:t> </a:t>
            </a:r>
            <a:r>
              <a:rPr lang="cs-CZ" sz="2000">
                <a:latin typeface="Philosopher"/>
                <a:ea typeface="Philosopher"/>
                <a:cs typeface="Philosopher"/>
                <a:sym typeface="Philosopher"/>
              </a:rPr>
              <a:t>makes learning enjoyable and reduces perceived difficulty. Fun interactions create positive emotions, contributing to enhanced motivation.</a:t>
            </a:r>
            <a:endParaRPr sz="2000">
              <a:latin typeface="Philosopher"/>
              <a:ea typeface="Philosopher"/>
              <a:cs typeface="Philosopher"/>
              <a:sym typeface="Philosopher"/>
            </a:endParaRPr>
          </a:p>
        </p:txBody>
      </p:sp>
      <p:sp>
        <p:nvSpPr>
          <p:cNvPr id="554" name="Google Shape;554;p48"/>
          <p:cNvSpPr/>
          <p:nvPr/>
        </p:nvSpPr>
        <p:spPr>
          <a:xfrm>
            <a:off x="1173116" y="1743875"/>
            <a:ext cx="714156" cy="816178"/>
          </a:xfrm>
          <a:custGeom>
            <a:rect b="b" l="l" r="r" t="t"/>
            <a:pathLst>
              <a:path extrusionOk="0" h="1562064" w="1366806">
                <a:moveTo>
                  <a:pt x="0" y="0"/>
                </a:moveTo>
                <a:lnTo>
                  <a:pt x="1366806" y="0"/>
                </a:lnTo>
                <a:lnTo>
                  <a:pt x="1366806" y="1562063"/>
                </a:lnTo>
                <a:lnTo>
                  <a:pt x="0" y="1562063"/>
                </a:lnTo>
                <a:lnTo>
                  <a:pt x="0" y="0"/>
                </a:lnTo>
                <a:close/>
              </a:path>
            </a:pathLst>
          </a:custGeom>
          <a:blipFill rotWithShape="1">
            <a:blip r:embed="rId4">
              <a:alphaModFix/>
            </a:blip>
            <a:stretch>
              <a:fillRect b="0" l="0" r="0" t="0"/>
            </a:stretch>
          </a:blipFill>
          <a:ln>
            <a:noFill/>
          </a:ln>
        </p:spPr>
      </p:sp>
      <p:sp>
        <p:nvSpPr>
          <p:cNvPr id="555" name="Google Shape;555;p48"/>
          <p:cNvSpPr/>
          <p:nvPr/>
        </p:nvSpPr>
        <p:spPr>
          <a:xfrm>
            <a:off x="1067427" y="3763199"/>
            <a:ext cx="925523" cy="925523"/>
          </a:xfrm>
          <a:custGeom>
            <a:rect b="b" l="l" r="r" t="t"/>
            <a:pathLst>
              <a:path extrusionOk="0" h="1562064" w="1562064">
                <a:moveTo>
                  <a:pt x="0" y="0"/>
                </a:moveTo>
                <a:lnTo>
                  <a:pt x="1562064" y="0"/>
                </a:lnTo>
                <a:lnTo>
                  <a:pt x="1562064" y="1562063"/>
                </a:lnTo>
                <a:lnTo>
                  <a:pt x="0" y="1562063"/>
                </a:lnTo>
                <a:lnTo>
                  <a:pt x="0" y="0"/>
                </a:lnTo>
                <a:close/>
              </a:path>
            </a:pathLst>
          </a:custGeom>
          <a:blipFill rotWithShape="1">
            <a:blip r:embed="rId5">
              <a:alphaModFix/>
            </a:blip>
            <a:stretch>
              <a:fillRect b="0" l="0" r="0" t="0"/>
            </a:stretch>
          </a:blipFill>
          <a:ln>
            <a:noFill/>
          </a:ln>
        </p:spPr>
      </p:sp>
      <p:sp>
        <p:nvSpPr>
          <p:cNvPr id="556" name="Google Shape;556;p48"/>
          <p:cNvSpPr/>
          <p:nvPr/>
        </p:nvSpPr>
        <p:spPr>
          <a:xfrm>
            <a:off x="961259" y="2827386"/>
            <a:ext cx="1137859" cy="668492"/>
          </a:xfrm>
          <a:custGeom>
            <a:rect b="b" l="l" r="r" t="t"/>
            <a:pathLst>
              <a:path extrusionOk="0" h="871000" w="1482553">
                <a:moveTo>
                  <a:pt x="0" y="0"/>
                </a:moveTo>
                <a:lnTo>
                  <a:pt x="1482554" y="0"/>
                </a:lnTo>
                <a:lnTo>
                  <a:pt x="1482554" y="871000"/>
                </a:lnTo>
                <a:lnTo>
                  <a:pt x="0" y="871000"/>
                </a:lnTo>
                <a:lnTo>
                  <a:pt x="0" y="0"/>
                </a:lnTo>
                <a:close/>
              </a:path>
            </a:pathLst>
          </a:custGeom>
          <a:blipFill rotWithShape="1">
            <a:blip r:embed="rId6">
              <a:alphaModFix/>
            </a:blip>
            <a:stretch>
              <a:fillRect b="0" l="0" r="0" t="0"/>
            </a:stretch>
          </a:blipFill>
          <a:ln>
            <a:noFill/>
          </a:ln>
        </p:spPr>
      </p:sp>
      <p:sp>
        <p:nvSpPr>
          <p:cNvPr id="557" name="Google Shape;557;p48"/>
          <p:cNvSpPr/>
          <p:nvPr/>
        </p:nvSpPr>
        <p:spPr>
          <a:xfrm>
            <a:off x="1124752" y="4956039"/>
            <a:ext cx="810863" cy="816116"/>
          </a:xfrm>
          <a:custGeom>
            <a:rect b="b" l="l" r="r" t="t"/>
            <a:pathLst>
              <a:path extrusionOk="0" h="1511326" w="1522747">
                <a:moveTo>
                  <a:pt x="0" y="0"/>
                </a:moveTo>
                <a:lnTo>
                  <a:pt x="1522747" y="0"/>
                </a:lnTo>
                <a:lnTo>
                  <a:pt x="1522747" y="1511327"/>
                </a:lnTo>
                <a:lnTo>
                  <a:pt x="0" y="1511327"/>
                </a:lnTo>
                <a:lnTo>
                  <a:pt x="0" y="0"/>
                </a:lnTo>
                <a:close/>
              </a:path>
            </a:pathLst>
          </a:custGeom>
          <a:blipFill rotWithShape="1">
            <a:blip r:embed="rId7">
              <a:alphaModFix/>
            </a:blip>
            <a:stretch>
              <a:fillRect b="0" l="0" r="0" t="0"/>
            </a:stretch>
          </a:blipFill>
          <a:ln>
            <a:noFill/>
          </a:ln>
        </p:spPr>
      </p:sp>
      <p:pic>
        <p:nvPicPr>
          <p:cNvPr id="558" name="Google Shape;558;p48"/>
          <p:cNvPicPr preferRelativeResize="0"/>
          <p:nvPr/>
        </p:nvPicPr>
        <p:blipFill>
          <a:blip r:embed="rId8">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49"/>
          <p:cNvSpPr txBox="1"/>
          <p:nvPr/>
        </p:nvSpPr>
        <p:spPr>
          <a:xfrm>
            <a:off x="4446338" y="199500"/>
            <a:ext cx="5838600" cy="7725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chemeClr val="dk1"/>
              </a:buClr>
              <a:buSzPts val="1800"/>
              <a:buFont typeface="Philosopher"/>
              <a:buNone/>
            </a:pPr>
            <a:r>
              <a:rPr b="1" lang="cs-CZ" sz="2000">
                <a:solidFill>
                  <a:schemeClr val="dk1"/>
                </a:solidFill>
                <a:latin typeface="Philosopher"/>
                <a:ea typeface="Philosopher"/>
                <a:cs typeface="Philosopher"/>
                <a:sym typeface="Philosopher"/>
              </a:rPr>
              <a:t>Small Group Activity:</a:t>
            </a:r>
            <a:br>
              <a:rPr b="1" lang="cs-CZ" sz="2000">
                <a:solidFill>
                  <a:schemeClr val="dk1"/>
                </a:solidFill>
                <a:latin typeface="Philosopher"/>
                <a:ea typeface="Philosopher"/>
                <a:cs typeface="Philosopher"/>
                <a:sym typeface="Philosopher"/>
              </a:rPr>
            </a:br>
            <a:r>
              <a:rPr b="1" lang="cs-CZ" sz="2000">
                <a:solidFill>
                  <a:schemeClr val="dk1"/>
                </a:solidFill>
                <a:latin typeface="Philosopher"/>
                <a:ea typeface="Philosopher"/>
                <a:cs typeface="Philosopher"/>
                <a:sym typeface="Philosopher"/>
              </a:rPr>
              <a:t>Designing a Gamified Learning Activity</a:t>
            </a:r>
            <a:endParaRPr b="1" i="0" sz="2000" u="none" cap="none" strike="noStrike">
              <a:solidFill>
                <a:schemeClr val="dk1"/>
              </a:solidFill>
              <a:latin typeface="Philosopher"/>
              <a:ea typeface="Philosopher"/>
              <a:cs typeface="Philosopher"/>
              <a:sym typeface="Philosopher"/>
            </a:endParaRPr>
          </a:p>
        </p:txBody>
      </p:sp>
      <p:grpSp>
        <p:nvGrpSpPr>
          <p:cNvPr id="564" name="Google Shape;564;p49"/>
          <p:cNvGrpSpPr/>
          <p:nvPr/>
        </p:nvGrpSpPr>
        <p:grpSpPr>
          <a:xfrm>
            <a:off x="9050947" y="1012929"/>
            <a:ext cx="1060214" cy="205511"/>
            <a:chOff x="5470062" y="1167647"/>
            <a:chExt cx="1251876" cy="358096"/>
          </a:xfrm>
        </p:grpSpPr>
        <p:sp>
          <p:nvSpPr>
            <p:cNvPr id="565" name="Google Shape;565;p49"/>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6" name="Google Shape;566;p49"/>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7" name="Google Shape;567;p49"/>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cxnSp>
        <p:nvCxnSpPr>
          <p:cNvPr id="568" name="Google Shape;568;p49"/>
          <p:cNvCxnSpPr/>
          <p:nvPr/>
        </p:nvCxnSpPr>
        <p:spPr>
          <a:xfrm>
            <a:off x="2049119" y="2098055"/>
            <a:ext cx="1529400" cy="0"/>
          </a:xfrm>
          <a:prstGeom prst="straightConnector1">
            <a:avLst/>
          </a:prstGeom>
          <a:noFill/>
          <a:ln cap="flat" cmpd="sng" w="25400">
            <a:solidFill>
              <a:schemeClr val="accent1"/>
            </a:solidFill>
            <a:prstDash val="solid"/>
            <a:miter lim="800000"/>
            <a:headEnd len="sm" w="sm" type="none"/>
            <a:tailEnd len="sm" w="sm" type="none"/>
          </a:ln>
        </p:spPr>
      </p:cxnSp>
      <p:grpSp>
        <p:nvGrpSpPr>
          <p:cNvPr id="569" name="Google Shape;569;p49"/>
          <p:cNvGrpSpPr/>
          <p:nvPr/>
        </p:nvGrpSpPr>
        <p:grpSpPr>
          <a:xfrm>
            <a:off x="1061926" y="1191303"/>
            <a:ext cx="1692942" cy="1708221"/>
            <a:chOff x="1550838" y="735710"/>
            <a:chExt cx="2648118" cy="2456105"/>
          </a:xfrm>
        </p:grpSpPr>
        <p:sp>
          <p:nvSpPr>
            <p:cNvPr id="570" name="Google Shape;570;p49"/>
            <p:cNvSpPr/>
            <p:nvPr/>
          </p:nvSpPr>
          <p:spPr>
            <a:xfrm rot="1084574">
              <a:off x="1787936" y="1026727"/>
              <a:ext cx="2173922" cy="1874072"/>
            </a:xfrm>
            <a:prstGeom prst="triangle">
              <a:avLst>
                <a:gd fmla="val 50000" name="adj"/>
              </a:avLst>
            </a:prstGeom>
            <a:no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1" name="Google Shape;571;p49"/>
            <p:cNvSpPr/>
            <p:nvPr/>
          </p:nvSpPr>
          <p:spPr>
            <a:xfrm rot="400104">
              <a:off x="1787936" y="1026728"/>
              <a:ext cx="2173922" cy="1874072"/>
            </a:xfrm>
            <a:prstGeom prst="triangle">
              <a:avLst>
                <a:gd fmla="val 50000" name="adj"/>
              </a:avLst>
            </a:prstGeom>
            <a:solidFill>
              <a:schemeClr val="lt1"/>
            </a:solid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572" name="Google Shape;572;p49"/>
          <p:cNvSpPr txBox="1"/>
          <p:nvPr/>
        </p:nvSpPr>
        <p:spPr>
          <a:xfrm>
            <a:off x="1363891" y="1822280"/>
            <a:ext cx="1060200" cy="86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cs-CZ" sz="3600" u="none" cap="none" strike="noStrike">
                <a:solidFill>
                  <a:schemeClr val="dk1"/>
                </a:solidFill>
                <a:latin typeface="Philosopher"/>
                <a:ea typeface="Philosopher"/>
                <a:cs typeface="Philosopher"/>
                <a:sym typeface="Philosopher"/>
              </a:rPr>
              <a:t>01</a:t>
            </a:r>
            <a:endParaRPr b="1" i="0" sz="3600" u="none" cap="none" strike="noStrike">
              <a:solidFill>
                <a:schemeClr val="dk1"/>
              </a:solidFill>
              <a:latin typeface="Philosopher"/>
              <a:ea typeface="Philosopher"/>
              <a:cs typeface="Philosopher"/>
              <a:sym typeface="Philosopher"/>
            </a:endParaRPr>
          </a:p>
        </p:txBody>
      </p:sp>
      <p:sp>
        <p:nvSpPr>
          <p:cNvPr id="573" name="Google Shape;573;p49"/>
          <p:cNvSpPr txBox="1"/>
          <p:nvPr/>
        </p:nvSpPr>
        <p:spPr>
          <a:xfrm>
            <a:off x="310925" y="2912875"/>
            <a:ext cx="22479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cs-CZ" sz="1600">
                <a:solidFill>
                  <a:schemeClr val="dk1"/>
                </a:solidFill>
                <a:highlight>
                  <a:srgbClr val="FFE68F"/>
                </a:highlight>
                <a:latin typeface="Philosopher"/>
                <a:ea typeface="Philosopher"/>
                <a:cs typeface="Philosopher"/>
                <a:sym typeface="Philosopher"/>
              </a:rPr>
              <a:t>Scenario Introduction</a:t>
            </a:r>
            <a:endParaRPr b="0" i="0" sz="1200" u="none" cap="none" strike="noStrike">
              <a:solidFill>
                <a:srgbClr val="000000"/>
              </a:solidFill>
              <a:highlight>
                <a:srgbClr val="FFE68F"/>
              </a:highlight>
              <a:latin typeface="Arial"/>
              <a:ea typeface="Arial"/>
              <a:cs typeface="Arial"/>
              <a:sym typeface="Arial"/>
            </a:endParaRPr>
          </a:p>
        </p:txBody>
      </p:sp>
      <p:sp>
        <p:nvSpPr>
          <p:cNvPr id="574" name="Google Shape;574;p49"/>
          <p:cNvSpPr txBox="1"/>
          <p:nvPr/>
        </p:nvSpPr>
        <p:spPr>
          <a:xfrm>
            <a:off x="302350" y="3263500"/>
            <a:ext cx="2384400" cy="26409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400"/>
              <a:buFont typeface="Arial"/>
              <a:buNone/>
            </a:pPr>
            <a:r>
              <a:rPr lang="cs-CZ">
                <a:latin typeface="Roboto"/>
                <a:ea typeface="Roboto"/>
                <a:cs typeface="Roboto"/>
                <a:sym typeface="Roboto"/>
              </a:rPr>
              <a:t>Facilitator introduce a hypothetical learning scenario related to the workshop's topic.</a:t>
            </a:r>
            <a:endParaRPr>
              <a:latin typeface="Roboto"/>
              <a:ea typeface="Roboto"/>
              <a:cs typeface="Roboto"/>
              <a:sym typeface="Roboto"/>
            </a:endParaRPr>
          </a:p>
          <a:p>
            <a:pPr indent="0" lvl="0" marL="0" marR="0" rtl="0" algn="l">
              <a:lnSpc>
                <a:spcPct val="150000"/>
              </a:lnSpc>
              <a:spcBef>
                <a:spcPts val="0"/>
              </a:spcBef>
              <a:spcAft>
                <a:spcPts val="0"/>
              </a:spcAft>
              <a:buClr>
                <a:srgbClr val="000000"/>
              </a:buClr>
              <a:buSzPts val="1400"/>
              <a:buFont typeface="Arial"/>
              <a:buNone/>
            </a:pPr>
            <a:r>
              <a:rPr lang="cs-CZ">
                <a:latin typeface="Roboto"/>
                <a:ea typeface="Roboto"/>
                <a:cs typeface="Roboto"/>
                <a:sym typeface="Roboto"/>
              </a:rPr>
              <a:t>For instance, designing a gamified activity for a remote language learning course.</a:t>
            </a:r>
            <a:endParaRPr b="0" i="0" u="none" cap="none" strike="noStrike">
              <a:solidFill>
                <a:srgbClr val="000000"/>
              </a:solidFill>
              <a:latin typeface="Roboto"/>
              <a:ea typeface="Roboto"/>
              <a:cs typeface="Roboto"/>
              <a:sym typeface="Roboto"/>
            </a:endParaRPr>
          </a:p>
        </p:txBody>
      </p:sp>
      <p:sp>
        <p:nvSpPr>
          <p:cNvPr id="575" name="Google Shape;575;p49"/>
          <p:cNvSpPr txBox="1"/>
          <p:nvPr/>
        </p:nvSpPr>
        <p:spPr>
          <a:xfrm>
            <a:off x="2550871" y="2912872"/>
            <a:ext cx="23844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cs-CZ" sz="1600">
                <a:solidFill>
                  <a:schemeClr val="dk1"/>
                </a:solidFill>
                <a:highlight>
                  <a:srgbClr val="FFE68F"/>
                </a:highlight>
                <a:latin typeface="Philosopher"/>
                <a:ea typeface="Philosopher"/>
                <a:cs typeface="Philosopher"/>
                <a:sym typeface="Philosopher"/>
              </a:rPr>
              <a:t>Gamification Elements</a:t>
            </a:r>
            <a:endParaRPr b="1" sz="1600">
              <a:solidFill>
                <a:schemeClr val="dk1"/>
              </a:solidFill>
              <a:highlight>
                <a:srgbClr val="FFE68F"/>
              </a:highlight>
              <a:latin typeface="Philosopher"/>
              <a:ea typeface="Philosopher"/>
              <a:cs typeface="Philosopher"/>
              <a:sym typeface="Philosopher"/>
            </a:endParaRPr>
          </a:p>
        </p:txBody>
      </p:sp>
      <p:sp>
        <p:nvSpPr>
          <p:cNvPr id="576" name="Google Shape;576;p49"/>
          <p:cNvSpPr txBox="1"/>
          <p:nvPr/>
        </p:nvSpPr>
        <p:spPr>
          <a:xfrm>
            <a:off x="2614975" y="3229025"/>
            <a:ext cx="2384400" cy="20934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400"/>
              <a:buFont typeface="Arial"/>
              <a:buNone/>
            </a:pPr>
            <a:r>
              <a:rPr lang="cs-CZ">
                <a:solidFill>
                  <a:schemeClr val="dk1"/>
                </a:solidFill>
                <a:latin typeface="Roboto"/>
                <a:ea typeface="Roboto"/>
                <a:cs typeface="Roboto"/>
                <a:sym typeface="Roboto"/>
              </a:rPr>
              <a:t>Facilitator provides groups with distinct elements to incorporate into their gamified activity designs. </a:t>
            </a:r>
            <a:r>
              <a:rPr lang="cs-CZ">
                <a:solidFill>
                  <a:schemeClr val="dk1"/>
                </a:solidFill>
                <a:latin typeface="Roboto"/>
                <a:ea typeface="Roboto"/>
                <a:cs typeface="Roboto"/>
                <a:sym typeface="Roboto"/>
              </a:rPr>
              <a:t>Examples could include points, badges, levels, leaderboards, and rewards.</a:t>
            </a:r>
            <a:endParaRPr>
              <a:solidFill>
                <a:schemeClr val="dk1"/>
              </a:solidFill>
              <a:latin typeface="Roboto"/>
              <a:ea typeface="Roboto"/>
              <a:cs typeface="Roboto"/>
              <a:sym typeface="Roboto"/>
            </a:endParaRPr>
          </a:p>
        </p:txBody>
      </p:sp>
      <p:sp>
        <p:nvSpPr>
          <p:cNvPr id="577" name="Google Shape;577;p49"/>
          <p:cNvSpPr txBox="1"/>
          <p:nvPr/>
        </p:nvSpPr>
        <p:spPr>
          <a:xfrm>
            <a:off x="4899084" y="2898572"/>
            <a:ext cx="23844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cs-CZ" sz="1600">
                <a:solidFill>
                  <a:schemeClr val="dk1"/>
                </a:solidFill>
                <a:highlight>
                  <a:srgbClr val="FFE68F"/>
                </a:highlight>
                <a:latin typeface="Philosopher"/>
                <a:ea typeface="Philosopher"/>
                <a:cs typeface="Philosopher"/>
                <a:sym typeface="Philosopher"/>
              </a:rPr>
              <a:t>Design Considerations:</a:t>
            </a:r>
            <a:endParaRPr b="0" i="0" sz="1200" u="none" cap="none" strike="noStrike">
              <a:solidFill>
                <a:srgbClr val="000000"/>
              </a:solidFill>
              <a:highlight>
                <a:srgbClr val="FFE68F"/>
              </a:highlight>
              <a:latin typeface="Arial"/>
              <a:ea typeface="Arial"/>
              <a:cs typeface="Arial"/>
              <a:sym typeface="Arial"/>
            </a:endParaRPr>
          </a:p>
        </p:txBody>
      </p:sp>
      <p:sp>
        <p:nvSpPr>
          <p:cNvPr id="578" name="Google Shape;578;p49"/>
          <p:cNvSpPr txBox="1"/>
          <p:nvPr/>
        </p:nvSpPr>
        <p:spPr>
          <a:xfrm>
            <a:off x="4935275" y="3206850"/>
            <a:ext cx="2452500" cy="32817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lang="cs-CZ">
                <a:solidFill>
                  <a:schemeClr val="dk1"/>
                </a:solidFill>
                <a:latin typeface="Roboto"/>
                <a:ea typeface="Roboto"/>
                <a:cs typeface="Roboto"/>
                <a:sym typeface="Roboto"/>
              </a:rPr>
              <a:t>- Create tasks or challenges aligned with the learning scenario;</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cs-CZ">
                <a:solidFill>
                  <a:schemeClr val="dk1"/>
                </a:solidFill>
                <a:latin typeface="Roboto"/>
                <a:ea typeface="Roboto"/>
                <a:cs typeface="Roboto"/>
                <a:sym typeface="Roboto"/>
              </a:rPr>
              <a:t>- Decide how participants can earn points or badges;</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cs-CZ">
                <a:solidFill>
                  <a:schemeClr val="dk1"/>
                </a:solidFill>
                <a:latin typeface="Roboto"/>
                <a:ea typeface="Roboto"/>
                <a:cs typeface="Roboto"/>
                <a:sym typeface="Roboto"/>
              </a:rPr>
              <a:t>- Determine how levels or progression will be structured;</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cs-CZ">
                <a:solidFill>
                  <a:schemeClr val="dk1"/>
                </a:solidFill>
                <a:latin typeface="Roboto"/>
                <a:ea typeface="Roboto"/>
                <a:cs typeface="Roboto"/>
                <a:sym typeface="Roboto"/>
              </a:rPr>
              <a:t>- Define rewards that motivate participation;</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cs-CZ">
                <a:solidFill>
                  <a:schemeClr val="dk1"/>
                </a:solidFill>
                <a:latin typeface="Roboto"/>
                <a:ea typeface="Roboto"/>
                <a:cs typeface="Roboto"/>
                <a:sym typeface="Roboto"/>
              </a:rPr>
              <a:t>- Consider the desired duration and pacing of the activity.</a:t>
            </a:r>
            <a:endParaRPr>
              <a:solidFill>
                <a:schemeClr val="dk1"/>
              </a:solidFill>
              <a:latin typeface="Roboto"/>
              <a:ea typeface="Roboto"/>
              <a:cs typeface="Roboto"/>
              <a:sym typeface="Roboto"/>
            </a:endParaRPr>
          </a:p>
        </p:txBody>
      </p:sp>
      <p:sp>
        <p:nvSpPr>
          <p:cNvPr id="579" name="Google Shape;579;p49"/>
          <p:cNvSpPr txBox="1"/>
          <p:nvPr/>
        </p:nvSpPr>
        <p:spPr>
          <a:xfrm>
            <a:off x="7381300" y="2885150"/>
            <a:ext cx="21348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cs-CZ" sz="1600">
                <a:solidFill>
                  <a:schemeClr val="dk1"/>
                </a:solidFill>
                <a:highlight>
                  <a:srgbClr val="FFE68F"/>
                </a:highlight>
                <a:latin typeface="Philosopher"/>
                <a:ea typeface="Philosopher"/>
                <a:cs typeface="Philosopher"/>
                <a:sym typeface="Philosopher"/>
              </a:rPr>
              <a:t>Rules and Mechanics</a:t>
            </a:r>
            <a:endParaRPr b="0" i="0" sz="1200" u="none" cap="none" strike="noStrike">
              <a:solidFill>
                <a:srgbClr val="000000"/>
              </a:solidFill>
              <a:highlight>
                <a:srgbClr val="FFE68F"/>
              </a:highlight>
              <a:latin typeface="Arial"/>
              <a:ea typeface="Arial"/>
              <a:cs typeface="Arial"/>
              <a:sym typeface="Arial"/>
            </a:endParaRPr>
          </a:p>
        </p:txBody>
      </p:sp>
      <p:sp>
        <p:nvSpPr>
          <p:cNvPr id="580" name="Google Shape;580;p49"/>
          <p:cNvSpPr txBox="1"/>
          <p:nvPr/>
        </p:nvSpPr>
        <p:spPr>
          <a:xfrm>
            <a:off x="9670500" y="3219400"/>
            <a:ext cx="2247900" cy="30339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a:solidFill>
                  <a:schemeClr val="dk1"/>
                </a:solidFill>
                <a:latin typeface="Roboto"/>
                <a:ea typeface="Roboto"/>
                <a:cs typeface="Roboto"/>
                <a:sym typeface="Roboto"/>
              </a:rPr>
              <a:t>- Introduce the scenario and context;</a:t>
            </a:r>
            <a:endParaRPr>
              <a:solidFill>
                <a:schemeClr val="dk1"/>
              </a:solidFill>
              <a:latin typeface="Roboto"/>
              <a:ea typeface="Roboto"/>
              <a:cs typeface="Roboto"/>
              <a:sym typeface="Roboto"/>
            </a:endParaRPr>
          </a:p>
          <a:p>
            <a:pPr indent="0" lvl="0" marL="0" marR="0" rtl="0" algn="l">
              <a:lnSpc>
                <a:spcPct val="115000"/>
              </a:lnSpc>
              <a:spcBef>
                <a:spcPts val="0"/>
              </a:spcBef>
              <a:spcAft>
                <a:spcPts val="0"/>
              </a:spcAft>
              <a:buNone/>
            </a:pPr>
            <a:r>
              <a:rPr lang="cs-CZ">
                <a:solidFill>
                  <a:schemeClr val="dk1"/>
                </a:solidFill>
                <a:latin typeface="Roboto"/>
                <a:ea typeface="Roboto"/>
                <a:cs typeface="Roboto"/>
                <a:sym typeface="Roboto"/>
              </a:rPr>
              <a:t>- Explain the chosen gamification elements;</a:t>
            </a:r>
            <a:endParaRPr>
              <a:solidFill>
                <a:schemeClr val="dk1"/>
              </a:solidFill>
              <a:latin typeface="Roboto"/>
              <a:ea typeface="Roboto"/>
              <a:cs typeface="Roboto"/>
              <a:sym typeface="Roboto"/>
            </a:endParaRPr>
          </a:p>
          <a:p>
            <a:pPr indent="0" lvl="0" marL="0" marR="0" rtl="0" algn="l">
              <a:lnSpc>
                <a:spcPct val="115000"/>
              </a:lnSpc>
              <a:spcBef>
                <a:spcPts val="0"/>
              </a:spcBef>
              <a:spcAft>
                <a:spcPts val="0"/>
              </a:spcAft>
              <a:buNone/>
            </a:pPr>
            <a:r>
              <a:rPr lang="cs-CZ">
                <a:solidFill>
                  <a:schemeClr val="dk1"/>
                </a:solidFill>
                <a:latin typeface="Roboto"/>
                <a:ea typeface="Roboto"/>
                <a:cs typeface="Roboto"/>
                <a:sym typeface="Roboto"/>
              </a:rPr>
              <a:t>- Describe the rules and mechanics of the activity;</a:t>
            </a:r>
            <a:endParaRPr>
              <a:solidFill>
                <a:schemeClr val="dk1"/>
              </a:solidFill>
              <a:latin typeface="Roboto"/>
              <a:ea typeface="Roboto"/>
              <a:cs typeface="Roboto"/>
              <a:sym typeface="Roboto"/>
            </a:endParaRPr>
          </a:p>
          <a:p>
            <a:pPr indent="0" lvl="0" marL="0" marR="0" rtl="0" algn="l">
              <a:lnSpc>
                <a:spcPct val="115000"/>
              </a:lnSpc>
              <a:spcBef>
                <a:spcPts val="0"/>
              </a:spcBef>
              <a:spcAft>
                <a:spcPts val="0"/>
              </a:spcAft>
              <a:buNone/>
            </a:pPr>
            <a:r>
              <a:rPr lang="cs-CZ">
                <a:solidFill>
                  <a:schemeClr val="dk1"/>
                </a:solidFill>
                <a:latin typeface="Roboto"/>
                <a:ea typeface="Roboto"/>
                <a:cs typeface="Roboto"/>
                <a:sym typeface="Roboto"/>
              </a:rPr>
              <a:t>- Discuss how engagement and motivation will be fostered;</a:t>
            </a:r>
            <a:endParaRPr>
              <a:solidFill>
                <a:schemeClr val="dk1"/>
              </a:solidFill>
              <a:latin typeface="Roboto"/>
              <a:ea typeface="Roboto"/>
              <a:cs typeface="Roboto"/>
              <a:sym typeface="Roboto"/>
            </a:endParaRPr>
          </a:p>
          <a:p>
            <a:pPr indent="0" lvl="0" marL="0" marR="0" rtl="0" algn="l">
              <a:lnSpc>
                <a:spcPct val="115000"/>
              </a:lnSpc>
              <a:spcBef>
                <a:spcPts val="0"/>
              </a:spcBef>
              <a:spcAft>
                <a:spcPts val="0"/>
              </a:spcAft>
              <a:buNone/>
            </a:pPr>
            <a:r>
              <a:rPr lang="cs-CZ">
                <a:solidFill>
                  <a:schemeClr val="dk1"/>
                </a:solidFill>
                <a:latin typeface="Roboto"/>
                <a:ea typeface="Roboto"/>
                <a:cs typeface="Roboto"/>
                <a:sym typeface="Roboto"/>
              </a:rPr>
              <a:t>- Share the expected outcomes and benefits.</a:t>
            </a:r>
            <a:endParaRPr>
              <a:solidFill>
                <a:schemeClr val="dk1"/>
              </a:solidFill>
              <a:latin typeface="Roboto"/>
              <a:ea typeface="Roboto"/>
              <a:cs typeface="Roboto"/>
              <a:sym typeface="Roboto"/>
            </a:endParaRPr>
          </a:p>
        </p:txBody>
      </p:sp>
      <p:pic>
        <p:nvPicPr>
          <p:cNvPr descr="A picture containing icon&#10;&#10;Description automatically generated" id="581" name="Google Shape;581;p49"/>
          <p:cNvPicPr preferRelativeResize="0"/>
          <p:nvPr/>
        </p:nvPicPr>
        <p:blipFill rotWithShape="1">
          <a:blip r:embed="rId3">
            <a:alphaModFix/>
          </a:blip>
          <a:srcRect b="0" l="0" r="0" t="0"/>
          <a:stretch/>
        </p:blipFill>
        <p:spPr>
          <a:xfrm>
            <a:off x="10701663" y="-38388"/>
            <a:ext cx="1728147" cy="1221723"/>
          </a:xfrm>
          <a:prstGeom prst="rect">
            <a:avLst/>
          </a:prstGeom>
          <a:noFill/>
          <a:ln>
            <a:noFill/>
          </a:ln>
        </p:spPr>
      </p:pic>
      <p:sp>
        <p:nvSpPr>
          <p:cNvPr id="582" name="Google Shape;582;p49"/>
          <p:cNvSpPr txBox="1"/>
          <p:nvPr/>
        </p:nvSpPr>
        <p:spPr>
          <a:xfrm>
            <a:off x="270696" y="931825"/>
            <a:ext cx="5673900" cy="354000"/>
          </a:xfrm>
          <a:prstGeom prst="rect">
            <a:avLst/>
          </a:prstGeom>
          <a:noFill/>
          <a:ln>
            <a:noFill/>
          </a:ln>
        </p:spPr>
        <p:txBody>
          <a:bodyPr anchorCtr="0" anchor="t" bIns="45700" lIns="91425" spcFirstLastPara="1" rIns="91425" wrap="square" tIns="45700">
            <a:spAutoFit/>
          </a:bodyPr>
          <a:lstStyle/>
          <a:p>
            <a:pPr indent="-336550" lvl="0" marL="457200" rtl="0" algn="just">
              <a:spcBef>
                <a:spcPts val="0"/>
              </a:spcBef>
              <a:spcAft>
                <a:spcPts val="0"/>
              </a:spcAft>
              <a:buClr>
                <a:schemeClr val="dk1"/>
              </a:buClr>
              <a:buSzPts val="1700"/>
              <a:buFont typeface="Philosopher"/>
              <a:buChar char="-"/>
            </a:pPr>
            <a:r>
              <a:rPr lang="cs-CZ" sz="1700">
                <a:solidFill>
                  <a:schemeClr val="dk1"/>
                </a:solidFill>
                <a:latin typeface="Philosopher"/>
                <a:ea typeface="Philosopher"/>
                <a:cs typeface="Philosopher"/>
                <a:sym typeface="Philosopher"/>
              </a:rPr>
              <a:t>Divide participants into small groups </a:t>
            </a:r>
            <a:r>
              <a:rPr b="1" lang="cs-CZ" sz="1700">
                <a:solidFill>
                  <a:schemeClr val="dk1"/>
                </a:solidFill>
                <a:latin typeface="Philosopher"/>
                <a:ea typeface="Philosopher"/>
                <a:cs typeface="Philosopher"/>
                <a:sym typeface="Philosopher"/>
              </a:rPr>
              <a:t>of 3-4 people</a:t>
            </a:r>
            <a:r>
              <a:rPr lang="cs-CZ" sz="1700">
                <a:solidFill>
                  <a:schemeClr val="dk1"/>
                </a:solidFill>
                <a:latin typeface="Philosopher"/>
                <a:ea typeface="Philosopher"/>
                <a:cs typeface="Philosopher"/>
                <a:sym typeface="Philosopher"/>
              </a:rPr>
              <a:t>.</a:t>
            </a:r>
            <a:endParaRPr b="0" i="0" sz="1900" u="none" cap="none" strike="noStrike">
              <a:solidFill>
                <a:srgbClr val="000000"/>
              </a:solidFill>
              <a:latin typeface="Philosopher"/>
              <a:ea typeface="Philosopher"/>
              <a:cs typeface="Philosopher"/>
              <a:sym typeface="Philosopher"/>
            </a:endParaRPr>
          </a:p>
        </p:txBody>
      </p:sp>
      <p:cxnSp>
        <p:nvCxnSpPr>
          <p:cNvPr id="583" name="Google Shape;583;p49"/>
          <p:cNvCxnSpPr/>
          <p:nvPr/>
        </p:nvCxnSpPr>
        <p:spPr>
          <a:xfrm>
            <a:off x="4267094" y="2086368"/>
            <a:ext cx="1529400" cy="0"/>
          </a:xfrm>
          <a:prstGeom prst="straightConnector1">
            <a:avLst/>
          </a:prstGeom>
          <a:noFill/>
          <a:ln cap="flat" cmpd="sng" w="25400">
            <a:solidFill>
              <a:schemeClr val="accent1"/>
            </a:solidFill>
            <a:prstDash val="solid"/>
            <a:miter lim="800000"/>
            <a:headEnd len="sm" w="sm" type="none"/>
            <a:tailEnd len="sm" w="sm" type="none"/>
          </a:ln>
        </p:spPr>
      </p:cxnSp>
      <p:grpSp>
        <p:nvGrpSpPr>
          <p:cNvPr id="584" name="Google Shape;584;p49"/>
          <p:cNvGrpSpPr/>
          <p:nvPr/>
        </p:nvGrpSpPr>
        <p:grpSpPr>
          <a:xfrm>
            <a:off x="3279959" y="1179616"/>
            <a:ext cx="1692930" cy="1708218"/>
            <a:chOff x="1550929" y="735710"/>
            <a:chExt cx="2648100" cy="2456100"/>
          </a:xfrm>
        </p:grpSpPr>
        <p:sp>
          <p:nvSpPr>
            <p:cNvPr id="585" name="Google Shape;585;p49"/>
            <p:cNvSpPr/>
            <p:nvPr/>
          </p:nvSpPr>
          <p:spPr>
            <a:xfrm rot="1084344">
              <a:off x="1788003" y="1026680"/>
              <a:ext cx="2173951" cy="1874161"/>
            </a:xfrm>
            <a:prstGeom prst="triangle">
              <a:avLst>
                <a:gd fmla="val 50000" name="adj"/>
              </a:avLst>
            </a:prstGeom>
            <a:no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6" name="Google Shape;586;p49"/>
            <p:cNvSpPr/>
            <p:nvPr/>
          </p:nvSpPr>
          <p:spPr>
            <a:xfrm rot="399902">
              <a:off x="1788005" y="1026664"/>
              <a:ext cx="2173791" cy="1874163"/>
            </a:xfrm>
            <a:prstGeom prst="triangle">
              <a:avLst>
                <a:gd fmla="val 50000" name="adj"/>
              </a:avLst>
            </a:prstGeom>
            <a:solidFill>
              <a:schemeClr val="lt1"/>
            </a:solid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587" name="Google Shape;587;p49"/>
          <p:cNvSpPr txBox="1"/>
          <p:nvPr/>
        </p:nvSpPr>
        <p:spPr>
          <a:xfrm>
            <a:off x="3581866" y="1810593"/>
            <a:ext cx="1060200" cy="86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cs-CZ" sz="3600" u="none" cap="none" strike="noStrike">
                <a:solidFill>
                  <a:schemeClr val="dk1"/>
                </a:solidFill>
                <a:latin typeface="Philosopher"/>
                <a:ea typeface="Philosopher"/>
                <a:cs typeface="Philosopher"/>
                <a:sym typeface="Philosopher"/>
              </a:rPr>
              <a:t>0</a:t>
            </a:r>
            <a:r>
              <a:rPr b="1" lang="cs-CZ" sz="3600">
                <a:solidFill>
                  <a:schemeClr val="dk1"/>
                </a:solidFill>
                <a:latin typeface="Philosopher"/>
                <a:ea typeface="Philosopher"/>
                <a:cs typeface="Philosopher"/>
                <a:sym typeface="Philosopher"/>
              </a:rPr>
              <a:t>2</a:t>
            </a:r>
            <a:endParaRPr b="1" i="0" sz="3600" u="none" cap="none" strike="noStrike">
              <a:solidFill>
                <a:schemeClr val="dk1"/>
              </a:solidFill>
              <a:latin typeface="Philosopher"/>
              <a:ea typeface="Philosopher"/>
              <a:cs typeface="Philosopher"/>
              <a:sym typeface="Philosopher"/>
            </a:endParaRPr>
          </a:p>
        </p:txBody>
      </p:sp>
      <p:cxnSp>
        <p:nvCxnSpPr>
          <p:cNvPr id="588" name="Google Shape;588;p49"/>
          <p:cNvCxnSpPr/>
          <p:nvPr/>
        </p:nvCxnSpPr>
        <p:spPr>
          <a:xfrm>
            <a:off x="6460544" y="2051330"/>
            <a:ext cx="1529400" cy="0"/>
          </a:xfrm>
          <a:prstGeom prst="straightConnector1">
            <a:avLst/>
          </a:prstGeom>
          <a:noFill/>
          <a:ln cap="flat" cmpd="sng" w="25400">
            <a:solidFill>
              <a:schemeClr val="accent1"/>
            </a:solidFill>
            <a:prstDash val="solid"/>
            <a:miter lim="800000"/>
            <a:headEnd len="sm" w="sm" type="none"/>
            <a:tailEnd len="sm" w="sm" type="none"/>
          </a:ln>
        </p:spPr>
      </p:cxnSp>
      <p:grpSp>
        <p:nvGrpSpPr>
          <p:cNvPr id="589" name="Google Shape;589;p49"/>
          <p:cNvGrpSpPr/>
          <p:nvPr/>
        </p:nvGrpSpPr>
        <p:grpSpPr>
          <a:xfrm>
            <a:off x="5473409" y="1144578"/>
            <a:ext cx="1692930" cy="1708218"/>
            <a:chOff x="1550929" y="735710"/>
            <a:chExt cx="2648100" cy="2456100"/>
          </a:xfrm>
        </p:grpSpPr>
        <p:sp>
          <p:nvSpPr>
            <p:cNvPr id="590" name="Google Shape;590;p49"/>
            <p:cNvSpPr/>
            <p:nvPr/>
          </p:nvSpPr>
          <p:spPr>
            <a:xfrm rot="1084344">
              <a:off x="1788003" y="1026680"/>
              <a:ext cx="2173951" cy="1874161"/>
            </a:xfrm>
            <a:prstGeom prst="triangle">
              <a:avLst>
                <a:gd fmla="val 50000" name="adj"/>
              </a:avLst>
            </a:prstGeom>
            <a:no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1" name="Google Shape;591;p49"/>
            <p:cNvSpPr/>
            <p:nvPr/>
          </p:nvSpPr>
          <p:spPr>
            <a:xfrm rot="399902">
              <a:off x="1788005" y="1026664"/>
              <a:ext cx="2173791" cy="1874163"/>
            </a:xfrm>
            <a:prstGeom prst="triangle">
              <a:avLst>
                <a:gd fmla="val 50000" name="adj"/>
              </a:avLst>
            </a:prstGeom>
            <a:solidFill>
              <a:schemeClr val="lt1"/>
            </a:solid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592" name="Google Shape;592;p49"/>
          <p:cNvSpPr txBox="1"/>
          <p:nvPr/>
        </p:nvSpPr>
        <p:spPr>
          <a:xfrm>
            <a:off x="5775316" y="1775555"/>
            <a:ext cx="1060200" cy="86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cs-CZ" sz="3600" u="none" cap="none" strike="noStrike">
                <a:solidFill>
                  <a:schemeClr val="dk1"/>
                </a:solidFill>
                <a:latin typeface="Philosopher"/>
                <a:ea typeface="Philosopher"/>
                <a:cs typeface="Philosopher"/>
                <a:sym typeface="Philosopher"/>
              </a:rPr>
              <a:t>0</a:t>
            </a:r>
            <a:r>
              <a:rPr b="1" lang="cs-CZ" sz="3600">
                <a:solidFill>
                  <a:schemeClr val="dk1"/>
                </a:solidFill>
                <a:latin typeface="Philosopher"/>
                <a:ea typeface="Philosopher"/>
                <a:cs typeface="Philosopher"/>
                <a:sym typeface="Philosopher"/>
              </a:rPr>
              <a:t>3</a:t>
            </a:r>
            <a:endParaRPr b="1" i="0" sz="3600" u="none" cap="none" strike="noStrike">
              <a:solidFill>
                <a:schemeClr val="dk1"/>
              </a:solidFill>
              <a:latin typeface="Philosopher"/>
              <a:ea typeface="Philosopher"/>
              <a:cs typeface="Philosopher"/>
              <a:sym typeface="Philosopher"/>
            </a:endParaRPr>
          </a:p>
        </p:txBody>
      </p:sp>
      <p:cxnSp>
        <p:nvCxnSpPr>
          <p:cNvPr id="593" name="Google Shape;593;p49"/>
          <p:cNvCxnSpPr/>
          <p:nvPr/>
        </p:nvCxnSpPr>
        <p:spPr>
          <a:xfrm>
            <a:off x="8603819" y="2086368"/>
            <a:ext cx="1529400" cy="0"/>
          </a:xfrm>
          <a:prstGeom prst="straightConnector1">
            <a:avLst/>
          </a:prstGeom>
          <a:noFill/>
          <a:ln cap="flat" cmpd="sng" w="25400">
            <a:solidFill>
              <a:schemeClr val="accent1"/>
            </a:solidFill>
            <a:prstDash val="solid"/>
            <a:miter lim="800000"/>
            <a:headEnd len="sm" w="sm" type="none"/>
            <a:tailEnd len="sm" w="sm" type="none"/>
          </a:ln>
        </p:spPr>
      </p:cxnSp>
      <p:grpSp>
        <p:nvGrpSpPr>
          <p:cNvPr id="594" name="Google Shape;594;p49"/>
          <p:cNvGrpSpPr/>
          <p:nvPr/>
        </p:nvGrpSpPr>
        <p:grpSpPr>
          <a:xfrm>
            <a:off x="7616684" y="1179616"/>
            <a:ext cx="1692930" cy="1708218"/>
            <a:chOff x="1550929" y="735710"/>
            <a:chExt cx="2648100" cy="2456100"/>
          </a:xfrm>
        </p:grpSpPr>
        <p:sp>
          <p:nvSpPr>
            <p:cNvPr id="595" name="Google Shape;595;p49"/>
            <p:cNvSpPr/>
            <p:nvPr/>
          </p:nvSpPr>
          <p:spPr>
            <a:xfrm rot="1084344">
              <a:off x="1788003" y="1026680"/>
              <a:ext cx="2173951" cy="1874161"/>
            </a:xfrm>
            <a:prstGeom prst="triangle">
              <a:avLst>
                <a:gd fmla="val 50000" name="adj"/>
              </a:avLst>
            </a:prstGeom>
            <a:no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6" name="Google Shape;596;p49"/>
            <p:cNvSpPr/>
            <p:nvPr/>
          </p:nvSpPr>
          <p:spPr>
            <a:xfrm rot="399902">
              <a:off x="1788005" y="1026664"/>
              <a:ext cx="2173791" cy="1874163"/>
            </a:xfrm>
            <a:prstGeom prst="triangle">
              <a:avLst>
                <a:gd fmla="val 50000" name="adj"/>
              </a:avLst>
            </a:prstGeom>
            <a:solidFill>
              <a:schemeClr val="lt1"/>
            </a:solid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597" name="Google Shape;597;p49"/>
          <p:cNvSpPr txBox="1"/>
          <p:nvPr/>
        </p:nvSpPr>
        <p:spPr>
          <a:xfrm>
            <a:off x="7918591" y="1810593"/>
            <a:ext cx="1060200" cy="86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cs-CZ" sz="3600" u="none" cap="none" strike="noStrike">
                <a:solidFill>
                  <a:schemeClr val="dk1"/>
                </a:solidFill>
                <a:latin typeface="Philosopher"/>
                <a:ea typeface="Philosopher"/>
                <a:cs typeface="Philosopher"/>
                <a:sym typeface="Philosopher"/>
              </a:rPr>
              <a:t>0</a:t>
            </a:r>
            <a:r>
              <a:rPr b="1" lang="cs-CZ" sz="3600">
                <a:solidFill>
                  <a:schemeClr val="dk1"/>
                </a:solidFill>
                <a:latin typeface="Philosopher"/>
                <a:ea typeface="Philosopher"/>
                <a:cs typeface="Philosopher"/>
                <a:sym typeface="Philosopher"/>
              </a:rPr>
              <a:t>4</a:t>
            </a:r>
            <a:endParaRPr b="1" i="0" sz="3600" u="none" cap="none" strike="noStrike">
              <a:solidFill>
                <a:schemeClr val="dk1"/>
              </a:solidFill>
              <a:latin typeface="Philosopher"/>
              <a:ea typeface="Philosopher"/>
              <a:cs typeface="Philosopher"/>
              <a:sym typeface="Philosopher"/>
            </a:endParaRPr>
          </a:p>
        </p:txBody>
      </p:sp>
      <p:grpSp>
        <p:nvGrpSpPr>
          <p:cNvPr id="598" name="Google Shape;598;p49"/>
          <p:cNvGrpSpPr/>
          <p:nvPr/>
        </p:nvGrpSpPr>
        <p:grpSpPr>
          <a:xfrm>
            <a:off x="9757084" y="1183166"/>
            <a:ext cx="1692930" cy="1708218"/>
            <a:chOff x="1550929" y="735710"/>
            <a:chExt cx="2648100" cy="2456100"/>
          </a:xfrm>
        </p:grpSpPr>
        <p:sp>
          <p:nvSpPr>
            <p:cNvPr id="599" name="Google Shape;599;p49"/>
            <p:cNvSpPr/>
            <p:nvPr/>
          </p:nvSpPr>
          <p:spPr>
            <a:xfrm rot="1084344">
              <a:off x="1788003" y="1026680"/>
              <a:ext cx="2173951" cy="1874161"/>
            </a:xfrm>
            <a:prstGeom prst="triangle">
              <a:avLst>
                <a:gd fmla="val 50000" name="adj"/>
              </a:avLst>
            </a:prstGeom>
            <a:no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0" name="Google Shape;600;p49"/>
            <p:cNvSpPr/>
            <p:nvPr/>
          </p:nvSpPr>
          <p:spPr>
            <a:xfrm rot="399902">
              <a:off x="1788005" y="1026664"/>
              <a:ext cx="2173791" cy="1874163"/>
            </a:xfrm>
            <a:prstGeom prst="triangle">
              <a:avLst>
                <a:gd fmla="val 50000" name="adj"/>
              </a:avLst>
            </a:prstGeom>
            <a:solidFill>
              <a:schemeClr val="lt1"/>
            </a:solid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01" name="Google Shape;601;p49"/>
          <p:cNvSpPr txBox="1"/>
          <p:nvPr/>
        </p:nvSpPr>
        <p:spPr>
          <a:xfrm>
            <a:off x="10058991" y="1814143"/>
            <a:ext cx="1060200" cy="86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cs-CZ" sz="3600" u="none" cap="none" strike="noStrike">
                <a:solidFill>
                  <a:schemeClr val="dk1"/>
                </a:solidFill>
                <a:latin typeface="Philosopher"/>
                <a:ea typeface="Philosopher"/>
                <a:cs typeface="Philosopher"/>
                <a:sym typeface="Philosopher"/>
              </a:rPr>
              <a:t>0</a:t>
            </a:r>
            <a:r>
              <a:rPr b="1" lang="cs-CZ" sz="3600">
                <a:solidFill>
                  <a:schemeClr val="dk1"/>
                </a:solidFill>
                <a:latin typeface="Philosopher"/>
                <a:ea typeface="Philosopher"/>
                <a:cs typeface="Philosopher"/>
                <a:sym typeface="Philosopher"/>
              </a:rPr>
              <a:t>5</a:t>
            </a:r>
            <a:endParaRPr b="1" i="0" sz="3600" u="none" cap="none" strike="noStrike">
              <a:solidFill>
                <a:schemeClr val="dk1"/>
              </a:solidFill>
              <a:latin typeface="Philosopher"/>
              <a:ea typeface="Philosopher"/>
              <a:cs typeface="Philosopher"/>
              <a:sym typeface="Philosopher"/>
            </a:endParaRPr>
          </a:p>
        </p:txBody>
      </p:sp>
      <p:sp>
        <p:nvSpPr>
          <p:cNvPr id="602" name="Google Shape;602;p49"/>
          <p:cNvSpPr txBox="1"/>
          <p:nvPr/>
        </p:nvSpPr>
        <p:spPr>
          <a:xfrm>
            <a:off x="9461525" y="2885150"/>
            <a:ext cx="24525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cs-CZ" sz="1600">
                <a:solidFill>
                  <a:schemeClr val="dk1"/>
                </a:solidFill>
                <a:highlight>
                  <a:srgbClr val="FFE68F"/>
                </a:highlight>
                <a:latin typeface="Philosopher"/>
                <a:ea typeface="Philosopher"/>
                <a:cs typeface="Philosopher"/>
                <a:sym typeface="Philosopher"/>
              </a:rPr>
              <a:t>Presentation Structure:</a:t>
            </a:r>
            <a:endParaRPr b="0" i="0" sz="1200" u="none" cap="none" strike="noStrike">
              <a:solidFill>
                <a:srgbClr val="000000"/>
              </a:solidFill>
              <a:highlight>
                <a:srgbClr val="FFE68F"/>
              </a:highlight>
              <a:latin typeface="Arial"/>
              <a:ea typeface="Arial"/>
              <a:cs typeface="Arial"/>
              <a:sym typeface="Arial"/>
            </a:endParaRPr>
          </a:p>
        </p:txBody>
      </p:sp>
      <p:sp>
        <p:nvSpPr>
          <p:cNvPr id="603" name="Google Shape;603;p49"/>
          <p:cNvSpPr txBox="1"/>
          <p:nvPr/>
        </p:nvSpPr>
        <p:spPr>
          <a:xfrm>
            <a:off x="7388075" y="3207900"/>
            <a:ext cx="2316900" cy="29229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1000"/>
              </a:spcBef>
              <a:spcAft>
                <a:spcPts val="0"/>
              </a:spcAft>
              <a:buNone/>
            </a:pPr>
            <a:r>
              <a:rPr lang="cs-CZ">
                <a:solidFill>
                  <a:schemeClr val="dk1"/>
                </a:solidFill>
                <a:latin typeface="Roboto"/>
                <a:ea typeface="Roboto"/>
                <a:cs typeface="Roboto"/>
                <a:sym typeface="Roboto"/>
              </a:rPr>
              <a:t>Participants discuss and define the rules, mechanics, and guidelines for their gamified activity:</a:t>
            </a:r>
            <a:endParaRPr>
              <a:solidFill>
                <a:schemeClr val="dk1"/>
              </a:solidFill>
              <a:latin typeface="Roboto"/>
              <a:ea typeface="Roboto"/>
              <a:cs typeface="Roboto"/>
              <a:sym typeface="Roboto"/>
            </a:endParaRPr>
          </a:p>
          <a:p>
            <a:pPr indent="0" lvl="0" marL="0" marR="0" rtl="0" algn="l">
              <a:lnSpc>
                <a:spcPct val="115000"/>
              </a:lnSpc>
              <a:spcBef>
                <a:spcPts val="1000"/>
              </a:spcBef>
              <a:spcAft>
                <a:spcPts val="0"/>
              </a:spcAft>
              <a:buNone/>
            </a:pPr>
            <a:r>
              <a:rPr lang="cs-CZ">
                <a:solidFill>
                  <a:schemeClr val="dk1"/>
                </a:solidFill>
                <a:latin typeface="Roboto"/>
                <a:ea typeface="Roboto"/>
                <a:cs typeface="Roboto"/>
                <a:sym typeface="Roboto"/>
              </a:rPr>
              <a:t>- How will participants earn points? </a:t>
            </a:r>
            <a:endParaRPr>
              <a:solidFill>
                <a:schemeClr val="dk1"/>
              </a:solidFill>
              <a:latin typeface="Roboto"/>
              <a:ea typeface="Roboto"/>
              <a:cs typeface="Roboto"/>
              <a:sym typeface="Roboto"/>
            </a:endParaRPr>
          </a:p>
          <a:p>
            <a:pPr indent="0" lvl="0" marL="0" marR="0" rtl="0" algn="l">
              <a:lnSpc>
                <a:spcPct val="115000"/>
              </a:lnSpc>
              <a:spcBef>
                <a:spcPts val="1000"/>
              </a:spcBef>
              <a:spcAft>
                <a:spcPts val="0"/>
              </a:spcAft>
              <a:buNone/>
            </a:pPr>
            <a:r>
              <a:rPr lang="cs-CZ">
                <a:solidFill>
                  <a:schemeClr val="dk1"/>
                </a:solidFill>
                <a:latin typeface="Roboto"/>
                <a:ea typeface="Roboto"/>
                <a:cs typeface="Roboto"/>
                <a:sym typeface="Roboto"/>
              </a:rPr>
              <a:t>- How will progression work?</a:t>
            </a:r>
            <a:endParaRPr>
              <a:solidFill>
                <a:schemeClr val="dk1"/>
              </a:solidFill>
              <a:latin typeface="Roboto"/>
              <a:ea typeface="Roboto"/>
              <a:cs typeface="Roboto"/>
              <a:sym typeface="Roboto"/>
            </a:endParaRPr>
          </a:p>
          <a:p>
            <a:pPr indent="0" lvl="0" marL="0" marR="0" rtl="0" algn="l">
              <a:lnSpc>
                <a:spcPct val="115000"/>
              </a:lnSpc>
              <a:spcBef>
                <a:spcPts val="1000"/>
              </a:spcBef>
              <a:spcAft>
                <a:spcPts val="0"/>
              </a:spcAft>
              <a:buNone/>
            </a:pPr>
            <a:r>
              <a:rPr lang="cs-CZ">
                <a:solidFill>
                  <a:schemeClr val="dk1"/>
                </a:solidFill>
                <a:latin typeface="Roboto"/>
                <a:ea typeface="Roboto"/>
                <a:cs typeface="Roboto"/>
                <a:sym typeface="Roboto"/>
              </a:rPr>
              <a:t>- What are the rules of engagement?  </a:t>
            </a:r>
            <a:endParaRPr>
              <a:solidFill>
                <a:schemeClr val="dk1"/>
              </a:solidFill>
              <a:latin typeface="Roboto"/>
              <a:ea typeface="Roboto"/>
              <a:cs typeface="Roboto"/>
              <a:sym typeface="Roboto"/>
            </a:endParaRPr>
          </a:p>
        </p:txBody>
      </p:sp>
      <p:pic>
        <p:nvPicPr>
          <p:cNvPr id="604" name="Google Shape;604;p49"/>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50"/>
          <p:cNvSpPr txBox="1"/>
          <p:nvPr/>
        </p:nvSpPr>
        <p:spPr>
          <a:xfrm>
            <a:off x="2972238" y="276313"/>
            <a:ext cx="6247500" cy="666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Short discussion &amp; </a:t>
            </a:r>
            <a:r>
              <a:rPr b="1" lang="cs-CZ" sz="2800">
                <a:solidFill>
                  <a:schemeClr val="dk1"/>
                </a:solidFill>
                <a:latin typeface="Philosopher"/>
                <a:ea typeface="Philosopher"/>
                <a:cs typeface="Philosopher"/>
                <a:sym typeface="Philosopher"/>
              </a:rPr>
              <a:t>summarization.</a:t>
            </a:r>
            <a:endParaRPr b="1" i="0" sz="2800" u="none" cap="none" strike="noStrike">
              <a:solidFill>
                <a:schemeClr val="dk1"/>
              </a:solidFill>
              <a:latin typeface="Philosopher"/>
              <a:ea typeface="Philosopher"/>
              <a:cs typeface="Philosopher"/>
              <a:sym typeface="Philosopher"/>
            </a:endParaRPr>
          </a:p>
        </p:txBody>
      </p:sp>
      <p:grpSp>
        <p:nvGrpSpPr>
          <p:cNvPr id="610" name="Google Shape;610;p50"/>
          <p:cNvGrpSpPr/>
          <p:nvPr/>
        </p:nvGrpSpPr>
        <p:grpSpPr>
          <a:xfrm>
            <a:off x="5470060" y="887189"/>
            <a:ext cx="1251876" cy="358096"/>
            <a:chOff x="5470062" y="1167647"/>
            <a:chExt cx="1251876" cy="358096"/>
          </a:xfrm>
        </p:grpSpPr>
        <p:sp>
          <p:nvSpPr>
            <p:cNvPr id="611" name="Google Shape;611;p50"/>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2" name="Google Shape;612;p50"/>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3" name="Google Shape;613;p50"/>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614" name="Google Shape;614;p50"/>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615" name="Google Shape;615;p50"/>
          <p:cNvSpPr txBox="1"/>
          <p:nvPr/>
        </p:nvSpPr>
        <p:spPr>
          <a:xfrm>
            <a:off x="906747" y="1761325"/>
            <a:ext cx="6864600" cy="323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1000"/>
              </a:spcBef>
              <a:spcAft>
                <a:spcPts val="0"/>
              </a:spcAft>
              <a:buNone/>
            </a:pPr>
            <a:r>
              <a:rPr b="1" lang="cs-CZ" sz="2200">
                <a:solidFill>
                  <a:schemeClr val="accent4"/>
                </a:solidFill>
                <a:latin typeface="Philosopher"/>
                <a:ea typeface="Philosopher"/>
                <a:cs typeface="Philosopher"/>
                <a:sym typeface="Philosopher"/>
              </a:rPr>
              <a:t>QUESTIONS:</a:t>
            </a:r>
            <a:br>
              <a:rPr b="1" lang="cs-CZ" sz="2200">
                <a:solidFill>
                  <a:schemeClr val="accent4"/>
                </a:solidFill>
                <a:latin typeface="Philosopher"/>
                <a:ea typeface="Philosopher"/>
                <a:cs typeface="Philosopher"/>
                <a:sym typeface="Philosopher"/>
              </a:rPr>
            </a:br>
            <a:endParaRPr b="1" sz="2200">
              <a:solidFill>
                <a:schemeClr val="accent4"/>
              </a:solidFill>
              <a:latin typeface="Philosopher"/>
              <a:ea typeface="Philosopher"/>
              <a:cs typeface="Philosopher"/>
              <a:sym typeface="Philosopher"/>
            </a:endParaRPr>
          </a:p>
          <a:p>
            <a:pPr indent="-355600" lvl="0" marL="457200" rtl="0" algn="l">
              <a:lnSpc>
                <a:spcPct val="115000"/>
              </a:lnSpc>
              <a:spcBef>
                <a:spcPts val="10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How did you align your activity design with the principles of goals, progression, feedback, and competition/collaboration?</a:t>
            </a:r>
            <a:endParaRPr sz="2000">
              <a:solidFill>
                <a:schemeClr val="dk1"/>
              </a:solidFill>
              <a:latin typeface="Philosopher"/>
              <a:ea typeface="Philosopher"/>
              <a:cs typeface="Philosopher"/>
              <a:sym typeface="Philosopher"/>
            </a:endParaRPr>
          </a:p>
          <a:p>
            <a:pPr indent="-355600" lvl="0" marL="457200" rtl="0" algn="l">
              <a:lnSpc>
                <a:spcPct val="115000"/>
              </a:lnSpc>
              <a:spcBef>
                <a:spcPts val="10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What challenges did you face while designing the gamified activity, and how did you address them?</a:t>
            </a:r>
            <a:endParaRPr sz="2000">
              <a:solidFill>
                <a:schemeClr val="dk1"/>
              </a:solidFill>
              <a:latin typeface="Philosopher"/>
              <a:ea typeface="Philosopher"/>
              <a:cs typeface="Philosopher"/>
              <a:sym typeface="Philosopher"/>
            </a:endParaRPr>
          </a:p>
          <a:p>
            <a:pPr indent="-355600" lvl="0" marL="457200" rtl="0" algn="l">
              <a:lnSpc>
                <a:spcPct val="115000"/>
              </a:lnSpc>
              <a:spcBef>
                <a:spcPts val="1000"/>
              </a:spcBef>
              <a:spcAft>
                <a:spcPts val="1000"/>
              </a:spcAft>
              <a:buClr>
                <a:schemeClr val="dk1"/>
              </a:buClr>
              <a:buSzPts val="2000"/>
              <a:buFont typeface="Philosopher"/>
              <a:buChar char="-"/>
            </a:pPr>
            <a:r>
              <a:rPr lang="cs-CZ" sz="2000">
                <a:solidFill>
                  <a:schemeClr val="dk1"/>
                </a:solidFill>
                <a:latin typeface="Philosopher"/>
                <a:ea typeface="Philosopher"/>
                <a:cs typeface="Philosopher"/>
                <a:sym typeface="Philosopher"/>
              </a:rPr>
              <a:t>Q&amp;A</a:t>
            </a:r>
            <a:endParaRPr sz="2000">
              <a:solidFill>
                <a:schemeClr val="dk1"/>
              </a:solidFill>
              <a:latin typeface="Philosopher"/>
              <a:ea typeface="Philosopher"/>
              <a:cs typeface="Philosopher"/>
              <a:sym typeface="Philosopher"/>
            </a:endParaRPr>
          </a:p>
        </p:txBody>
      </p:sp>
      <p:pic>
        <p:nvPicPr>
          <p:cNvPr id="616" name="Google Shape;616;p50"/>
          <p:cNvPicPr preferRelativeResize="0"/>
          <p:nvPr/>
        </p:nvPicPr>
        <p:blipFill>
          <a:blip r:embed="rId4">
            <a:alphaModFix amt="60000"/>
          </a:blip>
          <a:stretch>
            <a:fillRect/>
          </a:stretch>
        </p:blipFill>
        <p:spPr>
          <a:xfrm>
            <a:off x="7771275" y="935175"/>
            <a:ext cx="3274575" cy="5736475"/>
          </a:xfrm>
          <a:prstGeom prst="rect">
            <a:avLst/>
          </a:prstGeom>
          <a:noFill/>
          <a:ln>
            <a:noFill/>
          </a:ln>
        </p:spPr>
      </p:pic>
      <p:pic>
        <p:nvPicPr>
          <p:cNvPr id="617" name="Google Shape;617;p50"/>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5"/>
          <p:cNvSpPr/>
          <p:nvPr/>
        </p:nvSpPr>
        <p:spPr>
          <a:xfrm>
            <a:off x="3824064" y="1076946"/>
            <a:ext cx="4543871" cy="470410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89" name="Google Shape;89;p15"/>
          <p:cNvPicPr preferRelativeResize="0"/>
          <p:nvPr>
            <p:ph idx="2" type="pic"/>
          </p:nvPr>
        </p:nvPicPr>
        <p:blipFill rotWithShape="1">
          <a:blip r:embed="rId3">
            <a:alphaModFix/>
          </a:blip>
          <a:srcRect b="0" l="14652" r="14652" t="0"/>
          <a:stretch/>
        </p:blipFill>
        <p:spPr>
          <a:xfrm>
            <a:off x="5068883" y="2238750"/>
            <a:ext cx="2054225" cy="2054225"/>
          </a:xfrm>
          <a:prstGeom prst="rect">
            <a:avLst/>
          </a:prstGeom>
          <a:noFill/>
          <a:ln>
            <a:noFill/>
          </a:ln>
        </p:spPr>
      </p:pic>
      <p:sp>
        <p:nvSpPr>
          <p:cNvPr id="90" name="Google Shape;90;p15"/>
          <p:cNvSpPr txBox="1"/>
          <p:nvPr/>
        </p:nvSpPr>
        <p:spPr>
          <a:xfrm>
            <a:off x="5456992" y="1678850"/>
            <a:ext cx="1278000" cy="6879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b="1" lang="cs-CZ" sz="1800">
                <a:solidFill>
                  <a:schemeClr val="dk1"/>
                </a:solidFill>
                <a:latin typeface="Philosopher"/>
                <a:ea typeface="Philosopher"/>
                <a:cs typeface="Philosopher"/>
                <a:sym typeface="Philosopher"/>
              </a:rPr>
              <a:t>Session 1: </a:t>
            </a:r>
            <a:endParaRPr b="1" sz="1800">
              <a:solidFill>
                <a:schemeClr val="dk1"/>
              </a:solidFill>
              <a:latin typeface="Philosopher"/>
              <a:ea typeface="Philosopher"/>
              <a:cs typeface="Philosopher"/>
              <a:sym typeface="Philosopher"/>
            </a:endParaRPr>
          </a:p>
          <a:p>
            <a:pPr indent="0" lvl="0" marL="0" marR="0" rtl="0" algn="l">
              <a:lnSpc>
                <a:spcPct val="100000"/>
              </a:lnSpc>
              <a:spcBef>
                <a:spcPts val="0"/>
              </a:spcBef>
              <a:spcAft>
                <a:spcPts val="0"/>
              </a:spcAft>
              <a:buClr>
                <a:srgbClr val="000000"/>
              </a:buClr>
              <a:buSzPts val="1800"/>
              <a:buFont typeface="Arial"/>
              <a:buNone/>
            </a:pPr>
            <a:r>
              <a:t/>
            </a:r>
            <a:endParaRPr b="1" sz="1800">
              <a:solidFill>
                <a:schemeClr val="dk1"/>
              </a:solidFill>
              <a:latin typeface="Philosopher"/>
              <a:ea typeface="Philosopher"/>
              <a:cs typeface="Philosopher"/>
              <a:sym typeface="Philosopher"/>
            </a:endParaRPr>
          </a:p>
        </p:txBody>
      </p:sp>
      <p:sp>
        <p:nvSpPr>
          <p:cNvPr id="91" name="Google Shape;91;p15"/>
          <p:cNvSpPr txBox="1"/>
          <p:nvPr/>
        </p:nvSpPr>
        <p:spPr>
          <a:xfrm>
            <a:off x="3866238" y="4597625"/>
            <a:ext cx="445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400"/>
              <a:buFont typeface="Arial"/>
              <a:buNone/>
            </a:pPr>
            <a:r>
              <a:rPr lang="cs-CZ" sz="2400">
                <a:solidFill>
                  <a:schemeClr val="dk1"/>
                </a:solidFill>
                <a:latin typeface="Roboto"/>
                <a:ea typeface="Roboto"/>
                <a:cs typeface="Roboto"/>
                <a:sym typeface="Roboto"/>
              </a:rPr>
              <a:t>Introduction to Engagement in Digital Environments</a:t>
            </a:r>
            <a:endParaRPr b="0" i="0" sz="2400" u="none" cap="none" strike="noStrike">
              <a:solidFill>
                <a:schemeClr val="dk1"/>
              </a:solidFill>
              <a:latin typeface="Roboto"/>
              <a:ea typeface="Roboto"/>
              <a:cs typeface="Roboto"/>
              <a:sym typeface="Roboto"/>
            </a:endParaRPr>
          </a:p>
        </p:txBody>
      </p:sp>
      <p:pic>
        <p:nvPicPr>
          <p:cNvPr id="92" name="Google Shape;92;p15"/>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51"/>
          <p:cNvSpPr/>
          <p:nvPr/>
        </p:nvSpPr>
        <p:spPr>
          <a:xfrm>
            <a:off x="3824064" y="1076946"/>
            <a:ext cx="4543800" cy="4704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623" name="Google Shape;623;p51"/>
          <p:cNvPicPr preferRelativeResize="0"/>
          <p:nvPr>
            <p:ph idx="2" type="pic"/>
          </p:nvPr>
        </p:nvPicPr>
        <p:blipFill rotWithShape="1">
          <a:blip r:embed="rId3">
            <a:alphaModFix/>
          </a:blip>
          <a:srcRect b="0" l="14655" r="14648" t="0"/>
          <a:stretch/>
        </p:blipFill>
        <p:spPr>
          <a:xfrm>
            <a:off x="5068883" y="2238750"/>
            <a:ext cx="2054228" cy="2054224"/>
          </a:xfrm>
          <a:prstGeom prst="rect">
            <a:avLst/>
          </a:prstGeom>
          <a:noFill/>
          <a:ln>
            <a:noFill/>
          </a:ln>
        </p:spPr>
      </p:pic>
      <p:sp>
        <p:nvSpPr>
          <p:cNvPr id="624" name="Google Shape;624;p51"/>
          <p:cNvSpPr txBox="1"/>
          <p:nvPr/>
        </p:nvSpPr>
        <p:spPr>
          <a:xfrm>
            <a:off x="5450530" y="1666225"/>
            <a:ext cx="1290900" cy="369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b="1" lang="cs-CZ" sz="1800">
                <a:solidFill>
                  <a:schemeClr val="dk1"/>
                </a:solidFill>
                <a:latin typeface="Philosopher"/>
                <a:ea typeface="Philosopher"/>
                <a:cs typeface="Philosopher"/>
                <a:sym typeface="Philosopher"/>
              </a:rPr>
              <a:t>Session 5</a:t>
            </a:r>
            <a:endParaRPr b="1" sz="1800">
              <a:solidFill>
                <a:schemeClr val="dk1"/>
              </a:solidFill>
              <a:latin typeface="Philosopher"/>
              <a:ea typeface="Philosopher"/>
              <a:cs typeface="Philosopher"/>
              <a:sym typeface="Philosopher"/>
            </a:endParaRPr>
          </a:p>
        </p:txBody>
      </p:sp>
      <p:sp>
        <p:nvSpPr>
          <p:cNvPr id="625" name="Google Shape;625;p51"/>
          <p:cNvSpPr txBox="1"/>
          <p:nvPr/>
        </p:nvSpPr>
        <p:spPr>
          <a:xfrm>
            <a:off x="3824077" y="4635633"/>
            <a:ext cx="4543800" cy="4002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chemeClr val="dk1"/>
              </a:buClr>
              <a:buSzPts val="1100"/>
              <a:buFont typeface="Arial"/>
              <a:buNone/>
            </a:pPr>
            <a:r>
              <a:rPr lang="cs-CZ" sz="2000">
                <a:solidFill>
                  <a:schemeClr val="dk1"/>
                </a:solidFill>
                <a:latin typeface="Roboto"/>
                <a:ea typeface="Roboto"/>
                <a:cs typeface="Roboto"/>
                <a:sym typeface="Roboto"/>
              </a:rPr>
              <a:t>Assessment and Feedback</a:t>
            </a:r>
            <a:endParaRPr b="0" i="0" sz="2000" u="none" cap="none" strike="noStrike">
              <a:solidFill>
                <a:schemeClr val="dk1"/>
              </a:solidFill>
              <a:latin typeface="Roboto"/>
              <a:ea typeface="Roboto"/>
              <a:cs typeface="Roboto"/>
              <a:sym typeface="Roboto"/>
            </a:endParaRPr>
          </a:p>
        </p:txBody>
      </p:sp>
      <p:pic>
        <p:nvPicPr>
          <p:cNvPr id="626" name="Google Shape;626;p51"/>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52"/>
          <p:cNvSpPr txBox="1"/>
          <p:nvPr/>
        </p:nvSpPr>
        <p:spPr>
          <a:xfrm>
            <a:off x="3822381" y="603289"/>
            <a:ext cx="4396200" cy="44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Recap of the previous session</a:t>
            </a:r>
            <a:endParaRPr b="1" i="0" sz="2800" u="none" cap="none" strike="noStrike">
              <a:solidFill>
                <a:schemeClr val="dk1"/>
              </a:solidFill>
              <a:latin typeface="Philosopher"/>
              <a:ea typeface="Philosopher"/>
              <a:cs typeface="Philosopher"/>
              <a:sym typeface="Philosopher"/>
            </a:endParaRPr>
          </a:p>
        </p:txBody>
      </p:sp>
      <p:grpSp>
        <p:nvGrpSpPr>
          <p:cNvPr id="632" name="Google Shape;632;p52"/>
          <p:cNvGrpSpPr/>
          <p:nvPr/>
        </p:nvGrpSpPr>
        <p:grpSpPr>
          <a:xfrm>
            <a:off x="5394562" y="1360322"/>
            <a:ext cx="1251984" cy="358200"/>
            <a:chOff x="5470062" y="1167647"/>
            <a:chExt cx="1251984" cy="358200"/>
          </a:xfrm>
        </p:grpSpPr>
        <p:sp>
          <p:nvSpPr>
            <p:cNvPr id="633" name="Google Shape;633;p5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4" name="Google Shape;634;p5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5" name="Google Shape;635;p5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636" name="Google Shape;636;p52"/>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637" name="Google Shape;637;p52"/>
          <p:cNvSpPr txBox="1"/>
          <p:nvPr/>
        </p:nvSpPr>
        <p:spPr>
          <a:xfrm>
            <a:off x="1817025" y="2555025"/>
            <a:ext cx="8406900" cy="985800"/>
          </a:xfrm>
          <a:prstGeom prst="rect">
            <a:avLst/>
          </a:prstGeom>
          <a:noFill/>
          <a:ln>
            <a:noFill/>
          </a:ln>
        </p:spPr>
        <p:txBody>
          <a:bodyPr anchorCtr="0" anchor="t" bIns="45700" lIns="91425" spcFirstLastPara="1" rIns="91425" wrap="square" tIns="45700">
            <a:spAutoFit/>
          </a:bodyPr>
          <a:lstStyle/>
          <a:p>
            <a:pPr indent="0" lvl="0" marL="457200" rtl="0" algn="l">
              <a:lnSpc>
                <a:spcPct val="115000"/>
              </a:lnSpc>
              <a:spcBef>
                <a:spcPts val="0"/>
              </a:spcBef>
              <a:spcAft>
                <a:spcPts val="0"/>
              </a:spcAft>
              <a:buNone/>
            </a:pPr>
            <a:r>
              <a:rPr lang="cs-CZ" sz="2700">
                <a:latin typeface="Philosopher"/>
                <a:ea typeface="Philosopher"/>
                <a:cs typeface="Philosopher"/>
                <a:sym typeface="Philosopher"/>
              </a:rPr>
              <a:t>P</a:t>
            </a:r>
            <a:r>
              <a:rPr lang="cs-CZ" sz="2700">
                <a:latin typeface="Philosopher"/>
                <a:ea typeface="Philosopher"/>
                <a:cs typeface="Philosopher"/>
                <a:sym typeface="Philosopher"/>
              </a:rPr>
              <a:t>rinciples of gamification and their impact on learner motivation;</a:t>
            </a:r>
            <a:endParaRPr sz="2700">
              <a:latin typeface="Philosopher"/>
              <a:ea typeface="Philosopher"/>
              <a:cs typeface="Philosopher"/>
              <a:sym typeface="Philosopher"/>
            </a:endParaRPr>
          </a:p>
        </p:txBody>
      </p:sp>
      <p:sp>
        <p:nvSpPr>
          <p:cNvPr id="638" name="Google Shape;638;p52"/>
          <p:cNvSpPr txBox="1"/>
          <p:nvPr/>
        </p:nvSpPr>
        <p:spPr>
          <a:xfrm>
            <a:off x="4311775" y="4377325"/>
            <a:ext cx="6480900" cy="10782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cs-CZ" sz="2700">
                <a:solidFill>
                  <a:schemeClr val="dk1"/>
                </a:solidFill>
                <a:latin typeface="Philosopher"/>
                <a:ea typeface="Philosopher"/>
                <a:cs typeface="Philosopher"/>
                <a:sym typeface="Philosopher"/>
              </a:rPr>
              <a:t>The role of gamification in enhancing engagement in digital environments.</a:t>
            </a:r>
            <a:endParaRPr/>
          </a:p>
        </p:txBody>
      </p:sp>
      <p:sp>
        <p:nvSpPr>
          <p:cNvPr id="639" name="Google Shape;639;p52"/>
          <p:cNvSpPr/>
          <p:nvPr/>
        </p:nvSpPr>
        <p:spPr>
          <a:xfrm>
            <a:off x="922678" y="2443447"/>
            <a:ext cx="1252920" cy="985559"/>
          </a:xfrm>
          <a:custGeom>
            <a:rect b="b" l="l" r="r" t="t"/>
            <a:pathLst>
              <a:path extrusionOk="0" h="782190" w="943819">
                <a:moveTo>
                  <a:pt x="0" y="0"/>
                </a:moveTo>
                <a:lnTo>
                  <a:pt x="943819" y="0"/>
                </a:lnTo>
                <a:lnTo>
                  <a:pt x="943819" y="782190"/>
                </a:lnTo>
                <a:lnTo>
                  <a:pt x="0" y="782190"/>
                </a:lnTo>
                <a:lnTo>
                  <a:pt x="0" y="0"/>
                </a:lnTo>
                <a:close/>
              </a:path>
            </a:pathLst>
          </a:custGeom>
          <a:blipFill rotWithShape="1">
            <a:blip r:embed="rId4">
              <a:alphaModFix/>
            </a:blip>
            <a:stretch>
              <a:fillRect b="0" l="0" r="0" t="0"/>
            </a:stretch>
          </a:blipFill>
          <a:ln>
            <a:noFill/>
          </a:ln>
        </p:spPr>
      </p:sp>
      <p:sp>
        <p:nvSpPr>
          <p:cNvPr id="640" name="Google Shape;640;p52"/>
          <p:cNvSpPr/>
          <p:nvPr/>
        </p:nvSpPr>
        <p:spPr>
          <a:xfrm>
            <a:off x="3663200" y="4288527"/>
            <a:ext cx="936890" cy="1167479"/>
          </a:xfrm>
          <a:custGeom>
            <a:rect b="b" l="l" r="r" t="t"/>
            <a:pathLst>
              <a:path extrusionOk="0" h="981075" w="777502">
                <a:moveTo>
                  <a:pt x="0" y="0"/>
                </a:moveTo>
                <a:lnTo>
                  <a:pt x="777502" y="0"/>
                </a:lnTo>
                <a:lnTo>
                  <a:pt x="777502" y="981075"/>
                </a:lnTo>
                <a:lnTo>
                  <a:pt x="0" y="981075"/>
                </a:lnTo>
                <a:lnTo>
                  <a:pt x="0" y="0"/>
                </a:lnTo>
                <a:close/>
              </a:path>
            </a:pathLst>
          </a:custGeom>
          <a:blipFill rotWithShape="1">
            <a:blip r:embed="rId5">
              <a:alphaModFix/>
            </a:blip>
            <a:stretch>
              <a:fillRect b="0" l="0" r="0" t="0"/>
            </a:stretch>
          </a:blipFill>
          <a:ln>
            <a:noFill/>
          </a:ln>
        </p:spPr>
      </p:sp>
      <p:pic>
        <p:nvPicPr>
          <p:cNvPr id="641" name="Google Shape;641;p52"/>
          <p:cNvPicPr preferRelativeResize="0"/>
          <p:nvPr/>
        </p:nvPicPr>
        <p:blipFill>
          <a:blip r:embed="rId6">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pic>
        <p:nvPicPr>
          <p:cNvPr descr="A picture containing icon&#10;&#10;Description automatically generated" id="646" name="Google Shape;646;p53"/>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647" name="Google Shape;647;p53"/>
          <p:cNvSpPr txBox="1"/>
          <p:nvPr/>
        </p:nvSpPr>
        <p:spPr>
          <a:xfrm>
            <a:off x="906742" y="1561038"/>
            <a:ext cx="10378500" cy="4426800"/>
          </a:xfrm>
          <a:prstGeom prst="rect">
            <a:avLst/>
          </a:prstGeom>
          <a:noFill/>
          <a:ln>
            <a:noFill/>
          </a:ln>
        </p:spPr>
        <p:txBody>
          <a:bodyPr anchorCtr="0" anchor="t" bIns="45700" lIns="91425" spcFirstLastPara="1" rIns="91425" wrap="square" tIns="45700">
            <a:spAutoFit/>
          </a:bodyPr>
          <a:lstStyle/>
          <a:p>
            <a:pPr indent="0" lvl="0" marL="914400" rtl="0" algn="ctr">
              <a:lnSpc>
                <a:spcPct val="115000"/>
              </a:lnSpc>
              <a:spcBef>
                <a:spcPts val="1000"/>
              </a:spcBef>
              <a:spcAft>
                <a:spcPts val="0"/>
              </a:spcAft>
              <a:buNone/>
            </a:pPr>
            <a:r>
              <a:rPr b="1" lang="cs-CZ" sz="2200">
                <a:solidFill>
                  <a:schemeClr val="dk1"/>
                </a:solidFill>
                <a:latin typeface="Philosopher"/>
                <a:ea typeface="Philosopher"/>
                <a:cs typeface="Philosopher"/>
                <a:sym typeface="Philosopher"/>
              </a:rPr>
              <a:t>1. </a:t>
            </a:r>
            <a:r>
              <a:rPr b="1" lang="cs-CZ" sz="2200">
                <a:solidFill>
                  <a:schemeClr val="accent2"/>
                </a:solidFill>
                <a:latin typeface="Philosopher"/>
                <a:ea typeface="Philosopher"/>
                <a:cs typeface="Philosopher"/>
                <a:sym typeface="Philosopher"/>
              </a:rPr>
              <a:t>Formative</a:t>
            </a:r>
            <a:r>
              <a:rPr b="1" lang="cs-CZ" sz="2200">
                <a:solidFill>
                  <a:schemeClr val="dk1"/>
                </a:solidFill>
                <a:latin typeface="Philosopher"/>
                <a:ea typeface="Philosopher"/>
                <a:cs typeface="Philosopher"/>
                <a:sym typeface="Philosopher"/>
              </a:rPr>
              <a:t> and </a:t>
            </a:r>
            <a:r>
              <a:rPr b="1" lang="cs-CZ" sz="2200">
                <a:solidFill>
                  <a:schemeClr val="accent4"/>
                </a:solidFill>
                <a:latin typeface="Philosopher"/>
                <a:ea typeface="Philosopher"/>
                <a:cs typeface="Philosopher"/>
                <a:sym typeface="Philosopher"/>
              </a:rPr>
              <a:t>Summative</a:t>
            </a:r>
            <a:r>
              <a:rPr b="1" lang="cs-CZ" sz="2200">
                <a:solidFill>
                  <a:schemeClr val="dk1"/>
                </a:solidFill>
                <a:latin typeface="Philosopher"/>
                <a:ea typeface="Philosopher"/>
                <a:cs typeface="Philosopher"/>
                <a:sym typeface="Philosopher"/>
              </a:rPr>
              <a:t> </a:t>
            </a:r>
            <a:r>
              <a:rPr b="1" lang="cs-CZ" sz="2200" u="sng">
                <a:solidFill>
                  <a:schemeClr val="dk1"/>
                </a:solidFill>
                <a:latin typeface="Philosopher"/>
                <a:ea typeface="Philosopher"/>
                <a:cs typeface="Philosopher"/>
                <a:sym typeface="Philosopher"/>
              </a:rPr>
              <a:t>Assessment:</a:t>
            </a:r>
            <a:br>
              <a:rPr b="1" lang="cs-CZ" sz="2200" u="sng">
                <a:solidFill>
                  <a:schemeClr val="dk1"/>
                </a:solidFill>
                <a:latin typeface="Philosopher"/>
                <a:ea typeface="Philosopher"/>
                <a:cs typeface="Philosopher"/>
                <a:sym typeface="Philosopher"/>
              </a:rPr>
            </a:br>
            <a:endParaRPr b="1" sz="2200" u="sng">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000">
                <a:solidFill>
                  <a:schemeClr val="lt1"/>
                </a:solidFill>
                <a:highlight>
                  <a:schemeClr val="accent2"/>
                </a:highlight>
                <a:latin typeface="Philosopher"/>
                <a:ea typeface="Philosopher"/>
                <a:cs typeface="Philosopher"/>
                <a:sym typeface="Philosopher"/>
              </a:rPr>
              <a:t>Formative Assessment:</a:t>
            </a:r>
            <a:r>
              <a:rPr b="1" lang="cs-CZ" sz="2000">
                <a:solidFill>
                  <a:schemeClr val="dk1"/>
                </a:solidFill>
                <a:highlight>
                  <a:schemeClr val="accent2"/>
                </a:highlight>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 Continuous, ongoing assessments that provide immediate insights into learner progress during the learning process.</a:t>
            </a:r>
            <a:endParaRPr sz="20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i="1" lang="cs-CZ" sz="2000">
                <a:solidFill>
                  <a:schemeClr val="dk1"/>
                </a:solidFill>
                <a:latin typeface="Philosopher"/>
                <a:ea typeface="Philosopher"/>
                <a:cs typeface="Philosopher"/>
                <a:sym typeface="Philosopher"/>
              </a:rPr>
              <a:t>Effective Feedback</a:t>
            </a:r>
            <a:r>
              <a:rPr b="1" lang="cs-CZ" sz="2000">
                <a:solidFill>
                  <a:schemeClr val="dk1"/>
                </a:solidFill>
                <a:latin typeface="Philosopher"/>
                <a:ea typeface="Philosopher"/>
                <a:cs typeface="Philosopher"/>
                <a:sym typeface="Philosopher"/>
              </a:rPr>
              <a:t>:</a:t>
            </a:r>
            <a:r>
              <a:rPr lang="cs-CZ" sz="2000">
                <a:solidFill>
                  <a:schemeClr val="dk1"/>
                </a:solidFill>
                <a:latin typeface="Philosopher"/>
                <a:ea typeface="Philosopher"/>
                <a:cs typeface="Philosopher"/>
                <a:sym typeface="Philosopher"/>
              </a:rPr>
              <a:t> Offer specific, constructive feedback that guides learners' understanding and highlights areas for improvement.</a:t>
            </a:r>
            <a:endParaRPr sz="20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000">
                <a:solidFill>
                  <a:schemeClr val="lt1"/>
                </a:solidFill>
                <a:highlight>
                  <a:schemeClr val="accent4"/>
                </a:highlight>
                <a:latin typeface="Philosopher"/>
                <a:ea typeface="Philosopher"/>
                <a:cs typeface="Philosopher"/>
                <a:sym typeface="Philosopher"/>
              </a:rPr>
              <a:t>Summative Assessment:</a:t>
            </a:r>
            <a:r>
              <a:rPr lang="cs-CZ" sz="2000">
                <a:solidFill>
                  <a:schemeClr val="dk1"/>
                </a:solidFill>
                <a:highlight>
                  <a:schemeClr val="accent4"/>
                </a:highlight>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 Assess learners' overall understanding and knowledge at the end of a unit or course.</a:t>
            </a:r>
            <a:endParaRPr sz="2000">
              <a:solidFill>
                <a:schemeClr val="dk1"/>
              </a:solidFill>
              <a:latin typeface="Philosopher"/>
              <a:ea typeface="Philosopher"/>
              <a:cs typeface="Philosopher"/>
              <a:sym typeface="Philosopher"/>
            </a:endParaRPr>
          </a:p>
          <a:p>
            <a:pPr indent="0" lvl="0" marL="0" rtl="0" algn="l">
              <a:lnSpc>
                <a:spcPct val="115000"/>
              </a:lnSpc>
              <a:spcBef>
                <a:spcPts val="1500"/>
              </a:spcBef>
              <a:spcAft>
                <a:spcPts val="1500"/>
              </a:spcAft>
              <a:buNone/>
            </a:pPr>
            <a:r>
              <a:rPr b="1" i="1" lang="cs-CZ" sz="2000">
                <a:solidFill>
                  <a:schemeClr val="dk1"/>
                </a:solidFill>
                <a:latin typeface="Philosopher"/>
                <a:ea typeface="Philosopher"/>
                <a:cs typeface="Philosopher"/>
                <a:sym typeface="Philosopher"/>
              </a:rPr>
              <a:t>Effective Feedback</a:t>
            </a:r>
            <a:r>
              <a:rPr b="1" lang="cs-CZ" sz="2000">
                <a:solidFill>
                  <a:schemeClr val="dk1"/>
                </a:solidFill>
                <a:latin typeface="Philosopher"/>
                <a:ea typeface="Philosopher"/>
                <a:cs typeface="Philosopher"/>
                <a:sym typeface="Philosopher"/>
              </a:rPr>
              <a:t>:</a:t>
            </a:r>
            <a:r>
              <a:rPr lang="cs-CZ" sz="2000">
                <a:solidFill>
                  <a:schemeClr val="dk1"/>
                </a:solidFill>
                <a:latin typeface="Philosopher"/>
                <a:ea typeface="Philosopher"/>
                <a:cs typeface="Philosopher"/>
                <a:sym typeface="Philosopher"/>
              </a:rPr>
              <a:t> Provide comprehensive feedback that reinforces their achievements and suggests ways to enhance their understanding for future learning.</a:t>
            </a:r>
            <a:endParaRPr sz="2000">
              <a:solidFill>
                <a:schemeClr val="dk1"/>
              </a:solidFill>
              <a:latin typeface="Philosopher"/>
              <a:ea typeface="Philosopher"/>
              <a:cs typeface="Philosopher"/>
              <a:sym typeface="Philosopher"/>
            </a:endParaRPr>
          </a:p>
        </p:txBody>
      </p:sp>
      <p:sp>
        <p:nvSpPr>
          <p:cNvPr id="648" name="Google Shape;648;p53"/>
          <p:cNvSpPr txBox="1"/>
          <p:nvPr/>
        </p:nvSpPr>
        <p:spPr>
          <a:xfrm>
            <a:off x="2972250" y="123925"/>
            <a:ext cx="6544200" cy="703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400">
                <a:solidFill>
                  <a:schemeClr val="dk1"/>
                </a:solidFill>
                <a:latin typeface="Philosopher"/>
                <a:ea typeface="Philosopher"/>
                <a:cs typeface="Philosopher"/>
                <a:sym typeface="Philosopher"/>
              </a:rPr>
              <a:t>Assessment Strategies and Effective Feedback</a:t>
            </a:r>
            <a:endParaRPr b="1" i="0" sz="2400" u="none" cap="none" strike="noStrike">
              <a:solidFill>
                <a:schemeClr val="dk1"/>
              </a:solidFill>
              <a:latin typeface="Philosopher"/>
              <a:ea typeface="Philosopher"/>
              <a:cs typeface="Philosopher"/>
              <a:sym typeface="Philosopher"/>
            </a:endParaRPr>
          </a:p>
        </p:txBody>
      </p:sp>
      <p:grpSp>
        <p:nvGrpSpPr>
          <p:cNvPr id="649" name="Google Shape;649;p53"/>
          <p:cNvGrpSpPr/>
          <p:nvPr/>
        </p:nvGrpSpPr>
        <p:grpSpPr>
          <a:xfrm>
            <a:off x="5596861" y="764745"/>
            <a:ext cx="972416" cy="251958"/>
            <a:chOff x="5470062" y="1167647"/>
            <a:chExt cx="1251984" cy="358200"/>
          </a:xfrm>
        </p:grpSpPr>
        <p:sp>
          <p:nvSpPr>
            <p:cNvPr id="650" name="Google Shape;650;p53"/>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1" name="Google Shape;651;p53"/>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2" name="Google Shape;652;p53"/>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653" name="Google Shape;653;p53"/>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pic>
        <p:nvPicPr>
          <p:cNvPr descr="A picture containing icon&#10;&#10;Description automatically generated" id="658" name="Google Shape;658;p54"/>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659" name="Google Shape;659;p54"/>
          <p:cNvSpPr txBox="1"/>
          <p:nvPr/>
        </p:nvSpPr>
        <p:spPr>
          <a:xfrm>
            <a:off x="906742" y="1332438"/>
            <a:ext cx="10378500" cy="45483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500"/>
              </a:spcBef>
              <a:spcAft>
                <a:spcPts val="0"/>
              </a:spcAft>
              <a:buNone/>
            </a:pPr>
            <a:r>
              <a:rPr b="1" lang="cs-CZ" sz="2000">
                <a:solidFill>
                  <a:schemeClr val="dk1"/>
                </a:solidFill>
                <a:latin typeface="Philosopher"/>
                <a:ea typeface="Philosopher"/>
                <a:cs typeface="Philosopher"/>
                <a:sym typeface="Philosopher"/>
              </a:rPr>
              <a:t>2. </a:t>
            </a:r>
            <a:r>
              <a:rPr b="1" lang="cs-CZ" sz="2000">
                <a:solidFill>
                  <a:schemeClr val="accent1"/>
                </a:solidFill>
                <a:latin typeface="Philosopher"/>
                <a:ea typeface="Philosopher"/>
                <a:cs typeface="Philosopher"/>
                <a:sym typeface="Philosopher"/>
              </a:rPr>
              <a:t>Authentic</a:t>
            </a:r>
            <a:r>
              <a:rPr b="1" lang="cs-CZ" sz="2000">
                <a:solidFill>
                  <a:schemeClr val="dk1"/>
                </a:solidFill>
                <a:latin typeface="Philosopher"/>
                <a:ea typeface="Philosopher"/>
                <a:cs typeface="Philosopher"/>
                <a:sym typeface="Philosopher"/>
              </a:rPr>
              <a:t> </a:t>
            </a:r>
            <a:r>
              <a:rPr b="1" lang="cs-CZ" sz="2000" u="sng">
                <a:solidFill>
                  <a:schemeClr val="dk1"/>
                </a:solidFill>
                <a:latin typeface="Philosopher"/>
                <a:ea typeface="Philosopher"/>
                <a:cs typeface="Philosopher"/>
                <a:sym typeface="Philosopher"/>
              </a:rPr>
              <a:t>Assessments:</a:t>
            </a:r>
            <a:endParaRPr b="1" sz="2000" u="sng">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000">
                <a:solidFill>
                  <a:schemeClr val="lt1"/>
                </a:solidFill>
                <a:highlight>
                  <a:schemeClr val="accent1"/>
                </a:highlight>
                <a:latin typeface="Philosopher"/>
                <a:ea typeface="Philosopher"/>
                <a:cs typeface="Philosopher"/>
                <a:sym typeface="Philosopher"/>
              </a:rPr>
              <a:t>Description:</a:t>
            </a:r>
            <a:r>
              <a:rPr b="1" lang="cs-CZ" sz="2000">
                <a:solidFill>
                  <a:schemeClr val="dk1"/>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Design assessments that mirror real-world tasks and scenarios, requiring learners to apply their knowledge and skills in practical contexts.</a:t>
            </a:r>
            <a:endParaRPr sz="20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i="1" lang="cs-CZ" sz="2000">
                <a:solidFill>
                  <a:schemeClr val="dk1"/>
                </a:solidFill>
                <a:latin typeface="Philosopher"/>
                <a:ea typeface="Philosopher"/>
                <a:cs typeface="Philosopher"/>
                <a:sym typeface="Philosopher"/>
              </a:rPr>
              <a:t>Effective Feedback:</a:t>
            </a:r>
            <a:r>
              <a:rPr lang="cs-CZ" sz="2000">
                <a:solidFill>
                  <a:schemeClr val="dk1"/>
                </a:solidFill>
                <a:latin typeface="Philosopher"/>
                <a:ea typeface="Philosopher"/>
                <a:cs typeface="Philosopher"/>
                <a:sym typeface="Philosopher"/>
              </a:rPr>
              <a:t> Relate feedback to real-world application, highlighting how their efforts align with practical skills and expectations.</a:t>
            </a:r>
            <a:endParaRPr sz="2000">
              <a:solidFill>
                <a:schemeClr val="dk1"/>
              </a:solidFill>
              <a:latin typeface="Philosopher"/>
              <a:ea typeface="Philosopher"/>
              <a:cs typeface="Philosopher"/>
              <a:sym typeface="Philosopher"/>
            </a:endParaRPr>
          </a:p>
          <a:p>
            <a:pPr indent="0" lvl="0" marL="0" rtl="0" algn="ctr">
              <a:lnSpc>
                <a:spcPct val="115000"/>
              </a:lnSpc>
              <a:spcBef>
                <a:spcPts val="1500"/>
              </a:spcBef>
              <a:spcAft>
                <a:spcPts val="0"/>
              </a:spcAft>
              <a:buClr>
                <a:schemeClr val="dk1"/>
              </a:buClr>
              <a:buSzPts val="1100"/>
              <a:buFont typeface="Arial"/>
              <a:buNone/>
            </a:pPr>
            <a:r>
              <a:rPr b="1" lang="cs-CZ" sz="2000">
                <a:solidFill>
                  <a:schemeClr val="dk1"/>
                </a:solidFill>
                <a:latin typeface="Philosopher"/>
                <a:ea typeface="Philosopher"/>
                <a:cs typeface="Philosopher"/>
                <a:sym typeface="Philosopher"/>
              </a:rPr>
              <a:t>3. </a:t>
            </a:r>
            <a:r>
              <a:rPr b="1" lang="cs-CZ" sz="2000">
                <a:solidFill>
                  <a:schemeClr val="accent3"/>
                </a:solidFill>
                <a:latin typeface="Philosopher"/>
                <a:ea typeface="Philosopher"/>
                <a:cs typeface="Philosopher"/>
                <a:sym typeface="Philosopher"/>
              </a:rPr>
              <a:t>Peer</a:t>
            </a:r>
            <a:r>
              <a:rPr b="1" lang="cs-CZ" sz="2000">
                <a:solidFill>
                  <a:schemeClr val="dk1"/>
                </a:solidFill>
                <a:latin typeface="Philosopher"/>
                <a:ea typeface="Philosopher"/>
                <a:cs typeface="Philosopher"/>
                <a:sym typeface="Philosopher"/>
              </a:rPr>
              <a:t> </a:t>
            </a:r>
            <a:r>
              <a:rPr b="1" lang="cs-CZ" sz="2000" u="sng">
                <a:solidFill>
                  <a:schemeClr val="dk1"/>
                </a:solidFill>
                <a:latin typeface="Philosopher"/>
                <a:ea typeface="Philosopher"/>
                <a:cs typeface="Philosopher"/>
                <a:sym typeface="Philosopher"/>
              </a:rPr>
              <a:t>Assessment:</a:t>
            </a:r>
            <a:endParaRPr b="1" sz="2000" u="sng">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000">
                <a:solidFill>
                  <a:schemeClr val="lt1"/>
                </a:solidFill>
                <a:highlight>
                  <a:schemeClr val="accent3"/>
                </a:highlight>
                <a:latin typeface="Philosopher"/>
                <a:ea typeface="Philosopher"/>
                <a:cs typeface="Philosopher"/>
                <a:sym typeface="Philosopher"/>
              </a:rPr>
              <a:t>Description:</a:t>
            </a:r>
            <a:r>
              <a:rPr lang="cs-CZ" sz="2000">
                <a:solidFill>
                  <a:schemeClr val="lt1"/>
                </a:solidFill>
                <a:highlight>
                  <a:schemeClr val="accent3"/>
                </a:highlight>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 Have learners assess and provide feedback on their peers' work, promoting critical thinking and self-evaluation.</a:t>
            </a:r>
            <a:endParaRPr sz="2000">
              <a:solidFill>
                <a:schemeClr val="dk1"/>
              </a:solidFill>
              <a:latin typeface="Philosopher"/>
              <a:ea typeface="Philosopher"/>
              <a:cs typeface="Philosopher"/>
              <a:sym typeface="Philosopher"/>
            </a:endParaRPr>
          </a:p>
          <a:p>
            <a:pPr indent="0" lvl="0" marL="0" rtl="0" algn="l">
              <a:lnSpc>
                <a:spcPct val="115000"/>
              </a:lnSpc>
              <a:spcBef>
                <a:spcPts val="1500"/>
              </a:spcBef>
              <a:spcAft>
                <a:spcPts val="1500"/>
              </a:spcAft>
              <a:buNone/>
            </a:pPr>
            <a:r>
              <a:rPr b="1" i="1" lang="cs-CZ" sz="2000">
                <a:solidFill>
                  <a:schemeClr val="dk1"/>
                </a:solidFill>
                <a:latin typeface="Philosopher"/>
                <a:ea typeface="Philosopher"/>
                <a:cs typeface="Philosopher"/>
                <a:sym typeface="Philosopher"/>
              </a:rPr>
              <a:t>Effective Feedback: </a:t>
            </a:r>
            <a:r>
              <a:rPr lang="cs-CZ" sz="2000">
                <a:solidFill>
                  <a:schemeClr val="dk1"/>
                </a:solidFill>
                <a:latin typeface="Philosopher"/>
                <a:ea typeface="Philosopher"/>
                <a:cs typeface="Philosopher"/>
                <a:sym typeface="Philosopher"/>
              </a:rPr>
              <a:t>Train learners to offer constructive feedback, emphasizing positive aspects and offering suggestions for improvement.</a:t>
            </a:r>
            <a:endParaRPr sz="2000">
              <a:solidFill>
                <a:schemeClr val="dk1"/>
              </a:solidFill>
              <a:latin typeface="Philosopher"/>
              <a:ea typeface="Philosopher"/>
              <a:cs typeface="Philosopher"/>
              <a:sym typeface="Philosopher"/>
            </a:endParaRPr>
          </a:p>
        </p:txBody>
      </p:sp>
      <p:sp>
        <p:nvSpPr>
          <p:cNvPr id="660" name="Google Shape;660;p54"/>
          <p:cNvSpPr txBox="1"/>
          <p:nvPr/>
        </p:nvSpPr>
        <p:spPr>
          <a:xfrm>
            <a:off x="2972250" y="123926"/>
            <a:ext cx="6247500" cy="703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200">
                <a:solidFill>
                  <a:schemeClr val="dk1"/>
                </a:solidFill>
                <a:latin typeface="Philosopher"/>
                <a:ea typeface="Philosopher"/>
                <a:cs typeface="Philosopher"/>
                <a:sym typeface="Philosopher"/>
              </a:rPr>
              <a:t>Assessment Strategies and Effective Feedback</a:t>
            </a:r>
            <a:endParaRPr b="1" i="0" sz="2200" u="none" cap="none" strike="noStrike">
              <a:solidFill>
                <a:schemeClr val="dk1"/>
              </a:solidFill>
              <a:latin typeface="Philosopher"/>
              <a:ea typeface="Philosopher"/>
              <a:cs typeface="Philosopher"/>
              <a:sym typeface="Philosopher"/>
            </a:endParaRPr>
          </a:p>
        </p:txBody>
      </p:sp>
      <p:grpSp>
        <p:nvGrpSpPr>
          <p:cNvPr id="661" name="Google Shape;661;p54"/>
          <p:cNvGrpSpPr/>
          <p:nvPr/>
        </p:nvGrpSpPr>
        <p:grpSpPr>
          <a:xfrm>
            <a:off x="5596861" y="764745"/>
            <a:ext cx="972416" cy="251958"/>
            <a:chOff x="5470062" y="1167647"/>
            <a:chExt cx="1251984" cy="358200"/>
          </a:xfrm>
        </p:grpSpPr>
        <p:sp>
          <p:nvSpPr>
            <p:cNvPr id="662" name="Google Shape;662;p5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3" name="Google Shape;663;p5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4" name="Google Shape;664;p5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665" name="Google Shape;665;p54"/>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pic>
        <p:nvPicPr>
          <p:cNvPr descr="A picture containing icon&#10;&#10;Description automatically generated" id="670" name="Google Shape;670;p55"/>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671" name="Google Shape;671;p55"/>
          <p:cNvSpPr txBox="1"/>
          <p:nvPr/>
        </p:nvSpPr>
        <p:spPr>
          <a:xfrm>
            <a:off x="906742" y="1256238"/>
            <a:ext cx="10378500" cy="45483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500"/>
              </a:spcBef>
              <a:spcAft>
                <a:spcPts val="0"/>
              </a:spcAft>
              <a:buNone/>
            </a:pPr>
            <a:r>
              <a:rPr b="1" lang="cs-CZ" sz="2000">
                <a:solidFill>
                  <a:schemeClr val="dk1"/>
                </a:solidFill>
                <a:latin typeface="Philosopher"/>
                <a:ea typeface="Philosopher"/>
                <a:cs typeface="Philosopher"/>
                <a:sym typeface="Philosopher"/>
              </a:rPr>
              <a:t>4. </a:t>
            </a:r>
            <a:r>
              <a:rPr b="1" lang="cs-CZ" sz="2000">
                <a:solidFill>
                  <a:schemeClr val="accent6"/>
                </a:solidFill>
                <a:latin typeface="Philosopher"/>
                <a:ea typeface="Philosopher"/>
                <a:cs typeface="Philosopher"/>
                <a:sym typeface="Philosopher"/>
              </a:rPr>
              <a:t>Self</a:t>
            </a:r>
            <a:r>
              <a:rPr b="1" lang="cs-CZ" sz="2000">
                <a:solidFill>
                  <a:schemeClr val="dk1"/>
                </a:solidFill>
                <a:latin typeface="Philosopher"/>
                <a:ea typeface="Philosopher"/>
                <a:cs typeface="Philosopher"/>
                <a:sym typeface="Philosopher"/>
              </a:rPr>
              <a:t>-Assessment:</a:t>
            </a:r>
            <a:endParaRPr b="1" sz="20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000">
                <a:solidFill>
                  <a:schemeClr val="lt1"/>
                </a:solidFill>
                <a:highlight>
                  <a:schemeClr val="accent6"/>
                </a:highlight>
                <a:latin typeface="Philosopher"/>
                <a:ea typeface="Philosopher"/>
                <a:cs typeface="Philosopher"/>
                <a:sym typeface="Philosopher"/>
              </a:rPr>
              <a:t>Description:</a:t>
            </a:r>
            <a:r>
              <a:rPr b="1" lang="cs-CZ" sz="2000">
                <a:solidFill>
                  <a:schemeClr val="dk1"/>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Encourage learners to reflect on their own work and progress, promoting self-awareness and metacognitive skills.</a:t>
            </a:r>
            <a:endParaRPr sz="20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i="1" lang="cs-CZ" sz="2000">
                <a:solidFill>
                  <a:schemeClr val="dk1"/>
                </a:solidFill>
                <a:latin typeface="Philosopher"/>
                <a:ea typeface="Philosopher"/>
                <a:cs typeface="Philosopher"/>
                <a:sym typeface="Philosopher"/>
              </a:rPr>
              <a:t>Effective Feedback: </a:t>
            </a:r>
            <a:r>
              <a:rPr lang="cs-CZ" sz="2000">
                <a:solidFill>
                  <a:schemeClr val="dk1"/>
                </a:solidFill>
                <a:latin typeface="Philosopher"/>
                <a:ea typeface="Philosopher"/>
                <a:cs typeface="Philosopher"/>
                <a:sym typeface="Philosopher"/>
              </a:rPr>
              <a:t>Provide guidance on self-assessment, helping learners identify their strengths and areas for growth.</a:t>
            </a:r>
            <a:endParaRPr sz="2000">
              <a:solidFill>
                <a:schemeClr val="dk1"/>
              </a:solidFill>
              <a:latin typeface="Philosopher"/>
              <a:ea typeface="Philosopher"/>
              <a:cs typeface="Philosopher"/>
              <a:sym typeface="Philosopher"/>
            </a:endParaRPr>
          </a:p>
          <a:p>
            <a:pPr indent="0" lvl="0" marL="0" rtl="0" algn="ctr">
              <a:lnSpc>
                <a:spcPct val="115000"/>
              </a:lnSpc>
              <a:spcBef>
                <a:spcPts val="1500"/>
              </a:spcBef>
              <a:spcAft>
                <a:spcPts val="0"/>
              </a:spcAft>
              <a:buClr>
                <a:schemeClr val="dk1"/>
              </a:buClr>
              <a:buSzPts val="1100"/>
              <a:buFont typeface="Arial"/>
              <a:buNone/>
            </a:pPr>
            <a:r>
              <a:rPr b="1" lang="cs-CZ" sz="2000">
                <a:solidFill>
                  <a:schemeClr val="dk1"/>
                </a:solidFill>
                <a:latin typeface="Philosopher"/>
                <a:ea typeface="Philosopher"/>
                <a:cs typeface="Philosopher"/>
                <a:sym typeface="Philosopher"/>
              </a:rPr>
              <a:t>5. </a:t>
            </a:r>
            <a:r>
              <a:rPr b="1" lang="cs-CZ" sz="2000">
                <a:solidFill>
                  <a:schemeClr val="accent5"/>
                </a:solidFill>
                <a:latin typeface="Philosopher"/>
                <a:ea typeface="Philosopher"/>
                <a:cs typeface="Philosopher"/>
                <a:sym typeface="Philosopher"/>
              </a:rPr>
              <a:t>Interactive</a:t>
            </a:r>
            <a:r>
              <a:rPr b="1" lang="cs-CZ" sz="2000">
                <a:solidFill>
                  <a:schemeClr val="dk1"/>
                </a:solidFill>
                <a:latin typeface="Philosopher"/>
                <a:ea typeface="Philosopher"/>
                <a:cs typeface="Philosopher"/>
                <a:sym typeface="Philosopher"/>
              </a:rPr>
              <a:t> Quizzes and Polls:</a:t>
            </a:r>
            <a:endParaRPr b="1" sz="20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000">
                <a:solidFill>
                  <a:schemeClr val="lt1"/>
                </a:solidFill>
                <a:highlight>
                  <a:schemeClr val="accent5"/>
                </a:highlight>
                <a:latin typeface="Philosopher"/>
                <a:ea typeface="Philosopher"/>
                <a:cs typeface="Philosopher"/>
                <a:sym typeface="Philosopher"/>
              </a:rPr>
              <a:t>Description:</a:t>
            </a:r>
            <a:r>
              <a:rPr lang="cs-CZ" sz="2000">
                <a:solidFill>
                  <a:schemeClr val="dk1"/>
                </a:solidFill>
                <a:latin typeface="Philosopher"/>
                <a:ea typeface="Philosopher"/>
                <a:cs typeface="Philosopher"/>
                <a:sym typeface="Philosopher"/>
              </a:rPr>
              <a:t> Incorporate quick quizzes and polls to gauge learners' understanding and engagement.</a:t>
            </a:r>
            <a:endParaRPr sz="20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i="1" lang="cs-CZ" sz="2000">
                <a:solidFill>
                  <a:schemeClr val="dk1"/>
                </a:solidFill>
                <a:latin typeface="Philosopher"/>
                <a:ea typeface="Philosopher"/>
                <a:cs typeface="Philosopher"/>
                <a:sym typeface="Philosopher"/>
              </a:rPr>
              <a:t>Effective Feedback:</a:t>
            </a:r>
            <a:r>
              <a:rPr lang="cs-CZ" sz="2000">
                <a:solidFill>
                  <a:schemeClr val="dk1"/>
                </a:solidFill>
                <a:latin typeface="Philosopher"/>
                <a:ea typeface="Philosopher"/>
                <a:cs typeface="Philosopher"/>
                <a:sym typeface="Philosopher"/>
              </a:rPr>
              <a:t> Offer immediate feedback after each question, explaining correct answers and addressing misconceptions.</a:t>
            </a:r>
            <a:endParaRPr sz="2000">
              <a:solidFill>
                <a:schemeClr val="dk1"/>
              </a:solidFill>
              <a:latin typeface="Philosopher"/>
              <a:ea typeface="Philosopher"/>
              <a:cs typeface="Philosopher"/>
              <a:sym typeface="Philosopher"/>
            </a:endParaRPr>
          </a:p>
        </p:txBody>
      </p:sp>
      <p:sp>
        <p:nvSpPr>
          <p:cNvPr id="672" name="Google Shape;672;p55"/>
          <p:cNvSpPr txBox="1"/>
          <p:nvPr/>
        </p:nvSpPr>
        <p:spPr>
          <a:xfrm>
            <a:off x="2972250" y="123926"/>
            <a:ext cx="6247500" cy="703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200">
                <a:solidFill>
                  <a:schemeClr val="dk1"/>
                </a:solidFill>
                <a:latin typeface="Philosopher"/>
                <a:ea typeface="Philosopher"/>
                <a:cs typeface="Philosopher"/>
                <a:sym typeface="Philosopher"/>
              </a:rPr>
              <a:t>Assessment Strategies and Effective Feedback</a:t>
            </a:r>
            <a:endParaRPr b="1" i="0" sz="2200" u="none" cap="none" strike="noStrike">
              <a:solidFill>
                <a:schemeClr val="dk1"/>
              </a:solidFill>
              <a:latin typeface="Philosopher"/>
              <a:ea typeface="Philosopher"/>
              <a:cs typeface="Philosopher"/>
              <a:sym typeface="Philosopher"/>
            </a:endParaRPr>
          </a:p>
        </p:txBody>
      </p:sp>
      <p:grpSp>
        <p:nvGrpSpPr>
          <p:cNvPr id="673" name="Google Shape;673;p55"/>
          <p:cNvGrpSpPr/>
          <p:nvPr/>
        </p:nvGrpSpPr>
        <p:grpSpPr>
          <a:xfrm>
            <a:off x="5596861" y="764745"/>
            <a:ext cx="972416" cy="251958"/>
            <a:chOff x="5470062" y="1167647"/>
            <a:chExt cx="1251984" cy="358200"/>
          </a:xfrm>
        </p:grpSpPr>
        <p:sp>
          <p:nvSpPr>
            <p:cNvPr id="674" name="Google Shape;674;p55"/>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5" name="Google Shape;675;p55"/>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6" name="Google Shape;676;p55"/>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677" name="Google Shape;677;p55"/>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56"/>
          <p:cNvSpPr txBox="1"/>
          <p:nvPr/>
        </p:nvSpPr>
        <p:spPr>
          <a:xfrm>
            <a:off x="2972250" y="123926"/>
            <a:ext cx="6247500" cy="703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200">
                <a:solidFill>
                  <a:schemeClr val="dk1"/>
                </a:solidFill>
                <a:latin typeface="Philosopher"/>
                <a:ea typeface="Philosopher"/>
                <a:cs typeface="Philosopher"/>
                <a:sym typeface="Philosopher"/>
              </a:rPr>
              <a:t>Assessment Strategies and Effective Feedback</a:t>
            </a:r>
            <a:endParaRPr b="1" i="0" sz="2200" u="none" cap="none" strike="noStrike">
              <a:solidFill>
                <a:schemeClr val="dk1"/>
              </a:solidFill>
              <a:latin typeface="Philosopher"/>
              <a:ea typeface="Philosopher"/>
              <a:cs typeface="Philosopher"/>
              <a:sym typeface="Philosopher"/>
            </a:endParaRPr>
          </a:p>
        </p:txBody>
      </p:sp>
      <p:grpSp>
        <p:nvGrpSpPr>
          <p:cNvPr id="683" name="Google Shape;683;p56"/>
          <p:cNvGrpSpPr/>
          <p:nvPr/>
        </p:nvGrpSpPr>
        <p:grpSpPr>
          <a:xfrm>
            <a:off x="5596861" y="764745"/>
            <a:ext cx="972416" cy="251958"/>
            <a:chOff x="5470062" y="1167647"/>
            <a:chExt cx="1251984" cy="358200"/>
          </a:xfrm>
        </p:grpSpPr>
        <p:sp>
          <p:nvSpPr>
            <p:cNvPr id="684" name="Google Shape;684;p56"/>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5" name="Google Shape;685;p56"/>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6" name="Google Shape;686;p56"/>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687" name="Google Shape;687;p56"/>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688" name="Google Shape;688;p56"/>
          <p:cNvSpPr txBox="1"/>
          <p:nvPr/>
        </p:nvSpPr>
        <p:spPr>
          <a:xfrm>
            <a:off x="893804" y="1360813"/>
            <a:ext cx="10378500" cy="45483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500"/>
              </a:spcBef>
              <a:spcAft>
                <a:spcPts val="0"/>
              </a:spcAft>
              <a:buNone/>
            </a:pPr>
            <a:r>
              <a:rPr b="1" lang="cs-CZ" sz="2000">
                <a:solidFill>
                  <a:schemeClr val="dk1"/>
                </a:solidFill>
                <a:latin typeface="Philosopher"/>
                <a:ea typeface="Philosopher"/>
                <a:cs typeface="Philosopher"/>
                <a:sym typeface="Philosopher"/>
              </a:rPr>
              <a:t>6. </a:t>
            </a:r>
            <a:r>
              <a:rPr b="1" lang="cs-CZ" sz="2000">
                <a:solidFill>
                  <a:schemeClr val="accent2"/>
                </a:solidFill>
                <a:latin typeface="Philosopher"/>
                <a:ea typeface="Philosopher"/>
                <a:cs typeface="Philosopher"/>
                <a:sym typeface="Philosopher"/>
              </a:rPr>
              <a:t>Scenario-Based</a:t>
            </a:r>
            <a:r>
              <a:rPr b="1" lang="cs-CZ" sz="2000">
                <a:solidFill>
                  <a:schemeClr val="dk1"/>
                </a:solidFill>
                <a:latin typeface="Philosopher"/>
                <a:ea typeface="Philosopher"/>
                <a:cs typeface="Philosopher"/>
                <a:sym typeface="Philosopher"/>
              </a:rPr>
              <a:t> </a:t>
            </a:r>
            <a:r>
              <a:rPr b="1" lang="cs-CZ" sz="2000" u="sng">
                <a:solidFill>
                  <a:schemeClr val="dk1"/>
                </a:solidFill>
                <a:latin typeface="Philosopher"/>
                <a:ea typeface="Philosopher"/>
                <a:cs typeface="Philosopher"/>
                <a:sym typeface="Philosopher"/>
              </a:rPr>
              <a:t>Assessments</a:t>
            </a:r>
            <a:r>
              <a:rPr b="1" lang="cs-CZ" sz="2000">
                <a:solidFill>
                  <a:schemeClr val="dk1"/>
                </a:solidFill>
                <a:latin typeface="Philosopher"/>
                <a:ea typeface="Philosopher"/>
                <a:cs typeface="Philosopher"/>
                <a:sym typeface="Philosopher"/>
              </a:rPr>
              <a:t>:</a:t>
            </a:r>
            <a:endParaRPr b="1" sz="20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000">
                <a:solidFill>
                  <a:schemeClr val="lt1"/>
                </a:solidFill>
                <a:highlight>
                  <a:schemeClr val="accent2"/>
                </a:highlight>
                <a:latin typeface="Philosopher"/>
                <a:ea typeface="Philosopher"/>
                <a:cs typeface="Philosopher"/>
                <a:sym typeface="Philosopher"/>
              </a:rPr>
              <a:t>Description:</a:t>
            </a:r>
            <a:r>
              <a:rPr lang="cs-CZ" sz="2000">
                <a:solidFill>
                  <a:schemeClr val="dk1"/>
                </a:solidFill>
                <a:latin typeface="Philosopher"/>
                <a:ea typeface="Philosopher"/>
                <a:cs typeface="Philosopher"/>
                <a:sym typeface="Philosopher"/>
              </a:rPr>
              <a:t> Present learners with real-world scenarios that require them to make decisions based on their understanding of the subject.</a:t>
            </a:r>
            <a:endParaRPr sz="20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i="1" lang="cs-CZ" sz="2000">
                <a:solidFill>
                  <a:schemeClr val="dk1"/>
                </a:solidFill>
                <a:latin typeface="Philosopher"/>
                <a:ea typeface="Philosopher"/>
                <a:cs typeface="Philosopher"/>
                <a:sym typeface="Philosopher"/>
              </a:rPr>
              <a:t>Effective Feedback:</a:t>
            </a:r>
            <a:r>
              <a:rPr b="1" lang="cs-CZ" sz="2000">
                <a:solidFill>
                  <a:schemeClr val="dk1"/>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Provide feedback that discusses the consequences of their decisions and how they align with the subject matter.</a:t>
            </a:r>
            <a:endParaRPr sz="2000">
              <a:solidFill>
                <a:schemeClr val="dk1"/>
              </a:solidFill>
              <a:latin typeface="Philosopher"/>
              <a:ea typeface="Philosopher"/>
              <a:cs typeface="Philosopher"/>
              <a:sym typeface="Philosopher"/>
            </a:endParaRPr>
          </a:p>
          <a:p>
            <a:pPr indent="0" lvl="0" marL="0" rtl="0" algn="ctr">
              <a:lnSpc>
                <a:spcPct val="115000"/>
              </a:lnSpc>
              <a:spcBef>
                <a:spcPts val="1500"/>
              </a:spcBef>
              <a:spcAft>
                <a:spcPts val="0"/>
              </a:spcAft>
              <a:buClr>
                <a:schemeClr val="dk1"/>
              </a:buClr>
              <a:buSzPts val="1100"/>
              <a:buFont typeface="Arial"/>
              <a:buNone/>
            </a:pPr>
            <a:r>
              <a:rPr b="1" lang="cs-CZ" sz="2000">
                <a:solidFill>
                  <a:schemeClr val="dk1"/>
                </a:solidFill>
                <a:latin typeface="Philosopher"/>
                <a:ea typeface="Philosopher"/>
                <a:cs typeface="Philosopher"/>
                <a:sym typeface="Philosopher"/>
              </a:rPr>
              <a:t>7. </a:t>
            </a:r>
            <a:r>
              <a:rPr b="1" lang="cs-CZ" sz="2000">
                <a:solidFill>
                  <a:schemeClr val="accent1"/>
                </a:solidFill>
                <a:latin typeface="Philosopher"/>
                <a:ea typeface="Philosopher"/>
                <a:cs typeface="Philosopher"/>
                <a:sym typeface="Philosopher"/>
              </a:rPr>
              <a:t>Rubrics and Criteria:</a:t>
            </a:r>
            <a:endParaRPr b="1" sz="2000">
              <a:solidFill>
                <a:schemeClr val="accent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000">
                <a:solidFill>
                  <a:schemeClr val="lt1"/>
                </a:solidFill>
                <a:highlight>
                  <a:schemeClr val="accent1"/>
                </a:highlight>
                <a:latin typeface="Philosopher"/>
                <a:ea typeface="Philosopher"/>
                <a:cs typeface="Philosopher"/>
                <a:sym typeface="Philosopher"/>
              </a:rPr>
              <a:t>Description:</a:t>
            </a:r>
            <a:r>
              <a:rPr b="1" lang="cs-CZ" sz="2000">
                <a:solidFill>
                  <a:schemeClr val="dk1"/>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Clearly define assessment criteria and rubrics to communicate expectations and evaluation standards.</a:t>
            </a:r>
            <a:endParaRPr sz="2000">
              <a:solidFill>
                <a:schemeClr val="dk1"/>
              </a:solidFill>
              <a:latin typeface="Philosopher"/>
              <a:ea typeface="Philosopher"/>
              <a:cs typeface="Philosopher"/>
              <a:sym typeface="Philosopher"/>
            </a:endParaRPr>
          </a:p>
          <a:p>
            <a:pPr indent="0" lvl="0" marL="0" rtl="0" algn="l">
              <a:lnSpc>
                <a:spcPct val="115000"/>
              </a:lnSpc>
              <a:spcBef>
                <a:spcPts val="1500"/>
              </a:spcBef>
              <a:spcAft>
                <a:spcPts val="1500"/>
              </a:spcAft>
              <a:buNone/>
            </a:pPr>
            <a:r>
              <a:rPr b="1" i="1" lang="cs-CZ" sz="2000">
                <a:solidFill>
                  <a:schemeClr val="dk1"/>
                </a:solidFill>
                <a:latin typeface="Philosopher"/>
                <a:ea typeface="Philosopher"/>
                <a:cs typeface="Philosopher"/>
                <a:sym typeface="Philosopher"/>
              </a:rPr>
              <a:t>Effective Feedback:</a:t>
            </a:r>
            <a:r>
              <a:rPr b="1" lang="cs-CZ" sz="2000">
                <a:solidFill>
                  <a:schemeClr val="dk1"/>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Align feedback with specific criteria, pointing out where learners excelled and where improvements can be made.</a:t>
            </a:r>
            <a:endParaRPr sz="2000">
              <a:solidFill>
                <a:schemeClr val="dk1"/>
              </a:solidFill>
              <a:latin typeface="Philosopher"/>
              <a:ea typeface="Philosopher"/>
              <a:cs typeface="Philosopher"/>
              <a:sym typeface="Philosopher"/>
            </a:endParaRPr>
          </a:p>
        </p:txBody>
      </p:sp>
      <p:pic>
        <p:nvPicPr>
          <p:cNvPr id="689" name="Google Shape;689;p56"/>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57"/>
          <p:cNvSpPr txBox="1"/>
          <p:nvPr/>
        </p:nvSpPr>
        <p:spPr>
          <a:xfrm>
            <a:off x="2972250" y="123926"/>
            <a:ext cx="6247500" cy="703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200">
                <a:solidFill>
                  <a:schemeClr val="dk1"/>
                </a:solidFill>
                <a:latin typeface="Philosopher"/>
                <a:ea typeface="Philosopher"/>
                <a:cs typeface="Philosopher"/>
                <a:sym typeface="Philosopher"/>
              </a:rPr>
              <a:t>Assessment Strategies and Effective Feedback</a:t>
            </a:r>
            <a:endParaRPr b="1" i="0" sz="2200" u="none" cap="none" strike="noStrike">
              <a:solidFill>
                <a:schemeClr val="dk1"/>
              </a:solidFill>
              <a:latin typeface="Philosopher"/>
              <a:ea typeface="Philosopher"/>
              <a:cs typeface="Philosopher"/>
              <a:sym typeface="Philosopher"/>
            </a:endParaRPr>
          </a:p>
        </p:txBody>
      </p:sp>
      <p:grpSp>
        <p:nvGrpSpPr>
          <p:cNvPr id="695" name="Google Shape;695;p57"/>
          <p:cNvGrpSpPr/>
          <p:nvPr/>
        </p:nvGrpSpPr>
        <p:grpSpPr>
          <a:xfrm>
            <a:off x="5596861" y="764745"/>
            <a:ext cx="972416" cy="251958"/>
            <a:chOff x="5470062" y="1167647"/>
            <a:chExt cx="1251984" cy="358200"/>
          </a:xfrm>
        </p:grpSpPr>
        <p:sp>
          <p:nvSpPr>
            <p:cNvPr id="696" name="Google Shape;696;p57"/>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7" name="Google Shape;697;p57"/>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8" name="Google Shape;698;p57"/>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699" name="Google Shape;699;p57"/>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700" name="Google Shape;700;p57"/>
          <p:cNvSpPr txBox="1"/>
          <p:nvPr/>
        </p:nvSpPr>
        <p:spPr>
          <a:xfrm>
            <a:off x="1163963" y="1315200"/>
            <a:ext cx="9838200" cy="42276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000"/>
              </a:spcBef>
              <a:spcAft>
                <a:spcPts val="0"/>
              </a:spcAft>
              <a:buClr>
                <a:schemeClr val="dk1"/>
              </a:buClr>
              <a:buSzPts val="1100"/>
              <a:buFont typeface="Arial"/>
              <a:buNone/>
            </a:pPr>
            <a:r>
              <a:rPr b="1" lang="cs-CZ" sz="2000">
                <a:solidFill>
                  <a:schemeClr val="dk1"/>
                </a:solidFill>
                <a:latin typeface="Philosopher"/>
                <a:ea typeface="Philosopher"/>
                <a:cs typeface="Philosopher"/>
                <a:sym typeface="Philosopher"/>
              </a:rPr>
              <a:t>8. </a:t>
            </a:r>
            <a:r>
              <a:rPr b="1" lang="cs-CZ" sz="2000">
                <a:solidFill>
                  <a:schemeClr val="accent4"/>
                </a:solidFill>
                <a:latin typeface="Philosopher"/>
                <a:ea typeface="Philosopher"/>
                <a:cs typeface="Philosopher"/>
                <a:sym typeface="Philosopher"/>
              </a:rPr>
              <a:t>Audio and Video</a:t>
            </a:r>
            <a:r>
              <a:rPr b="1" lang="cs-CZ" sz="2000">
                <a:solidFill>
                  <a:schemeClr val="dk1"/>
                </a:solidFill>
                <a:latin typeface="Philosopher"/>
                <a:ea typeface="Philosopher"/>
                <a:cs typeface="Philosopher"/>
                <a:sym typeface="Philosopher"/>
              </a:rPr>
              <a:t> </a:t>
            </a:r>
            <a:r>
              <a:rPr b="1" lang="cs-CZ" sz="2000" u="sng">
                <a:solidFill>
                  <a:schemeClr val="dk1"/>
                </a:solidFill>
                <a:latin typeface="Philosopher"/>
                <a:ea typeface="Philosopher"/>
                <a:cs typeface="Philosopher"/>
                <a:sym typeface="Philosopher"/>
              </a:rPr>
              <a:t>Feedback</a:t>
            </a:r>
            <a:r>
              <a:rPr b="1" lang="cs-CZ" sz="2000">
                <a:solidFill>
                  <a:schemeClr val="dk1"/>
                </a:solidFill>
                <a:latin typeface="Philosopher"/>
                <a:ea typeface="Philosopher"/>
                <a:cs typeface="Philosopher"/>
                <a:sym typeface="Philosopher"/>
              </a:rPr>
              <a:t>:</a:t>
            </a:r>
            <a:endParaRPr b="1" sz="2000">
              <a:solidFill>
                <a:schemeClr val="dk1"/>
              </a:solidFill>
              <a:latin typeface="Philosopher"/>
              <a:ea typeface="Philosopher"/>
              <a:cs typeface="Philosopher"/>
              <a:sym typeface="Philosopher"/>
            </a:endParaRPr>
          </a:p>
          <a:p>
            <a:pPr indent="0" lvl="0" marL="0" rtl="0" algn="l">
              <a:lnSpc>
                <a:spcPct val="115000"/>
              </a:lnSpc>
              <a:spcBef>
                <a:spcPts val="1000"/>
              </a:spcBef>
              <a:spcAft>
                <a:spcPts val="0"/>
              </a:spcAft>
              <a:buNone/>
            </a:pPr>
            <a:r>
              <a:rPr b="1" lang="cs-CZ" sz="2000">
                <a:solidFill>
                  <a:schemeClr val="lt1"/>
                </a:solidFill>
                <a:highlight>
                  <a:schemeClr val="accent4"/>
                </a:highlight>
                <a:latin typeface="Philosopher"/>
                <a:ea typeface="Philosopher"/>
                <a:cs typeface="Philosopher"/>
                <a:sym typeface="Philosopher"/>
              </a:rPr>
              <a:t>Description:</a:t>
            </a:r>
            <a:r>
              <a:rPr lang="cs-CZ" sz="2000">
                <a:solidFill>
                  <a:schemeClr val="dk1"/>
                </a:solidFill>
                <a:latin typeface="Philosopher"/>
                <a:ea typeface="Philosopher"/>
                <a:cs typeface="Philosopher"/>
                <a:sym typeface="Philosopher"/>
              </a:rPr>
              <a:t> Provide feedback in the form of audio or video recordings, allowing for a more personalized and engaging approach.</a:t>
            </a:r>
            <a:endParaRPr sz="2000">
              <a:solidFill>
                <a:schemeClr val="dk1"/>
              </a:solidFill>
              <a:latin typeface="Philosopher"/>
              <a:ea typeface="Philosopher"/>
              <a:cs typeface="Philosopher"/>
              <a:sym typeface="Philosopher"/>
            </a:endParaRPr>
          </a:p>
          <a:p>
            <a:pPr indent="0" lvl="0" marL="0" rtl="0" algn="l">
              <a:lnSpc>
                <a:spcPct val="115000"/>
              </a:lnSpc>
              <a:spcBef>
                <a:spcPts val="1000"/>
              </a:spcBef>
              <a:spcAft>
                <a:spcPts val="0"/>
              </a:spcAft>
              <a:buNone/>
            </a:pPr>
            <a:r>
              <a:rPr b="1" i="1" lang="cs-CZ" sz="2000">
                <a:solidFill>
                  <a:schemeClr val="dk1"/>
                </a:solidFill>
                <a:latin typeface="Philosopher"/>
                <a:ea typeface="Philosopher"/>
                <a:cs typeface="Philosopher"/>
                <a:sym typeface="Philosopher"/>
              </a:rPr>
              <a:t>Effective Feedback:</a:t>
            </a:r>
            <a:r>
              <a:rPr lang="cs-CZ" sz="2000">
                <a:solidFill>
                  <a:schemeClr val="dk1"/>
                </a:solidFill>
                <a:latin typeface="Philosopher"/>
                <a:ea typeface="Philosopher"/>
                <a:cs typeface="Philosopher"/>
                <a:sym typeface="Philosopher"/>
              </a:rPr>
              <a:t> Use tone, gestures, and expressions to convey encouragement and guidance effectively.</a:t>
            </a:r>
            <a:endParaRPr sz="2000">
              <a:solidFill>
                <a:schemeClr val="dk1"/>
              </a:solidFill>
              <a:latin typeface="Philosopher"/>
              <a:ea typeface="Philosopher"/>
              <a:cs typeface="Philosopher"/>
              <a:sym typeface="Philosopher"/>
            </a:endParaRPr>
          </a:p>
          <a:p>
            <a:pPr indent="0" lvl="0" marL="0" marR="0" rtl="0" algn="ctr">
              <a:lnSpc>
                <a:spcPct val="115000"/>
              </a:lnSpc>
              <a:spcBef>
                <a:spcPts val="1000"/>
              </a:spcBef>
              <a:spcAft>
                <a:spcPts val="0"/>
              </a:spcAft>
              <a:buNone/>
            </a:pPr>
            <a:r>
              <a:rPr b="1" lang="cs-CZ" sz="2000">
                <a:solidFill>
                  <a:schemeClr val="dk1"/>
                </a:solidFill>
                <a:latin typeface="Philosopher"/>
                <a:ea typeface="Philosopher"/>
                <a:cs typeface="Philosopher"/>
                <a:sym typeface="Philosopher"/>
              </a:rPr>
              <a:t>9. </a:t>
            </a:r>
            <a:r>
              <a:rPr b="1" lang="cs-CZ" sz="2000">
                <a:solidFill>
                  <a:schemeClr val="accent3"/>
                </a:solidFill>
                <a:latin typeface="Philosopher"/>
                <a:ea typeface="Philosopher"/>
                <a:cs typeface="Philosopher"/>
                <a:sym typeface="Philosopher"/>
              </a:rPr>
              <a:t>Timely</a:t>
            </a:r>
            <a:r>
              <a:rPr b="1" lang="cs-CZ" sz="2000">
                <a:solidFill>
                  <a:schemeClr val="dk1"/>
                </a:solidFill>
                <a:latin typeface="Philosopher"/>
                <a:ea typeface="Philosopher"/>
                <a:cs typeface="Philosopher"/>
                <a:sym typeface="Philosopher"/>
              </a:rPr>
              <a:t> </a:t>
            </a:r>
            <a:r>
              <a:rPr b="1" lang="cs-CZ" sz="2000" u="sng">
                <a:solidFill>
                  <a:schemeClr val="dk1"/>
                </a:solidFill>
                <a:latin typeface="Philosopher"/>
                <a:ea typeface="Philosopher"/>
                <a:cs typeface="Philosopher"/>
                <a:sym typeface="Philosopher"/>
              </a:rPr>
              <a:t>Feedback:</a:t>
            </a:r>
            <a:endParaRPr b="1" sz="2000" u="sng">
              <a:solidFill>
                <a:schemeClr val="dk1"/>
              </a:solidFill>
              <a:latin typeface="Philosopher"/>
              <a:ea typeface="Philosopher"/>
              <a:cs typeface="Philosopher"/>
              <a:sym typeface="Philosopher"/>
            </a:endParaRPr>
          </a:p>
          <a:p>
            <a:pPr indent="0" lvl="0" marL="0" marR="0" rtl="0" algn="l">
              <a:lnSpc>
                <a:spcPct val="115000"/>
              </a:lnSpc>
              <a:spcBef>
                <a:spcPts val="1000"/>
              </a:spcBef>
              <a:spcAft>
                <a:spcPts val="0"/>
              </a:spcAft>
              <a:buNone/>
            </a:pPr>
            <a:r>
              <a:rPr b="1" lang="cs-CZ" sz="2000">
                <a:solidFill>
                  <a:schemeClr val="lt1"/>
                </a:solidFill>
                <a:highlight>
                  <a:schemeClr val="accent3"/>
                </a:highlight>
                <a:latin typeface="Philosopher"/>
                <a:ea typeface="Philosopher"/>
                <a:cs typeface="Philosopher"/>
                <a:sym typeface="Philosopher"/>
              </a:rPr>
              <a:t>Description:</a:t>
            </a:r>
            <a:r>
              <a:rPr b="1" lang="cs-CZ" sz="2000">
                <a:solidFill>
                  <a:schemeClr val="dk1"/>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Offer feedback promptly after assessments to maintain learners' momentum and motivation.</a:t>
            </a:r>
            <a:endParaRPr sz="2000">
              <a:solidFill>
                <a:schemeClr val="dk1"/>
              </a:solidFill>
              <a:latin typeface="Philosopher"/>
              <a:ea typeface="Philosopher"/>
              <a:cs typeface="Philosopher"/>
              <a:sym typeface="Philosopher"/>
            </a:endParaRPr>
          </a:p>
          <a:p>
            <a:pPr indent="0" lvl="0" marL="0" marR="0" rtl="0" algn="l">
              <a:lnSpc>
                <a:spcPct val="115000"/>
              </a:lnSpc>
              <a:spcBef>
                <a:spcPts val="1000"/>
              </a:spcBef>
              <a:spcAft>
                <a:spcPts val="1000"/>
              </a:spcAft>
              <a:buNone/>
            </a:pPr>
            <a:r>
              <a:rPr b="1" i="1" lang="cs-CZ" sz="2000">
                <a:solidFill>
                  <a:schemeClr val="dk1"/>
                </a:solidFill>
                <a:latin typeface="Philosopher"/>
                <a:ea typeface="Philosopher"/>
                <a:cs typeface="Philosopher"/>
                <a:sym typeface="Philosopher"/>
              </a:rPr>
              <a:t>Effective Feedback:</a:t>
            </a:r>
            <a:r>
              <a:rPr lang="cs-CZ" sz="2000">
                <a:solidFill>
                  <a:schemeClr val="dk1"/>
                </a:solidFill>
                <a:latin typeface="Philosopher"/>
                <a:ea typeface="Philosopher"/>
                <a:cs typeface="Philosopher"/>
                <a:sym typeface="Philosopher"/>
              </a:rPr>
              <a:t> Prioritize timely delivery while ensuring feedback is detailed and actionable.</a:t>
            </a:r>
            <a:endParaRPr b="1" sz="2000">
              <a:solidFill>
                <a:schemeClr val="dk1"/>
              </a:solidFill>
              <a:latin typeface="Philosopher"/>
              <a:ea typeface="Philosopher"/>
              <a:cs typeface="Philosopher"/>
              <a:sym typeface="Philosopher"/>
            </a:endParaRPr>
          </a:p>
        </p:txBody>
      </p:sp>
      <p:pic>
        <p:nvPicPr>
          <p:cNvPr id="701" name="Google Shape;701;p57"/>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58"/>
          <p:cNvSpPr txBox="1"/>
          <p:nvPr/>
        </p:nvSpPr>
        <p:spPr>
          <a:xfrm>
            <a:off x="2972250" y="123926"/>
            <a:ext cx="6247500" cy="703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200">
                <a:solidFill>
                  <a:schemeClr val="dk1"/>
                </a:solidFill>
                <a:latin typeface="Philosopher"/>
                <a:ea typeface="Philosopher"/>
                <a:cs typeface="Philosopher"/>
                <a:sym typeface="Philosopher"/>
              </a:rPr>
              <a:t>Assessment Strategies and Effective Feedback</a:t>
            </a:r>
            <a:endParaRPr b="1" i="0" sz="2200" u="none" cap="none" strike="noStrike">
              <a:solidFill>
                <a:schemeClr val="dk1"/>
              </a:solidFill>
              <a:latin typeface="Philosopher"/>
              <a:ea typeface="Philosopher"/>
              <a:cs typeface="Philosopher"/>
              <a:sym typeface="Philosopher"/>
            </a:endParaRPr>
          </a:p>
        </p:txBody>
      </p:sp>
      <p:grpSp>
        <p:nvGrpSpPr>
          <p:cNvPr id="707" name="Google Shape;707;p58"/>
          <p:cNvGrpSpPr/>
          <p:nvPr/>
        </p:nvGrpSpPr>
        <p:grpSpPr>
          <a:xfrm>
            <a:off x="5596861" y="764745"/>
            <a:ext cx="972416" cy="251958"/>
            <a:chOff x="5470062" y="1167647"/>
            <a:chExt cx="1251984" cy="358200"/>
          </a:xfrm>
        </p:grpSpPr>
        <p:sp>
          <p:nvSpPr>
            <p:cNvPr id="708" name="Google Shape;708;p58"/>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9" name="Google Shape;709;p58"/>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0" name="Google Shape;710;p58"/>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711" name="Google Shape;711;p58"/>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712" name="Google Shape;712;p58"/>
          <p:cNvSpPr txBox="1"/>
          <p:nvPr/>
        </p:nvSpPr>
        <p:spPr>
          <a:xfrm>
            <a:off x="1400275" y="1853775"/>
            <a:ext cx="9225300" cy="20727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000"/>
              </a:spcBef>
              <a:spcAft>
                <a:spcPts val="0"/>
              </a:spcAft>
              <a:buClr>
                <a:schemeClr val="dk1"/>
              </a:buClr>
              <a:buSzPts val="1100"/>
              <a:buFont typeface="Arial"/>
              <a:buNone/>
            </a:pPr>
            <a:r>
              <a:rPr b="1" lang="cs-CZ" sz="2000">
                <a:solidFill>
                  <a:schemeClr val="dk1"/>
                </a:solidFill>
                <a:latin typeface="Philosopher"/>
                <a:ea typeface="Philosopher"/>
                <a:cs typeface="Philosopher"/>
                <a:sym typeface="Philosopher"/>
              </a:rPr>
              <a:t>10. </a:t>
            </a:r>
            <a:r>
              <a:rPr b="1" lang="cs-CZ" sz="2000">
                <a:solidFill>
                  <a:schemeClr val="accent5"/>
                </a:solidFill>
                <a:latin typeface="Philosopher"/>
                <a:ea typeface="Philosopher"/>
                <a:cs typeface="Philosopher"/>
                <a:sym typeface="Philosopher"/>
              </a:rPr>
              <a:t>Goal-Oriented </a:t>
            </a:r>
            <a:r>
              <a:rPr b="1" lang="cs-CZ" sz="2000" u="sng">
                <a:solidFill>
                  <a:schemeClr val="dk1"/>
                </a:solidFill>
                <a:latin typeface="Philosopher"/>
                <a:ea typeface="Philosopher"/>
                <a:cs typeface="Philosopher"/>
                <a:sym typeface="Philosopher"/>
              </a:rPr>
              <a:t>Feedback</a:t>
            </a:r>
            <a:r>
              <a:rPr b="1" lang="cs-CZ" sz="2000">
                <a:solidFill>
                  <a:schemeClr val="dk1"/>
                </a:solidFill>
                <a:latin typeface="Philosopher"/>
                <a:ea typeface="Philosopher"/>
                <a:cs typeface="Philosopher"/>
                <a:sym typeface="Philosopher"/>
              </a:rPr>
              <a:t>:</a:t>
            </a:r>
            <a:endParaRPr b="1" sz="2000">
              <a:solidFill>
                <a:schemeClr val="dk1"/>
              </a:solidFill>
              <a:latin typeface="Philosopher"/>
              <a:ea typeface="Philosopher"/>
              <a:cs typeface="Philosopher"/>
              <a:sym typeface="Philosopher"/>
            </a:endParaRPr>
          </a:p>
          <a:p>
            <a:pPr indent="0" lvl="0" marL="0" rtl="0" algn="l">
              <a:lnSpc>
                <a:spcPct val="115000"/>
              </a:lnSpc>
              <a:spcBef>
                <a:spcPts val="1000"/>
              </a:spcBef>
              <a:spcAft>
                <a:spcPts val="0"/>
              </a:spcAft>
              <a:buClr>
                <a:schemeClr val="dk1"/>
              </a:buClr>
              <a:buSzPts val="1100"/>
              <a:buFont typeface="Arial"/>
              <a:buNone/>
            </a:pPr>
            <a:r>
              <a:rPr b="1" lang="cs-CZ" sz="2000">
                <a:solidFill>
                  <a:schemeClr val="lt1"/>
                </a:solidFill>
                <a:highlight>
                  <a:schemeClr val="accent5"/>
                </a:highlight>
                <a:latin typeface="Philosopher"/>
                <a:ea typeface="Philosopher"/>
                <a:cs typeface="Philosopher"/>
                <a:sym typeface="Philosopher"/>
              </a:rPr>
              <a:t>Description:</a:t>
            </a:r>
            <a:r>
              <a:rPr b="1" lang="cs-CZ" sz="2000">
                <a:solidFill>
                  <a:schemeClr val="dk1"/>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Align feedback with learners' individual goals, emphasizing how their efforts contribute to their learning journey.</a:t>
            </a:r>
            <a:endParaRPr sz="2000">
              <a:solidFill>
                <a:schemeClr val="dk1"/>
              </a:solidFill>
              <a:latin typeface="Philosopher"/>
              <a:ea typeface="Philosopher"/>
              <a:cs typeface="Philosopher"/>
              <a:sym typeface="Philosopher"/>
            </a:endParaRPr>
          </a:p>
          <a:p>
            <a:pPr indent="0" lvl="0" marL="0" rtl="0" algn="l">
              <a:lnSpc>
                <a:spcPct val="115000"/>
              </a:lnSpc>
              <a:spcBef>
                <a:spcPts val="1000"/>
              </a:spcBef>
              <a:spcAft>
                <a:spcPts val="1000"/>
              </a:spcAft>
              <a:buClr>
                <a:schemeClr val="dk1"/>
              </a:buClr>
              <a:buSzPts val="1100"/>
              <a:buFont typeface="Arial"/>
              <a:buNone/>
            </a:pPr>
            <a:r>
              <a:rPr b="1" i="1" lang="cs-CZ" sz="2000">
                <a:solidFill>
                  <a:schemeClr val="dk1"/>
                </a:solidFill>
                <a:latin typeface="Philosopher"/>
                <a:ea typeface="Philosopher"/>
                <a:cs typeface="Philosopher"/>
                <a:sym typeface="Philosopher"/>
              </a:rPr>
              <a:t>Effective Feedback:</a:t>
            </a:r>
            <a:r>
              <a:rPr lang="cs-CZ" sz="2000">
                <a:solidFill>
                  <a:schemeClr val="dk1"/>
                </a:solidFill>
                <a:latin typeface="Philosopher"/>
                <a:ea typeface="Philosopher"/>
                <a:cs typeface="Philosopher"/>
                <a:sym typeface="Philosopher"/>
              </a:rPr>
              <a:t> Acknowledge progress toward goals, suggesting strategies to further achieve them.</a:t>
            </a:r>
            <a:endParaRPr b="1" sz="2000">
              <a:solidFill>
                <a:schemeClr val="dk1"/>
              </a:solidFill>
              <a:latin typeface="Philosopher"/>
              <a:ea typeface="Philosopher"/>
              <a:cs typeface="Philosopher"/>
              <a:sym typeface="Philosopher"/>
            </a:endParaRPr>
          </a:p>
        </p:txBody>
      </p:sp>
      <p:sp>
        <p:nvSpPr>
          <p:cNvPr id="713" name="Google Shape;713;p58"/>
          <p:cNvSpPr/>
          <p:nvPr/>
        </p:nvSpPr>
        <p:spPr>
          <a:xfrm>
            <a:off x="8482450" y="4140102"/>
            <a:ext cx="2143125" cy="2143125"/>
          </a:xfrm>
          <a:custGeom>
            <a:rect b="b" l="l" r="r" t="t"/>
            <a:pathLst>
              <a:path extrusionOk="0" h="1371600" w="1371600">
                <a:moveTo>
                  <a:pt x="0" y="0"/>
                </a:moveTo>
                <a:lnTo>
                  <a:pt x="1371600" y="0"/>
                </a:lnTo>
                <a:lnTo>
                  <a:pt x="1371600" y="1371599"/>
                </a:lnTo>
                <a:lnTo>
                  <a:pt x="0" y="1371599"/>
                </a:lnTo>
                <a:lnTo>
                  <a:pt x="0" y="0"/>
                </a:lnTo>
                <a:close/>
              </a:path>
            </a:pathLst>
          </a:custGeom>
          <a:blipFill rotWithShape="1">
            <a:blip r:embed="rId4">
              <a:alphaModFix/>
            </a:blip>
            <a:stretch>
              <a:fillRect b="0" l="0" r="0" t="0"/>
            </a:stretch>
          </a:blipFill>
          <a:ln>
            <a:noFill/>
          </a:ln>
        </p:spPr>
      </p:sp>
      <p:pic>
        <p:nvPicPr>
          <p:cNvPr id="714" name="Google Shape;714;p58"/>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pic>
        <p:nvPicPr>
          <p:cNvPr id="719" name="Google Shape;719;p59"/>
          <p:cNvPicPr preferRelativeResize="0"/>
          <p:nvPr/>
        </p:nvPicPr>
        <p:blipFill rotWithShape="1">
          <a:blip r:embed="rId3">
            <a:alphaModFix amt="19000"/>
          </a:blip>
          <a:srcRect b="0" l="0" r="537" t="0"/>
          <a:stretch/>
        </p:blipFill>
        <p:spPr>
          <a:xfrm>
            <a:off x="0" y="0"/>
            <a:ext cx="12349350" cy="6934199"/>
          </a:xfrm>
          <a:prstGeom prst="rect">
            <a:avLst/>
          </a:prstGeom>
          <a:noFill/>
          <a:ln>
            <a:noFill/>
          </a:ln>
        </p:spPr>
      </p:pic>
      <p:sp>
        <p:nvSpPr>
          <p:cNvPr id="720" name="Google Shape;720;p59"/>
          <p:cNvSpPr txBox="1"/>
          <p:nvPr/>
        </p:nvSpPr>
        <p:spPr>
          <a:xfrm>
            <a:off x="1972800" y="55500"/>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300">
                <a:solidFill>
                  <a:schemeClr val="dk1"/>
                </a:solidFill>
                <a:latin typeface="Philosopher"/>
                <a:ea typeface="Philosopher"/>
                <a:cs typeface="Philosopher"/>
                <a:sym typeface="Philosopher"/>
              </a:rPr>
              <a:t>Role-play: Practicing Feedback Delivery in a Digital Setting</a:t>
            </a:r>
            <a:br>
              <a:rPr b="1" lang="cs-CZ" sz="2300">
                <a:solidFill>
                  <a:schemeClr val="dk1"/>
                </a:solidFill>
                <a:latin typeface="Philosopher"/>
                <a:ea typeface="Philosopher"/>
                <a:cs typeface="Philosopher"/>
                <a:sym typeface="Philosopher"/>
              </a:rPr>
            </a:br>
            <a:r>
              <a:rPr b="1" lang="cs-CZ" sz="2300">
                <a:solidFill>
                  <a:schemeClr val="dk1"/>
                </a:solidFill>
                <a:latin typeface="Philosopher"/>
                <a:ea typeface="Philosopher"/>
                <a:cs typeface="Philosopher"/>
                <a:sym typeface="Philosopher"/>
              </a:rPr>
              <a:t>("Changing Role of an Educator")</a:t>
            </a:r>
            <a:endParaRPr b="1" i="0" sz="2300" u="none" cap="none" strike="noStrike">
              <a:solidFill>
                <a:schemeClr val="dk1"/>
              </a:solidFill>
              <a:latin typeface="Philosopher"/>
              <a:ea typeface="Philosopher"/>
              <a:cs typeface="Philosopher"/>
              <a:sym typeface="Philosopher"/>
            </a:endParaRPr>
          </a:p>
        </p:txBody>
      </p:sp>
      <p:grpSp>
        <p:nvGrpSpPr>
          <p:cNvPr id="721" name="Google Shape;721;p59"/>
          <p:cNvGrpSpPr/>
          <p:nvPr/>
        </p:nvGrpSpPr>
        <p:grpSpPr>
          <a:xfrm>
            <a:off x="5470010" y="961514"/>
            <a:ext cx="1251984" cy="358200"/>
            <a:chOff x="5470062" y="1167647"/>
            <a:chExt cx="1251984" cy="358200"/>
          </a:xfrm>
        </p:grpSpPr>
        <p:sp>
          <p:nvSpPr>
            <p:cNvPr id="722" name="Google Shape;722;p59"/>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23" name="Google Shape;723;p59"/>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24" name="Google Shape;724;p59"/>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725" name="Google Shape;725;p59"/>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726" name="Google Shape;726;p59"/>
          <p:cNvSpPr txBox="1"/>
          <p:nvPr/>
        </p:nvSpPr>
        <p:spPr>
          <a:xfrm>
            <a:off x="906742" y="1218613"/>
            <a:ext cx="10378500" cy="48717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None/>
            </a:pPr>
            <a:r>
              <a:rPr b="1" i="1" lang="cs-CZ" sz="2000" u="sng">
                <a:solidFill>
                  <a:schemeClr val="dk1"/>
                </a:solidFill>
                <a:latin typeface="Philosopher"/>
                <a:ea typeface="Philosopher"/>
                <a:cs typeface="Philosopher"/>
                <a:sym typeface="Philosopher"/>
              </a:rPr>
              <a:t>Scenario:</a:t>
            </a:r>
            <a:r>
              <a:rPr b="1" lang="cs-CZ" sz="2000">
                <a:solidFill>
                  <a:schemeClr val="dk1"/>
                </a:solidFill>
                <a:latin typeface="Philosopher"/>
                <a:ea typeface="Philosopher"/>
                <a:cs typeface="Philosopher"/>
                <a:sym typeface="Philosopher"/>
              </a:rPr>
              <a:t> </a:t>
            </a:r>
            <a:br>
              <a:rPr b="1" lang="cs-CZ" sz="2000">
                <a:solidFill>
                  <a:schemeClr val="dk1"/>
                </a:solidFill>
                <a:latin typeface="Philosopher"/>
                <a:ea typeface="Philosopher"/>
                <a:cs typeface="Philosopher"/>
                <a:sym typeface="Philosopher"/>
              </a:rPr>
            </a:br>
            <a:r>
              <a:rPr lang="cs-CZ" sz="2000">
                <a:solidFill>
                  <a:schemeClr val="dk1"/>
                </a:solidFill>
                <a:latin typeface="Philosopher"/>
                <a:ea typeface="Philosopher"/>
                <a:cs typeface="Philosopher"/>
                <a:sym typeface="Philosopher"/>
              </a:rPr>
              <a:t>Imagine you are an educator providing feedback to a learner on a recent assignment </a:t>
            </a:r>
            <a:r>
              <a:rPr b="1" lang="cs-CZ" sz="2000" u="sng">
                <a:solidFill>
                  <a:schemeClr val="dk1"/>
                </a:solidFill>
                <a:latin typeface="Philosopher"/>
                <a:ea typeface="Philosopher"/>
                <a:cs typeface="Philosopher"/>
                <a:sym typeface="Philosopher"/>
              </a:rPr>
              <a:t>submitted digitally</a:t>
            </a:r>
            <a:r>
              <a:rPr lang="cs-CZ" sz="2000">
                <a:solidFill>
                  <a:schemeClr val="dk1"/>
                </a:solidFill>
                <a:latin typeface="Philosopher"/>
                <a:ea typeface="Philosopher"/>
                <a:cs typeface="Philosopher"/>
                <a:sym typeface="Philosopher"/>
              </a:rPr>
              <a:t>. Your goal is to </a:t>
            </a:r>
            <a:r>
              <a:rPr b="1" lang="cs-CZ" sz="2000">
                <a:solidFill>
                  <a:schemeClr val="dk1"/>
                </a:solidFill>
                <a:latin typeface="Philosopher"/>
                <a:ea typeface="Philosopher"/>
                <a:cs typeface="Philosopher"/>
                <a:sym typeface="Philosopher"/>
              </a:rPr>
              <a:t>deliver feedback that is motivating, specific, and actionable, fostering engagement and supporting the learner's growth.</a:t>
            </a:r>
            <a:endParaRPr b="1" sz="20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000" u="sng">
                <a:solidFill>
                  <a:schemeClr val="dk1"/>
                </a:solidFill>
                <a:latin typeface="Philosopher"/>
                <a:ea typeface="Philosopher"/>
                <a:cs typeface="Philosopher"/>
                <a:sym typeface="Philosopher"/>
              </a:rPr>
              <a:t>Roles:</a:t>
            </a:r>
            <a:endParaRPr b="1" sz="2000" u="sng">
              <a:solidFill>
                <a:schemeClr val="dk1"/>
              </a:solidFill>
              <a:latin typeface="Philosopher"/>
              <a:ea typeface="Philosopher"/>
              <a:cs typeface="Philosopher"/>
              <a:sym typeface="Philosopher"/>
            </a:endParaRPr>
          </a:p>
          <a:p>
            <a:pPr indent="-355600" lvl="0" marL="457200" rtl="0" algn="l">
              <a:lnSpc>
                <a:spcPct val="115000"/>
              </a:lnSpc>
              <a:spcBef>
                <a:spcPts val="1500"/>
              </a:spcBef>
              <a:spcAft>
                <a:spcPts val="0"/>
              </a:spcAft>
              <a:buClr>
                <a:schemeClr val="dk1"/>
              </a:buClr>
              <a:buSzPts val="2000"/>
              <a:buFont typeface="Philosopher"/>
              <a:buChar char="-"/>
            </a:pPr>
            <a:r>
              <a:rPr b="1" lang="cs-CZ" sz="2000">
                <a:solidFill>
                  <a:schemeClr val="dk1"/>
                </a:solidFill>
                <a:highlight>
                  <a:schemeClr val="accent4"/>
                </a:highlight>
                <a:latin typeface="Philosopher"/>
                <a:ea typeface="Philosopher"/>
                <a:cs typeface="Philosopher"/>
                <a:sym typeface="Philosopher"/>
              </a:rPr>
              <a:t>Educator:</a:t>
            </a:r>
            <a:r>
              <a:rPr lang="cs-CZ" sz="2000">
                <a:solidFill>
                  <a:schemeClr val="accent4"/>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The one providing feedback on the learner's assignment - Deliver feedback on the learner's assignment. Use effective strategies like using the learner's name, acknowledging strengths, and addressing areas for improvement;</a:t>
            </a:r>
            <a:endParaRPr sz="2000">
              <a:solidFill>
                <a:schemeClr val="dk1"/>
              </a:solidFill>
              <a:latin typeface="Philosopher"/>
              <a:ea typeface="Philosopher"/>
              <a:cs typeface="Philosopher"/>
              <a:sym typeface="Philosopher"/>
            </a:endParaRPr>
          </a:p>
          <a:p>
            <a:pPr indent="-355600" lvl="0" marL="457200" rtl="0" algn="l">
              <a:lnSpc>
                <a:spcPct val="115000"/>
              </a:lnSpc>
              <a:spcBef>
                <a:spcPts val="0"/>
              </a:spcBef>
              <a:spcAft>
                <a:spcPts val="0"/>
              </a:spcAft>
              <a:buClr>
                <a:schemeClr val="dk1"/>
              </a:buClr>
              <a:buSzPts val="2000"/>
              <a:buFont typeface="Philosopher"/>
              <a:buChar char="-"/>
            </a:pPr>
            <a:r>
              <a:rPr b="1" lang="cs-CZ" sz="2000">
                <a:solidFill>
                  <a:schemeClr val="dk1"/>
                </a:solidFill>
                <a:highlight>
                  <a:schemeClr val="accent1"/>
                </a:highlight>
                <a:latin typeface="Philosopher"/>
                <a:ea typeface="Philosopher"/>
                <a:cs typeface="Philosopher"/>
                <a:sym typeface="Philosopher"/>
              </a:rPr>
              <a:t>Learner:</a:t>
            </a:r>
            <a:r>
              <a:rPr b="1" lang="cs-CZ" sz="2000">
                <a:solidFill>
                  <a:schemeClr val="dk1"/>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The one receiving the feedback and responding to it - Respond to the feedback, asking questions for clarification or seeking further guidance.</a:t>
            </a:r>
            <a:endParaRPr sz="20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i="1" lang="cs-CZ" sz="2000" u="sng">
                <a:solidFill>
                  <a:schemeClr val="dk1"/>
                </a:solidFill>
                <a:latin typeface="Philosopher"/>
                <a:ea typeface="Philosopher"/>
                <a:cs typeface="Philosopher"/>
                <a:sym typeface="Philosopher"/>
              </a:rPr>
              <a:t>Facilitator Observes:</a:t>
            </a:r>
            <a:r>
              <a:rPr lang="cs-CZ" sz="2000">
                <a:solidFill>
                  <a:schemeClr val="dk1"/>
                </a:solidFill>
                <a:latin typeface="Philosopher"/>
                <a:ea typeface="Philosopher"/>
                <a:cs typeface="Philosopher"/>
                <a:sym typeface="Philosopher"/>
              </a:rPr>
              <a:t> Observe the interaction and take note of the strategies used in the feedback delivery.</a:t>
            </a:r>
            <a:endParaRPr sz="2000">
              <a:solidFill>
                <a:schemeClr val="dk1"/>
              </a:solidFill>
              <a:latin typeface="Philosopher"/>
              <a:ea typeface="Philosopher"/>
              <a:cs typeface="Philosopher"/>
              <a:sym typeface="Philosopher"/>
            </a:endParaRPr>
          </a:p>
        </p:txBody>
      </p:sp>
      <p:pic>
        <p:nvPicPr>
          <p:cNvPr id="727" name="Google Shape;727;p59"/>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60"/>
          <p:cNvSpPr/>
          <p:nvPr/>
        </p:nvSpPr>
        <p:spPr>
          <a:xfrm>
            <a:off x="3844900" y="1614625"/>
            <a:ext cx="6715500" cy="3642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3" name="Google Shape;733;p60"/>
          <p:cNvSpPr txBox="1"/>
          <p:nvPr/>
        </p:nvSpPr>
        <p:spPr>
          <a:xfrm>
            <a:off x="1972800" y="55500"/>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Discussion points</a:t>
            </a:r>
            <a:endParaRPr b="1" i="0" sz="2700" u="none" cap="none" strike="noStrike">
              <a:solidFill>
                <a:schemeClr val="dk1"/>
              </a:solidFill>
              <a:latin typeface="Philosopher"/>
              <a:ea typeface="Philosopher"/>
              <a:cs typeface="Philosopher"/>
              <a:sym typeface="Philosopher"/>
            </a:endParaRPr>
          </a:p>
        </p:txBody>
      </p:sp>
      <p:grpSp>
        <p:nvGrpSpPr>
          <p:cNvPr id="734" name="Google Shape;734;p60"/>
          <p:cNvGrpSpPr/>
          <p:nvPr/>
        </p:nvGrpSpPr>
        <p:grpSpPr>
          <a:xfrm>
            <a:off x="5470010" y="961514"/>
            <a:ext cx="1251984" cy="358200"/>
            <a:chOff x="5470062" y="1167647"/>
            <a:chExt cx="1251984" cy="358200"/>
          </a:xfrm>
        </p:grpSpPr>
        <p:sp>
          <p:nvSpPr>
            <p:cNvPr id="735" name="Google Shape;735;p60"/>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6" name="Google Shape;736;p60"/>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7" name="Google Shape;737;p60"/>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738" name="Google Shape;738;p60"/>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739" name="Google Shape;739;p60"/>
          <p:cNvSpPr txBox="1"/>
          <p:nvPr/>
        </p:nvSpPr>
        <p:spPr>
          <a:xfrm>
            <a:off x="4066750" y="1812750"/>
            <a:ext cx="6271800" cy="3232500"/>
          </a:xfrm>
          <a:prstGeom prst="rect">
            <a:avLst/>
          </a:prstGeom>
          <a:noFill/>
          <a:ln>
            <a:noFill/>
          </a:ln>
        </p:spPr>
        <p:txBody>
          <a:bodyPr anchorCtr="0" anchor="t" bIns="45700" lIns="91425" spcFirstLastPara="1" rIns="91425" wrap="square" tIns="45700">
            <a:spAutoFit/>
          </a:bodyPr>
          <a:lstStyle/>
          <a:p>
            <a:pPr indent="-355600" lvl="0" marL="457200" rtl="0" algn="l">
              <a:lnSpc>
                <a:spcPct val="115000"/>
              </a:lnSpc>
              <a:spcBef>
                <a:spcPts val="1500"/>
              </a:spcBef>
              <a:spcAft>
                <a:spcPts val="0"/>
              </a:spcAft>
              <a:buClr>
                <a:schemeClr val="lt1"/>
              </a:buClr>
              <a:buSzPts val="2000"/>
              <a:buFont typeface="Philosopher"/>
              <a:buChar char="●"/>
            </a:pPr>
            <a:r>
              <a:rPr lang="cs-CZ" sz="2000">
                <a:solidFill>
                  <a:schemeClr val="lt1"/>
                </a:solidFill>
                <a:latin typeface="Philosopher"/>
                <a:ea typeface="Philosopher"/>
                <a:cs typeface="Philosopher"/>
                <a:sym typeface="Philosopher"/>
              </a:rPr>
              <a:t>How did the feedback delivery strategies used by the educator impact the learner's engagement and motivation?</a:t>
            </a:r>
            <a:br>
              <a:rPr lang="cs-CZ" sz="2000">
                <a:solidFill>
                  <a:schemeClr val="lt1"/>
                </a:solidFill>
                <a:latin typeface="Philosopher"/>
                <a:ea typeface="Philosopher"/>
                <a:cs typeface="Philosopher"/>
                <a:sym typeface="Philosopher"/>
              </a:rPr>
            </a:br>
            <a:endParaRPr sz="2000">
              <a:solidFill>
                <a:schemeClr val="lt1"/>
              </a:solidFill>
              <a:latin typeface="Philosopher"/>
              <a:ea typeface="Philosopher"/>
              <a:cs typeface="Philosopher"/>
              <a:sym typeface="Philosopher"/>
            </a:endParaRPr>
          </a:p>
          <a:p>
            <a:pPr indent="-355600" lvl="0" marL="457200" rtl="0" algn="l">
              <a:lnSpc>
                <a:spcPct val="115000"/>
              </a:lnSpc>
              <a:spcBef>
                <a:spcPts val="0"/>
              </a:spcBef>
              <a:spcAft>
                <a:spcPts val="0"/>
              </a:spcAft>
              <a:buClr>
                <a:schemeClr val="lt1"/>
              </a:buClr>
              <a:buSzPts val="2000"/>
              <a:buFont typeface="Philosopher"/>
              <a:buChar char="●"/>
            </a:pPr>
            <a:r>
              <a:rPr lang="cs-CZ" sz="2000">
                <a:solidFill>
                  <a:schemeClr val="lt1"/>
                </a:solidFill>
                <a:latin typeface="Philosopher"/>
                <a:ea typeface="Philosopher"/>
                <a:cs typeface="Philosopher"/>
                <a:sym typeface="Philosopher"/>
              </a:rPr>
              <a:t>What specific techniques were employed to make the feedback motivating, specific, and actionable?</a:t>
            </a:r>
            <a:br>
              <a:rPr lang="cs-CZ" sz="2000">
                <a:solidFill>
                  <a:schemeClr val="lt1"/>
                </a:solidFill>
                <a:latin typeface="Philosopher"/>
                <a:ea typeface="Philosopher"/>
                <a:cs typeface="Philosopher"/>
                <a:sym typeface="Philosopher"/>
              </a:rPr>
            </a:br>
            <a:endParaRPr sz="2000">
              <a:solidFill>
                <a:schemeClr val="lt1"/>
              </a:solidFill>
              <a:latin typeface="Philosopher"/>
              <a:ea typeface="Philosopher"/>
              <a:cs typeface="Philosopher"/>
              <a:sym typeface="Philosopher"/>
            </a:endParaRPr>
          </a:p>
          <a:p>
            <a:pPr indent="-355600" lvl="0" marL="457200" rtl="0" algn="l">
              <a:lnSpc>
                <a:spcPct val="115000"/>
              </a:lnSpc>
              <a:spcBef>
                <a:spcPts val="0"/>
              </a:spcBef>
              <a:spcAft>
                <a:spcPts val="0"/>
              </a:spcAft>
              <a:buClr>
                <a:schemeClr val="lt1"/>
              </a:buClr>
              <a:buSzPts val="2000"/>
              <a:buFont typeface="Philosopher"/>
              <a:buChar char="●"/>
            </a:pPr>
            <a:r>
              <a:rPr lang="cs-CZ" sz="2000">
                <a:solidFill>
                  <a:schemeClr val="lt1"/>
                </a:solidFill>
                <a:latin typeface="Philosopher"/>
                <a:ea typeface="Philosopher"/>
                <a:cs typeface="Philosopher"/>
                <a:sym typeface="Philosopher"/>
              </a:rPr>
              <a:t>How does this role-play highlight the evolving role of educators in the digital age?</a:t>
            </a:r>
            <a:endParaRPr sz="2000">
              <a:solidFill>
                <a:schemeClr val="lt1"/>
              </a:solidFill>
              <a:latin typeface="Philosopher"/>
              <a:ea typeface="Philosopher"/>
              <a:cs typeface="Philosopher"/>
              <a:sym typeface="Philosopher"/>
            </a:endParaRPr>
          </a:p>
        </p:txBody>
      </p:sp>
      <p:sp>
        <p:nvSpPr>
          <p:cNvPr id="740" name="Google Shape;740;p60"/>
          <p:cNvSpPr/>
          <p:nvPr/>
        </p:nvSpPr>
        <p:spPr>
          <a:xfrm>
            <a:off x="1596075" y="3969375"/>
            <a:ext cx="2248814" cy="2083460"/>
          </a:xfrm>
          <a:custGeom>
            <a:rect b="b" l="l" r="r" t="t"/>
            <a:pathLst>
              <a:path extrusionOk="0" h="944880" w="944880">
                <a:moveTo>
                  <a:pt x="0" y="0"/>
                </a:moveTo>
                <a:lnTo>
                  <a:pt x="944880" y="0"/>
                </a:lnTo>
                <a:lnTo>
                  <a:pt x="944880" y="944880"/>
                </a:lnTo>
                <a:lnTo>
                  <a:pt x="0" y="944880"/>
                </a:lnTo>
                <a:lnTo>
                  <a:pt x="0" y="0"/>
                </a:lnTo>
                <a:close/>
              </a:path>
            </a:pathLst>
          </a:custGeom>
          <a:blipFill rotWithShape="1">
            <a:blip r:embed="rId4">
              <a:alphaModFix/>
            </a:blip>
            <a:stretch>
              <a:fillRect b="0" l="0" r="0" t="0"/>
            </a:stretch>
          </a:blipFill>
          <a:ln>
            <a:noFill/>
          </a:ln>
        </p:spPr>
      </p:sp>
      <p:pic>
        <p:nvPicPr>
          <p:cNvPr id="741" name="Google Shape;741;p60"/>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6"/>
          <p:cNvSpPr/>
          <p:nvPr/>
        </p:nvSpPr>
        <p:spPr>
          <a:xfrm>
            <a:off x="851690" y="974337"/>
            <a:ext cx="6096000" cy="3429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text, person, person&#10;&#10;Description automatically generated" id="98" name="Google Shape;98;p16"/>
          <p:cNvPicPr preferRelativeResize="0"/>
          <p:nvPr>
            <p:ph idx="2" type="pic"/>
          </p:nvPr>
        </p:nvPicPr>
        <p:blipFill rotWithShape="1">
          <a:blip r:embed="rId3">
            <a:alphaModFix/>
          </a:blip>
          <a:srcRect b="7813" l="0" r="0" t="7812"/>
          <a:stretch/>
        </p:blipFill>
        <p:spPr>
          <a:xfrm>
            <a:off x="5360988" y="2700338"/>
            <a:ext cx="6096000" cy="3429000"/>
          </a:xfrm>
          <a:prstGeom prst="rect">
            <a:avLst/>
          </a:prstGeom>
          <a:noFill/>
          <a:ln>
            <a:noFill/>
          </a:ln>
        </p:spPr>
      </p:pic>
      <p:sp>
        <p:nvSpPr>
          <p:cNvPr id="99" name="Google Shape;99;p16"/>
          <p:cNvSpPr txBox="1"/>
          <p:nvPr/>
        </p:nvSpPr>
        <p:spPr>
          <a:xfrm>
            <a:off x="940650" y="1060975"/>
            <a:ext cx="4420500" cy="3215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cs-CZ" sz="1700">
                <a:solidFill>
                  <a:schemeClr val="dk1"/>
                </a:solidFill>
                <a:latin typeface="Philosopher"/>
                <a:ea typeface="Philosopher"/>
                <a:cs typeface="Philosopher"/>
                <a:sym typeface="Philosopher"/>
              </a:rPr>
              <a:t>The purpose of the workshop</a:t>
            </a:r>
            <a:r>
              <a:rPr lang="cs-CZ" sz="1700">
                <a:solidFill>
                  <a:schemeClr val="dk1"/>
                </a:solidFill>
                <a:latin typeface="Philosopher"/>
                <a:ea typeface="Philosopher"/>
                <a:cs typeface="Philosopher"/>
                <a:sym typeface="Philosopher"/>
              </a:rPr>
              <a:t>: </a:t>
            </a:r>
            <a:r>
              <a:rPr i="1" lang="cs-CZ" sz="1700">
                <a:solidFill>
                  <a:schemeClr val="dk1"/>
                </a:solidFill>
                <a:latin typeface="Philosopher"/>
                <a:ea typeface="Philosopher"/>
                <a:cs typeface="Philosopher"/>
                <a:sym typeface="Philosopher"/>
              </a:rPr>
              <a:t>to explore engagement strategies in digital learning environments.</a:t>
            </a:r>
            <a:endParaRPr i="1" sz="1700">
              <a:solidFill>
                <a:schemeClr val="dk1"/>
              </a:solidFill>
              <a:latin typeface="Philosopher"/>
              <a:ea typeface="Philosopher"/>
              <a:cs typeface="Philosopher"/>
              <a:sym typeface="Philosopher"/>
            </a:endParaRPr>
          </a:p>
          <a:p>
            <a:pPr indent="0" lvl="0" marL="0" rtl="0" algn="l">
              <a:lnSpc>
                <a:spcPct val="115000"/>
              </a:lnSpc>
              <a:spcBef>
                <a:spcPts val="0"/>
              </a:spcBef>
              <a:spcAft>
                <a:spcPts val="0"/>
              </a:spcAft>
              <a:buNone/>
            </a:pPr>
            <a:r>
              <a:rPr lang="cs-CZ" sz="1700">
                <a:solidFill>
                  <a:schemeClr val="dk1"/>
                </a:solidFill>
                <a:latin typeface="Philosopher"/>
                <a:ea typeface="Philosopher"/>
                <a:cs typeface="Philosopher"/>
                <a:sym typeface="Philosopher"/>
              </a:rPr>
              <a:t>S</a:t>
            </a:r>
            <a:r>
              <a:rPr b="1" lang="cs-CZ" sz="1700">
                <a:solidFill>
                  <a:schemeClr val="dk1"/>
                </a:solidFill>
                <a:latin typeface="Philosopher"/>
                <a:ea typeface="Philosopher"/>
                <a:cs typeface="Philosopher"/>
                <a:sym typeface="Philosopher"/>
              </a:rPr>
              <a:t>pecific objectives for this session</a:t>
            </a:r>
            <a:r>
              <a:rPr lang="cs-CZ" sz="1700">
                <a:solidFill>
                  <a:schemeClr val="dk1"/>
                </a:solidFill>
                <a:latin typeface="Philosopher"/>
                <a:ea typeface="Philosopher"/>
                <a:cs typeface="Philosopher"/>
                <a:sym typeface="Philosopher"/>
              </a:rPr>
              <a:t>:</a:t>
            </a:r>
            <a:endParaRPr sz="1700">
              <a:solidFill>
                <a:schemeClr val="dk1"/>
              </a:solidFill>
              <a:latin typeface="Philosopher"/>
              <a:ea typeface="Philosopher"/>
              <a:cs typeface="Philosopher"/>
              <a:sym typeface="Philosopher"/>
            </a:endParaRPr>
          </a:p>
          <a:p>
            <a:pPr indent="0" lvl="0" marL="0" rtl="0" algn="l">
              <a:lnSpc>
                <a:spcPct val="115000"/>
              </a:lnSpc>
              <a:spcBef>
                <a:spcPts val="0"/>
              </a:spcBef>
              <a:spcAft>
                <a:spcPts val="0"/>
              </a:spcAft>
              <a:buNone/>
            </a:pPr>
            <a:r>
              <a:rPr i="1" lang="cs-CZ" sz="1700">
                <a:solidFill>
                  <a:schemeClr val="dk1"/>
                </a:solidFill>
                <a:latin typeface="Philosopher"/>
                <a:ea typeface="Philosopher"/>
                <a:cs typeface="Philosopher"/>
                <a:sym typeface="Philosopher"/>
              </a:rPr>
              <a:t>- Understand the significance of engagement in digital learning.</a:t>
            </a:r>
            <a:endParaRPr i="1" sz="1700">
              <a:solidFill>
                <a:schemeClr val="dk1"/>
              </a:solidFill>
              <a:latin typeface="Philosopher"/>
              <a:ea typeface="Philosopher"/>
              <a:cs typeface="Philosopher"/>
              <a:sym typeface="Philosopher"/>
            </a:endParaRPr>
          </a:p>
          <a:p>
            <a:pPr indent="0" lvl="0" marL="0" rtl="0" algn="l">
              <a:lnSpc>
                <a:spcPct val="115000"/>
              </a:lnSpc>
              <a:spcBef>
                <a:spcPts val="0"/>
              </a:spcBef>
              <a:spcAft>
                <a:spcPts val="0"/>
              </a:spcAft>
              <a:buNone/>
            </a:pPr>
            <a:r>
              <a:rPr i="1" lang="cs-CZ" sz="1700">
                <a:solidFill>
                  <a:schemeClr val="dk1"/>
                </a:solidFill>
                <a:latin typeface="Philosopher"/>
                <a:ea typeface="Philosopher"/>
                <a:cs typeface="Philosopher"/>
                <a:sym typeface="Philosopher"/>
              </a:rPr>
              <a:t>- Identify challenges and opportunities related to engagement.</a:t>
            </a:r>
            <a:endParaRPr i="1" sz="1700">
              <a:solidFill>
                <a:schemeClr val="dk1"/>
              </a:solidFill>
              <a:latin typeface="Philosopher"/>
              <a:ea typeface="Philosopher"/>
              <a:cs typeface="Philosopher"/>
              <a:sym typeface="Philosopher"/>
            </a:endParaRPr>
          </a:p>
          <a:p>
            <a:pPr indent="0" lvl="0" marL="0" rtl="0" algn="l">
              <a:lnSpc>
                <a:spcPct val="115000"/>
              </a:lnSpc>
              <a:spcBef>
                <a:spcPts val="0"/>
              </a:spcBef>
              <a:spcAft>
                <a:spcPts val="0"/>
              </a:spcAft>
              <a:buNone/>
            </a:pPr>
            <a:r>
              <a:rPr b="1" lang="cs-CZ" sz="1700">
                <a:solidFill>
                  <a:schemeClr val="dk1"/>
                </a:solidFill>
                <a:latin typeface="Philosopher"/>
                <a:ea typeface="Philosopher"/>
                <a:cs typeface="Philosopher"/>
                <a:sym typeface="Philosopher"/>
              </a:rPr>
              <a:t>Interactive nature of the session</a:t>
            </a:r>
            <a:r>
              <a:rPr lang="cs-CZ" sz="1700">
                <a:solidFill>
                  <a:schemeClr val="dk1"/>
                </a:solidFill>
                <a:latin typeface="Philosopher"/>
                <a:ea typeface="Philosopher"/>
                <a:cs typeface="Philosopher"/>
                <a:sym typeface="Philosopher"/>
              </a:rPr>
              <a:t> - active participation is important!</a:t>
            </a:r>
            <a:endParaRPr sz="2100">
              <a:solidFill>
                <a:schemeClr val="dk1"/>
              </a:solidFill>
              <a:latin typeface="Philosopher"/>
              <a:ea typeface="Philosopher"/>
              <a:cs typeface="Philosopher"/>
              <a:sym typeface="Philosopher"/>
            </a:endParaRPr>
          </a:p>
        </p:txBody>
      </p:sp>
      <p:pic>
        <p:nvPicPr>
          <p:cNvPr descr="A picture containing icon&#10;&#10;Description automatically generated" id="100" name="Google Shape;100;p16"/>
          <p:cNvPicPr preferRelativeResize="0"/>
          <p:nvPr/>
        </p:nvPicPr>
        <p:blipFill rotWithShape="1">
          <a:blip r:embed="rId4">
            <a:alphaModFix/>
          </a:blip>
          <a:srcRect b="0" l="0" r="0" t="0"/>
          <a:stretch/>
        </p:blipFill>
        <p:spPr>
          <a:xfrm>
            <a:off x="10037933" y="-45061"/>
            <a:ext cx="2386989" cy="1687495"/>
          </a:xfrm>
          <a:prstGeom prst="rect">
            <a:avLst/>
          </a:prstGeom>
          <a:noFill/>
          <a:ln>
            <a:noFill/>
          </a:ln>
        </p:spPr>
      </p:pic>
      <p:sp>
        <p:nvSpPr>
          <p:cNvPr id="101" name="Google Shape;101;p16"/>
          <p:cNvSpPr txBox="1"/>
          <p:nvPr/>
        </p:nvSpPr>
        <p:spPr>
          <a:xfrm>
            <a:off x="3433500" y="606993"/>
            <a:ext cx="3735600" cy="383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200">
                <a:solidFill>
                  <a:schemeClr val="dk1"/>
                </a:solidFill>
                <a:latin typeface="Philosopher"/>
                <a:ea typeface="Philosopher"/>
                <a:cs typeface="Philosopher"/>
                <a:sym typeface="Philosopher"/>
              </a:rPr>
              <a:t>INTRODUCTION</a:t>
            </a:r>
            <a:endParaRPr b="1" i="0" sz="2200" u="none" cap="none" strike="noStrike">
              <a:solidFill>
                <a:schemeClr val="dk1"/>
              </a:solidFill>
              <a:latin typeface="Philosopher"/>
              <a:ea typeface="Philosopher"/>
              <a:cs typeface="Philosopher"/>
              <a:sym typeface="Philosopher"/>
            </a:endParaRPr>
          </a:p>
        </p:txBody>
      </p:sp>
      <p:pic>
        <p:nvPicPr>
          <p:cNvPr id="102" name="Google Shape;102;p16"/>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id="746" name="Google Shape;746;p61"/>
          <p:cNvPicPr preferRelativeResize="0"/>
          <p:nvPr/>
        </p:nvPicPr>
        <p:blipFill rotWithShape="1">
          <a:blip r:embed="rId3">
            <a:alphaModFix amt="20000"/>
          </a:blip>
          <a:srcRect b="7071" l="0" r="0" t="8440"/>
          <a:stretch/>
        </p:blipFill>
        <p:spPr>
          <a:xfrm>
            <a:off x="0" y="0"/>
            <a:ext cx="12192000" cy="6858000"/>
          </a:xfrm>
          <a:prstGeom prst="rect">
            <a:avLst/>
          </a:prstGeom>
          <a:noFill/>
          <a:ln>
            <a:noFill/>
          </a:ln>
        </p:spPr>
      </p:pic>
      <p:sp>
        <p:nvSpPr>
          <p:cNvPr id="747" name="Google Shape;747;p61"/>
          <p:cNvSpPr txBox="1"/>
          <p:nvPr/>
        </p:nvSpPr>
        <p:spPr>
          <a:xfrm>
            <a:off x="1972800" y="748725"/>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Key Strategies for Effective Feedback Delivery:</a:t>
            </a:r>
            <a:endParaRPr b="1" sz="2700">
              <a:solidFill>
                <a:schemeClr val="dk1"/>
              </a:solidFill>
              <a:latin typeface="Philosopher"/>
              <a:ea typeface="Philosopher"/>
              <a:cs typeface="Philosopher"/>
              <a:sym typeface="Philosopher"/>
            </a:endParaRPr>
          </a:p>
        </p:txBody>
      </p:sp>
      <p:grpSp>
        <p:nvGrpSpPr>
          <p:cNvPr id="748" name="Google Shape;748;p61"/>
          <p:cNvGrpSpPr/>
          <p:nvPr/>
        </p:nvGrpSpPr>
        <p:grpSpPr>
          <a:xfrm>
            <a:off x="5470010" y="1654739"/>
            <a:ext cx="1251984" cy="358200"/>
            <a:chOff x="5470062" y="1167647"/>
            <a:chExt cx="1251984" cy="358200"/>
          </a:xfrm>
        </p:grpSpPr>
        <p:sp>
          <p:nvSpPr>
            <p:cNvPr id="749" name="Google Shape;749;p61"/>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0" name="Google Shape;750;p61"/>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1" name="Google Shape;751;p61"/>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752" name="Google Shape;752;p61"/>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753" name="Google Shape;753;p61"/>
          <p:cNvSpPr/>
          <p:nvPr/>
        </p:nvSpPr>
        <p:spPr>
          <a:xfrm>
            <a:off x="893700" y="2818425"/>
            <a:ext cx="251400" cy="1860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61"/>
          <p:cNvSpPr/>
          <p:nvPr/>
        </p:nvSpPr>
        <p:spPr>
          <a:xfrm>
            <a:off x="4846625" y="4435925"/>
            <a:ext cx="251400" cy="1860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61"/>
          <p:cNvSpPr/>
          <p:nvPr/>
        </p:nvSpPr>
        <p:spPr>
          <a:xfrm>
            <a:off x="4846625" y="2818425"/>
            <a:ext cx="251400" cy="1860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61"/>
          <p:cNvSpPr/>
          <p:nvPr/>
        </p:nvSpPr>
        <p:spPr>
          <a:xfrm>
            <a:off x="8799000" y="2818425"/>
            <a:ext cx="251400" cy="1860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Philosopher"/>
              <a:ea typeface="Philosopher"/>
              <a:cs typeface="Philosopher"/>
              <a:sym typeface="Philosopher"/>
            </a:endParaRPr>
          </a:p>
        </p:txBody>
      </p:sp>
      <p:sp>
        <p:nvSpPr>
          <p:cNvPr id="757" name="Google Shape;757;p61"/>
          <p:cNvSpPr/>
          <p:nvPr/>
        </p:nvSpPr>
        <p:spPr>
          <a:xfrm>
            <a:off x="893700" y="3627175"/>
            <a:ext cx="251400" cy="1860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61"/>
          <p:cNvSpPr/>
          <p:nvPr/>
        </p:nvSpPr>
        <p:spPr>
          <a:xfrm>
            <a:off x="893700" y="4435925"/>
            <a:ext cx="251400" cy="1860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61"/>
          <p:cNvSpPr/>
          <p:nvPr/>
        </p:nvSpPr>
        <p:spPr>
          <a:xfrm>
            <a:off x="8799000" y="3627175"/>
            <a:ext cx="251400" cy="1860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Philosopher"/>
              <a:ea typeface="Philosopher"/>
              <a:cs typeface="Philosopher"/>
              <a:sym typeface="Philosopher"/>
            </a:endParaRPr>
          </a:p>
        </p:txBody>
      </p:sp>
      <p:sp>
        <p:nvSpPr>
          <p:cNvPr id="760" name="Google Shape;760;p61"/>
          <p:cNvSpPr/>
          <p:nvPr/>
        </p:nvSpPr>
        <p:spPr>
          <a:xfrm>
            <a:off x="4846625" y="3627175"/>
            <a:ext cx="251400" cy="1860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61"/>
          <p:cNvSpPr txBox="1"/>
          <p:nvPr/>
        </p:nvSpPr>
        <p:spPr>
          <a:xfrm>
            <a:off x="1185888" y="2726775"/>
            <a:ext cx="3221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200">
                <a:solidFill>
                  <a:schemeClr val="dk1"/>
                </a:solidFill>
                <a:latin typeface="Philosopher"/>
                <a:ea typeface="Philosopher"/>
                <a:cs typeface="Philosopher"/>
                <a:sym typeface="Philosopher"/>
              </a:rPr>
              <a:t>Personalization;</a:t>
            </a:r>
            <a:endParaRPr sz="2200">
              <a:latin typeface="Philosopher"/>
              <a:ea typeface="Philosopher"/>
              <a:cs typeface="Philosopher"/>
              <a:sym typeface="Philosopher"/>
            </a:endParaRPr>
          </a:p>
        </p:txBody>
      </p:sp>
      <p:sp>
        <p:nvSpPr>
          <p:cNvPr id="762" name="Google Shape;762;p61"/>
          <p:cNvSpPr txBox="1"/>
          <p:nvPr/>
        </p:nvSpPr>
        <p:spPr>
          <a:xfrm>
            <a:off x="1145088" y="3535525"/>
            <a:ext cx="3221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200">
                <a:solidFill>
                  <a:schemeClr val="dk1"/>
                </a:solidFill>
                <a:latin typeface="Philosopher"/>
                <a:ea typeface="Philosopher"/>
                <a:cs typeface="Philosopher"/>
                <a:sym typeface="Philosopher"/>
              </a:rPr>
              <a:t>Positive Reinforcement;</a:t>
            </a:r>
            <a:endParaRPr sz="2200">
              <a:solidFill>
                <a:schemeClr val="dk1"/>
              </a:solidFill>
              <a:latin typeface="Philosopher"/>
              <a:ea typeface="Philosopher"/>
              <a:cs typeface="Philosopher"/>
              <a:sym typeface="Philosopher"/>
            </a:endParaRPr>
          </a:p>
        </p:txBody>
      </p:sp>
      <p:sp>
        <p:nvSpPr>
          <p:cNvPr id="763" name="Google Shape;763;p61"/>
          <p:cNvSpPr txBox="1"/>
          <p:nvPr/>
        </p:nvSpPr>
        <p:spPr>
          <a:xfrm>
            <a:off x="1145102" y="4344275"/>
            <a:ext cx="37767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200">
                <a:solidFill>
                  <a:schemeClr val="dk1"/>
                </a:solidFill>
                <a:latin typeface="Philosopher"/>
                <a:ea typeface="Philosopher"/>
                <a:cs typeface="Philosopher"/>
                <a:sym typeface="Philosopher"/>
              </a:rPr>
              <a:t>Specificity;</a:t>
            </a:r>
            <a:endParaRPr sz="2200">
              <a:solidFill>
                <a:schemeClr val="dk1"/>
              </a:solidFill>
              <a:latin typeface="Philosopher"/>
              <a:ea typeface="Philosopher"/>
              <a:cs typeface="Philosopher"/>
              <a:sym typeface="Philosopher"/>
            </a:endParaRPr>
          </a:p>
        </p:txBody>
      </p:sp>
      <p:sp>
        <p:nvSpPr>
          <p:cNvPr id="764" name="Google Shape;764;p61"/>
          <p:cNvSpPr txBox="1"/>
          <p:nvPr/>
        </p:nvSpPr>
        <p:spPr>
          <a:xfrm>
            <a:off x="5098026" y="2726775"/>
            <a:ext cx="35724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200">
                <a:solidFill>
                  <a:schemeClr val="dk1"/>
                </a:solidFill>
                <a:latin typeface="Philosopher"/>
                <a:ea typeface="Philosopher"/>
                <a:cs typeface="Philosopher"/>
                <a:sym typeface="Philosopher"/>
              </a:rPr>
              <a:t>Constructive Criticism;</a:t>
            </a:r>
            <a:endParaRPr sz="2200">
              <a:solidFill>
                <a:schemeClr val="dk1"/>
              </a:solidFill>
              <a:latin typeface="Philosopher"/>
              <a:ea typeface="Philosopher"/>
              <a:cs typeface="Philosopher"/>
              <a:sym typeface="Philosopher"/>
            </a:endParaRPr>
          </a:p>
        </p:txBody>
      </p:sp>
      <p:sp>
        <p:nvSpPr>
          <p:cNvPr id="765" name="Google Shape;765;p61"/>
          <p:cNvSpPr txBox="1"/>
          <p:nvPr/>
        </p:nvSpPr>
        <p:spPr>
          <a:xfrm>
            <a:off x="5098026" y="3535525"/>
            <a:ext cx="35724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200">
                <a:solidFill>
                  <a:schemeClr val="dk1"/>
                </a:solidFill>
                <a:latin typeface="Philosopher"/>
                <a:ea typeface="Philosopher"/>
                <a:cs typeface="Philosopher"/>
                <a:sym typeface="Philosopher"/>
              </a:rPr>
              <a:t>Clarity and Simplicity;</a:t>
            </a:r>
            <a:endParaRPr sz="2200">
              <a:solidFill>
                <a:schemeClr val="dk1"/>
              </a:solidFill>
              <a:latin typeface="Philosopher"/>
              <a:ea typeface="Philosopher"/>
              <a:cs typeface="Philosopher"/>
              <a:sym typeface="Philosopher"/>
            </a:endParaRPr>
          </a:p>
        </p:txBody>
      </p:sp>
      <p:sp>
        <p:nvSpPr>
          <p:cNvPr id="766" name="Google Shape;766;p61"/>
          <p:cNvSpPr txBox="1"/>
          <p:nvPr/>
        </p:nvSpPr>
        <p:spPr>
          <a:xfrm>
            <a:off x="5098026" y="4344275"/>
            <a:ext cx="35724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200">
                <a:solidFill>
                  <a:schemeClr val="dk1"/>
                </a:solidFill>
                <a:latin typeface="Philosopher"/>
                <a:ea typeface="Philosopher"/>
                <a:cs typeface="Philosopher"/>
                <a:sym typeface="Philosopher"/>
              </a:rPr>
              <a:t>Encouragement;</a:t>
            </a:r>
            <a:endParaRPr sz="2200">
              <a:solidFill>
                <a:schemeClr val="dk1"/>
              </a:solidFill>
              <a:latin typeface="Philosopher"/>
              <a:ea typeface="Philosopher"/>
              <a:cs typeface="Philosopher"/>
              <a:sym typeface="Philosopher"/>
            </a:endParaRPr>
          </a:p>
        </p:txBody>
      </p:sp>
      <p:sp>
        <p:nvSpPr>
          <p:cNvPr id="767" name="Google Shape;767;p61"/>
          <p:cNvSpPr txBox="1"/>
          <p:nvPr/>
        </p:nvSpPr>
        <p:spPr>
          <a:xfrm>
            <a:off x="9050401" y="2726775"/>
            <a:ext cx="19314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200">
                <a:solidFill>
                  <a:schemeClr val="dk1"/>
                </a:solidFill>
                <a:latin typeface="Philosopher"/>
                <a:ea typeface="Philosopher"/>
                <a:cs typeface="Philosopher"/>
                <a:sym typeface="Philosopher"/>
              </a:rPr>
              <a:t>Engagement;</a:t>
            </a:r>
            <a:endParaRPr sz="2200">
              <a:solidFill>
                <a:schemeClr val="dk1"/>
              </a:solidFill>
              <a:latin typeface="Philosopher"/>
              <a:ea typeface="Philosopher"/>
              <a:cs typeface="Philosopher"/>
              <a:sym typeface="Philosopher"/>
            </a:endParaRPr>
          </a:p>
        </p:txBody>
      </p:sp>
      <p:sp>
        <p:nvSpPr>
          <p:cNvPr id="768" name="Google Shape;768;p61"/>
          <p:cNvSpPr txBox="1"/>
          <p:nvPr/>
        </p:nvSpPr>
        <p:spPr>
          <a:xfrm>
            <a:off x="9050400" y="3535525"/>
            <a:ext cx="22479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200">
                <a:solidFill>
                  <a:schemeClr val="dk1"/>
                </a:solidFill>
                <a:latin typeface="Philosopher"/>
                <a:ea typeface="Philosopher"/>
                <a:cs typeface="Philosopher"/>
                <a:sym typeface="Philosopher"/>
              </a:rPr>
              <a:t>Future-Focused.</a:t>
            </a:r>
            <a:endParaRPr sz="2200">
              <a:solidFill>
                <a:schemeClr val="dk1"/>
              </a:solidFill>
              <a:latin typeface="Philosopher"/>
              <a:ea typeface="Philosopher"/>
              <a:cs typeface="Philosopher"/>
              <a:sym typeface="Philosopher"/>
            </a:endParaRPr>
          </a:p>
        </p:txBody>
      </p:sp>
      <p:pic>
        <p:nvPicPr>
          <p:cNvPr id="769" name="Google Shape;769;p61"/>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62"/>
          <p:cNvSpPr/>
          <p:nvPr/>
        </p:nvSpPr>
        <p:spPr>
          <a:xfrm>
            <a:off x="3824064" y="1076946"/>
            <a:ext cx="4543800" cy="4704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775" name="Google Shape;775;p62"/>
          <p:cNvPicPr preferRelativeResize="0"/>
          <p:nvPr>
            <p:ph idx="2" type="pic"/>
          </p:nvPr>
        </p:nvPicPr>
        <p:blipFill rotWithShape="1">
          <a:blip r:embed="rId3">
            <a:alphaModFix/>
          </a:blip>
          <a:srcRect b="0" l="14655" r="14648" t="0"/>
          <a:stretch/>
        </p:blipFill>
        <p:spPr>
          <a:xfrm>
            <a:off x="5068883" y="2238750"/>
            <a:ext cx="2054228" cy="2054224"/>
          </a:xfrm>
          <a:prstGeom prst="rect">
            <a:avLst/>
          </a:prstGeom>
          <a:noFill/>
          <a:ln>
            <a:noFill/>
          </a:ln>
        </p:spPr>
      </p:pic>
      <p:sp>
        <p:nvSpPr>
          <p:cNvPr id="776" name="Google Shape;776;p62"/>
          <p:cNvSpPr txBox="1"/>
          <p:nvPr/>
        </p:nvSpPr>
        <p:spPr>
          <a:xfrm>
            <a:off x="5450555" y="1678900"/>
            <a:ext cx="1290900" cy="369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600"/>
              </a:spcAft>
              <a:buClr>
                <a:schemeClr val="dk1"/>
              </a:buClr>
              <a:buSzPts val="1100"/>
              <a:buFont typeface="Arial"/>
              <a:buNone/>
            </a:pPr>
            <a:r>
              <a:rPr b="1" lang="cs-CZ" sz="1800">
                <a:solidFill>
                  <a:schemeClr val="dk1"/>
                </a:solidFill>
                <a:latin typeface="Philosopher"/>
                <a:ea typeface="Philosopher"/>
                <a:cs typeface="Philosopher"/>
                <a:sym typeface="Philosopher"/>
              </a:rPr>
              <a:t>Session 6</a:t>
            </a:r>
            <a:endParaRPr b="1" sz="1800">
              <a:solidFill>
                <a:schemeClr val="dk1"/>
              </a:solidFill>
              <a:latin typeface="Philosopher"/>
              <a:ea typeface="Philosopher"/>
              <a:cs typeface="Philosopher"/>
              <a:sym typeface="Philosopher"/>
            </a:endParaRPr>
          </a:p>
        </p:txBody>
      </p:sp>
      <p:sp>
        <p:nvSpPr>
          <p:cNvPr id="777" name="Google Shape;777;p62"/>
          <p:cNvSpPr txBox="1"/>
          <p:nvPr/>
        </p:nvSpPr>
        <p:spPr>
          <a:xfrm>
            <a:off x="3824077" y="4635633"/>
            <a:ext cx="45438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000"/>
              <a:buFont typeface="Arial"/>
              <a:buNone/>
            </a:pPr>
            <a:r>
              <a:rPr lang="cs-CZ" sz="2000">
                <a:solidFill>
                  <a:schemeClr val="dk1"/>
                </a:solidFill>
                <a:latin typeface="Roboto"/>
                <a:ea typeface="Roboto"/>
                <a:cs typeface="Roboto"/>
                <a:sym typeface="Roboto"/>
              </a:rPr>
              <a:t>Adapting Engagement Strategies</a:t>
            </a:r>
            <a:endParaRPr b="0" i="0" sz="2000" u="none" cap="none" strike="noStrike">
              <a:solidFill>
                <a:schemeClr val="dk1"/>
              </a:solidFill>
              <a:latin typeface="Roboto"/>
              <a:ea typeface="Roboto"/>
              <a:cs typeface="Roboto"/>
              <a:sym typeface="Roboto"/>
            </a:endParaRPr>
          </a:p>
        </p:txBody>
      </p:sp>
      <p:pic>
        <p:nvPicPr>
          <p:cNvPr id="778" name="Google Shape;778;p62"/>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63"/>
          <p:cNvSpPr txBox="1"/>
          <p:nvPr/>
        </p:nvSpPr>
        <p:spPr>
          <a:xfrm>
            <a:off x="3897906" y="581289"/>
            <a:ext cx="4396200" cy="44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800">
                <a:solidFill>
                  <a:schemeClr val="dk1"/>
                </a:solidFill>
                <a:latin typeface="Philosopher"/>
                <a:ea typeface="Philosopher"/>
                <a:cs typeface="Philosopher"/>
                <a:sym typeface="Philosopher"/>
              </a:rPr>
              <a:t>Recap of the previous session</a:t>
            </a:r>
            <a:endParaRPr b="1" i="0" sz="2800" u="none" cap="none" strike="noStrike">
              <a:solidFill>
                <a:schemeClr val="dk1"/>
              </a:solidFill>
              <a:latin typeface="Philosopher"/>
              <a:ea typeface="Philosopher"/>
              <a:cs typeface="Philosopher"/>
              <a:sym typeface="Philosopher"/>
            </a:endParaRPr>
          </a:p>
        </p:txBody>
      </p:sp>
      <p:grpSp>
        <p:nvGrpSpPr>
          <p:cNvPr id="784" name="Google Shape;784;p63"/>
          <p:cNvGrpSpPr/>
          <p:nvPr/>
        </p:nvGrpSpPr>
        <p:grpSpPr>
          <a:xfrm>
            <a:off x="5470087" y="1338322"/>
            <a:ext cx="1251984" cy="358200"/>
            <a:chOff x="5470062" y="1167647"/>
            <a:chExt cx="1251984" cy="358200"/>
          </a:xfrm>
        </p:grpSpPr>
        <p:sp>
          <p:nvSpPr>
            <p:cNvPr id="785" name="Google Shape;785;p63"/>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6" name="Google Shape;786;p63"/>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7" name="Google Shape;787;p63"/>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788" name="Google Shape;788;p63"/>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789" name="Google Shape;789;p63"/>
          <p:cNvSpPr txBox="1"/>
          <p:nvPr/>
        </p:nvSpPr>
        <p:spPr>
          <a:xfrm>
            <a:off x="2364450" y="2426450"/>
            <a:ext cx="6059700" cy="9858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lang="cs-CZ" sz="2700">
                <a:latin typeface="Philosopher"/>
                <a:ea typeface="Philosopher"/>
                <a:cs typeface="Philosopher"/>
                <a:sym typeface="Philosopher"/>
              </a:rPr>
              <a:t>The importance of using assessment and feedback to drive engagement;</a:t>
            </a:r>
            <a:endParaRPr sz="2700">
              <a:latin typeface="Philosopher"/>
              <a:ea typeface="Philosopher"/>
              <a:cs typeface="Philosopher"/>
              <a:sym typeface="Philosopher"/>
            </a:endParaRPr>
          </a:p>
        </p:txBody>
      </p:sp>
      <p:sp>
        <p:nvSpPr>
          <p:cNvPr id="790" name="Google Shape;790;p63"/>
          <p:cNvSpPr txBox="1"/>
          <p:nvPr/>
        </p:nvSpPr>
        <p:spPr>
          <a:xfrm>
            <a:off x="6010450" y="4040175"/>
            <a:ext cx="4975500" cy="107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cs-CZ" sz="2700">
                <a:solidFill>
                  <a:schemeClr val="dk1"/>
                </a:solidFill>
                <a:latin typeface="Philosopher"/>
                <a:ea typeface="Philosopher"/>
                <a:cs typeface="Philosopher"/>
                <a:sym typeface="Philosopher"/>
              </a:rPr>
              <a:t>Feedback </a:t>
            </a:r>
            <a:r>
              <a:rPr lang="cs-CZ" sz="2700">
                <a:solidFill>
                  <a:schemeClr val="dk1"/>
                </a:solidFill>
                <a:latin typeface="Philosopher"/>
                <a:ea typeface="Philosopher"/>
                <a:cs typeface="Philosopher"/>
                <a:sym typeface="Philosopher"/>
              </a:rPr>
              <a:t>importance in enhancing learner motivation.</a:t>
            </a:r>
            <a:endParaRPr/>
          </a:p>
        </p:txBody>
      </p:sp>
      <p:sp>
        <p:nvSpPr>
          <p:cNvPr id="791" name="Google Shape;791;p63"/>
          <p:cNvSpPr/>
          <p:nvPr/>
        </p:nvSpPr>
        <p:spPr>
          <a:xfrm>
            <a:off x="1206053" y="2426166"/>
            <a:ext cx="986376" cy="986376"/>
          </a:xfrm>
          <a:custGeom>
            <a:rect b="b" l="l" r="r" t="t"/>
            <a:pathLst>
              <a:path extrusionOk="0" h="779744" w="779744">
                <a:moveTo>
                  <a:pt x="0" y="0"/>
                </a:moveTo>
                <a:lnTo>
                  <a:pt x="779744" y="0"/>
                </a:lnTo>
                <a:lnTo>
                  <a:pt x="779744" y="779745"/>
                </a:lnTo>
                <a:lnTo>
                  <a:pt x="0" y="779745"/>
                </a:lnTo>
                <a:lnTo>
                  <a:pt x="0" y="0"/>
                </a:lnTo>
                <a:close/>
              </a:path>
            </a:pathLst>
          </a:custGeom>
          <a:blipFill rotWithShape="1">
            <a:blip r:embed="rId4">
              <a:alphaModFix/>
            </a:blip>
            <a:stretch>
              <a:fillRect b="0" l="0" r="0" t="0"/>
            </a:stretch>
          </a:blipFill>
          <a:ln>
            <a:noFill/>
          </a:ln>
        </p:spPr>
      </p:sp>
      <p:sp>
        <p:nvSpPr>
          <p:cNvPr id="792" name="Google Shape;792;p63"/>
          <p:cNvSpPr/>
          <p:nvPr/>
        </p:nvSpPr>
        <p:spPr>
          <a:xfrm>
            <a:off x="4799699" y="4086500"/>
            <a:ext cx="1189212" cy="985559"/>
          </a:xfrm>
          <a:custGeom>
            <a:rect b="b" l="l" r="r" t="t"/>
            <a:pathLst>
              <a:path extrusionOk="0" h="782190" w="943819">
                <a:moveTo>
                  <a:pt x="0" y="0"/>
                </a:moveTo>
                <a:lnTo>
                  <a:pt x="943819" y="0"/>
                </a:lnTo>
                <a:lnTo>
                  <a:pt x="943819" y="782190"/>
                </a:lnTo>
                <a:lnTo>
                  <a:pt x="0" y="782190"/>
                </a:lnTo>
                <a:lnTo>
                  <a:pt x="0" y="0"/>
                </a:lnTo>
                <a:close/>
              </a:path>
            </a:pathLst>
          </a:custGeom>
          <a:blipFill rotWithShape="1">
            <a:blip r:embed="rId5">
              <a:alphaModFix/>
            </a:blip>
            <a:stretch>
              <a:fillRect b="0" l="0" r="0" t="0"/>
            </a:stretch>
          </a:blipFill>
          <a:ln>
            <a:noFill/>
          </a:ln>
        </p:spPr>
      </p:sp>
      <p:pic>
        <p:nvPicPr>
          <p:cNvPr id="793" name="Google Shape;793;p63"/>
          <p:cNvPicPr preferRelativeResize="0"/>
          <p:nvPr/>
        </p:nvPicPr>
        <p:blipFill>
          <a:blip r:embed="rId6">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64"/>
          <p:cNvSpPr/>
          <p:nvPr/>
        </p:nvSpPr>
        <p:spPr>
          <a:xfrm>
            <a:off x="-7625" y="0"/>
            <a:ext cx="12207240" cy="6866573"/>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69" l="0" r="0" t="-9269"/>
            </a:stretch>
          </a:blipFill>
          <a:ln>
            <a:noFill/>
          </a:ln>
        </p:spPr>
      </p:sp>
      <p:sp>
        <p:nvSpPr>
          <p:cNvPr id="799" name="Google Shape;799;p64"/>
          <p:cNvSpPr/>
          <p:nvPr/>
        </p:nvSpPr>
        <p:spPr>
          <a:xfrm>
            <a:off x="0" y="2199600"/>
            <a:ext cx="12192000" cy="24588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00" name="Google Shape;800;p64"/>
          <p:cNvSpPr txBox="1"/>
          <p:nvPr/>
        </p:nvSpPr>
        <p:spPr>
          <a:xfrm>
            <a:off x="1972800" y="714875"/>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3000">
                <a:solidFill>
                  <a:schemeClr val="dk1"/>
                </a:solidFill>
                <a:highlight>
                  <a:schemeClr val="accent1"/>
                </a:highlight>
                <a:latin typeface="Philosopher"/>
                <a:ea typeface="Philosopher"/>
                <a:cs typeface="Philosopher"/>
                <a:sym typeface="Philosopher"/>
              </a:rPr>
              <a:t>Personalization Strategies and Adaptation</a:t>
            </a:r>
            <a:endParaRPr b="1" i="0" sz="3000" u="none" cap="none" strike="noStrike">
              <a:solidFill>
                <a:schemeClr val="dk1"/>
              </a:solidFill>
              <a:highlight>
                <a:schemeClr val="accent1"/>
              </a:highlight>
              <a:latin typeface="Philosopher"/>
              <a:ea typeface="Philosopher"/>
              <a:cs typeface="Philosopher"/>
              <a:sym typeface="Philosopher"/>
            </a:endParaRPr>
          </a:p>
        </p:txBody>
      </p:sp>
      <p:pic>
        <p:nvPicPr>
          <p:cNvPr descr="A picture containing icon&#10;&#10;Description automatically generated" id="801" name="Google Shape;801;p64"/>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802" name="Google Shape;802;p64"/>
          <p:cNvSpPr txBox="1"/>
          <p:nvPr/>
        </p:nvSpPr>
        <p:spPr>
          <a:xfrm>
            <a:off x="731700" y="2773350"/>
            <a:ext cx="10728600" cy="1311300"/>
          </a:xfrm>
          <a:prstGeom prst="rect">
            <a:avLst/>
          </a:prstGeom>
          <a:noFill/>
          <a:ln>
            <a:noFill/>
          </a:ln>
        </p:spPr>
        <p:txBody>
          <a:bodyPr anchorCtr="0" anchor="t" bIns="45700" lIns="91425" spcFirstLastPara="1" rIns="91425" wrap="square" tIns="45700">
            <a:spAutoFit/>
          </a:bodyPr>
          <a:lstStyle/>
          <a:p>
            <a:pPr indent="0" lvl="0" marL="457200" rtl="0" algn="ctr">
              <a:lnSpc>
                <a:spcPct val="115000"/>
              </a:lnSpc>
              <a:spcBef>
                <a:spcPts val="1500"/>
              </a:spcBef>
              <a:spcAft>
                <a:spcPts val="1000"/>
              </a:spcAft>
              <a:buNone/>
            </a:pPr>
            <a:r>
              <a:rPr b="1" i="1" lang="cs-CZ" sz="2400">
                <a:solidFill>
                  <a:schemeClr val="dk1"/>
                </a:solidFill>
                <a:latin typeface="Philosopher"/>
                <a:ea typeface="Philosopher"/>
                <a:cs typeface="Philosopher"/>
                <a:sym typeface="Philosopher"/>
              </a:rPr>
              <a:t>Personalizing engagement strategies</a:t>
            </a:r>
            <a:r>
              <a:rPr i="1" lang="cs-CZ" sz="2400">
                <a:solidFill>
                  <a:schemeClr val="dk1"/>
                </a:solidFill>
                <a:latin typeface="Philosopher"/>
                <a:ea typeface="Philosopher"/>
                <a:cs typeface="Philosopher"/>
                <a:sym typeface="Philosopher"/>
              </a:rPr>
              <a:t> is essential to cater to the </a:t>
            </a:r>
            <a:r>
              <a:rPr b="1" i="1" lang="cs-CZ" sz="2400">
                <a:solidFill>
                  <a:schemeClr val="dk1"/>
                </a:solidFill>
                <a:latin typeface="Philosopher"/>
                <a:ea typeface="Philosopher"/>
                <a:cs typeface="Philosopher"/>
                <a:sym typeface="Philosopher"/>
              </a:rPr>
              <a:t>diverse needs, preferences, and learning styles of your learners</a:t>
            </a:r>
            <a:r>
              <a:rPr i="1" lang="cs-CZ" sz="2400">
                <a:solidFill>
                  <a:schemeClr val="dk1"/>
                </a:solidFill>
                <a:latin typeface="Philosopher"/>
                <a:ea typeface="Philosopher"/>
                <a:cs typeface="Philosopher"/>
                <a:sym typeface="Philosopher"/>
              </a:rPr>
              <a:t>. Here are some </a:t>
            </a:r>
            <a:r>
              <a:rPr b="1" i="1" lang="cs-CZ" sz="2400" u="sng">
                <a:solidFill>
                  <a:schemeClr val="dk1"/>
                </a:solidFill>
                <a:latin typeface="Philosopher"/>
                <a:ea typeface="Philosopher"/>
                <a:cs typeface="Philosopher"/>
                <a:sym typeface="Philosopher"/>
              </a:rPr>
              <a:t>effective strategies and techniques</a:t>
            </a:r>
            <a:r>
              <a:rPr i="1" lang="cs-CZ" sz="2400">
                <a:solidFill>
                  <a:schemeClr val="dk1"/>
                </a:solidFill>
                <a:latin typeface="Philosopher"/>
                <a:ea typeface="Philosopher"/>
                <a:cs typeface="Philosopher"/>
                <a:sym typeface="Philosopher"/>
              </a:rPr>
              <a:t> for adapting engagement approaches:</a:t>
            </a:r>
            <a:endParaRPr i="1" sz="2400">
              <a:solidFill>
                <a:schemeClr val="dk1"/>
              </a:solidFill>
              <a:latin typeface="Philosopher"/>
              <a:ea typeface="Philosopher"/>
              <a:cs typeface="Philosopher"/>
              <a:sym typeface="Philosopher"/>
            </a:endParaRPr>
          </a:p>
        </p:txBody>
      </p:sp>
      <p:pic>
        <p:nvPicPr>
          <p:cNvPr id="803" name="Google Shape;803;p64"/>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pic>
        <p:nvPicPr>
          <p:cNvPr id="808" name="Google Shape;808;p65"/>
          <p:cNvPicPr preferRelativeResize="0"/>
          <p:nvPr/>
        </p:nvPicPr>
        <p:blipFill>
          <a:blip r:embed="rId3">
            <a:alphaModFix/>
          </a:blip>
          <a:stretch>
            <a:fillRect/>
          </a:stretch>
        </p:blipFill>
        <p:spPr>
          <a:xfrm>
            <a:off x="-474426" y="1173701"/>
            <a:ext cx="6391274" cy="4793450"/>
          </a:xfrm>
          <a:prstGeom prst="rect">
            <a:avLst/>
          </a:prstGeom>
          <a:noFill/>
          <a:ln>
            <a:noFill/>
          </a:ln>
        </p:spPr>
      </p:pic>
      <p:sp>
        <p:nvSpPr>
          <p:cNvPr id="809" name="Google Shape;809;p65"/>
          <p:cNvSpPr txBox="1"/>
          <p:nvPr/>
        </p:nvSpPr>
        <p:spPr>
          <a:xfrm>
            <a:off x="1972800" y="55500"/>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Personalization Strategies and Adaptation</a:t>
            </a:r>
            <a:endParaRPr b="1" i="0" sz="2700" u="none" cap="none" strike="noStrike">
              <a:solidFill>
                <a:schemeClr val="dk1"/>
              </a:solidFill>
              <a:latin typeface="Philosopher"/>
              <a:ea typeface="Philosopher"/>
              <a:cs typeface="Philosopher"/>
              <a:sym typeface="Philosopher"/>
            </a:endParaRPr>
          </a:p>
        </p:txBody>
      </p:sp>
      <p:grpSp>
        <p:nvGrpSpPr>
          <p:cNvPr id="810" name="Google Shape;810;p65"/>
          <p:cNvGrpSpPr/>
          <p:nvPr/>
        </p:nvGrpSpPr>
        <p:grpSpPr>
          <a:xfrm>
            <a:off x="5470010" y="950514"/>
            <a:ext cx="1251984" cy="358200"/>
            <a:chOff x="5470062" y="1167647"/>
            <a:chExt cx="1251984" cy="358200"/>
          </a:xfrm>
        </p:grpSpPr>
        <p:sp>
          <p:nvSpPr>
            <p:cNvPr id="811" name="Google Shape;811;p65"/>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2" name="Google Shape;812;p65"/>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3" name="Google Shape;813;p65"/>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814" name="Google Shape;814;p65"/>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815" name="Google Shape;815;p65"/>
          <p:cNvSpPr txBox="1"/>
          <p:nvPr/>
        </p:nvSpPr>
        <p:spPr>
          <a:xfrm>
            <a:off x="5470000" y="1978200"/>
            <a:ext cx="6206100" cy="33825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None/>
            </a:pPr>
            <a:r>
              <a:rPr b="1" lang="cs-CZ" sz="2500">
                <a:solidFill>
                  <a:schemeClr val="accent2"/>
                </a:solidFill>
                <a:latin typeface="Philosopher"/>
                <a:ea typeface="Philosopher"/>
                <a:cs typeface="Philosopher"/>
                <a:sym typeface="Philosopher"/>
              </a:rPr>
              <a:t>1. Learning Styles:</a:t>
            </a:r>
            <a:br>
              <a:rPr b="1" lang="cs-CZ" sz="2500">
                <a:solidFill>
                  <a:schemeClr val="accent2"/>
                </a:solidFill>
                <a:latin typeface="Philosopher"/>
                <a:ea typeface="Philosopher"/>
                <a:cs typeface="Philosopher"/>
                <a:sym typeface="Philosopher"/>
              </a:rPr>
            </a:br>
            <a:endParaRPr b="1" sz="1000">
              <a:solidFill>
                <a:schemeClr val="accent2"/>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200" u="sng">
                <a:latin typeface="Philosopher"/>
                <a:ea typeface="Philosopher"/>
                <a:cs typeface="Philosopher"/>
                <a:sym typeface="Philosopher"/>
              </a:rPr>
              <a:t>Strategy:</a:t>
            </a:r>
            <a:r>
              <a:rPr b="1" lang="cs-CZ" sz="2200">
                <a:latin typeface="Philosopher"/>
                <a:ea typeface="Philosopher"/>
                <a:cs typeface="Philosopher"/>
                <a:sym typeface="Philosopher"/>
              </a:rPr>
              <a:t> </a:t>
            </a:r>
            <a:r>
              <a:rPr lang="cs-CZ" sz="2200">
                <a:latin typeface="Philosopher"/>
                <a:ea typeface="Philosopher"/>
                <a:cs typeface="Philosopher"/>
                <a:sym typeface="Philosopher"/>
              </a:rPr>
              <a:t>Identify different learning styles (visual, auditory, kinesthetic) and tailor engagement activities to match.</a:t>
            </a:r>
            <a:endParaRPr sz="2200">
              <a:latin typeface="Philosopher"/>
              <a:ea typeface="Philosopher"/>
              <a:cs typeface="Philosopher"/>
              <a:sym typeface="Philosopher"/>
            </a:endParaRPr>
          </a:p>
          <a:p>
            <a:pPr indent="0" lvl="0" marL="0" rtl="0" algn="l">
              <a:lnSpc>
                <a:spcPct val="115000"/>
              </a:lnSpc>
              <a:spcBef>
                <a:spcPts val="1500"/>
              </a:spcBef>
              <a:spcAft>
                <a:spcPts val="1500"/>
              </a:spcAft>
              <a:buNone/>
            </a:pPr>
            <a:r>
              <a:rPr b="1" i="1" lang="cs-CZ" sz="2200">
                <a:latin typeface="Philosopher"/>
                <a:ea typeface="Philosopher"/>
                <a:cs typeface="Philosopher"/>
                <a:sym typeface="Philosopher"/>
              </a:rPr>
              <a:t>Techniques:</a:t>
            </a:r>
            <a:r>
              <a:rPr b="1" lang="cs-CZ" sz="2200">
                <a:latin typeface="Philosopher"/>
                <a:ea typeface="Philosopher"/>
                <a:cs typeface="Philosopher"/>
                <a:sym typeface="Philosopher"/>
              </a:rPr>
              <a:t> </a:t>
            </a:r>
            <a:r>
              <a:rPr lang="cs-CZ" sz="2200">
                <a:latin typeface="Philosopher"/>
                <a:ea typeface="Philosopher"/>
                <a:cs typeface="Philosopher"/>
                <a:sym typeface="Philosopher"/>
              </a:rPr>
              <a:t>Provide visual materials, incorporate audio elements, and include hands-on activities to accommodate various learning preferences.</a:t>
            </a:r>
            <a:endParaRPr sz="2200">
              <a:latin typeface="Philosopher"/>
              <a:ea typeface="Philosopher"/>
              <a:cs typeface="Philosopher"/>
              <a:sym typeface="Philosopher"/>
            </a:endParaRPr>
          </a:p>
        </p:txBody>
      </p:sp>
      <p:pic>
        <p:nvPicPr>
          <p:cNvPr id="816" name="Google Shape;816;p65"/>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pic>
        <p:nvPicPr>
          <p:cNvPr id="821" name="Google Shape;821;p66"/>
          <p:cNvPicPr preferRelativeResize="0"/>
          <p:nvPr/>
        </p:nvPicPr>
        <p:blipFill rotWithShape="1">
          <a:blip r:embed="rId3">
            <a:alphaModFix amt="23000"/>
          </a:blip>
          <a:srcRect b="0" l="0" r="0" t="16254"/>
          <a:stretch/>
        </p:blipFill>
        <p:spPr>
          <a:xfrm>
            <a:off x="-25" y="55500"/>
            <a:ext cx="12192000" cy="6802500"/>
          </a:xfrm>
          <a:prstGeom prst="rect">
            <a:avLst/>
          </a:prstGeom>
          <a:noFill/>
          <a:ln>
            <a:noFill/>
          </a:ln>
        </p:spPr>
      </p:pic>
      <p:sp>
        <p:nvSpPr>
          <p:cNvPr id="822" name="Google Shape;822;p66"/>
          <p:cNvSpPr txBox="1"/>
          <p:nvPr/>
        </p:nvSpPr>
        <p:spPr>
          <a:xfrm>
            <a:off x="1972800" y="55500"/>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Personalization Strategies and Adaptation</a:t>
            </a:r>
            <a:endParaRPr b="1" i="0" sz="2700" u="none" cap="none" strike="noStrike">
              <a:solidFill>
                <a:schemeClr val="dk1"/>
              </a:solidFill>
              <a:latin typeface="Philosopher"/>
              <a:ea typeface="Philosopher"/>
              <a:cs typeface="Philosopher"/>
              <a:sym typeface="Philosopher"/>
            </a:endParaRPr>
          </a:p>
        </p:txBody>
      </p:sp>
      <p:grpSp>
        <p:nvGrpSpPr>
          <p:cNvPr id="823" name="Google Shape;823;p66"/>
          <p:cNvGrpSpPr/>
          <p:nvPr/>
        </p:nvGrpSpPr>
        <p:grpSpPr>
          <a:xfrm>
            <a:off x="5470010" y="961514"/>
            <a:ext cx="1251984" cy="358200"/>
            <a:chOff x="5470062" y="1167647"/>
            <a:chExt cx="1251984" cy="358200"/>
          </a:xfrm>
        </p:grpSpPr>
        <p:sp>
          <p:nvSpPr>
            <p:cNvPr id="824" name="Google Shape;824;p66"/>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5" name="Google Shape;825;p66"/>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6" name="Google Shape;826;p66"/>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827" name="Google Shape;827;p66"/>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828" name="Google Shape;828;p66"/>
          <p:cNvSpPr txBox="1"/>
          <p:nvPr/>
        </p:nvSpPr>
        <p:spPr>
          <a:xfrm>
            <a:off x="3719225" y="1773550"/>
            <a:ext cx="4753500" cy="4770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500"/>
              </a:spcBef>
              <a:spcAft>
                <a:spcPts val="1500"/>
              </a:spcAft>
              <a:buNone/>
            </a:pPr>
            <a:r>
              <a:rPr b="1" lang="cs-CZ" sz="2500">
                <a:solidFill>
                  <a:schemeClr val="accent2"/>
                </a:solidFill>
                <a:latin typeface="Philosopher"/>
                <a:ea typeface="Philosopher"/>
                <a:cs typeface="Philosopher"/>
                <a:sym typeface="Philosopher"/>
              </a:rPr>
              <a:t>2. Flexible Pathways:</a:t>
            </a:r>
            <a:endParaRPr sz="2200">
              <a:latin typeface="Philosopher"/>
              <a:ea typeface="Philosopher"/>
              <a:cs typeface="Philosopher"/>
              <a:sym typeface="Philosopher"/>
            </a:endParaRPr>
          </a:p>
        </p:txBody>
      </p:sp>
      <p:sp>
        <p:nvSpPr>
          <p:cNvPr id="829" name="Google Shape;829;p66"/>
          <p:cNvSpPr txBox="1"/>
          <p:nvPr/>
        </p:nvSpPr>
        <p:spPr>
          <a:xfrm>
            <a:off x="914125" y="3429000"/>
            <a:ext cx="3884100" cy="169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1500"/>
              </a:spcAft>
              <a:buNone/>
            </a:pPr>
            <a:r>
              <a:rPr b="1" lang="cs-CZ" sz="2200" u="sng">
                <a:solidFill>
                  <a:schemeClr val="dk1"/>
                </a:solidFill>
                <a:latin typeface="Philosopher"/>
                <a:ea typeface="Philosopher"/>
                <a:cs typeface="Philosopher"/>
                <a:sym typeface="Philosopher"/>
              </a:rPr>
              <a:t>Strategy:</a:t>
            </a:r>
            <a:r>
              <a:rPr b="1" lang="cs-CZ" sz="2200">
                <a:solidFill>
                  <a:schemeClr val="dk1"/>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Offer learners the flexibility to choose their learning paths based on their interests and strengths.</a:t>
            </a:r>
            <a:endParaRPr/>
          </a:p>
        </p:txBody>
      </p:sp>
      <p:sp>
        <p:nvSpPr>
          <p:cNvPr id="830" name="Google Shape;830;p66"/>
          <p:cNvSpPr txBox="1"/>
          <p:nvPr/>
        </p:nvSpPr>
        <p:spPr>
          <a:xfrm>
            <a:off x="7689750" y="2583150"/>
            <a:ext cx="4034400" cy="169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1500"/>
              </a:spcAft>
              <a:buNone/>
            </a:pPr>
            <a:r>
              <a:rPr b="1" i="1" lang="cs-CZ" sz="2200">
                <a:solidFill>
                  <a:schemeClr val="dk1"/>
                </a:solidFill>
                <a:latin typeface="Philosopher"/>
                <a:ea typeface="Philosopher"/>
                <a:cs typeface="Philosopher"/>
                <a:sym typeface="Philosopher"/>
              </a:rPr>
              <a:t>Techniques:</a:t>
            </a:r>
            <a:r>
              <a:rPr b="1" lang="cs-CZ" sz="2200">
                <a:solidFill>
                  <a:schemeClr val="dk1"/>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Provide a variety of topic options or allow learners to select projects aligned with their passions.</a:t>
            </a:r>
            <a:endParaRPr/>
          </a:p>
        </p:txBody>
      </p:sp>
      <p:pic>
        <p:nvPicPr>
          <p:cNvPr id="831" name="Google Shape;831;p66"/>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pic>
        <p:nvPicPr>
          <p:cNvPr id="836" name="Google Shape;836;p67"/>
          <p:cNvPicPr preferRelativeResize="0"/>
          <p:nvPr/>
        </p:nvPicPr>
        <p:blipFill rotWithShape="1">
          <a:blip r:embed="rId3">
            <a:alphaModFix amt="47000"/>
          </a:blip>
          <a:srcRect b="0" l="0" r="0" t="17409"/>
          <a:stretch/>
        </p:blipFill>
        <p:spPr>
          <a:xfrm>
            <a:off x="0" y="0"/>
            <a:ext cx="12192000" cy="6906576"/>
          </a:xfrm>
          <a:prstGeom prst="rect">
            <a:avLst/>
          </a:prstGeom>
          <a:noFill/>
          <a:ln>
            <a:noFill/>
          </a:ln>
        </p:spPr>
      </p:pic>
      <p:sp>
        <p:nvSpPr>
          <p:cNvPr id="837" name="Google Shape;837;p67"/>
          <p:cNvSpPr txBox="1"/>
          <p:nvPr/>
        </p:nvSpPr>
        <p:spPr>
          <a:xfrm>
            <a:off x="1972800" y="55500"/>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Personalization Strategies and Adaptation</a:t>
            </a:r>
            <a:endParaRPr b="1" i="0" sz="2700" u="none" cap="none" strike="noStrike">
              <a:solidFill>
                <a:schemeClr val="dk1"/>
              </a:solidFill>
              <a:latin typeface="Philosopher"/>
              <a:ea typeface="Philosopher"/>
              <a:cs typeface="Philosopher"/>
              <a:sym typeface="Philosopher"/>
            </a:endParaRPr>
          </a:p>
        </p:txBody>
      </p:sp>
      <p:grpSp>
        <p:nvGrpSpPr>
          <p:cNvPr id="838" name="Google Shape;838;p67"/>
          <p:cNvGrpSpPr/>
          <p:nvPr/>
        </p:nvGrpSpPr>
        <p:grpSpPr>
          <a:xfrm>
            <a:off x="5470010" y="961514"/>
            <a:ext cx="1251984" cy="358200"/>
            <a:chOff x="5470062" y="1167647"/>
            <a:chExt cx="1251984" cy="358200"/>
          </a:xfrm>
        </p:grpSpPr>
        <p:sp>
          <p:nvSpPr>
            <p:cNvPr id="839" name="Google Shape;839;p67"/>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0" name="Google Shape;840;p67"/>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1" name="Google Shape;841;p67"/>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842" name="Google Shape;842;p67"/>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843" name="Google Shape;843;p67"/>
          <p:cNvSpPr txBox="1"/>
          <p:nvPr/>
        </p:nvSpPr>
        <p:spPr>
          <a:xfrm>
            <a:off x="2031300" y="1849088"/>
            <a:ext cx="8129400" cy="4770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500"/>
              </a:spcBef>
              <a:spcAft>
                <a:spcPts val="1500"/>
              </a:spcAft>
              <a:buClr>
                <a:schemeClr val="dk1"/>
              </a:buClr>
              <a:buSzPts val="1100"/>
              <a:buFont typeface="Arial"/>
              <a:buNone/>
            </a:pPr>
            <a:r>
              <a:rPr b="1" lang="cs-CZ" sz="2500">
                <a:solidFill>
                  <a:schemeClr val="accent2"/>
                </a:solidFill>
                <a:latin typeface="Philosopher"/>
                <a:ea typeface="Philosopher"/>
                <a:cs typeface="Philosopher"/>
                <a:sym typeface="Philosopher"/>
              </a:rPr>
              <a:t>3. Choice and Autonomy:</a:t>
            </a:r>
            <a:endParaRPr sz="2200">
              <a:latin typeface="Philosopher"/>
              <a:ea typeface="Philosopher"/>
              <a:cs typeface="Philosopher"/>
              <a:sym typeface="Philosopher"/>
            </a:endParaRPr>
          </a:p>
        </p:txBody>
      </p:sp>
      <p:sp>
        <p:nvSpPr>
          <p:cNvPr id="844" name="Google Shape;844;p67"/>
          <p:cNvSpPr txBox="1"/>
          <p:nvPr/>
        </p:nvSpPr>
        <p:spPr>
          <a:xfrm>
            <a:off x="7351100" y="2896575"/>
            <a:ext cx="4533600" cy="169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1500"/>
              </a:spcAft>
              <a:buNone/>
            </a:pPr>
            <a:r>
              <a:rPr b="1" i="1" lang="cs-CZ" sz="2200">
                <a:solidFill>
                  <a:schemeClr val="dk1"/>
                </a:solidFill>
                <a:latin typeface="Philosopher"/>
                <a:ea typeface="Philosopher"/>
                <a:cs typeface="Philosopher"/>
                <a:sym typeface="Philosopher"/>
              </a:rPr>
              <a:t>Techniques:</a:t>
            </a:r>
            <a:r>
              <a:rPr i="1" lang="cs-CZ" sz="2200">
                <a:solidFill>
                  <a:schemeClr val="dk1"/>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Allow learners to select from multiple project topics or let them decide how to demonstrate their understanding.</a:t>
            </a:r>
            <a:endParaRPr/>
          </a:p>
        </p:txBody>
      </p:sp>
      <p:sp>
        <p:nvSpPr>
          <p:cNvPr id="845" name="Google Shape;845;p67"/>
          <p:cNvSpPr txBox="1"/>
          <p:nvPr/>
        </p:nvSpPr>
        <p:spPr>
          <a:xfrm>
            <a:off x="768600" y="2896575"/>
            <a:ext cx="4126200" cy="169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1500"/>
              </a:spcAft>
              <a:buNone/>
            </a:pPr>
            <a:r>
              <a:rPr b="1" lang="cs-CZ" sz="2200" u="sng">
                <a:solidFill>
                  <a:schemeClr val="dk1"/>
                </a:solidFill>
                <a:latin typeface="Philosopher"/>
                <a:ea typeface="Philosopher"/>
                <a:cs typeface="Philosopher"/>
                <a:sym typeface="Philosopher"/>
              </a:rPr>
              <a:t>Strategy:</a:t>
            </a:r>
            <a:r>
              <a:rPr b="1" lang="cs-CZ" sz="2200">
                <a:solidFill>
                  <a:schemeClr val="dk1"/>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Empower learners by offering choices in assignments and activities, promoting a sense of ownership.</a:t>
            </a:r>
            <a:endParaRPr/>
          </a:p>
        </p:txBody>
      </p:sp>
      <p:pic>
        <p:nvPicPr>
          <p:cNvPr id="846" name="Google Shape;846;p67"/>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pic>
        <p:nvPicPr>
          <p:cNvPr id="851" name="Google Shape;851;p68"/>
          <p:cNvPicPr preferRelativeResize="0"/>
          <p:nvPr/>
        </p:nvPicPr>
        <p:blipFill>
          <a:blip r:embed="rId3">
            <a:alphaModFix amt="65000"/>
          </a:blip>
          <a:stretch>
            <a:fillRect/>
          </a:stretch>
        </p:blipFill>
        <p:spPr>
          <a:xfrm>
            <a:off x="5922826" y="2208825"/>
            <a:ext cx="6070925" cy="4040950"/>
          </a:xfrm>
          <a:prstGeom prst="rect">
            <a:avLst/>
          </a:prstGeom>
          <a:noFill/>
          <a:ln>
            <a:noFill/>
          </a:ln>
        </p:spPr>
      </p:pic>
      <p:sp>
        <p:nvSpPr>
          <p:cNvPr id="852" name="Google Shape;852;p68"/>
          <p:cNvSpPr txBox="1"/>
          <p:nvPr/>
        </p:nvSpPr>
        <p:spPr>
          <a:xfrm>
            <a:off x="1972800" y="55500"/>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Personalization Strategies and Adaptation</a:t>
            </a:r>
            <a:endParaRPr b="1" i="0" sz="2700" u="none" cap="none" strike="noStrike">
              <a:solidFill>
                <a:schemeClr val="dk1"/>
              </a:solidFill>
              <a:latin typeface="Philosopher"/>
              <a:ea typeface="Philosopher"/>
              <a:cs typeface="Philosopher"/>
              <a:sym typeface="Philosopher"/>
            </a:endParaRPr>
          </a:p>
        </p:txBody>
      </p:sp>
      <p:grpSp>
        <p:nvGrpSpPr>
          <p:cNvPr id="853" name="Google Shape;853;p68"/>
          <p:cNvGrpSpPr/>
          <p:nvPr/>
        </p:nvGrpSpPr>
        <p:grpSpPr>
          <a:xfrm>
            <a:off x="5470010" y="961514"/>
            <a:ext cx="1251984" cy="358200"/>
            <a:chOff x="5470062" y="1167647"/>
            <a:chExt cx="1251984" cy="358200"/>
          </a:xfrm>
        </p:grpSpPr>
        <p:sp>
          <p:nvSpPr>
            <p:cNvPr id="854" name="Google Shape;854;p68"/>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55" name="Google Shape;855;p68"/>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56" name="Google Shape;856;p68"/>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857" name="Google Shape;857;p68"/>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858" name="Google Shape;858;p68"/>
          <p:cNvSpPr txBox="1"/>
          <p:nvPr/>
        </p:nvSpPr>
        <p:spPr>
          <a:xfrm>
            <a:off x="3526650" y="1467200"/>
            <a:ext cx="5138700" cy="4770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500"/>
              </a:spcBef>
              <a:spcAft>
                <a:spcPts val="1500"/>
              </a:spcAft>
              <a:buClr>
                <a:schemeClr val="dk1"/>
              </a:buClr>
              <a:buSzPts val="1100"/>
              <a:buFont typeface="Arial"/>
              <a:buNone/>
            </a:pPr>
            <a:r>
              <a:rPr b="1" lang="cs-CZ" sz="2500">
                <a:solidFill>
                  <a:schemeClr val="accent2"/>
                </a:solidFill>
                <a:latin typeface="Philosopher"/>
                <a:ea typeface="Philosopher"/>
                <a:cs typeface="Philosopher"/>
                <a:sym typeface="Philosopher"/>
              </a:rPr>
              <a:t>4. Cultural Sensitivity:</a:t>
            </a:r>
            <a:endParaRPr b="1" sz="2000">
              <a:solidFill>
                <a:schemeClr val="accent2"/>
              </a:solidFill>
              <a:latin typeface="Philosopher"/>
              <a:ea typeface="Philosopher"/>
              <a:cs typeface="Philosopher"/>
              <a:sym typeface="Philosopher"/>
            </a:endParaRPr>
          </a:p>
        </p:txBody>
      </p:sp>
      <p:sp>
        <p:nvSpPr>
          <p:cNvPr id="859" name="Google Shape;859;p68"/>
          <p:cNvSpPr txBox="1"/>
          <p:nvPr/>
        </p:nvSpPr>
        <p:spPr>
          <a:xfrm>
            <a:off x="881675" y="2703188"/>
            <a:ext cx="4841400" cy="305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0"/>
              </a:spcAft>
              <a:buNone/>
            </a:pPr>
            <a:r>
              <a:rPr b="1" lang="cs-CZ" sz="2200" u="sng">
                <a:solidFill>
                  <a:schemeClr val="dk1"/>
                </a:solidFill>
                <a:latin typeface="Philosopher"/>
                <a:ea typeface="Philosopher"/>
                <a:cs typeface="Philosopher"/>
                <a:sym typeface="Philosopher"/>
              </a:rPr>
              <a:t>Strategy:</a:t>
            </a:r>
            <a:r>
              <a:rPr b="1" lang="cs-CZ" sz="2200">
                <a:solidFill>
                  <a:schemeClr val="dk1"/>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Respect learners' cultural backgrounds by integrating diverse perspectives and references.</a:t>
            </a:r>
            <a:endParaRPr sz="2200">
              <a:solidFill>
                <a:schemeClr val="dk1"/>
              </a:solidFill>
              <a:latin typeface="Philosopher"/>
              <a:ea typeface="Philosopher"/>
              <a:cs typeface="Philosopher"/>
              <a:sym typeface="Philosopher"/>
            </a:endParaRPr>
          </a:p>
          <a:p>
            <a:pPr indent="0" lvl="0" marL="0" rtl="0" algn="l">
              <a:lnSpc>
                <a:spcPct val="115000"/>
              </a:lnSpc>
              <a:spcBef>
                <a:spcPts val="1500"/>
              </a:spcBef>
              <a:spcAft>
                <a:spcPts val="1500"/>
              </a:spcAft>
              <a:buNone/>
            </a:pPr>
            <a:r>
              <a:rPr b="1" i="1" lang="cs-CZ" sz="2200">
                <a:solidFill>
                  <a:schemeClr val="dk1"/>
                </a:solidFill>
                <a:latin typeface="Philosopher"/>
                <a:ea typeface="Philosopher"/>
                <a:cs typeface="Philosopher"/>
                <a:sym typeface="Philosopher"/>
              </a:rPr>
              <a:t>Techniques:</a:t>
            </a:r>
            <a:r>
              <a:rPr lang="cs-CZ" sz="2200">
                <a:solidFill>
                  <a:schemeClr val="dk1"/>
                </a:solidFill>
                <a:latin typeface="Philosopher"/>
                <a:ea typeface="Philosopher"/>
                <a:cs typeface="Philosopher"/>
                <a:sym typeface="Philosopher"/>
              </a:rPr>
              <a:t> Incorporate examples, case studies, and content from various cultures to enhance relevance and inclusivity.</a:t>
            </a:r>
            <a:endParaRPr/>
          </a:p>
        </p:txBody>
      </p:sp>
      <p:pic>
        <p:nvPicPr>
          <p:cNvPr id="860" name="Google Shape;860;p68"/>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pic>
        <p:nvPicPr>
          <p:cNvPr id="865" name="Google Shape;865;p69"/>
          <p:cNvPicPr preferRelativeResize="0"/>
          <p:nvPr/>
        </p:nvPicPr>
        <p:blipFill rotWithShape="1">
          <a:blip r:embed="rId3">
            <a:alphaModFix amt="46000"/>
          </a:blip>
          <a:srcRect b="21050" l="0" r="8508" t="10470"/>
          <a:stretch/>
        </p:blipFill>
        <p:spPr>
          <a:xfrm>
            <a:off x="3651475" y="447475"/>
            <a:ext cx="8616875" cy="6449075"/>
          </a:xfrm>
          <a:prstGeom prst="rect">
            <a:avLst/>
          </a:prstGeom>
          <a:noFill/>
          <a:ln>
            <a:noFill/>
          </a:ln>
        </p:spPr>
      </p:pic>
      <p:sp>
        <p:nvSpPr>
          <p:cNvPr id="866" name="Google Shape;866;p69"/>
          <p:cNvSpPr txBox="1"/>
          <p:nvPr/>
        </p:nvSpPr>
        <p:spPr>
          <a:xfrm>
            <a:off x="1972800" y="55500"/>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Personalization Strategies and Adaptation</a:t>
            </a:r>
            <a:endParaRPr b="1" i="0" sz="2700" u="none" cap="none" strike="noStrike">
              <a:solidFill>
                <a:schemeClr val="dk1"/>
              </a:solidFill>
              <a:latin typeface="Philosopher"/>
              <a:ea typeface="Philosopher"/>
              <a:cs typeface="Philosopher"/>
              <a:sym typeface="Philosopher"/>
            </a:endParaRPr>
          </a:p>
        </p:txBody>
      </p:sp>
      <p:grpSp>
        <p:nvGrpSpPr>
          <p:cNvPr id="867" name="Google Shape;867;p69"/>
          <p:cNvGrpSpPr/>
          <p:nvPr/>
        </p:nvGrpSpPr>
        <p:grpSpPr>
          <a:xfrm>
            <a:off x="5470010" y="961514"/>
            <a:ext cx="1251984" cy="358200"/>
            <a:chOff x="5470062" y="1167647"/>
            <a:chExt cx="1251984" cy="358200"/>
          </a:xfrm>
        </p:grpSpPr>
        <p:sp>
          <p:nvSpPr>
            <p:cNvPr id="868" name="Google Shape;868;p69"/>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69" name="Google Shape;869;p69"/>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0" name="Google Shape;870;p69"/>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871" name="Google Shape;871;p69"/>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872" name="Google Shape;872;p69"/>
          <p:cNvSpPr txBox="1"/>
          <p:nvPr/>
        </p:nvSpPr>
        <p:spPr>
          <a:xfrm>
            <a:off x="3235050" y="1500225"/>
            <a:ext cx="5721900" cy="4770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500"/>
              </a:spcBef>
              <a:spcAft>
                <a:spcPts val="1500"/>
              </a:spcAft>
              <a:buClr>
                <a:schemeClr val="dk1"/>
              </a:buClr>
              <a:buSzPts val="1100"/>
              <a:buFont typeface="Arial"/>
              <a:buNone/>
            </a:pPr>
            <a:r>
              <a:rPr b="1" lang="cs-CZ" sz="2500">
                <a:solidFill>
                  <a:schemeClr val="accent2"/>
                </a:solidFill>
                <a:latin typeface="Philosopher"/>
                <a:ea typeface="Philosopher"/>
                <a:cs typeface="Philosopher"/>
                <a:sym typeface="Philosopher"/>
              </a:rPr>
              <a:t>5. Personal Learning Goals:</a:t>
            </a:r>
            <a:endParaRPr b="1" sz="2200">
              <a:solidFill>
                <a:schemeClr val="accent2"/>
              </a:solidFill>
              <a:latin typeface="Philosopher"/>
              <a:ea typeface="Philosopher"/>
              <a:cs typeface="Philosopher"/>
              <a:sym typeface="Philosopher"/>
            </a:endParaRPr>
          </a:p>
        </p:txBody>
      </p:sp>
      <p:sp>
        <p:nvSpPr>
          <p:cNvPr id="873" name="Google Shape;873;p69"/>
          <p:cNvSpPr txBox="1"/>
          <p:nvPr/>
        </p:nvSpPr>
        <p:spPr>
          <a:xfrm>
            <a:off x="559550" y="2157725"/>
            <a:ext cx="3807000" cy="169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1500"/>
              </a:spcAft>
              <a:buClr>
                <a:schemeClr val="dk1"/>
              </a:buClr>
              <a:buSzPts val="1100"/>
              <a:buFont typeface="Arial"/>
              <a:buNone/>
            </a:pPr>
            <a:r>
              <a:rPr b="1" lang="cs-CZ" sz="2200" u="sng">
                <a:solidFill>
                  <a:schemeClr val="dk1"/>
                </a:solidFill>
                <a:latin typeface="Philosopher"/>
                <a:ea typeface="Philosopher"/>
                <a:cs typeface="Philosopher"/>
                <a:sym typeface="Philosopher"/>
              </a:rPr>
              <a:t>Strategy:</a:t>
            </a:r>
            <a:r>
              <a:rPr b="1" lang="cs-CZ" sz="2200">
                <a:solidFill>
                  <a:schemeClr val="dk1"/>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Encourage learners to set their own learning goals, making the learning experience more meaningful.</a:t>
            </a:r>
            <a:endParaRPr/>
          </a:p>
        </p:txBody>
      </p:sp>
      <p:sp>
        <p:nvSpPr>
          <p:cNvPr id="874" name="Google Shape;874;p69"/>
          <p:cNvSpPr txBox="1"/>
          <p:nvPr/>
        </p:nvSpPr>
        <p:spPr>
          <a:xfrm>
            <a:off x="612900" y="4029925"/>
            <a:ext cx="4512900" cy="169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1500"/>
              </a:spcAft>
              <a:buNone/>
            </a:pPr>
            <a:r>
              <a:rPr b="1" i="1" lang="cs-CZ" sz="2200">
                <a:solidFill>
                  <a:schemeClr val="dk1"/>
                </a:solidFill>
                <a:latin typeface="Philosopher"/>
                <a:ea typeface="Philosopher"/>
                <a:cs typeface="Philosopher"/>
                <a:sym typeface="Philosopher"/>
              </a:rPr>
              <a:t>Techniques: </a:t>
            </a:r>
            <a:r>
              <a:rPr lang="cs-CZ" sz="2200">
                <a:solidFill>
                  <a:schemeClr val="dk1"/>
                </a:solidFill>
                <a:latin typeface="Philosopher"/>
                <a:ea typeface="Philosopher"/>
                <a:cs typeface="Philosopher"/>
                <a:sym typeface="Philosopher"/>
              </a:rPr>
              <a:t>Have learners define what they want to achieve and how they intend to achieve it, aligning goals with your course objectives.</a:t>
            </a:r>
            <a:endParaRPr/>
          </a:p>
        </p:txBody>
      </p:sp>
      <p:pic>
        <p:nvPicPr>
          <p:cNvPr id="875" name="Google Shape;875;p69"/>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70"/>
          <p:cNvSpPr txBox="1"/>
          <p:nvPr/>
        </p:nvSpPr>
        <p:spPr>
          <a:xfrm>
            <a:off x="1972800" y="55500"/>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Personalization Strategies and Adaptation</a:t>
            </a:r>
            <a:endParaRPr b="1" i="0" sz="2700" u="none" cap="none" strike="noStrike">
              <a:solidFill>
                <a:schemeClr val="dk1"/>
              </a:solidFill>
              <a:latin typeface="Philosopher"/>
              <a:ea typeface="Philosopher"/>
              <a:cs typeface="Philosopher"/>
              <a:sym typeface="Philosopher"/>
            </a:endParaRPr>
          </a:p>
        </p:txBody>
      </p:sp>
      <p:grpSp>
        <p:nvGrpSpPr>
          <p:cNvPr id="881" name="Google Shape;881;p70"/>
          <p:cNvGrpSpPr/>
          <p:nvPr/>
        </p:nvGrpSpPr>
        <p:grpSpPr>
          <a:xfrm>
            <a:off x="5470010" y="961514"/>
            <a:ext cx="1251984" cy="358200"/>
            <a:chOff x="5470062" y="1167647"/>
            <a:chExt cx="1251984" cy="358200"/>
          </a:xfrm>
        </p:grpSpPr>
        <p:sp>
          <p:nvSpPr>
            <p:cNvPr id="882" name="Google Shape;882;p70"/>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3" name="Google Shape;883;p70"/>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4" name="Google Shape;884;p70"/>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885" name="Google Shape;885;p70"/>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886" name="Google Shape;886;p70"/>
          <p:cNvSpPr txBox="1"/>
          <p:nvPr/>
        </p:nvSpPr>
        <p:spPr>
          <a:xfrm>
            <a:off x="824825" y="2270475"/>
            <a:ext cx="5344800" cy="32055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500"/>
              </a:spcBef>
              <a:spcAft>
                <a:spcPts val="0"/>
              </a:spcAft>
              <a:buNone/>
            </a:pPr>
            <a:r>
              <a:rPr b="1" lang="cs-CZ" sz="2500">
                <a:solidFill>
                  <a:schemeClr val="accent2"/>
                </a:solidFill>
                <a:latin typeface="Philosopher"/>
                <a:ea typeface="Philosopher"/>
                <a:cs typeface="Philosopher"/>
                <a:sym typeface="Philosopher"/>
              </a:rPr>
              <a:t>6. Adaptive Content:</a:t>
            </a:r>
            <a:endParaRPr b="1" sz="2500">
              <a:solidFill>
                <a:schemeClr val="accent2"/>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200" u="sng">
                <a:solidFill>
                  <a:schemeClr val="dk1"/>
                </a:solidFill>
                <a:latin typeface="Philosopher"/>
                <a:ea typeface="Philosopher"/>
                <a:cs typeface="Philosopher"/>
                <a:sym typeface="Philosopher"/>
              </a:rPr>
              <a:t>Strategy:</a:t>
            </a:r>
            <a:r>
              <a:rPr b="1" lang="cs-CZ" sz="2200">
                <a:solidFill>
                  <a:schemeClr val="dk1"/>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Use adaptive learning platforms that adjust content based on learners' performance and progress.</a:t>
            </a:r>
            <a:endParaRPr sz="2200">
              <a:solidFill>
                <a:schemeClr val="dk1"/>
              </a:solidFill>
              <a:latin typeface="Philosopher"/>
              <a:ea typeface="Philosopher"/>
              <a:cs typeface="Philosopher"/>
              <a:sym typeface="Philosopher"/>
            </a:endParaRPr>
          </a:p>
          <a:p>
            <a:pPr indent="0" lvl="0" marL="0" rtl="0" algn="l">
              <a:lnSpc>
                <a:spcPct val="115000"/>
              </a:lnSpc>
              <a:spcBef>
                <a:spcPts val="1500"/>
              </a:spcBef>
              <a:spcAft>
                <a:spcPts val="1500"/>
              </a:spcAft>
              <a:buNone/>
            </a:pPr>
            <a:r>
              <a:rPr b="1" i="1" lang="cs-CZ" sz="2200">
                <a:solidFill>
                  <a:schemeClr val="dk1"/>
                </a:solidFill>
                <a:latin typeface="Philosopher"/>
                <a:ea typeface="Philosopher"/>
                <a:cs typeface="Philosopher"/>
                <a:sym typeface="Philosopher"/>
              </a:rPr>
              <a:t>Techniques: </a:t>
            </a:r>
            <a:r>
              <a:rPr lang="cs-CZ" sz="2200">
                <a:solidFill>
                  <a:schemeClr val="dk1"/>
                </a:solidFill>
                <a:latin typeface="Philosopher"/>
                <a:ea typeface="Philosopher"/>
                <a:cs typeface="Philosopher"/>
                <a:sym typeface="Philosopher"/>
              </a:rPr>
              <a:t>Utilize platforms that analyze learner responses and tailor subsequent content to address areas of challenge.</a:t>
            </a:r>
            <a:endParaRPr b="1" sz="2200">
              <a:latin typeface="Philosopher"/>
              <a:ea typeface="Philosopher"/>
              <a:cs typeface="Philosopher"/>
              <a:sym typeface="Philosopher"/>
            </a:endParaRPr>
          </a:p>
        </p:txBody>
      </p:sp>
      <p:pic>
        <p:nvPicPr>
          <p:cNvPr id="887" name="Google Shape;887;p70"/>
          <p:cNvPicPr preferRelativeResize="0"/>
          <p:nvPr/>
        </p:nvPicPr>
        <p:blipFill>
          <a:blip r:embed="rId4">
            <a:alphaModFix amt="32000"/>
          </a:blip>
          <a:stretch>
            <a:fillRect/>
          </a:stretch>
        </p:blipFill>
        <p:spPr>
          <a:xfrm>
            <a:off x="6313865" y="1509450"/>
            <a:ext cx="5344747" cy="4891351"/>
          </a:xfrm>
          <a:prstGeom prst="rect">
            <a:avLst/>
          </a:prstGeom>
          <a:noFill/>
          <a:ln>
            <a:noFill/>
          </a:ln>
        </p:spPr>
      </p:pic>
      <p:pic>
        <p:nvPicPr>
          <p:cNvPr id="888" name="Google Shape;888;p70"/>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erson walking on a beach&#10;&#10;Description automatically generated with medium confidence" id="107" name="Google Shape;107;p17"/>
          <p:cNvPicPr preferRelativeResize="0"/>
          <p:nvPr>
            <p:ph idx="2" type="pic"/>
          </p:nvPr>
        </p:nvPicPr>
        <p:blipFill rotWithShape="1">
          <a:blip r:embed="rId3">
            <a:alphaModFix/>
          </a:blip>
          <a:srcRect b="7813" l="0" r="0" t="7812"/>
          <a:stretch/>
        </p:blipFill>
        <p:spPr>
          <a:xfrm>
            <a:off x="0" y="0"/>
            <a:ext cx="12191999" cy="6858001"/>
          </a:xfrm>
          <a:prstGeom prst="rect">
            <a:avLst/>
          </a:prstGeom>
          <a:noFill/>
          <a:ln>
            <a:noFill/>
          </a:ln>
        </p:spPr>
      </p:pic>
      <p:sp>
        <p:nvSpPr>
          <p:cNvPr id="108" name="Google Shape;108;p17"/>
          <p:cNvSpPr/>
          <p:nvPr/>
        </p:nvSpPr>
        <p:spPr>
          <a:xfrm rot="10800000">
            <a:off x="163050" y="118850"/>
            <a:ext cx="4539900" cy="397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9" name="Google Shape;109;p17"/>
          <p:cNvSpPr txBox="1"/>
          <p:nvPr/>
        </p:nvSpPr>
        <p:spPr>
          <a:xfrm>
            <a:off x="245100" y="184400"/>
            <a:ext cx="4375800" cy="384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rPr b="1" lang="cs-CZ" sz="2500">
                <a:solidFill>
                  <a:schemeClr val="dk1"/>
                </a:solidFill>
                <a:latin typeface="Philosopher"/>
                <a:ea typeface="Philosopher"/>
                <a:cs typeface="Philosopher"/>
                <a:sym typeface="Philosopher"/>
              </a:rPr>
              <a:t>The evolving role of educators reflects the shift from information delivery to skills cultivation; </a:t>
            </a:r>
            <a:br>
              <a:rPr b="1" lang="cs-CZ" sz="2500">
                <a:solidFill>
                  <a:schemeClr val="dk1"/>
                </a:solidFill>
                <a:latin typeface="Philosopher"/>
                <a:ea typeface="Philosopher"/>
                <a:cs typeface="Philosopher"/>
                <a:sym typeface="Philosopher"/>
              </a:rPr>
            </a:br>
            <a:r>
              <a:rPr b="1" lang="cs-CZ" sz="2500">
                <a:solidFill>
                  <a:schemeClr val="dk1"/>
                </a:solidFill>
                <a:latin typeface="Philosopher"/>
                <a:ea typeface="Philosopher"/>
                <a:cs typeface="Philosopher"/>
                <a:sym typeface="Philosopher"/>
              </a:rPr>
              <a:t>Primary role for educator is now to foster critical thinking, problem-solving, and adaptability in students.</a:t>
            </a:r>
            <a:endParaRPr b="1" i="0" sz="2500" u="none" cap="none" strike="noStrike">
              <a:solidFill>
                <a:schemeClr val="dk1"/>
              </a:solidFill>
              <a:latin typeface="Philosopher"/>
              <a:ea typeface="Philosopher"/>
              <a:cs typeface="Philosopher"/>
              <a:sym typeface="Philosopher"/>
            </a:endParaRPr>
          </a:p>
        </p:txBody>
      </p:sp>
      <p:sp>
        <p:nvSpPr>
          <p:cNvPr id="110" name="Google Shape;110;p17"/>
          <p:cNvSpPr/>
          <p:nvPr/>
        </p:nvSpPr>
        <p:spPr>
          <a:xfrm rot="10800000">
            <a:off x="7497675" y="3322250"/>
            <a:ext cx="4390200" cy="3207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1" name="Google Shape;111;p17"/>
          <p:cNvSpPr txBox="1"/>
          <p:nvPr/>
        </p:nvSpPr>
        <p:spPr>
          <a:xfrm>
            <a:off x="7666150" y="3527425"/>
            <a:ext cx="4035900" cy="287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cs-CZ" sz="2500">
                <a:solidFill>
                  <a:schemeClr val="dk1"/>
                </a:solidFill>
                <a:latin typeface="Philosopher"/>
                <a:ea typeface="Philosopher"/>
                <a:cs typeface="Philosopher"/>
                <a:sym typeface="Philosopher"/>
              </a:rPr>
              <a:t>Engagements in Digital </a:t>
            </a:r>
            <a:r>
              <a:rPr b="1" lang="cs-CZ" sz="2500">
                <a:solidFill>
                  <a:schemeClr val="dk1"/>
                </a:solidFill>
                <a:latin typeface="Philosopher"/>
                <a:ea typeface="Philosopher"/>
                <a:cs typeface="Philosopher"/>
                <a:sym typeface="Philosopher"/>
              </a:rPr>
              <a:t>Environments</a:t>
            </a:r>
            <a:r>
              <a:rPr b="1" lang="cs-CZ" sz="2500">
                <a:solidFill>
                  <a:schemeClr val="dk1"/>
                </a:solidFill>
                <a:latin typeface="Philosopher"/>
                <a:ea typeface="Philosopher"/>
                <a:cs typeface="Philosopher"/>
                <a:sym typeface="Philosopher"/>
              </a:rPr>
              <a:t> can help adult educators cultivate needed skills and reach the adults that doesn’t have well enough </a:t>
            </a:r>
            <a:r>
              <a:rPr b="1" lang="cs-CZ" sz="2500">
                <a:solidFill>
                  <a:schemeClr val="dk1"/>
                </a:solidFill>
                <a:latin typeface="Philosopher"/>
                <a:ea typeface="Philosopher"/>
                <a:cs typeface="Philosopher"/>
                <a:sym typeface="Philosopher"/>
              </a:rPr>
              <a:t>accessibility</a:t>
            </a:r>
            <a:r>
              <a:rPr b="1" lang="cs-CZ" sz="2500">
                <a:solidFill>
                  <a:schemeClr val="dk1"/>
                </a:solidFill>
                <a:latin typeface="Philosopher"/>
                <a:ea typeface="Philosopher"/>
                <a:cs typeface="Philosopher"/>
                <a:sym typeface="Philosopher"/>
              </a:rPr>
              <a:t> to the </a:t>
            </a:r>
            <a:r>
              <a:rPr b="1" lang="cs-CZ" sz="2500">
                <a:solidFill>
                  <a:schemeClr val="dk1"/>
                </a:solidFill>
                <a:latin typeface="Philosopher"/>
                <a:ea typeface="Philosopher"/>
                <a:cs typeface="Philosopher"/>
                <a:sym typeface="Philosopher"/>
              </a:rPr>
              <a:t>educational</a:t>
            </a:r>
            <a:r>
              <a:rPr b="1" lang="cs-CZ" sz="2500">
                <a:solidFill>
                  <a:schemeClr val="dk1"/>
                </a:solidFill>
                <a:latin typeface="Philosopher"/>
                <a:ea typeface="Philosopher"/>
                <a:cs typeface="Philosopher"/>
                <a:sym typeface="Philosopher"/>
              </a:rPr>
              <a:t> system</a:t>
            </a:r>
            <a:r>
              <a:rPr b="1" lang="cs-CZ" sz="2500">
                <a:solidFill>
                  <a:schemeClr val="dk1"/>
                </a:solidFill>
                <a:latin typeface="Philosopher"/>
                <a:ea typeface="Philosopher"/>
                <a:cs typeface="Philosopher"/>
                <a:sym typeface="Philosopher"/>
              </a:rPr>
              <a:t>.</a:t>
            </a:r>
            <a:endParaRPr sz="2500"/>
          </a:p>
        </p:txBody>
      </p:sp>
      <p:sp>
        <p:nvSpPr>
          <p:cNvPr id="112" name="Google Shape;112;p17"/>
          <p:cNvSpPr/>
          <p:nvPr/>
        </p:nvSpPr>
        <p:spPr>
          <a:xfrm>
            <a:off x="6959025" y="317200"/>
            <a:ext cx="3625500" cy="2365500"/>
          </a:xfrm>
          <a:prstGeom prst="ellipse">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7"/>
          <p:cNvSpPr txBox="1"/>
          <p:nvPr/>
        </p:nvSpPr>
        <p:spPr>
          <a:xfrm>
            <a:off x="7262975" y="786050"/>
            <a:ext cx="3066300" cy="13251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cs-CZ" sz="1800">
                <a:solidFill>
                  <a:schemeClr val="dk1"/>
                </a:solidFill>
                <a:latin typeface="Philosopher"/>
                <a:ea typeface="Philosopher"/>
                <a:cs typeface="Philosopher"/>
                <a:sym typeface="Philosopher"/>
              </a:rPr>
              <a:t>More about digital environments (EN): </a:t>
            </a:r>
            <a:r>
              <a:rPr b="1" lang="cs-CZ" sz="1800" u="sng">
                <a:solidFill>
                  <a:schemeClr val="hlink"/>
                </a:solidFill>
                <a:latin typeface="Philosopher"/>
                <a:ea typeface="Philosopher"/>
                <a:cs typeface="Philosopher"/>
                <a:sym typeface="Philosopher"/>
                <a:hlinkClick r:id="rId4"/>
              </a:rPr>
              <a:t>https://www.youtube.com/watch?v=-7UI-dTbMr0</a:t>
            </a:r>
            <a:endParaRPr b="1" sz="1800">
              <a:solidFill>
                <a:schemeClr val="dk1"/>
              </a:solidFill>
              <a:latin typeface="Philosopher"/>
              <a:ea typeface="Philosopher"/>
              <a:cs typeface="Philosopher"/>
              <a:sym typeface="Philosopher"/>
            </a:endParaRPr>
          </a:p>
        </p:txBody>
      </p:sp>
      <p:pic>
        <p:nvPicPr>
          <p:cNvPr id="114" name="Google Shape;114;p17"/>
          <p:cNvPicPr preferRelativeResize="0"/>
          <p:nvPr/>
        </p:nvPicPr>
        <p:blipFill>
          <a:blip r:embed="rId5">
            <a:alphaModFix/>
          </a:blip>
          <a:stretch>
            <a:fillRect/>
          </a:stretch>
        </p:blipFill>
        <p:spPr>
          <a:xfrm>
            <a:off x="323625" y="6280574"/>
            <a:ext cx="1857499" cy="3887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pic>
        <p:nvPicPr>
          <p:cNvPr id="893" name="Google Shape;893;p71"/>
          <p:cNvPicPr preferRelativeResize="0"/>
          <p:nvPr/>
        </p:nvPicPr>
        <p:blipFill rotWithShape="1">
          <a:blip r:embed="rId3">
            <a:alphaModFix amt="17000"/>
          </a:blip>
          <a:srcRect b="9140" l="0" r="0" t="0"/>
          <a:stretch/>
        </p:blipFill>
        <p:spPr>
          <a:xfrm>
            <a:off x="0" y="-65762"/>
            <a:ext cx="12192000" cy="6923762"/>
          </a:xfrm>
          <a:prstGeom prst="rect">
            <a:avLst/>
          </a:prstGeom>
          <a:noFill/>
          <a:ln>
            <a:noFill/>
          </a:ln>
        </p:spPr>
      </p:pic>
      <p:sp>
        <p:nvSpPr>
          <p:cNvPr id="894" name="Google Shape;894;p71"/>
          <p:cNvSpPr txBox="1"/>
          <p:nvPr/>
        </p:nvSpPr>
        <p:spPr>
          <a:xfrm>
            <a:off x="1972800" y="55500"/>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Personalization Strategies and Adaptation</a:t>
            </a:r>
            <a:endParaRPr b="1" i="0" sz="2700" u="none" cap="none" strike="noStrike">
              <a:solidFill>
                <a:schemeClr val="dk1"/>
              </a:solidFill>
              <a:latin typeface="Philosopher"/>
              <a:ea typeface="Philosopher"/>
              <a:cs typeface="Philosopher"/>
              <a:sym typeface="Philosopher"/>
            </a:endParaRPr>
          </a:p>
        </p:txBody>
      </p:sp>
      <p:grpSp>
        <p:nvGrpSpPr>
          <p:cNvPr id="895" name="Google Shape;895;p71"/>
          <p:cNvGrpSpPr/>
          <p:nvPr/>
        </p:nvGrpSpPr>
        <p:grpSpPr>
          <a:xfrm>
            <a:off x="5470010" y="961514"/>
            <a:ext cx="1251984" cy="358200"/>
            <a:chOff x="5470062" y="1167647"/>
            <a:chExt cx="1251984" cy="358200"/>
          </a:xfrm>
        </p:grpSpPr>
        <p:sp>
          <p:nvSpPr>
            <p:cNvPr id="896" name="Google Shape;896;p71"/>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7" name="Google Shape;897;p71"/>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8" name="Google Shape;898;p71"/>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899" name="Google Shape;899;p71"/>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900" name="Google Shape;900;p71"/>
          <p:cNvSpPr txBox="1"/>
          <p:nvPr/>
        </p:nvSpPr>
        <p:spPr>
          <a:xfrm>
            <a:off x="442050" y="1509575"/>
            <a:ext cx="4764600" cy="5079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500"/>
              </a:spcBef>
              <a:spcAft>
                <a:spcPts val="1500"/>
              </a:spcAft>
              <a:buClr>
                <a:schemeClr val="dk1"/>
              </a:buClr>
              <a:buSzPts val="1100"/>
              <a:buFont typeface="Arial"/>
              <a:buNone/>
            </a:pPr>
            <a:r>
              <a:rPr b="1" lang="cs-CZ" sz="2700">
                <a:solidFill>
                  <a:schemeClr val="accent2"/>
                </a:solidFill>
                <a:latin typeface="Philosopher"/>
                <a:ea typeface="Philosopher"/>
                <a:cs typeface="Philosopher"/>
                <a:sym typeface="Philosopher"/>
              </a:rPr>
              <a:t>7. Scaffolding:</a:t>
            </a:r>
            <a:endParaRPr b="1" sz="2200">
              <a:solidFill>
                <a:schemeClr val="accent2"/>
              </a:solidFill>
              <a:latin typeface="Philosopher"/>
              <a:ea typeface="Philosopher"/>
              <a:cs typeface="Philosopher"/>
              <a:sym typeface="Philosopher"/>
            </a:endParaRPr>
          </a:p>
        </p:txBody>
      </p:sp>
      <p:sp>
        <p:nvSpPr>
          <p:cNvPr id="901" name="Google Shape;901;p71"/>
          <p:cNvSpPr txBox="1"/>
          <p:nvPr/>
        </p:nvSpPr>
        <p:spPr>
          <a:xfrm>
            <a:off x="3857450" y="4312575"/>
            <a:ext cx="5443800" cy="1302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1500"/>
              </a:spcAft>
              <a:buNone/>
            </a:pPr>
            <a:r>
              <a:rPr b="1" i="1" lang="cs-CZ" sz="2200">
                <a:solidFill>
                  <a:schemeClr val="dk1"/>
                </a:solidFill>
                <a:latin typeface="Philosopher"/>
                <a:ea typeface="Philosopher"/>
                <a:cs typeface="Philosopher"/>
                <a:sym typeface="Philosopher"/>
              </a:rPr>
              <a:t>Techniques: </a:t>
            </a:r>
            <a:r>
              <a:rPr lang="cs-CZ" sz="2200">
                <a:solidFill>
                  <a:schemeClr val="dk1"/>
                </a:solidFill>
                <a:latin typeface="Philosopher"/>
                <a:ea typeface="Philosopher"/>
                <a:cs typeface="Philosopher"/>
                <a:sym typeface="Philosopher"/>
              </a:rPr>
              <a:t>Start with simpler tasks and gradually increase complexity, allowing learners to build skills incrementally.</a:t>
            </a:r>
            <a:endParaRPr sz="2200"/>
          </a:p>
        </p:txBody>
      </p:sp>
      <p:sp>
        <p:nvSpPr>
          <p:cNvPr id="902" name="Google Shape;902;p71"/>
          <p:cNvSpPr txBox="1"/>
          <p:nvPr/>
        </p:nvSpPr>
        <p:spPr>
          <a:xfrm>
            <a:off x="4845675" y="2513875"/>
            <a:ext cx="5028600" cy="1302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1500"/>
              </a:spcAft>
              <a:buNone/>
            </a:pPr>
            <a:r>
              <a:rPr b="1" lang="cs-CZ" sz="2200" u="sng">
                <a:solidFill>
                  <a:schemeClr val="dk1"/>
                </a:solidFill>
                <a:latin typeface="Philosopher"/>
                <a:ea typeface="Philosopher"/>
                <a:cs typeface="Philosopher"/>
                <a:sym typeface="Philosopher"/>
              </a:rPr>
              <a:t>Strategy: </a:t>
            </a:r>
            <a:r>
              <a:rPr lang="cs-CZ" sz="2200">
                <a:solidFill>
                  <a:schemeClr val="dk1"/>
                </a:solidFill>
                <a:latin typeface="Philosopher"/>
                <a:ea typeface="Philosopher"/>
                <a:cs typeface="Philosopher"/>
                <a:sym typeface="Philosopher"/>
              </a:rPr>
              <a:t>Provide structured support that gradually decreases as learners become more confident.</a:t>
            </a:r>
            <a:endParaRPr/>
          </a:p>
        </p:txBody>
      </p:sp>
      <p:pic>
        <p:nvPicPr>
          <p:cNvPr id="903" name="Google Shape;903;p71"/>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pic>
        <p:nvPicPr>
          <p:cNvPr id="908" name="Google Shape;908;p72"/>
          <p:cNvPicPr preferRelativeResize="0"/>
          <p:nvPr/>
        </p:nvPicPr>
        <p:blipFill rotWithShape="1">
          <a:blip r:embed="rId3">
            <a:alphaModFix amt="34000"/>
          </a:blip>
          <a:srcRect b="3235" l="0" r="0" t="12061"/>
          <a:stretch/>
        </p:blipFill>
        <p:spPr>
          <a:xfrm>
            <a:off x="0" y="-15025"/>
            <a:ext cx="12192000" cy="6888075"/>
          </a:xfrm>
          <a:prstGeom prst="rect">
            <a:avLst/>
          </a:prstGeom>
          <a:noFill/>
          <a:ln>
            <a:noFill/>
          </a:ln>
        </p:spPr>
      </p:pic>
      <p:sp>
        <p:nvSpPr>
          <p:cNvPr id="909" name="Google Shape;909;p72"/>
          <p:cNvSpPr txBox="1"/>
          <p:nvPr/>
        </p:nvSpPr>
        <p:spPr>
          <a:xfrm>
            <a:off x="1972800" y="55500"/>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Personalization Strategies and Adaptation</a:t>
            </a:r>
            <a:endParaRPr b="1" i="0" sz="2700" u="none" cap="none" strike="noStrike">
              <a:solidFill>
                <a:schemeClr val="dk1"/>
              </a:solidFill>
              <a:latin typeface="Philosopher"/>
              <a:ea typeface="Philosopher"/>
              <a:cs typeface="Philosopher"/>
              <a:sym typeface="Philosopher"/>
            </a:endParaRPr>
          </a:p>
        </p:txBody>
      </p:sp>
      <p:grpSp>
        <p:nvGrpSpPr>
          <p:cNvPr id="910" name="Google Shape;910;p72"/>
          <p:cNvGrpSpPr/>
          <p:nvPr/>
        </p:nvGrpSpPr>
        <p:grpSpPr>
          <a:xfrm>
            <a:off x="5470010" y="961514"/>
            <a:ext cx="1251984" cy="358200"/>
            <a:chOff x="5470062" y="1167647"/>
            <a:chExt cx="1251984" cy="358200"/>
          </a:xfrm>
        </p:grpSpPr>
        <p:sp>
          <p:nvSpPr>
            <p:cNvPr id="911" name="Google Shape;911;p7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2" name="Google Shape;912;p7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3" name="Google Shape;913;p7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914" name="Google Shape;914;p72"/>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915" name="Google Shape;915;p72"/>
          <p:cNvSpPr txBox="1"/>
          <p:nvPr/>
        </p:nvSpPr>
        <p:spPr>
          <a:xfrm>
            <a:off x="3519300" y="1685625"/>
            <a:ext cx="5153400" cy="4926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500"/>
              </a:spcBef>
              <a:spcAft>
                <a:spcPts val="1500"/>
              </a:spcAft>
              <a:buNone/>
            </a:pPr>
            <a:r>
              <a:rPr b="1" lang="cs-CZ" sz="2600">
                <a:solidFill>
                  <a:schemeClr val="accent2"/>
                </a:solidFill>
                <a:latin typeface="Philosopher"/>
                <a:ea typeface="Philosopher"/>
                <a:cs typeface="Philosopher"/>
                <a:sym typeface="Philosopher"/>
              </a:rPr>
              <a:t>8. Varied Assessments:</a:t>
            </a:r>
            <a:endParaRPr b="1" sz="2200">
              <a:solidFill>
                <a:schemeClr val="accent2"/>
              </a:solidFill>
              <a:latin typeface="Philosopher"/>
              <a:ea typeface="Philosopher"/>
              <a:cs typeface="Philosopher"/>
              <a:sym typeface="Philosopher"/>
            </a:endParaRPr>
          </a:p>
        </p:txBody>
      </p:sp>
      <p:sp>
        <p:nvSpPr>
          <p:cNvPr id="916" name="Google Shape;916;p72"/>
          <p:cNvSpPr txBox="1"/>
          <p:nvPr/>
        </p:nvSpPr>
        <p:spPr>
          <a:xfrm>
            <a:off x="7832800" y="4374625"/>
            <a:ext cx="3730200" cy="1908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1500"/>
              </a:spcAft>
              <a:buNone/>
            </a:pPr>
            <a:r>
              <a:rPr b="1" i="1" lang="cs-CZ" sz="2000">
                <a:solidFill>
                  <a:schemeClr val="dk1"/>
                </a:solidFill>
                <a:latin typeface="Philosopher"/>
                <a:ea typeface="Philosopher"/>
                <a:cs typeface="Philosopher"/>
                <a:sym typeface="Philosopher"/>
              </a:rPr>
              <a:t>Techniques:</a:t>
            </a:r>
            <a:r>
              <a:rPr b="1" lang="cs-CZ" sz="2000">
                <a:solidFill>
                  <a:schemeClr val="dk1"/>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Combine quizzes, essays, presentations, and projects to allow learners to demonstrate their understanding in various ways.</a:t>
            </a:r>
            <a:endParaRPr sz="2000"/>
          </a:p>
        </p:txBody>
      </p:sp>
      <p:sp>
        <p:nvSpPr>
          <p:cNvPr id="917" name="Google Shape;917;p72"/>
          <p:cNvSpPr txBox="1"/>
          <p:nvPr/>
        </p:nvSpPr>
        <p:spPr>
          <a:xfrm>
            <a:off x="988650" y="4728625"/>
            <a:ext cx="3818100" cy="120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1500"/>
              </a:spcAft>
              <a:buNone/>
            </a:pPr>
            <a:r>
              <a:rPr b="1" lang="cs-CZ" sz="2000" u="sng">
                <a:solidFill>
                  <a:schemeClr val="dk1"/>
                </a:solidFill>
                <a:latin typeface="Philosopher"/>
                <a:ea typeface="Philosopher"/>
                <a:cs typeface="Philosopher"/>
                <a:sym typeface="Philosopher"/>
              </a:rPr>
              <a:t>Strategy:</a:t>
            </a:r>
            <a:r>
              <a:rPr lang="cs-CZ" sz="2000">
                <a:solidFill>
                  <a:schemeClr val="dk1"/>
                </a:solidFill>
                <a:latin typeface="Philosopher"/>
                <a:ea typeface="Philosopher"/>
                <a:cs typeface="Philosopher"/>
                <a:sym typeface="Philosopher"/>
              </a:rPr>
              <a:t> Offer diverse assessment methods that cater to different learning strengths.</a:t>
            </a:r>
            <a:endParaRPr sz="2000"/>
          </a:p>
        </p:txBody>
      </p:sp>
      <p:pic>
        <p:nvPicPr>
          <p:cNvPr id="918" name="Google Shape;918;p72"/>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pic>
        <p:nvPicPr>
          <p:cNvPr id="923" name="Google Shape;923;p73"/>
          <p:cNvPicPr preferRelativeResize="0"/>
          <p:nvPr/>
        </p:nvPicPr>
        <p:blipFill rotWithShape="1">
          <a:blip r:embed="rId3">
            <a:alphaModFix/>
          </a:blip>
          <a:srcRect b="3646" l="0" r="0" t="8687"/>
          <a:stretch/>
        </p:blipFill>
        <p:spPr>
          <a:xfrm>
            <a:off x="1368975" y="1332625"/>
            <a:ext cx="9454041" cy="5525525"/>
          </a:xfrm>
          <a:prstGeom prst="rect">
            <a:avLst/>
          </a:prstGeom>
          <a:noFill/>
          <a:ln>
            <a:noFill/>
          </a:ln>
        </p:spPr>
      </p:pic>
      <p:sp>
        <p:nvSpPr>
          <p:cNvPr id="924" name="Google Shape;924;p73"/>
          <p:cNvSpPr txBox="1"/>
          <p:nvPr/>
        </p:nvSpPr>
        <p:spPr>
          <a:xfrm>
            <a:off x="1972800" y="55500"/>
            <a:ext cx="8246400" cy="85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500">
                <a:solidFill>
                  <a:schemeClr val="dk1"/>
                </a:solidFill>
                <a:latin typeface="Philosopher"/>
                <a:ea typeface="Philosopher"/>
                <a:cs typeface="Philosopher"/>
                <a:sym typeface="Philosopher"/>
              </a:rPr>
              <a:t>Personalization Strategies and Adaptation</a:t>
            </a:r>
            <a:endParaRPr b="1" i="0" sz="2500" u="none" cap="none" strike="noStrike">
              <a:solidFill>
                <a:schemeClr val="dk1"/>
              </a:solidFill>
              <a:latin typeface="Philosopher"/>
              <a:ea typeface="Philosopher"/>
              <a:cs typeface="Philosopher"/>
              <a:sym typeface="Philosopher"/>
            </a:endParaRPr>
          </a:p>
        </p:txBody>
      </p:sp>
      <p:grpSp>
        <p:nvGrpSpPr>
          <p:cNvPr id="925" name="Google Shape;925;p73"/>
          <p:cNvGrpSpPr/>
          <p:nvPr/>
        </p:nvGrpSpPr>
        <p:grpSpPr>
          <a:xfrm>
            <a:off x="5470010" y="809114"/>
            <a:ext cx="1251984" cy="358200"/>
            <a:chOff x="5470062" y="1167647"/>
            <a:chExt cx="1251984" cy="358200"/>
          </a:xfrm>
        </p:grpSpPr>
        <p:sp>
          <p:nvSpPr>
            <p:cNvPr id="926" name="Google Shape;926;p73"/>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7" name="Google Shape;927;p73"/>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8" name="Google Shape;928;p73"/>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929" name="Google Shape;929;p73"/>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930" name="Google Shape;930;p73"/>
          <p:cNvSpPr txBox="1"/>
          <p:nvPr/>
        </p:nvSpPr>
        <p:spPr>
          <a:xfrm>
            <a:off x="6938975" y="3864538"/>
            <a:ext cx="4907700" cy="4617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500"/>
              </a:spcBef>
              <a:spcAft>
                <a:spcPts val="1500"/>
              </a:spcAft>
              <a:buClr>
                <a:schemeClr val="dk1"/>
              </a:buClr>
              <a:buSzPts val="1100"/>
              <a:buFont typeface="Arial"/>
              <a:buNone/>
            </a:pPr>
            <a:r>
              <a:rPr b="1" lang="cs-CZ" sz="2400">
                <a:solidFill>
                  <a:schemeClr val="accent2"/>
                </a:solidFill>
                <a:latin typeface="Philosopher"/>
                <a:ea typeface="Philosopher"/>
                <a:cs typeface="Philosopher"/>
                <a:sym typeface="Philosopher"/>
              </a:rPr>
              <a:t>9. Personalized Feedback:</a:t>
            </a:r>
            <a:endParaRPr b="1" sz="2400">
              <a:solidFill>
                <a:schemeClr val="accent2"/>
              </a:solidFill>
              <a:latin typeface="Philosopher"/>
              <a:ea typeface="Philosopher"/>
              <a:cs typeface="Philosopher"/>
              <a:sym typeface="Philosopher"/>
            </a:endParaRPr>
          </a:p>
        </p:txBody>
      </p:sp>
      <p:sp>
        <p:nvSpPr>
          <p:cNvPr id="931" name="Google Shape;931;p73"/>
          <p:cNvSpPr txBox="1"/>
          <p:nvPr/>
        </p:nvSpPr>
        <p:spPr>
          <a:xfrm>
            <a:off x="2063275" y="1717175"/>
            <a:ext cx="3956400" cy="1554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1500"/>
              </a:spcAft>
              <a:buNone/>
            </a:pPr>
            <a:r>
              <a:rPr b="1" i="1" lang="cs-CZ" sz="2000">
                <a:solidFill>
                  <a:schemeClr val="dk1"/>
                </a:solidFill>
                <a:latin typeface="Philosopher"/>
                <a:ea typeface="Philosopher"/>
                <a:cs typeface="Philosopher"/>
                <a:sym typeface="Philosopher"/>
              </a:rPr>
              <a:t>Techniques:</a:t>
            </a:r>
            <a:r>
              <a:rPr i="1" lang="cs-CZ" sz="2000">
                <a:solidFill>
                  <a:schemeClr val="dk1"/>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Highlight their accomplishments, address challenges, and suggest strategies for improvement.</a:t>
            </a:r>
            <a:endParaRPr sz="2000"/>
          </a:p>
        </p:txBody>
      </p:sp>
      <p:sp>
        <p:nvSpPr>
          <p:cNvPr id="932" name="Google Shape;932;p73"/>
          <p:cNvSpPr txBox="1"/>
          <p:nvPr/>
        </p:nvSpPr>
        <p:spPr>
          <a:xfrm>
            <a:off x="6791925" y="1846075"/>
            <a:ext cx="3757500" cy="1554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1500"/>
              </a:spcAft>
              <a:buNone/>
            </a:pPr>
            <a:r>
              <a:rPr b="1" lang="cs-CZ" sz="2000" u="sng">
                <a:solidFill>
                  <a:schemeClr val="dk1"/>
                </a:solidFill>
                <a:latin typeface="Philosopher"/>
                <a:ea typeface="Philosopher"/>
                <a:cs typeface="Philosopher"/>
                <a:sym typeface="Philosopher"/>
              </a:rPr>
              <a:t>Strategy: </a:t>
            </a:r>
            <a:r>
              <a:rPr lang="cs-CZ" sz="2000">
                <a:solidFill>
                  <a:schemeClr val="dk1"/>
                </a:solidFill>
                <a:latin typeface="Philosopher"/>
                <a:ea typeface="Philosopher"/>
                <a:cs typeface="Philosopher"/>
                <a:sym typeface="Philosopher"/>
              </a:rPr>
              <a:t>Deliver individualized feedback that addresses learners' specific strengths and areas for growth.</a:t>
            </a:r>
            <a:endParaRPr sz="2000"/>
          </a:p>
        </p:txBody>
      </p:sp>
      <p:pic>
        <p:nvPicPr>
          <p:cNvPr id="933" name="Google Shape;933;p73"/>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pic>
        <p:nvPicPr>
          <p:cNvPr id="938" name="Google Shape;938;p74"/>
          <p:cNvPicPr preferRelativeResize="0"/>
          <p:nvPr/>
        </p:nvPicPr>
        <p:blipFill rotWithShape="1">
          <a:blip r:embed="rId3">
            <a:alphaModFix/>
          </a:blip>
          <a:srcRect b="0" l="0" r="0" t="44264"/>
          <a:stretch/>
        </p:blipFill>
        <p:spPr>
          <a:xfrm>
            <a:off x="3398350" y="3836200"/>
            <a:ext cx="8141300" cy="3021800"/>
          </a:xfrm>
          <a:prstGeom prst="rect">
            <a:avLst/>
          </a:prstGeom>
          <a:noFill/>
          <a:ln>
            <a:noFill/>
          </a:ln>
        </p:spPr>
      </p:pic>
      <p:sp>
        <p:nvSpPr>
          <p:cNvPr id="939" name="Google Shape;939;p74"/>
          <p:cNvSpPr txBox="1"/>
          <p:nvPr/>
        </p:nvSpPr>
        <p:spPr>
          <a:xfrm>
            <a:off x="1972800" y="55500"/>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Personalization Strategies and Adaptation</a:t>
            </a:r>
            <a:endParaRPr b="1" i="0" sz="2700" u="none" cap="none" strike="noStrike">
              <a:solidFill>
                <a:schemeClr val="dk1"/>
              </a:solidFill>
              <a:latin typeface="Philosopher"/>
              <a:ea typeface="Philosopher"/>
              <a:cs typeface="Philosopher"/>
              <a:sym typeface="Philosopher"/>
            </a:endParaRPr>
          </a:p>
        </p:txBody>
      </p:sp>
      <p:grpSp>
        <p:nvGrpSpPr>
          <p:cNvPr id="940" name="Google Shape;940;p74"/>
          <p:cNvGrpSpPr/>
          <p:nvPr/>
        </p:nvGrpSpPr>
        <p:grpSpPr>
          <a:xfrm>
            <a:off x="5470010" y="961514"/>
            <a:ext cx="1251984" cy="358200"/>
            <a:chOff x="5470062" y="1167647"/>
            <a:chExt cx="1251984" cy="358200"/>
          </a:xfrm>
        </p:grpSpPr>
        <p:sp>
          <p:nvSpPr>
            <p:cNvPr id="941" name="Google Shape;941;p7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2" name="Google Shape;942;p7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3" name="Google Shape;943;p7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944" name="Google Shape;944;p74"/>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945" name="Google Shape;945;p74"/>
          <p:cNvSpPr txBox="1"/>
          <p:nvPr/>
        </p:nvSpPr>
        <p:spPr>
          <a:xfrm>
            <a:off x="1084925" y="1629850"/>
            <a:ext cx="7826100" cy="25152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None/>
            </a:pPr>
            <a:r>
              <a:rPr b="1" lang="cs-CZ" sz="2500">
                <a:solidFill>
                  <a:schemeClr val="accent2"/>
                </a:solidFill>
                <a:latin typeface="Philosopher"/>
                <a:ea typeface="Philosopher"/>
                <a:cs typeface="Philosopher"/>
                <a:sym typeface="Philosopher"/>
              </a:rPr>
              <a:t>10. Learner-Centric Activities:</a:t>
            </a:r>
            <a:br>
              <a:rPr b="1" lang="cs-CZ" sz="2500">
                <a:solidFill>
                  <a:schemeClr val="accent2"/>
                </a:solidFill>
                <a:latin typeface="Philosopher"/>
                <a:ea typeface="Philosopher"/>
                <a:cs typeface="Philosopher"/>
                <a:sym typeface="Philosopher"/>
              </a:rPr>
            </a:br>
            <a:endParaRPr b="1" sz="500">
              <a:solidFill>
                <a:schemeClr val="accent2"/>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200" u="sng">
                <a:solidFill>
                  <a:schemeClr val="dk1"/>
                </a:solidFill>
                <a:latin typeface="Philosopher"/>
                <a:ea typeface="Philosopher"/>
                <a:cs typeface="Philosopher"/>
                <a:sym typeface="Philosopher"/>
              </a:rPr>
              <a:t>Strategy:</a:t>
            </a:r>
            <a:r>
              <a:rPr b="1" lang="cs-CZ" sz="2200">
                <a:solidFill>
                  <a:schemeClr val="dk1"/>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Design activities based on learners' interests, sparking motivation and engagement.</a:t>
            </a:r>
            <a:endParaRPr sz="2200">
              <a:solidFill>
                <a:schemeClr val="dk1"/>
              </a:solidFill>
              <a:latin typeface="Philosopher"/>
              <a:ea typeface="Philosopher"/>
              <a:cs typeface="Philosopher"/>
              <a:sym typeface="Philosopher"/>
            </a:endParaRPr>
          </a:p>
          <a:p>
            <a:pPr indent="0" lvl="0" marL="0" rtl="0" algn="l">
              <a:lnSpc>
                <a:spcPct val="115000"/>
              </a:lnSpc>
              <a:spcBef>
                <a:spcPts val="1500"/>
              </a:spcBef>
              <a:spcAft>
                <a:spcPts val="1500"/>
              </a:spcAft>
              <a:buNone/>
            </a:pPr>
            <a:r>
              <a:rPr b="1" i="1" lang="cs-CZ" sz="2200">
                <a:solidFill>
                  <a:schemeClr val="dk1"/>
                </a:solidFill>
                <a:latin typeface="Philosopher"/>
                <a:ea typeface="Philosopher"/>
                <a:cs typeface="Philosopher"/>
                <a:sym typeface="Philosopher"/>
              </a:rPr>
              <a:t>Techniques:</a:t>
            </a:r>
            <a:r>
              <a:rPr i="1" lang="cs-CZ" sz="2200">
                <a:solidFill>
                  <a:schemeClr val="dk1"/>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Incorporate topics and scenarios that resonate with learners' passions and real-world contexts.</a:t>
            </a:r>
            <a:endParaRPr sz="2200">
              <a:solidFill>
                <a:schemeClr val="dk1"/>
              </a:solidFill>
              <a:latin typeface="Philosopher"/>
              <a:ea typeface="Philosopher"/>
              <a:cs typeface="Philosopher"/>
              <a:sym typeface="Philosopher"/>
            </a:endParaRPr>
          </a:p>
        </p:txBody>
      </p:sp>
      <p:pic>
        <p:nvPicPr>
          <p:cNvPr id="946" name="Google Shape;946;p74"/>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pic>
        <p:nvPicPr>
          <p:cNvPr id="951" name="Google Shape;951;p75"/>
          <p:cNvPicPr preferRelativeResize="0"/>
          <p:nvPr/>
        </p:nvPicPr>
        <p:blipFill>
          <a:blip r:embed="rId3">
            <a:alphaModFix amt="24000"/>
          </a:blip>
          <a:stretch>
            <a:fillRect/>
          </a:stretch>
        </p:blipFill>
        <p:spPr>
          <a:xfrm>
            <a:off x="-44025" y="0"/>
            <a:ext cx="12192000" cy="6857999"/>
          </a:xfrm>
          <a:prstGeom prst="rect">
            <a:avLst/>
          </a:prstGeom>
          <a:noFill/>
          <a:ln>
            <a:noFill/>
          </a:ln>
        </p:spPr>
      </p:pic>
      <p:sp>
        <p:nvSpPr>
          <p:cNvPr id="952" name="Google Shape;952;p75"/>
          <p:cNvSpPr txBox="1"/>
          <p:nvPr/>
        </p:nvSpPr>
        <p:spPr>
          <a:xfrm>
            <a:off x="1972800" y="73963"/>
            <a:ext cx="8246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Personalization Strategies and Adaptation</a:t>
            </a:r>
            <a:endParaRPr b="1" i="0" sz="2700" u="none" cap="none" strike="noStrike">
              <a:solidFill>
                <a:schemeClr val="dk1"/>
              </a:solidFill>
              <a:latin typeface="Philosopher"/>
              <a:ea typeface="Philosopher"/>
              <a:cs typeface="Philosopher"/>
              <a:sym typeface="Philosopher"/>
            </a:endParaRPr>
          </a:p>
        </p:txBody>
      </p:sp>
      <p:grpSp>
        <p:nvGrpSpPr>
          <p:cNvPr id="953" name="Google Shape;953;p75"/>
          <p:cNvGrpSpPr/>
          <p:nvPr/>
        </p:nvGrpSpPr>
        <p:grpSpPr>
          <a:xfrm>
            <a:off x="5425985" y="961514"/>
            <a:ext cx="1251984" cy="358200"/>
            <a:chOff x="5470062" y="1167647"/>
            <a:chExt cx="1251984" cy="358200"/>
          </a:xfrm>
        </p:grpSpPr>
        <p:sp>
          <p:nvSpPr>
            <p:cNvPr id="954" name="Google Shape;954;p75"/>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5" name="Google Shape;955;p75"/>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6" name="Google Shape;956;p75"/>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957" name="Google Shape;957;p75"/>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958" name="Google Shape;958;p75"/>
          <p:cNvSpPr txBox="1"/>
          <p:nvPr/>
        </p:nvSpPr>
        <p:spPr>
          <a:xfrm>
            <a:off x="1488000" y="2279875"/>
            <a:ext cx="9216000" cy="29421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500"/>
              </a:spcBef>
              <a:spcAft>
                <a:spcPts val="0"/>
              </a:spcAft>
              <a:buNone/>
            </a:pPr>
            <a:r>
              <a:rPr b="1" lang="cs-CZ" sz="2500">
                <a:solidFill>
                  <a:schemeClr val="accent2"/>
                </a:solidFill>
                <a:latin typeface="Philosopher"/>
                <a:ea typeface="Philosopher"/>
                <a:cs typeface="Philosopher"/>
                <a:sym typeface="Philosopher"/>
              </a:rPr>
              <a:t>11. Real-World Relevance:</a:t>
            </a:r>
            <a:br>
              <a:rPr b="1" lang="cs-CZ" sz="2500">
                <a:solidFill>
                  <a:schemeClr val="accent2"/>
                </a:solidFill>
                <a:latin typeface="Philosopher"/>
                <a:ea typeface="Philosopher"/>
                <a:cs typeface="Philosopher"/>
                <a:sym typeface="Philosopher"/>
              </a:rPr>
            </a:br>
            <a:endParaRPr b="1" sz="2000">
              <a:solidFill>
                <a:schemeClr val="accent2"/>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lang="cs-CZ" sz="2200" u="sng">
                <a:solidFill>
                  <a:schemeClr val="dk1"/>
                </a:solidFill>
                <a:latin typeface="Philosopher"/>
                <a:ea typeface="Philosopher"/>
                <a:cs typeface="Philosopher"/>
                <a:sym typeface="Philosopher"/>
              </a:rPr>
              <a:t>Strategy:</a:t>
            </a:r>
            <a:r>
              <a:rPr b="1" lang="cs-CZ" sz="2200">
                <a:solidFill>
                  <a:schemeClr val="dk1"/>
                </a:solidFill>
                <a:latin typeface="Philosopher"/>
                <a:ea typeface="Philosopher"/>
                <a:cs typeface="Philosopher"/>
                <a:sym typeface="Philosopher"/>
              </a:rPr>
              <a:t> </a:t>
            </a:r>
            <a:r>
              <a:rPr lang="cs-CZ" sz="2200">
                <a:solidFill>
                  <a:schemeClr val="dk1"/>
                </a:solidFill>
                <a:latin typeface="Philosopher"/>
                <a:ea typeface="Philosopher"/>
                <a:cs typeface="Philosopher"/>
                <a:sym typeface="Philosopher"/>
              </a:rPr>
              <a:t>Show learners how the content is applicable in real-life situations.</a:t>
            </a:r>
            <a:endParaRPr sz="2200">
              <a:solidFill>
                <a:schemeClr val="dk1"/>
              </a:solidFill>
              <a:latin typeface="Philosopher"/>
              <a:ea typeface="Philosopher"/>
              <a:cs typeface="Philosopher"/>
              <a:sym typeface="Philosopher"/>
            </a:endParaRPr>
          </a:p>
          <a:p>
            <a:pPr indent="0" lvl="0" marL="0" rtl="0" algn="l">
              <a:lnSpc>
                <a:spcPct val="115000"/>
              </a:lnSpc>
              <a:spcBef>
                <a:spcPts val="1500"/>
              </a:spcBef>
              <a:spcAft>
                <a:spcPts val="0"/>
              </a:spcAft>
              <a:buNone/>
            </a:pPr>
            <a:r>
              <a:rPr b="1" i="1" lang="cs-CZ" sz="2200">
                <a:solidFill>
                  <a:schemeClr val="dk1"/>
                </a:solidFill>
                <a:latin typeface="Philosopher"/>
                <a:ea typeface="Philosopher"/>
                <a:cs typeface="Philosopher"/>
                <a:sym typeface="Philosopher"/>
              </a:rPr>
              <a:t>Techniques:</a:t>
            </a:r>
            <a:r>
              <a:rPr lang="cs-CZ" sz="2200">
                <a:solidFill>
                  <a:schemeClr val="dk1"/>
                </a:solidFill>
                <a:latin typeface="Philosopher"/>
                <a:ea typeface="Philosopher"/>
                <a:cs typeface="Philosopher"/>
                <a:sym typeface="Philosopher"/>
              </a:rPr>
              <a:t> Share case studies, examples, and success stories that demonstrate the practical value of the concepts being taught.</a:t>
            </a:r>
            <a:endParaRPr sz="2200">
              <a:solidFill>
                <a:schemeClr val="dk1"/>
              </a:solidFill>
              <a:latin typeface="Philosopher"/>
              <a:ea typeface="Philosopher"/>
              <a:cs typeface="Philosopher"/>
              <a:sym typeface="Philosopher"/>
            </a:endParaRPr>
          </a:p>
          <a:p>
            <a:pPr indent="0" lvl="0" marL="0" rtl="0" algn="l">
              <a:lnSpc>
                <a:spcPct val="115000"/>
              </a:lnSpc>
              <a:spcBef>
                <a:spcPts val="1500"/>
              </a:spcBef>
              <a:spcAft>
                <a:spcPts val="1500"/>
              </a:spcAft>
              <a:buNone/>
            </a:pPr>
            <a:r>
              <a:t/>
            </a:r>
            <a:endParaRPr sz="2000">
              <a:solidFill>
                <a:schemeClr val="dk1"/>
              </a:solidFill>
              <a:latin typeface="Philosopher"/>
              <a:ea typeface="Philosopher"/>
              <a:cs typeface="Philosopher"/>
              <a:sym typeface="Philosopher"/>
            </a:endParaRPr>
          </a:p>
        </p:txBody>
      </p:sp>
      <p:pic>
        <p:nvPicPr>
          <p:cNvPr id="959" name="Google Shape;959;p75"/>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76"/>
          <p:cNvSpPr txBox="1"/>
          <p:nvPr/>
        </p:nvSpPr>
        <p:spPr>
          <a:xfrm>
            <a:off x="1677300" y="77425"/>
            <a:ext cx="88374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Collaborative Activity:</a:t>
            </a:r>
            <a:br>
              <a:rPr b="1" lang="cs-CZ" sz="2700">
                <a:solidFill>
                  <a:schemeClr val="dk1"/>
                </a:solidFill>
                <a:latin typeface="Philosopher"/>
                <a:ea typeface="Philosopher"/>
                <a:cs typeface="Philosopher"/>
                <a:sym typeface="Philosopher"/>
              </a:rPr>
            </a:br>
            <a:r>
              <a:rPr b="1" lang="cs-CZ" sz="2700">
                <a:solidFill>
                  <a:schemeClr val="dk1"/>
                </a:solidFill>
                <a:latin typeface="Philosopher"/>
                <a:ea typeface="Philosopher"/>
                <a:cs typeface="Philosopher"/>
                <a:sym typeface="Philosopher"/>
              </a:rPr>
              <a:t>Sharing and Refining Individualized Engagement Plans (I)</a:t>
            </a:r>
            <a:endParaRPr b="1" i="0" sz="2700" u="none" cap="none" strike="noStrike">
              <a:solidFill>
                <a:schemeClr val="dk1"/>
              </a:solidFill>
              <a:latin typeface="Philosopher"/>
              <a:ea typeface="Philosopher"/>
              <a:cs typeface="Philosopher"/>
              <a:sym typeface="Philosopher"/>
            </a:endParaRPr>
          </a:p>
        </p:txBody>
      </p:sp>
      <p:grpSp>
        <p:nvGrpSpPr>
          <p:cNvPr id="965" name="Google Shape;965;p76"/>
          <p:cNvGrpSpPr/>
          <p:nvPr/>
        </p:nvGrpSpPr>
        <p:grpSpPr>
          <a:xfrm>
            <a:off x="5470010" y="1113914"/>
            <a:ext cx="1251984" cy="358200"/>
            <a:chOff x="5470062" y="1167647"/>
            <a:chExt cx="1251984" cy="358200"/>
          </a:xfrm>
        </p:grpSpPr>
        <p:sp>
          <p:nvSpPr>
            <p:cNvPr id="966" name="Google Shape;966;p76"/>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7" name="Google Shape;967;p76"/>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8" name="Google Shape;968;p76"/>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969" name="Google Shape;969;p76"/>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970" name="Google Shape;970;p76"/>
          <p:cNvSpPr txBox="1"/>
          <p:nvPr/>
        </p:nvSpPr>
        <p:spPr>
          <a:xfrm>
            <a:off x="693600" y="1846075"/>
            <a:ext cx="10804800" cy="38097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500"/>
              </a:spcBef>
              <a:spcAft>
                <a:spcPts val="0"/>
              </a:spcAft>
              <a:buNone/>
            </a:pPr>
            <a:r>
              <a:rPr b="1" lang="cs-CZ" sz="2000" u="sng">
                <a:solidFill>
                  <a:schemeClr val="dk1"/>
                </a:solidFill>
                <a:highlight>
                  <a:srgbClr val="FFE77E"/>
                </a:highlight>
                <a:latin typeface="Philosopher"/>
                <a:ea typeface="Philosopher"/>
                <a:cs typeface="Philosopher"/>
                <a:sym typeface="Philosopher"/>
              </a:rPr>
              <a:t>T</a:t>
            </a:r>
            <a:r>
              <a:rPr b="1" lang="cs-CZ" sz="2000" u="sng">
                <a:solidFill>
                  <a:schemeClr val="dk1"/>
                </a:solidFill>
                <a:highlight>
                  <a:srgbClr val="FFE77E"/>
                </a:highlight>
                <a:latin typeface="Philosopher"/>
                <a:ea typeface="Philosopher"/>
                <a:cs typeface="Philosopher"/>
                <a:sym typeface="Philosopher"/>
              </a:rPr>
              <a:t>he purpose of the activity</a:t>
            </a:r>
            <a:r>
              <a:rPr b="1" lang="cs-CZ" sz="2000">
                <a:solidFill>
                  <a:schemeClr val="dk1"/>
                </a:solidFill>
                <a:highlight>
                  <a:srgbClr val="FFE77E"/>
                </a:highlight>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 to collectively enhance engagement plans through peer insights and collaboration.</a:t>
            </a:r>
            <a:endParaRPr sz="2000">
              <a:solidFill>
                <a:schemeClr val="dk1"/>
              </a:solidFill>
              <a:latin typeface="Philosopher"/>
              <a:ea typeface="Philosopher"/>
              <a:cs typeface="Philosopher"/>
              <a:sym typeface="Philosopher"/>
            </a:endParaRPr>
          </a:p>
          <a:p>
            <a:pPr indent="-355600" lvl="0" marL="457200" rtl="0" algn="l">
              <a:lnSpc>
                <a:spcPct val="115000"/>
              </a:lnSpc>
              <a:spcBef>
                <a:spcPts val="1500"/>
              </a:spcBef>
              <a:spcAft>
                <a:spcPts val="0"/>
              </a:spcAft>
              <a:buClr>
                <a:schemeClr val="dk1"/>
              </a:buClr>
              <a:buSzPts val="2000"/>
              <a:buFont typeface="Philosopher"/>
              <a:buAutoNum type="arabicPeriod"/>
            </a:pPr>
            <a:r>
              <a:rPr lang="cs-CZ" sz="2000">
                <a:solidFill>
                  <a:schemeClr val="dk1"/>
                </a:solidFill>
                <a:latin typeface="Philosopher"/>
                <a:ea typeface="Philosopher"/>
                <a:cs typeface="Philosopher"/>
                <a:sym typeface="Philosopher"/>
              </a:rPr>
              <a:t>Divide participants </a:t>
            </a:r>
            <a:r>
              <a:rPr b="1" lang="cs-CZ" sz="2000">
                <a:solidFill>
                  <a:schemeClr val="dk1"/>
                </a:solidFill>
                <a:latin typeface="Philosopher"/>
                <a:ea typeface="Philosopher"/>
                <a:cs typeface="Philosopher"/>
                <a:sym typeface="Philosopher"/>
              </a:rPr>
              <a:t>into small groups</a:t>
            </a:r>
            <a:r>
              <a:rPr lang="cs-CZ" sz="2000">
                <a:solidFill>
                  <a:schemeClr val="dk1"/>
                </a:solidFill>
                <a:latin typeface="Philosopher"/>
                <a:ea typeface="Philosopher"/>
                <a:cs typeface="Philosopher"/>
                <a:sym typeface="Philosopher"/>
              </a:rPr>
              <a:t> (3-4 people). Ensure diversity in terms of teaching contexts, subjects, and experiences;</a:t>
            </a:r>
            <a:endParaRPr sz="2000">
              <a:solidFill>
                <a:schemeClr val="dk1"/>
              </a:solidFill>
              <a:latin typeface="Philosopher"/>
              <a:ea typeface="Philosopher"/>
              <a:cs typeface="Philosopher"/>
              <a:sym typeface="Philosopher"/>
            </a:endParaRPr>
          </a:p>
          <a:p>
            <a:pPr indent="-355600" lvl="0" marL="457200" rtl="0" algn="l">
              <a:lnSpc>
                <a:spcPct val="115000"/>
              </a:lnSpc>
              <a:spcBef>
                <a:spcPts val="1500"/>
              </a:spcBef>
              <a:spcAft>
                <a:spcPts val="0"/>
              </a:spcAft>
              <a:buClr>
                <a:schemeClr val="dk1"/>
              </a:buClr>
              <a:buSzPts val="2000"/>
              <a:buFont typeface="Philosopher"/>
              <a:buAutoNum type="arabicPeriod"/>
            </a:pPr>
            <a:r>
              <a:rPr lang="cs-CZ" sz="2000">
                <a:solidFill>
                  <a:schemeClr val="dk1"/>
                </a:solidFill>
                <a:latin typeface="Philosopher"/>
                <a:ea typeface="Philosopher"/>
                <a:cs typeface="Philosopher"/>
                <a:sym typeface="Philosopher"/>
              </a:rPr>
              <a:t>Assign </a:t>
            </a:r>
            <a:r>
              <a:rPr b="1" lang="cs-CZ" sz="2000">
                <a:solidFill>
                  <a:schemeClr val="dk1"/>
                </a:solidFill>
                <a:latin typeface="Philosopher"/>
                <a:ea typeface="Philosopher"/>
                <a:cs typeface="Philosopher"/>
                <a:sym typeface="Philosopher"/>
              </a:rPr>
              <a:t>each group a specific topic</a:t>
            </a:r>
            <a:r>
              <a:rPr lang="cs-CZ" sz="2000">
                <a:solidFill>
                  <a:schemeClr val="dk1"/>
                </a:solidFill>
                <a:latin typeface="Philosopher"/>
                <a:ea typeface="Philosopher"/>
                <a:cs typeface="Philosopher"/>
                <a:sym typeface="Philosopher"/>
              </a:rPr>
              <a:t> or theme for which they will share and refine engagement plans;</a:t>
            </a:r>
            <a:endParaRPr sz="2000">
              <a:solidFill>
                <a:schemeClr val="dk1"/>
              </a:solidFill>
              <a:latin typeface="Philosopher"/>
              <a:ea typeface="Philosopher"/>
              <a:cs typeface="Philosopher"/>
              <a:sym typeface="Philosopher"/>
            </a:endParaRPr>
          </a:p>
          <a:p>
            <a:pPr indent="-355600" lvl="0" marL="457200" marR="0" rtl="0" algn="l">
              <a:lnSpc>
                <a:spcPct val="115000"/>
              </a:lnSpc>
              <a:spcBef>
                <a:spcPts val="1500"/>
              </a:spcBef>
              <a:spcAft>
                <a:spcPts val="1000"/>
              </a:spcAft>
              <a:buClr>
                <a:schemeClr val="dk1"/>
              </a:buClr>
              <a:buSzPts val="2000"/>
              <a:buFont typeface="Philosopher"/>
              <a:buAutoNum type="arabicPeriod"/>
            </a:pPr>
            <a:r>
              <a:rPr lang="cs-CZ" sz="2000">
                <a:solidFill>
                  <a:schemeClr val="dk1"/>
                </a:solidFill>
                <a:latin typeface="Philosopher"/>
                <a:ea typeface="Philosopher"/>
                <a:cs typeface="Philosopher"/>
                <a:sym typeface="Philosopher"/>
              </a:rPr>
              <a:t>Within their small groups, </a:t>
            </a:r>
            <a:r>
              <a:rPr b="1" lang="cs-CZ" sz="2000">
                <a:solidFill>
                  <a:schemeClr val="dk1"/>
                </a:solidFill>
                <a:latin typeface="Philosopher"/>
                <a:ea typeface="Philosopher"/>
                <a:cs typeface="Philosopher"/>
                <a:sym typeface="Philosopher"/>
              </a:rPr>
              <a:t>participants take turns sharing their individualized engagement plans for the assigned topic</a:t>
            </a:r>
            <a:r>
              <a:rPr lang="cs-CZ" sz="2000">
                <a:solidFill>
                  <a:schemeClr val="dk1"/>
                </a:solidFill>
                <a:latin typeface="Philosopher"/>
                <a:ea typeface="Philosopher"/>
                <a:cs typeface="Philosopher"/>
                <a:sym typeface="Philosopher"/>
              </a:rPr>
              <a:t>. They can provide an overview of their strategies and methods. (</a:t>
            </a:r>
            <a:r>
              <a:rPr b="1" i="1" lang="cs-CZ" sz="2000">
                <a:solidFill>
                  <a:schemeClr val="dk1"/>
                </a:solidFill>
                <a:latin typeface="Philosopher"/>
                <a:ea typeface="Philosopher"/>
                <a:cs typeface="Philosopher"/>
                <a:sym typeface="Philosopher"/>
              </a:rPr>
              <a:t>Note: </a:t>
            </a:r>
            <a:r>
              <a:rPr lang="cs-CZ" sz="2000">
                <a:solidFill>
                  <a:schemeClr val="dk1"/>
                </a:solidFill>
                <a:latin typeface="Philosopher"/>
                <a:ea typeface="Philosopher"/>
                <a:cs typeface="Philosopher"/>
                <a:sym typeface="Philosopher"/>
              </a:rPr>
              <a:t>Each participant should have about 2 minutes to present their plan.)</a:t>
            </a:r>
            <a:endParaRPr sz="2000">
              <a:solidFill>
                <a:schemeClr val="dk1"/>
              </a:solidFill>
              <a:latin typeface="Philosopher"/>
              <a:ea typeface="Philosopher"/>
              <a:cs typeface="Philosopher"/>
              <a:sym typeface="Philosopher"/>
            </a:endParaRPr>
          </a:p>
        </p:txBody>
      </p:sp>
      <p:pic>
        <p:nvPicPr>
          <p:cNvPr id="971" name="Google Shape;971;p76"/>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77"/>
          <p:cNvSpPr/>
          <p:nvPr/>
        </p:nvSpPr>
        <p:spPr>
          <a:xfrm>
            <a:off x="0" y="3294050"/>
            <a:ext cx="12192000" cy="2724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7" name="Google Shape;977;p77"/>
          <p:cNvSpPr txBox="1"/>
          <p:nvPr/>
        </p:nvSpPr>
        <p:spPr>
          <a:xfrm>
            <a:off x="1470450" y="73963"/>
            <a:ext cx="92511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Collaborative Activity:</a:t>
            </a:r>
            <a:br>
              <a:rPr b="1" lang="cs-CZ" sz="2700">
                <a:solidFill>
                  <a:schemeClr val="dk1"/>
                </a:solidFill>
                <a:latin typeface="Philosopher"/>
                <a:ea typeface="Philosopher"/>
                <a:cs typeface="Philosopher"/>
                <a:sym typeface="Philosopher"/>
              </a:rPr>
            </a:br>
            <a:r>
              <a:rPr b="1" lang="cs-CZ" sz="2700">
                <a:solidFill>
                  <a:schemeClr val="dk1"/>
                </a:solidFill>
                <a:latin typeface="Philosopher"/>
                <a:ea typeface="Philosopher"/>
                <a:cs typeface="Philosopher"/>
                <a:sym typeface="Philosopher"/>
              </a:rPr>
              <a:t>Sharing and Refining Individualized Engagement Plans (II)</a:t>
            </a:r>
            <a:endParaRPr b="1" i="0" sz="2700" u="none" cap="none" strike="noStrike">
              <a:solidFill>
                <a:schemeClr val="dk1"/>
              </a:solidFill>
              <a:latin typeface="Philosopher"/>
              <a:ea typeface="Philosopher"/>
              <a:cs typeface="Philosopher"/>
              <a:sym typeface="Philosopher"/>
            </a:endParaRPr>
          </a:p>
        </p:txBody>
      </p:sp>
      <p:grpSp>
        <p:nvGrpSpPr>
          <p:cNvPr id="978" name="Google Shape;978;p77"/>
          <p:cNvGrpSpPr/>
          <p:nvPr/>
        </p:nvGrpSpPr>
        <p:grpSpPr>
          <a:xfrm>
            <a:off x="5470010" y="1113914"/>
            <a:ext cx="1251984" cy="358200"/>
            <a:chOff x="5470062" y="1167647"/>
            <a:chExt cx="1251984" cy="358200"/>
          </a:xfrm>
        </p:grpSpPr>
        <p:sp>
          <p:nvSpPr>
            <p:cNvPr id="979" name="Google Shape;979;p77"/>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0" name="Google Shape;980;p77"/>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1" name="Google Shape;981;p77"/>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982" name="Google Shape;982;p77"/>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983" name="Google Shape;983;p77"/>
          <p:cNvSpPr txBox="1"/>
          <p:nvPr/>
        </p:nvSpPr>
        <p:spPr>
          <a:xfrm>
            <a:off x="693600" y="1780050"/>
            <a:ext cx="10804800" cy="4765500"/>
          </a:xfrm>
          <a:prstGeom prst="rect">
            <a:avLst/>
          </a:prstGeom>
          <a:noFill/>
          <a:ln>
            <a:noFill/>
          </a:ln>
        </p:spPr>
        <p:txBody>
          <a:bodyPr anchorCtr="0" anchor="t" bIns="45700" lIns="91425" spcFirstLastPara="1" rIns="91425" wrap="square" tIns="45700">
            <a:spAutoFit/>
          </a:bodyPr>
          <a:lstStyle/>
          <a:p>
            <a:pPr indent="457200" lvl="0" marL="0" rtl="0" algn="l">
              <a:lnSpc>
                <a:spcPct val="115000"/>
              </a:lnSpc>
              <a:spcBef>
                <a:spcPts val="1500"/>
              </a:spcBef>
              <a:spcAft>
                <a:spcPts val="0"/>
              </a:spcAft>
              <a:buNone/>
            </a:pPr>
            <a:r>
              <a:rPr b="1" lang="cs-CZ" sz="2000">
                <a:solidFill>
                  <a:schemeClr val="dk1"/>
                </a:solidFill>
                <a:latin typeface="Philosopher"/>
                <a:ea typeface="Philosopher"/>
                <a:cs typeface="Philosopher"/>
                <a:sym typeface="Philosopher"/>
              </a:rPr>
              <a:t>4. </a:t>
            </a:r>
            <a:r>
              <a:rPr lang="cs-CZ" sz="2000">
                <a:solidFill>
                  <a:schemeClr val="dk1"/>
                </a:solidFill>
                <a:latin typeface="Philosopher"/>
                <a:ea typeface="Philosopher"/>
                <a:cs typeface="Philosopher"/>
                <a:sym typeface="Philosopher"/>
              </a:rPr>
              <a:t>After each participant presents their plan, </a:t>
            </a:r>
            <a:r>
              <a:rPr b="1" lang="cs-CZ" sz="2000">
                <a:solidFill>
                  <a:schemeClr val="dk1"/>
                </a:solidFill>
                <a:latin typeface="Philosopher"/>
                <a:ea typeface="Philosopher"/>
                <a:cs typeface="Philosopher"/>
                <a:sym typeface="Philosopher"/>
              </a:rPr>
              <a:t>the group engages in a discussion</a:t>
            </a:r>
            <a:r>
              <a:rPr lang="cs-CZ" sz="2000">
                <a:solidFill>
                  <a:schemeClr val="dk1"/>
                </a:solidFill>
                <a:latin typeface="Philosopher"/>
                <a:ea typeface="Philosopher"/>
                <a:cs typeface="Philosopher"/>
                <a:sym typeface="Philosopher"/>
              </a:rPr>
              <a:t>. Other group members offer constructive feedback, suggestions, and insights to enhance the engagement strategies presented.</a:t>
            </a:r>
            <a:br>
              <a:rPr lang="cs-CZ" sz="2000">
                <a:solidFill>
                  <a:schemeClr val="dk1"/>
                </a:solidFill>
                <a:latin typeface="Philosopher"/>
                <a:ea typeface="Philosopher"/>
                <a:cs typeface="Philosopher"/>
                <a:sym typeface="Philosopher"/>
              </a:rPr>
            </a:br>
            <a:endParaRPr>
              <a:solidFill>
                <a:schemeClr val="dk1"/>
              </a:solidFill>
              <a:latin typeface="Philosopher"/>
              <a:ea typeface="Philosopher"/>
              <a:cs typeface="Philosopher"/>
              <a:sym typeface="Philosopher"/>
            </a:endParaRPr>
          </a:p>
          <a:p>
            <a:pPr indent="0" lvl="0" marL="457200" rtl="0" algn="l">
              <a:lnSpc>
                <a:spcPct val="115000"/>
              </a:lnSpc>
              <a:spcBef>
                <a:spcPts val="1500"/>
              </a:spcBef>
              <a:spcAft>
                <a:spcPts val="0"/>
              </a:spcAft>
              <a:buNone/>
            </a:pPr>
            <a:r>
              <a:rPr b="1" i="1" lang="cs-CZ" sz="2000">
                <a:solidFill>
                  <a:schemeClr val="dk1"/>
                </a:solidFill>
                <a:latin typeface="Philosopher"/>
                <a:ea typeface="Philosopher"/>
                <a:cs typeface="Philosopher"/>
                <a:sym typeface="Philosopher"/>
              </a:rPr>
              <a:t>Guiding Questions:</a:t>
            </a:r>
            <a:endParaRPr b="1" i="1" sz="2000">
              <a:solidFill>
                <a:schemeClr val="dk1"/>
              </a:solidFill>
              <a:latin typeface="Philosopher"/>
              <a:ea typeface="Philosopher"/>
              <a:cs typeface="Philosopher"/>
              <a:sym typeface="Philosopher"/>
            </a:endParaRPr>
          </a:p>
          <a:p>
            <a:pPr indent="-304800" lvl="1" marL="914400" rtl="0" algn="l">
              <a:lnSpc>
                <a:spcPct val="115000"/>
              </a:lnSpc>
              <a:spcBef>
                <a:spcPts val="1500"/>
              </a:spcBef>
              <a:spcAft>
                <a:spcPts val="0"/>
              </a:spcAft>
              <a:buClr>
                <a:srgbClr val="374151"/>
              </a:buClr>
              <a:buSzPts val="1200"/>
              <a:buFont typeface="Roboto"/>
              <a:buChar char="●"/>
            </a:pPr>
            <a:r>
              <a:rPr lang="cs-CZ" sz="2000">
                <a:solidFill>
                  <a:schemeClr val="dk1"/>
                </a:solidFill>
                <a:latin typeface="Philosopher"/>
                <a:ea typeface="Philosopher"/>
                <a:cs typeface="Philosopher"/>
                <a:sym typeface="Philosopher"/>
              </a:rPr>
              <a:t>What elements of the engagement plan resonate with your teaching context?</a:t>
            </a:r>
            <a:endParaRPr sz="2000">
              <a:solidFill>
                <a:schemeClr val="dk1"/>
              </a:solidFill>
              <a:latin typeface="Philosopher"/>
              <a:ea typeface="Philosopher"/>
              <a:cs typeface="Philosopher"/>
              <a:sym typeface="Philosopher"/>
            </a:endParaRPr>
          </a:p>
          <a:p>
            <a:pPr indent="-304800" lvl="1" marL="914400" rtl="0" algn="l">
              <a:lnSpc>
                <a:spcPct val="115000"/>
              </a:lnSpc>
              <a:spcBef>
                <a:spcPts val="0"/>
              </a:spcBef>
              <a:spcAft>
                <a:spcPts val="0"/>
              </a:spcAft>
              <a:buClr>
                <a:srgbClr val="374151"/>
              </a:buClr>
              <a:buSzPts val="1200"/>
              <a:buFont typeface="Roboto"/>
              <a:buChar char="●"/>
            </a:pPr>
            <a:r>
              <a:rPr lang="cs-CZ" sz="2000">
                <a:solidFill>
                  <a:schemeClr val="dk1"/>
                </a:solidFill>
                <a:latin typeface="Philosopher"/>
                <a:ea typeface="Philosopher"/>
                <a:cs typeface="Philosopher"/>
                <a:sym typeface="Philosopher"/>
              </a:rPr>
              <a:t>How can specific personalization techniques be integrated to better address diverse learner needs?</a:t>
            </a:r>
            <a:endParaRPr sz="2000">
              <a:solidFill>
                <a:schemeClr val="dk1"/>
              </a:solidFill>
              <a:latin typeface="Philosopher"/>
              <a:ea typeface="Philosopher"/>
              <a:cs typeface="Philosopher"/>
              <a:sym typeface="Philosopher"/>
            </a:endParaRPr>
          </a:p>
          <a:p>
            <a:pPr indent="-304800" lvl="1" marL="914400" rtl="0" algn="l">
              <a:lnSpc>
                <a:spcPct val="115000"/>
              </a:lnSpc>
              <a:spcBef>
                <a:spcPts val="0"/>
              </a:spcBef>
              <a:spcAft>
                <a:spcPts val="0"/>
              </a:spcAft>
              <a:buClr>
                <a:srgbClr val="374151"/>
              </a:buClr>
              <a:buSzPts val="1200"/>
              <a:buFont typeface="Roboto"/>
              <a:buChar char="●"/>
            </a:pPr>
            <a:r>
              <a:rPr lang="cs-CZ" sz="2000">
                <a:solidFill>
                  <a:schemeClr val="dk1"/>
                </a:solidFill>
                <a:latin typeface="Philosopher"/>
                <a:ea typeface="Philosopher"/>
                <a:cs typeface="Philosopher"/>
                <a:sym typeface="Philosopher"/>
              </a:rPr>
              <a:t>Are there any innovative approaches that could be applied to enhance engagement?</a:t>
            </a:r>
            <a:endParaRPr sz="2000">
              <a:solidFill>
                <a:schemeClr val="dk1"/>
              </a:solidFill>
              <a:latin typeface="Philosopher"/>
              <a:ea typeface="Philosopher"/>
              <a:cs typeface="Philosopher"/>
              <a:sym typeface="Philosopher"/>
            </a:endParaRPr>
          </a:p>
          <a:p>
            <a:pPr indent="-304800" lvl="1" marL="914400" rtl="0" algn="l">
              <a:lnSpc>
                <a:spcPct val="115000"/>
              </a:lnSpc>
              <a:spcBef>
                <a:spcPts val="0"/>
              </a:spcBef>
              <a:spcAft>
                <a:spcPts val="0"/>
              </a:spcAft>
              <a:buClr>
                <a:srgbClr val="374151"/>
              </a:buClr>
              <a:buSzPts val="1200"/>
              <a:buFont typeface="Roboto"/>
              <a:buChar char="●"/>
            </a:pPr>
            <a:r>
              <a:rPr lang="cs-CZ" sz="2000">
                <a:solidFill>
                  <a:schemeClr val="dk1"/>
                </a:solidFill>
                <a:latin typeface="Philosopher"/>
                <a:ea typeface="Philosopher"/>
                <a:cs typeface="Philosopher"/>
                <a:sym typeface="Philosopher"/>
              </a:rPr>
              <a:t>What challenges might arise when implementing these strategies, and how could they be mitigated?</a:t>
            </a:r>
            <a:endParaRPr sz="1200">
              <a:solidFill>
                <a:srgbClr val="374151"/>
              </a:solidFill>
              <a:latin typeface="Roboto"/>
              <a:ea typeface="Roboto"/>
              <a:cs typeface="Roboto"/>
              <a:sym typeface="Roboto"/>
            </a:endParaRPr>
          </a:p>
          <a:p>
            <a:pPr indent="0" lvl="0" marL="0" rtl="0" algn="l">
              <a:lnSpc>
                <a:spcPct val="115000"/>
              </a:lnSpc>
              <a:spcBef>
                <a:spcPts val="1500"/>
              </a:spcBef>
              <a:spcAft>
                <a:spcPts val="1500"/>
              </a:spcAft>
              <a:buNone/>
            </a:pPr>
            <a:r>
              <a:t/>
            </a:r>
            <a:endParaRPr sz="2000">
              <a:solidFill>
                <a:schemeClr val="dk1"/>
              </a:solidFill>
              <a:latin typeface="Philosopher"/>
              <a:ea typeface="Philosopher"/>
              <a:cs typeface="Philosopher"/>
              <a:sym typeface="Philosopher"/>
            </a:endParaRPr>
          </a:p>
        </p:txBody>
      </p:sp>
      <p:pic>
        <p:nvPicPr>
          <p:cNvPr id="984" name="Google Shape;984;p77"/>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78"/>
          <p:cNvSpPr txBox="1"/>
          <p:nvPr/>
        </p:nvSpPr>
        <p:spPr>
          <a:xfrm>
            <a:off x="1343850" y="73963"/>
            <a:ext cx="9504300" cy="107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800"/>
              <a:buFont typeface="Philosopher"/>
              <a:buNone/>
            </a:pPr>
            <a:r>
              <a:rPr b="1" lang="cs-CZ" sz="2700">
                <a:solidFill>
                  <a:schemeClr val="dk1"/>
                </a:solidFill>
                <a:latin typeface="Philosopher"/>
                <a:ea typeface="Philosopher"/>
                <a:cs typeface="Philosopher"/>
                <a:sym typeface="Philosopher"/>
              </a:rPr>
              <a:t>Collaborative Activity:</a:t>
            </a:r>
            <a:br>
              <a:rPr b="1" lang="cs-CZ" sz="2700">
                <a:solidFill>
                  <a:schemeClr val="dk1"/>
                </a:solidFill>
                <a:latin typeface="Philosopher"/>
                <a:ea typeface="Philosopher"/>
                <a:cs typeface="Philosopher"/>
                <a:sym typeface="Philosopher"/>
              </a:rPr>
            </a:br>
            <a:r>
              <a:rPr b="1" lang="cs-CZ" sz="2700">
                <a:solidFill>
                  <a:schemeClr val="dk1"/>
                </a:solidFill>
                <a:latin typeface="Philosopher"/>
                <a:ea typeface="Philosopher"/>
                <a:cs typeface="Philosopher"/>
                <a:sym typeface="Philosopher"/>
              </a:rPr>
              <a:t>Sharing and Refining Individualized Engagement Plans (III)</a:t>
            </a:r>
            <a:endParaRPr b="1" i="0" sz="2700" u="none" cap="none" strike="noStrike">
              <a:solidFill>
                <a:schemeClr val="dk1"/>
              </a:solidFill>
              <a:latin typeface="Philosopher"/>
              <a:ea typeface="Philosopher"/>
              <a:cs typeface="Philosopher"/>
              <a:sym typeface="Philosopher"/>
            </a:endParaRPr>
          </a:p>
        </p:txBody>
      </p:sp>
      <p:grpSp>
        <p:nvGrpSpPr>
          <p:cNvPr id="990" name="Google Shape;990;p78"/>
          <p:cNvGrpSpPr/>
          <p:nvPr/>
        </p:nvGrpSpPr>
        <p:grpSpPr>
          <a:xfrm>
            <a:off x="5470010" y="1113914"/>
            <a:ext cx="1251984" cy="358200"/>
            <a:chOff x="5470062" y="1167647"/>
            <a:chExt cx="1251984" cy="358200"/>
          </a:xfrm>
        </p:grpSpPr>
        <p:sp>
          <p:nvSpPr>
            <p:cNvPr id="991" name="Google Shape;991;p78"/>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2" name="Google Shape;992;p78"/>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3" name="Google Shape;993;p78"/>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994" name="Google Shape;994;p78"/>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995" name="Google Shape;995;p78"/>
          <p:cNvSpPr txBox="1"/>
          <p:nvPr/>
        </p:nvSpPr>
        <p:spPr>
          <a:xfrm>
            <a:off x="1188150" y="1765375"/>
            <a:ext cx="9815700" cy="3971100"/>
          </a:xfrm>
          <a:prstGeom prst="rect">
            <a:avLst/>
          </a:prstGeom>
          <a:noFill/>
          <a:ln>
            <a:noFill/>
          </a:ln>
        </p:spPr>
        <p:txBody>
          <a:bodyPr anchorCtr="0" anchor="t" bIns="45700" lIns="91425" spcFirstLastPara="1" rIns="91425" wrap="square" tIns="45700">
            <a:spAutoFit/>
          </a:bodyPr>
          <a:lstStyle/>
          <a:p>
            <a:pPr indent="457200" lvl="0" marL="0" rtl="0" algn="l">
              <a:lnSpc>
                <a:spcPct val="115000"/>
              </a:lnSpc>
              <a:spcBef>
                <a:spcPts val="1500"/>
              </a:spcBef>
              <a:spcAft>
                <a:spcPts val="0"/>
              </a:spcAft>
              <a:buNone/>
            </a:pPr>
            <a:r>
              <a:rPr b="1" lang="cs-CZ" sz="2000">
                <a:solidFill>
                  <a:schemeClr val="dk1"/>
                </a:solidFill>
                <a:latin typeface="Philosopher"/>
                <a:ea typeface="Philosopher"/>
                <a:cs typeface="Philosopher"/>
                <a:sym typeface="Philosopher"/>
              </a:rPr>
              <a:t>5</a:t>
            </a:r>
            <a:r>
              <a:rPr b="1" lang="cs-CZ" sz="2000">
                <a:solidFill>
                  <a:schemeClr val="dk1"/>
                </a:solidFill>
                <a:latin typeface="Philosopher"/>
                <a:ea typeface="Philosopher"/>
                <a:cs typeface="Philosopher"/>
                <a:sym typeface="Philosopher"/>
              </a:rPr>
              <a:t>. </a:t>
            </a:r>
            <a:r>
              <a:rPr lang="cs-CZ" sz="2000">
                <a:solidFill>
                  <a:schemeClr val="dk1"/>
                </a:solidFill>
                <a:latin typeface="Philosopher"/>
                <a:ea typeface="Philosopher"/>
                <a:cs typeface="Philosopher"/>
                <a:sym typeface="Philosopher"/>
              </a:rPr>
              <a:t>After receiving feedback, participants take a few minutes to </a:t>
            </a:r>
            <a:r>
              <a:rPr b="1" lang="cs-CZ" sz="2000">
                <a:solidFill>
                  <a:schemeClr val="dk1"/>
                </a:solidFill>
                <a:latin typeface="Philosopher"/>
                <a:ea typeface="Philosopher"/>
                <a:cs typeface="Philosopher"/>
                <a:sym typeface="Philosopher"/>
              </a:rPr>
              <a:t>revise and refine their engagement plans</a:t>
            </a:r>
            <a:r>
              <a:rPr lang="cs-CZ" sz="2000">
                <a:solidFill>
                  <a:schemeClr val="dk1"/>
                </a:solidFill>
                <a:latin typeface="Philosopher"/>
                <a:ea typeface="Philosopher"/>
                <a:cs typeface="Philosopher"/>
                <a:sym typeface="Philosopher"/>
              </a:rPr>
              <a:t> based on the insights gained from the group discussion. (</a:t>
            </a:r>
            <a:r>
              <a:rPr b="1" i="1" lang="cs-CZ" sz="2000">
                <a:solidFill>
                  <a:schemeClr val="dk1"/>
                </a:solidFill>
                <a:latin typeface="Philosopher"/>
                <a:ea typeface="Philosopher"/>
                <a:cs typeface="Philosopher"/>
                <a:sym typeface="Philosopher"/>
              </a:rPr>
              <a:t>Note:</a:t>
            </a:r>
            <a:r>
              <a:rPr lang="cs-CZ" sz="2000">
                <a:solidFill>
                  <a:schemeClr val="dk1"/>
                </a:solidFill>
                <a:latin typeface="Philosopher"/>
                <a:ea typeface="Philosopher"/>
                <a:cs typeface="Philosopher"/>
                <a:sym typeface="Philosopher"/>
              </a:rPr>
              <a:t> Emphasize that participants can adapt feedback to suit their teaching style and learners' characteristics.)</a:t>
            </a:r>
            <a:endParaRPr sz="2000">
              <a:solidFill>
                <a:schemeClr val="dk1"/>
              </a:solidFill>
              <a:latin typeface="Philosopher"/>
              <a:ea typeface="Philosopher"/>
              <a:cs typeface="Philosopher"/>
              <a:sym typeface="Philosopher"/>
            </a:endParaRPr>
          </a:p>
          <a:p>
            <a:pPr indent="457200" lvl="0" marL="0" rtl="0" algn="l">
              <a:lnSpc>
                <a:spcPct val="115000"/>
              </a:lnSpc>
              <a:spcBef>
                <a:spcPts val="1500"/>
              </a:spcBef>
              <a:spcAft>
                <a:spcPts val="0"/>
              </a:spcAft>
              <a:buNone/>
            </a:pPr>
            <a:r>
              <a:rPr b="1" lang="cs-CZ" sz="2000">
                <a:solidFill>
                  <a:schemeClr val="dk1"/>
                </a:solidFill>
                <a:latin typeface="Philosopher"/>
                <a:ea typeface="Philosopher"/>
                <a:cs typeface="Philosopher"/>
                <a:sym typeface="Philosopher"/>
              </a:rPr>
              <a:t>6. </a:t>
            </a:r>
            <a:r>
              <a:rPr lang="cs-CZ" sz="2000">
                <a:solidFill>
                  <a:schemeClr val="dk1"/>
                </a:solidFill>
                <a:latin typeface="Philosopher"/>
                <a:ea typeface="Philosopher"/>
                <a:cs typeface="Philosopher"/>
                <a:sym typeface="Philosopher"/>
              </a:rPr>
              <a:t>Participants reconvene as a whole group. </a:t>
            </a:r>
            <a:r>
              <a:rPr b="1" lang="cs-CZ" sz="2000">
                <a:solidFill>
                  <a:schemeClr val="dk1"/>
                </a:solidFill>
                <a:latin typeface="Philosopher"/>
                <a:ea typeface="Philosopher"/>
                <a:cs typeface="Philosopher"/>
                <a:sym typeface="Philosopher"/>
              </a:rPr>
              <a:t>Each small group selects one engagement plan that has been refined based on the feedback received</a:t>
            </a:r>
            <a:r>
              <a:rPr lang="cs-CZ" sz="2000">
                <a:solidFill>
                  <a:schemeClr val="dk1"/>
                </a:solidFill>
                <a:latin typeface="Philosopher"/>
                <a:ea typeface="Philosopher"/>
                <a:cs typeface="Philosopher"/>
                <a:sym typeface="Philosopher"/>
              </a:rPr>
              <a:t>. One representative from each group briefly s</a:t>
            </a:r>
            <a:r>
              <a:rPr b="1" lang="cs-CZ" sz="2000">
                <a:solidFill>
                  <a:schemeClr val="dk1"/>
                </a:solidFill>
                <a:latin typeface="Philosopher"/>
                <a:ea typeface="Philosopher"/>
                <a:cs typeface="Philosopher"/>
                <a:sym typeface="Philosopher"/>
              </a:rPr>
              <a:t>hares the revised plan</a:t>
            </a:r>
            <a:r>
              <a:rPr lang="cs-CZ" sz="2000">
                <a:solidFill>
                  <a:schemeClr val="dk1"/>
                </a:solidFill>
                <a:latin typeface="Philosopher"/>
                <a:ea typeface="Philosopher"/>
                <a:cs typeface="Philosopher"/>
                <a:sym typeface="Philosopher"/>
              </a:rPr>
              <a:t> with the entire audience.</a:t>
            </a:r>
            <a:endParaRPr sz="2000">
              <a:solidFill>
                <a:schemeClr val="dk1"/>
              </a:solidFill>
              <a:latin typeface="Philosopher"/>
              <a:ea typeface="Philosopher"/>
              <a:cs typeface="Philosopher"/>
              <a:sym typeface="Philosopher"/>
            </a:endParaRPr>
          </a:p>
          <a:p>
            <a:pPr indent="0" lvl="0" marL="0" rtl="0" algn="l">
              <a:lnSpc>
                <a:spcPct val="115000"/>
              </a:lnSpc>
              <a:spcBef>
                <a:spcPts val="1500"/>
              </a:spcBef>
              <a:spcAft>
                <a:spcPts val="1500"/>
              </a:spcAft>
              <a:buNone/>
            </a:pPr>
            <a:r>
              <a:rPr b="1" lang="cs-CZ" sz="2000" u="sng">
                <a:solidFill>
                  <a:schemeClr val="dk1"/>
                </a:solidFill>
                <a:latin typeface="Philosopher"/>
                <a:ea typeface="Philosopher"/>
                <a:cs typeface="Philosopher"/>
                <a:sym typeface="Philosopher"/>
              </a:rPr>
              <a:t>Reflection: </a:t>
            </a:r>
            <a:r>
              <a:rPr lang="cs-CZ" sz="2000">
                <a:solidFill>
                  <a:schemeClr val="dk1"/>
                </a:solidFill>
                <a:latin typeface="Philosopher"/>
                <a:ea typeface="Philosopher"/>
                <a:cs typeface="Philosopher"/>
                <a:sym typeface="Philosopher"/>
              </a:rPr>
              <a:t>After each presentation, encourage reflections on the collaborative process and the value of peer feedback.</a:t>
            </a:r>
            <a:endParaRPr sz="2000">
              <a:solidFill>
                <a:schemeClr val="dk1"/>
              </a:solidFill>
              <a:latin typeface="Philosopher"/>
              <a:ea typeface="Philosopher"/>
              <a:cs typeface="Philosopher"/>
              <a:sym typeface="Philosopher"/>
            </a:endParaRPr>
          </a:p>
        </p:txBody>
      </p:sp>
      <p:pic>
        <p:nvPicPr>
          <p:cNvPr id="996" name="Google Shape;996;p78"/>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pic>
        <p:nvPicPr>
          <p:cNvPr descr="A picture containing yellow&#10;&#10;Description automatically generated" id="1001" name="Google Shape;1001;p79"/>
          <p:cNvPicPr preferRelativeResize="0"/>
          <p:nvPr>
            <p:ph idx="2" type="pic"/>
          </p:nvPr>
        </p:nvPicPr>
        <p:blipFill rotWithShape="1">
          <a:blip r:embed="rId3">
            <a:alphaModFix/>
          </a:blip>
          <a:srcRect b="0" l="28722" r="28722" t="0"/>
          <a:stretch/>
        </p:blipFill>
        <p:spPr>
          <a:xfrm>
            <a:off x="627063" y="0"/>
            <a:ext cx="2917825" cy="6858000"/>
          </a:xfrm>
          <a:prstGeom prst="rect">
            <a:avLst/>
          </a:prstGeom>
          <a:noFill/>
          <a:ln>
            <a:noFill/>
          </a:ln>
        </p:spPr>
      </p:pic>
      <p:sp>
        <p:nvSpPr>
          <p:cNvPr id="1002" name="Google Shape;1002;p79"/>
          <p:cNvSpPr txBox="1"/>
          <p:nvPr/>
        </p:nvSpPr>
        <p:spPr>
          <a:xfrm>
            <a:off x="6216246" y="701602"/>
            <a:ext cx="3044700" cy="36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4000" u="none" cap="none" strike="noStrike">
                <a:solidFill>
                  <a:schemeClr val="dk1"/>
                </a:solidFill>
                <a:latin typeface="Philosopher"/>
                <a:ea typeface="Philosopher"/>
                <a:cs typeface="Philosopher"/>
                <a:sym typeface="Philosopher"/>
              </a:rPr>
              <a:t>FAQ</a:t>
            </a:r>
            <a:endParaRPr b="1" i="0" sz="4000" u="none" cap="none" strike="noStrike">
              <a:solidFill>
                <a:schemeClr val="dk1"/>
              </a:solidFill>
              <a:latin typeface="Philosopher"/>
              <a:ea typeface="Philosopher"/>
              <a:cs typeface="Philosopher"/>
              <a:sym typeface="Philosopher"/>
            </a:endParaRPr>
          </a:p>
        </p:txBody>
      </p:sp>
      <p:grpSp>
        <p:nvGrpSpPr>
          <p:cNvPr id="1003" name="Google Shape;1003;p79"/>
          <p:cNvGrpSpPr/>
          <p:nvPr/>
        </p:nvGrpSpPr>
        <p:grpSpPr>
          <a:xfrm>
            <a:off x="7112674" y="1329442"/>
            <a:ext cx="1251876" cy="358096"/>
            <a:chOff x="5470062" y="1167647"/>
            <a:chExt cx="1251876" cy="358096"/>
          </a:xfrm>
        </p:grpSpPr>
        <p:sp>
          <p:nvSpPr>
            <p:cNvPr id="1004" name="Google Shape;1004;p79"/>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5" name="Google Shape;1005;p79"/>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6" name="Google Shape;1006;p79"/>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007" name="Google Shape;1007;p79"/>
          <p:cNvSpPr txBox="1"/>
          <p:nvPr/>
        </p:nvSpPr>
        <p:spPr>
          <a:xfrm>
            <a:off x="5272999" y="5457537"/>
            <a:ext cx="6551671" cy="809668"/>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000"/>
              <a:buFont typeface="Arial"/>
              <a:buNone/>
            </a:pPr>
            <a:r>
              <a:t/>
            </a:r>
            <a:endParaRPr b="0" i="0" sz="1000" u="none" cap="none" strike="noStrike">
              <a:solidFill>
                <a:schemeClr val="dk1"/>
              </a:solidFill>
              <a:latin typeface="Roboto"/>
              <a:ea typeface="Roboto"/>
              <a:cs typeface="Roboto"/>
              <a:sym typeface="Roboto"/>
            </a:endParaRPr>
          </a:p>
        </p:txBody>
      </p:sp>
      <p:pic>
        <p:nvPicPr>
          <p:cNvPr descr="A picture containing icon&#10;&#10;Description automatically generated" id="1008" name="Google Shape;1008;p79"/>
          <p:cNvPicPr preferRelativeResize="0"/>
          <p:nvPr/>
        </p:nvPicPr>
        <p:blipFill rotWithShape="1">
          <a:blip r:embed="rId4">
            <a:alphaModFix/>
          </a:blip>
          <a:srcRect b="0" l="0" r="0" t="0"/>
          <a:stretch/>
        </p:blipFill>
        <p:spPr>
          <a:xfrm>
            <a:off x="10625575" y="0"/>
            <a:ext cx="1723782" cy="1218637"/>
          </a:xfrm>
          <a:prstGeom prst="rect">
            <a:avLst/>
          </a:prstGeom>
          <a:noFill/>
          <a:ln>
            <a:noFill/>
          </a:ln>
        </p:spPr>
      </p:pic>
      <p:sp>
        <p:nvSpPr>
          <p:cNvPr id="1009" name="Google Shape;1009;p79"/>
          <p:cNvSpPr txBox="1"/>
          <p:nvPr/>
        </p:nvSpPr>
        <p:spPr>
          <a:xfrm>
            <a:off x="3644537" y="2024744"/>
            <a:ext cx="8188234" cy="3247988"/>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rPr b="0" i="0" lang="cs-CZ" sz="3200" u="none" cap="none" strike="noStrike">
                <a:solidFill>
                  <a:schemeClr val="dk1"/>
                </a:solidFill>
                <a:latin typeface="Philosopher"/>
                <a:ea typeface="Philosopher"/>
                <a:cs typeface="Philosopher"/>
                <a:sym typeface="Philosopher"/>
              </a:rPr>
              <a:t>Do you have </a:t>
            </a:r>
            <a:r>
              <a:rPr b="1" i="0" lang="cs-CZ" sz="3200" u="none" cap="none" strike="noStrike">
                <a:solidFill>
                  <a:schemeClr val="dk1"/>
                </a:solidFill>
                <a:latin typeface="Philosopher"/>
                <a:ea typeface="Philosopher"/>
                <a:cs typeface="Philosopher"/>
                <a:sym typeface="Philosopher"/>
              </a:rPr>
              <a:t>any questions </a:t>
            </a:r>
            <a:r>
              <a:rPr b="0" i="0" lang="cs-CZ" sz="3200" u="none" cap="none" strike="noStrike">
                <a:solidFill>
                  <a:schemeClr val="dk1"/>
                </a:solidFill>
                <a:latin typeface="Philosopher"/>
                <a:ea typeface="Philosopher"/>
                <a:cs typeface="Philosopher"/>
                <a:sym typeface="Philosopher"/>
              </a:rPr>
              <a:t>related to the content of the workshop? Feel free to ask them now!</a:t>
            </a:r>
            <a:endParaRPr b="0" i="0" sz="3200" u="none" cap="none" strike="noStrike">
              <a:solidFill>
                <a:schemeClr val="dk1"/>
              </a:solidFill>
              <a:latin typeface="Philosopher"/>
              <a:ea typeface="Philosopher"/>
              <a:cs typeface="Philosopher"/>
              <a:sym typeface="Philosopher"/>
            </a:endParaRPr>
          </a:p>
        </p:txBody>
      </p:sp>
      <p:pic>
        <p:nvPicPr>
          <p:cNvPr id="1010" name="Google Shape;1010;p79"/>
          <p:cNvPicPr preferRelativeResize="0"/>
          <p:nvPr/>
        </p:nvPicPr>
        <p:blipFill>
          <a:blip r:embed="rId5">
            <a:alphaModFix/>
          </a:blip>
          <a:stretch>
            <a:fillRect/>
          </a:stretch>
        </p:blipFill>
        <p:spPr>
          <a:xfrm>
            <a:off x="9866100" y="6267199"/>
            <a:ext cx="1857499" cy="3887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80"/>
          <p:cNvSpPr txBox="1"/>
          <p:nvPr/>
        </p:nvSpPr>
        <p:spPr>
          <a:xfrm>
            <a:off x="4573596" y="688927"/>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4000" u="none" cap="none" strike="noStrike">
                <a:solidFill>
                  <a:schemeClr val="dk1"/>
                </a:solidFill>
                <a:latin typeface="Philosopher"/>
                <a:ea typeface="Philosopher"/>
                <a:cs typeface="Philosopher"/>
                <a:sym typeface="Philosopher"/>
              </a:rPr>
              <a:t>Evaluation &amp; Conclusion</a:t>
            </a:r>
            <a:endParaRPr b="1" i="0" sz="4000" u="none" cap="none" strike="noStrike">
              <a:solidFill>
                <a:schemeClr val="dk1"/>
              </a:solidFill>
              <a:latin typeface="Philosopher"/>
              <a:ea typeface="Philosopher"/>
              <a:cs typeface="Philosopher"/>
              <a:sym typeface="Philosopher"/>
            </a:endParaRPr>
          </a:p>
        </p:txBody>
      </p:sp>
      <p:grpSp>
        <p:nvGrpSpPr>
          <p:cNvPr id="1016" name="Google Shape;1016;p80"/>
          <p:cNvGrpSpPr/>
          <p:nvPr/>
        </p:nvGrpSpPr>
        <p:grpSpPr>
          <a:xfrm>
            <a:off x="5470061" y="1709272"/>
            <a:ext cx="1251876" cy="358096"/>
            <a:chOff x="5470062" y="1167647"/>
            <a:chExt cx="1251876" cy="358096"/>
          </a:xfrm>
        </p:grpSpPr>
        <p:sp>
          <p:nvSpPr>
            <p:cNvPr id="1017" name="Google Shape;1017;p80"/>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8" name="Google Shape;1018;p80"/>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9" name="Google Shape;1019;p80"/>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020" name="Google Shape;1020;p80"/>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1021" name="Google Shape;1021;p80"/>
          <p:cNvSpPr txBox="1"/>
          <p:nvPr/>
        </p:nvSpPr>
        <p:spPr>
          <a:xfrm>
            <a:off x="1287236" y="2229898"/>
            <a:ext cx="10395857" cy="3065109"/>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rPr b="0" i="0" lang="cs-CZ" sz="3200" u="none" cap="none" strike="noStrike">
                <a:solidFill>
                  <a:schemeClr val="dk1"/>
                </a:solidFill>
                <a:latin typeface="Philosopher"/>
                <a:ea typeface="Philosopher"/>
                <a:cs typeface="Philosopher"/>
                <a:sym typeface="Philosopher"/>
              </a:rPr>
              <a:t>What have you learned today? How will you be able to use your new knowledge and skills in the future?</a:t>
            </a:r>
            <a:endParaRPr/>
          </a:p>
          <a:p>
            <a:pPr indent="0" lvl="0" marL="0" marR="0" rtl="0" algn="ctr">
              <a:lnSpc>
                <a:spcPct val="100000"/>
              </a:lnSpc>
              <a:spcBef>
                <a:spcPts val="0"/>
              </a:spcBef>
              <a:spcAft>
                <a:spcPts val="0"/>
              </a:spcAft>
              <a:buClr>
                <a:schemeClr val="dk1"/>
              </a:buClr>
              <a:buSzPts val="1400"/>
              <a:buFont typeface="Philosopher"/>
              <a:buNone/>
            </a:pPr>
            <a:r>
              <a:t/>
            </a:r>
            <a:endParaRPr b="0" i="0" sz="3200" u="none" cap="none" strike="noStrike">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400"/>
              <a:buFont typeface="Philosopher"/>
              <a:buNone/>
            </a:pPr>
            <a:r>
              <a:rPr b="0" i="0" lang="cs-CZ" sz="3200" u="none" cap="none" strike="noStrike">
                <a:solidFill>
                  <a:schemeClr val="dk1"/>
                </a:solidFill>
                <a:latin typeface="Philosopher"/>
                <a:ea typeface="Philosopher"/>
                <a:cs typeface="Philosopher"/>
                <a:sym typeface="Philosopher"/>
              </a:rPr>
              <a:t>Please, fill out the</a:t>
            </a:r>
            <a:r>
              <a:rPr b="1" i="0" lang="cs-CZ" sz="3200" u="none" cap="none" strike="noStrike">
                <a:solidFill>
                  <a:schemeClr val="dk1"/>
                </a:solidFill>
                <a:latin typeface="Philosopher"/>
                <a:ea typeface="Philosopher"/>
                <a:cs typeface="Philosopher"/>
                <a:sym typeface="Philosopher"/>
              </a:rPr>
              <a:t> evaluation survey</a:t>
            </a:r>
            <a:r>
              <a:rPr b="0" i="0" lang="cs-CZ" sz="3200" u="none" cap="none" strike="noStrike">
                <a:solidFill>
                  <a:schemeClr val="dk1"/>
                </a:solidFill>
                <a:latin typeface="Philosopher"/>
                <a:ea typeface="Philosopher"/>
                <a:cs typeface="Philosopher"/>
                <a:sym typeface="Philosopher"/>
              </a:rPr>
              <a:t>!</a:t>
            </a:r>
            <a:endParaRPr b="0" i="0" sz="3200" u="none" cap="none" strike="noStrike">
              <a:solidFill>
                <a:schemeClr val="dk1"/>
              </a:solidFill>
              <a:latin typeface="Philosopher"/>
              <a:ea typeface="Philosopher"/>
              <a:cs typeface="Philosopher"/>
              <a:sym typeface="Philosopher"/>
            </a:endParaRPr>
          </a:p>
        </p:txBody>
      </p:sp>
      <p:pic>
        <p:nvPicPr>
          <p:cNvPr id="1022" name="Google Shape;1022;p80"/>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18"/>
          <p:cNvPicPr preferRelativeResize="0"/>
          <p:nvPr/>
        </p:nvPicPr>
        <p:blipFill>
          <a:blip r:embed="rId3">
            <a:alphaModFix amt="16000"/>
          </a:blip>
          <a:stretch>
            <a:fillRect/>
          </a:stretch>
        </p:blipFill>
        <p:spPr>
          <a:xfrm>
            <a:off x="-21400" y="0"/>
            <a:ext cx="12213400" cy="6858000"/>
          </a:xfrm>
          <a:prstGeom prst="rect">
            <a:avLst/>
          </a:prstGeom>
          <a:noFill/>
          <a:ln>
            <a:noFill/>
          </a:ln>
        </p:spPr>
      </p:pic>
      <p:sp>
        <p:nvSpPr>
          <p:cNvPr id="120" name="Google Shape;120;p18"/>
          <p:cNvSpPr txBox="1"/>
          <p:nvPr/>
        </p:nvSpPr>
        <p:spPr>
          <a:xfrm>
            <a:off x="4462084" y="591032"/>
            <a:ext cx="3734400" cy="195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2400" u="none" cap="none" strike="noStrike">
                <a:solidFill>
                  <a:schemeClr val="dk1"/>
                </a:solidFill>
                <a:latin typeface="Philosopher"/>
                <a:ea typeface="Philosopher"/>
                <a:cs typeface="Philosopher"/>
                <a:sym typeface="Philosopher"/>
              </a:rPr>
              <a:t>Icebreaker – </a:t>
            </a:r>
            <a:br>
              <a:rPr b="1" i="0" lang="cs-CZ" sz="2400" u="none" cap="none" strike="noStrike">
                <a:solidFill>
                  <a:schemeClr val="dk1"/>
                </a:solidFill>
                <a:latin typeface="Philosopher"/>
                <a:ea typeface="Philosopher"/>
                <a:cs typeface="Philosopher"/>
                <a:sym typeface="Philosopher"/>
              </a:rPr>
            </a:br>
            <a:r>
              <a:rPr b="1" lang="cs-CZ" sz="2400">
                <a:solidFill>
                  <a:schemeClr val="dk1"/>
                </a:solidFill>
                <a:latin typeface="Philosopher"/>
                <a:ea typeface="Philosopher"/>
                <a:cs typeface="Philosopher"/>
                <a:sym typeface="Philosopher"/>
              </a:rPr>
              <a:t>"Two Truths and a Lie"</a:t>
            </a:r>
            <a:endParaRPr b="1" i="0" sz="2400" u="none" cap="none" strike="noStrike">
              <a:solidFill>
                <a:schemeClr val="dk1"/>
              </a:solidFill>
              <a:latin typeface="Philosopher"/>
              <a:ea typeface="Philosopher"/>
              <a:cs typeface="Philosopher"/>
              <a:sym typeface="Philosopher"/>
            </a:endParaRPr>
          </a:p>
        </p:txBody>
      </p:sp>
      <p:grpSp>
        <p:nvGrpSpPr>
          <p:cNvPr id="121" name="Google Shape;121;p18"/>
          <p:cNvGrpSpPr/>
          <p:nvPr/>
        </p:nvGrpSpPr>
        <p:grpSpPr>
          <a:xfrm>
            <a:off x="5703337" y="1246897"/>
            <a:ext cx="1251876" cy="358096"/>
            <a:chOff x="5470062" y="1167647"/>
            <a:chExt cx="1251876" cy="358096"/>
          </a:xfrm>
        </p:grpSpPr>
        <p:sp>
          <p:nvSpPr>
            <p:cNvPr id="122" name="Google Shape;122;p18"/>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3" name="Google Shape;123;p18"/>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4" name="Google Shape;124;p18"/>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25" name="Google Shape;125;p18"/>
          <p:cNvPicPr preferRelativeResize="0"/>
          <p:nvPr/>
        </p:nvPicPr>
        <p:blipFill rotWithShape="1">
          <a:blip r:embed="rId4">
            <a:alphaModFix/>
          </a:blip>
          <a:srcRect b="0" l="0" r="0" t="0"/>
          <a:stretch/>
        </p:blipFill>
        <p:spPr>
          <a:xfrm>
            <a:off x="10625575" y="0"/>
            <a:ext cx="1723782" cy="1218637"/>
          </a:xfrm>
          <a:prstGeom prst="rect">
            <a:avLst/>
          </a:prstGeom>
          <a:noFill/>
          <a:ln>
            <a:noFill/>
          </a:ln>
        </p:spPr>
      </p:pic>
      <p:sp>
        <p:nvSpPr>
          <p:cNvPr id="126" name="Google Shape;126;p18"/>
          <p:cNvSpPr txBox="1"/>
          <p:nvPr/>
        </p:nvSpPr>
        <p:spPr>
          <a:xfrm>
            <a:off x="1462075" y="2065075"/>
            <a:ext cx="9734400" cy="3371700"/>
          </a:xfrm>
          <a:prstGeom prst="rect">
            <a:avLst/>
          </a:prstGeom>
          <a:noFill/>
          <a:ln>
            <a:noFill/>
          </a:ln>
        </p:spPr>
        <p:txBody>
          <a:bodyPr anchorCtr="0" anchor="t" bIns="45700" lIns="91425" spcFirstLastPara="1" rIns="91425" wrap="square" tIns="45700">
            <a:spAutoFit/>
          </a:bodyPr>
          <a:lstStyle/>
          <a:p>
            <a:pPr indent="0" lvl="0" marL="457200" marR="0" rtl="0" algn="just">
              <a:lnSpc>
                <a:spcPct val="115000"/>
              </a:lnSpc>
              <a:spcBef>
                <a:spcPts val="0"/>
              </a:spcBef>
              <a:spcAft>
                <a:spcPts val="0"/>
              </a:spcAft>
              <a:buNone/>
            </a:pPr>
            <a:r>
              <a:t/>
            </a:r>
            <a:endParaRPr sz="2000">
              <a:solidFill>
                <a:schemeClr val="dk1"/>
              </a:solidFill>
              <a:latin typeface="Philosopher"/>
              <a:ea typeface="Philosopher"/>
              <a:cs typeface="Philosopher"/>
              <a:sym typeface="Philosopher"/>
            </a:endParaRPr>
          </a:p>
          <a:p>
            <a:pPr indent="-349250" lvl="0" marL="342900" marR="0" rtl="0" algn="just">
              <a:lnSpc>
                <a:spcPct val="115000"/>
              </a:lnSpc>
              <a:spcBef>
                <a:spcPts val="0"/>
              </a:spcBef>
              <a:spcAft>
                <a:spcPts val="0"/>
              </a:spcAft>
              <a:buClr>
                <a:schemeClr val="dk1"/>
              </a:buClr>
              <a:buSzPts val="2100"/>
              <a:buFont typeface="Philosopher"/>
              <a:buAutoNum type="arabicPeriod"/>
            </a:pPr>
            <a:r>
              <a:rPr lang="cs-CZ" sz="2100">
                <a:solidFill>
                  <a:schemeClr val="dk1"/>
                </a:solidFill>
                <a:latin typeface="Philosopher"/>
                <a:ea typeface="Philosopher"/>
                <a:cs typeface="Philosopher"/>
                <a:sym typeface="Philosopher"/>
              </a:rPr>
              <a:t>Instruct each participant to think of two true statements and one false statement about themselves related to digital technology or online learning.</a:t>
            </a:r>
            <a:endParaRPr sz="2100">
              <a:solidFill>
                <a:schemeClr val="dk1"/>
              </a:solidFill>
              <a:latin typeface="Philosopher"/>
              <a:ea typeface="Philosopher"/>
              <a:cs typeface="Philosopher"/>
              <a:sym typeface="Philosopher"/>
            </a:endParaRPr>
          </a:p>
          <a:p>
            <a:pPr indent="0" lvl="0" marL="457200" marR="0" rtl="0" algn="just">
              <a:lnSpc>
                <a:spcPct val="115000"/>
              </a:lnSpc>
              <a:spcBef>
                <a:spcPts val="0"/>
              </a:spcBef>
              <a:spcAft>
                <a:spcPts val="0"/>
              </a:spcAft>
              <a:buNone/>
            </a:pPr>
            <a:r>
              <a:t/>
            </a:r>
            <a:endParaRPr sz="2100">
              <a:solidFill>
                <a:schemeClr val="dk1"/>
              </a:solidFill>
              <a:latin typeface="Philosopher"/>
              <a:ea typeface="Philosopher"/>
              <a:cs typeface="Philosopher"/>
              <a:sym typeface="Philosopher"/>
            </a:endParaRPr>
          </a:p>
          <a:p>
            <a:pPr indent="-349250" lvl="0" marL="342900" marR="0" rtl="0" algn="just">
              <a:lnSpc>
                <a:spcPct val="115000"/>
              </a:lnSpc>
              <a:spcBef>
                <a:spcPts val="0"/>
              </a:spcBef>
              <a:spcAft>
                <a:spcPts val="0"/>
              </a:spcAft>
              <a:buClr>
                <a:schemeClr val="dk1"/>
              </a:buClr>
              <a:buSzPts val="2100"/>
              <a:buFont typeface="Philosopher"/>
              <a:buAutoNum type="arabicPeriod"/>
            </a:pPr>
            <a:r>
              <a:rPr lang="cs-CZ" sz="2100">
                <a:solidFill>
                  <a:schemeClr val="dk1"/>
                </a:solidFill>
                <a:latin typeface="Philosopher"/>
                <a:ea typeface="Philosopher"/>
                <a:cs typeface="Philosopher"/>
                <a:sym typeface="Philosopher"/>
              </a:rPr>
              <a:t>Participants take turns sharing their statements, and the rest of the group guesses which statement is the lie.</a:t>
            </a:r>
            <a:endParaRPr sz="2100">
              <a:solidFill>
                <a:schemeClr val="dk1"/>
              </a:solidFill>
              <a:latin typeface="Philosopher"/>
              <a:ea typeface="Philosopher"/>
              <a:cs typeface="Philosopher"/>
              <a:sym typeface="Philosopher"/>
            </a:endParaRPr>
          </a:p>
          <a:p>
            <a:pPr indent="0" lvl="0" marL="457200" marR="0" rtl="0" algn="just">
              <a:lnSpc>
                <a:spcPct val="115000"/>
              </a:lnSpc>
              <a:spcBef>
                <a:spcPts val="0"/>
              </a:spcBef>
              <a:spcAft>
                <a:spcPts val="0"/>
              </a:spcAft>
              <a:buNone/>
            </a:pPr>
            <a:r>
              <a:t/>
            </a:r>
            <a:endParaRPr sz="2100">
              <a:solidFill>
                <a:schemeClr val="dk1"/>
              </a:solidFill>
              <a:latin typeface="Philosopher"/>
              <a:ea typeface="Philosopher"/>
              <a:cs typeface="Philosopher"/>
              <a:sym typeface="Philosopher"/>
            </a:endParaRPr>
          </a:p>
          <a:p>
            <a:pPr indent="-349250" lvl="0" marL="342900" marR="0" rtl="0" algn="just">
              <a:lnSpc>
                <a:spcPct val="115000"/>
              </a:lnSpc>
              <a:spcBef>
                <a:spcPts val="0"/>
              </a:spcBef>
              <a:spcAft>
                <a:spcPts val="0"/>
              </a:spcAft>
              <a:buClr>
                <a:schemeClr val="dk1"/>
              </a:buClr>
              <a:buSzPts val="2100"/>
              <a:buFont typeface="Philosopher"/>
              <a:buAutoNum type="arabicPeriod"/>
            </a:pPr>
            <a:r>
              <a:rPr lang="cs-CZ" sz="2100">
                <a:solidFill>
                  <a:schemeClr val="dk1"/>
                </a:solidFill>
                <a:latin typeface="Philosopher"/>
                <a:ea typeface="Philosopher"/>
                <a:cs typeface="Philosopher"/>
                <a:sym typeface="Philosopher"/>
              </a:rPr>
              <a:t>This activity encourages engagement, introduces participants, and adds an element of fun.</a:t>
            </a:r>
            <a:endParaRPr sz="2100">
              <a:latin typeface="Philosopher"/>
              <a:ea typeface="Philosopher"/>
              <a:cs typeface="Philosopher"/>
              <a:sym typeface="Philosopher"/>
            </a:endParaRPr>
          </a:p>
        </p:txBody>
      </p:sp>
      <p:pic>
        <p:nvPicPr>
          <p:cNvPr id="127" name="Google Shape;127;p18"/>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pic>
        <p:nvPicPr>
          <p:cNvPr descr="A person sitting at a desk with a computer and papers on it&#10;&#10;Description automatically generated with low confidence" id="1027" name="Google Shape;1027;p81"/>
          <p:cNvPicPr preferRelativeResize="0"/>
          <p:nvPr/>
        </p:nvPicPr>
        <p:blipFill rotWithShape="1">
          <a:blip r:embed="rId3">
            <a:alphaModFix/>
          </a:blip>
          <a:srcRect b="0" l="0" r="0" t="0"/>
          <a:stretch/>
        </p:blipFill>
        <p:spPr>
          <a:xfrm>
            <a:off x="0" y="-1"/>
            <a:ext cx="12192000" cy="6858001"/>
          </a:xfrm>
          <a:prstGeom prst="rect">
            <a:avLst/>
          </a:prstGeom>
          <a:noFill/>
          <a:ln>
            <a:noFill/>
          </a:ln>
        </p:spPr>
      </p:pic>
      <p:sp>
        <p:nvSpPr>
          <p:cNvPr id="1028" name="Google Shape;1028;p81"/>
          <p:cNvSpPr/>
          <p:nvPr/>
        </p:nvSpPr>
        <p:spPr>
          <a:xfrm>
            <a:off x="-264695" y="-270712"/>
            <a:ext cx="12721500" cy="7399500"/>
          </a:xfrm>
          <a:prstGeom prst="rect">
            <a:avLst/>
          </a:prstGeom>
          <a:gradFill>
            <a:gsLst>
              <a:gs pos="0">
                <a:srgbClr val="FFE77E">
                  <a:alpha val="0"/>
                </a:srgbClr>
              </a:gs>
              <a:gs pos="100000">
                <a:srgbClr val="FFEDB1"/>
              </a:gs>
            </a:gsLst>
            <a:path path="circle">
              <a:fillToRect b="50%" l="50%" r="50%" t="50%"/>
            </a:path>
            <a:tileRect/>
          </a:gradFill>
          <a:ln cap="flat" cmpd="sng" w="25400">
            <a:solidFill>
              <a:srgbClr val="FFE6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29" name="Google Shape;1029;p81"/>
          <p:cNvSpPr txBox="1"/>
          <p:nvPr/>
        </p:nvSpPr>
        <p:spPr>
          <a:xfrm>
            <a:off x="3839189" y="2051289"/>
            <a:ext cx="7014300" cy="1107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6600" u="none" cap="none" strike="noStrike">
                <a:solidFill>
                  <a:schemeClr val="dk1"/>
                </a:solidFill>
                <a:latin typeface="Roboto"/>
                <a:ea typeface="Roboto"/>
                <a:cs typeface="Roboto"/>
                <a:sym typeface="Roboto"/>
              </a:rPr>
              <a:t>THANK YOU</a:t>
            </a:r>
            <a:r>
              <a:rPr b="0" i="0" lang="cs-CZ" sz="6600" u="none" cap="none" strike="noStrike">
                <a:solidFill>
                  <a:schemeClr val="dk1"/>
                </a:solidFill>
                <a:latin typeface="Roboto"/>
                <a:ea typeface="Roboto"/>
                <a:cs typeface="Roboto"/>
                <a:sym typeface="Roboto"/>
              </a:rPr>
              <a:t>!</a:t>
            </a:r>
            <a:endParaRPr b="0" i="0" sz="6600" u="none" cap="none" strike="noStrike">
              <a:solidFill>
                <a:schemeClr val="dk1"/>
              </a:solidFill>
              <a:latin typeface="Roboto"/>
              <a:ea typeface="Roboto"/>
              <a:cs typeface="Roboto"/>
              <a:sym typeface="Roboto"/>
            </a:endParaRPr>
          </a:p>
        </p:txBody>
      </p:sp>
      <p:pic>
        <p:nvPicPr>
          <p:cNvPr descr="A picture containing logo&#10;&#10;Description automatically generated" id="1030" name="Google Shape;1030;p81"/>
          <p:cNvPicPr preferRelativeResize="0"/>
          <p:nvPr/>
        </p:nvPicPr>
        <p:blipFill rotWithShape="1">
          <a:blip r:embed="rId4">
            <a:alphaModFix/>
          </a:blip>
          <a:srcRect b="0" l="0" r="0" t="0"/>
          <a:stretch/>
        </p:blipFill>
        <p:spPr>
          <a:xfrm>
            <a:off x="10853446" y="74429"/>
            <a:ext cx="1338553" cy="946297"/>
          </a:xfrm>
          <a:prstGeom prst="rect">
            <a:avLst/>
          </a:prstGeom>
          <a:noFill/>
          <a:ln>
            <a:noFill/>
          </a:ln>
        </p:spPr>
      </p:pic>
      <p:pic>
        <p:nvPicPr>
          <p:cNvPr id="1031" name="Google Shape;1031;p81"/>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82"/>
          <p:cNvSpPr/>
          <p:nvPr/>
        </p:nvSpPr>
        <p:spPr>
          <a:xfrm>
            <a:off x="0" y="6314701"/>
            <a:ext cx="12192000" cy="54329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icon&#10;&#10;Description automatically generated" id="1037" name="Google Shape;1037;p82"/>
          <p:cNvPicPr preferRelativeResize="0"/>
          <p:nvPr/>
        </p:nvPicPr>
        <p:blipFill rotWithShape="1">
          <a:blip r:embed="rId3">
            <a:alphaModFix/>
          </a:blip>
          <a:srcRect b="0" l="0" r="0" t="0"/>
          <a:stretch/>
        </p:blipFill>
        <p:spPr>
          <a:xfrm>
            <a:off x="2946834" y="-349757"/>
            <a:ext cx="6572448" cy="4646428"/>
          </a:xfrm>
          <a:prstGeom prst="rect">
            <a:avLst/>
          </a:prstGeom>
          <a:noFill/>
          <a:ln>
            <a:noFill/>
          </a:ln>
        </p:spPr>
      </p:pic>
      <p:pic>
        <p:nvPicPr>
          <p:cNvPr descr="Logo, company name&#10;&#10;Description automatically generated" id="1038" name="Google Shape;1038;p82"/>
          <p:cNvPicPr preferRelativeResize="0"/>
          <p:nvPr/>
        </p:nvPicPr>
        <p:blipFill rotWithShape="1">
          <a:blip r:embed="rId4">
            <a:alphaModFix/>
          </a:blip>
          <a:srcRect b="0" l="0" r="0" t="0"/>
          <a:stretch/>
        </p:blipFill>
        <p:spPr>
          <a:xfrm>
            <a:off x="6708435" y="3659445"/>
            <a:ext cx="1557761" cy="1090828"/>
          </a:xfrm>
          <a:prstGeom prst="rect">
            <a:avLst/>
          </a:prstGeom>
          <a:noFill/>
          <a:ln>
            <a:noFill/>
          </a:ln>
        </p:spPr>
      </p:pic>
      <p:pic>
        <p:nvPicPr>
          <p:cNvPr descr="Logo, company name&#10;&#10;Description automatically generated" id="1039" name="Google Shape;1039;p82"/>
          <p:cNvPicPr preferRelativeResize="0"/>
          <p:nvPr/>
        </p:nvPicPr>
        <p:blipFill rotWithShape="1">
          <a:blip r:embed="rId5">
            <a:alphaModFix/>
          </a:blip>
          <a:srcRect b="0" l="0" r="0" t="0"/>
          <a:stretch/>
        </p:blipFill>
        <p:spPr>
          <a:xfrm>
            <a:off x="1513633" y="3274140"/>
            <a:ext cx="2010195" cy="2010195"/>
          </a:xfrm>
          <a:prstGeom prst="rect">
            <a:avLst/>
          </a:prstGeom>
          <a:noFill/>
          <a:ln>
            <a:noFill/>
          </a:ln>
        </p:spPr>
      </p:pic>
      <p:pic>
        <p:nvPicPr>
          <p:cNvPr descr="Logo&#10;&#10;Description automatically generated" id="1040" name="Google Shape;1040;p82"/>
          <p:cNvPicPr preferRelativeResize="0"/>
          <p:nvPr/>
        </p:nvPicPr>
        <p:blipFill rotWithShape="1">
          <a:blip r:embed="rId6">
            <a:alphaModFix/>
          </a:blip>
          <a:srcRect b="0" l="0" r="0" t="0"/>
          <a:stretch/>
        </p:blipFill>
        <p:spPr>
          <a:xfrm>
            <a:off x="1611909" y="5229626"/>
            <a:ext cx="1605199" cy="800060"/>
          </a:xfrm>
          <a:prstGeom prst="rect">
            <a:avLst/>
          </a:prstGeom>
          <a:noFill/>
          <a:ln>
            <a:noFill/>
          </a:ln>
        </p:spPr>
      </p:pic>
      <p:pic>
        <p:nvPicPr>
          <p:cNvPr descr="A picture containing company name&#10;&#10;Description automatically generated" id="1041" name="Google Shape;1041;p82"/>
          <p:cNvPicPr preferRelativeResize="0"/>
          <p:nvPr/>
        </p:nvPicPr>
        <p:blipFill rotWithShape="1">
          <a:blip r:embed="rId7">
            <a:alphaModFix/>
          </a:blip>
          <a:srcRect b="0" l="0" r="0" t="0"/>
          <a:stretch/>
        </p:blipFill>
        <p:spPr>
          <a:xfrm>
            <a:off x="9519282" y="3754416"/>
            <a:ext cx="888691" cy="963528"/>
          </a:xfrm>
          <a:prstGeom prst="rect">
            <a:avLst/>
          </a:prstGeom>
          <a:noFill/>
          <a:ln>
            <a:noFill/>
          </a:ln>
        </p:spPr>
      </p:pic>
      <p:pic>
        <p:nvPicPr>
          <p:cNvPr descr="Logo&#10;&#10;Description automatically generated with medium confidence" id="1042" name="Google Shape;1042;p82"/>
          <p:cNvPicPr preferRelativeResize="0"/>
          <p:nvPr/>
        </p:nvPicPr>
        <p:blipFill rotWithShape="1">
          <a:blip r:embed="rId8">
            <a:alphaModFix/>
          </a:blip>
          <a:srcRect b="0" l="0" r="0" t="0"/>
          <a:stretch/>
        </p:blipFill>
        <p:spPr>
          <a:xfrm>
            <a:off x="4048977" y="5091014"/>
            <a:ext cx="1628935" cy="1142685"/>
          </a:xfrm>
          <a:prstGeom prst="rect">
            <a:avLst/>
          </a:prstGeom>
          <a:noFill/>
          <a:ln>
            <a:noFill/>
          </a:ln>
        </p:spPr>
      </p:pic>
      <p:pic>
        <p:nvPicPr>
          <p:cNvPr descr="Logo&#10;&#10;Description automatically generated" id="1043" name="Google Shape;1043;p82"/>
          <p:cNvPicPr preferRelativeResize="0"/>
          <p:nvPr/>
        </p:nvPicPr>
        <p:blipFill rotWithShape="1">
          <a:blip r:embed="rId9">
            <a:alphaModFix/>
          </a:blip>
          <a:srcRect b="0" l="0" r="0" t="0"/>
          <a:stretch/>
        </p:blipFill>
        <p:spPr>
          <a:xfrm>
            <a:off x="4237279" y="4054164"/>
            <a:ext cx="1440633" cy="485013"/>
          </a:xfrm>
          <a:prstGeom prst="rect">
            <a:avLst/>
          </a:prstGeom>
          <a:noFill/>
          <a:ln>
            <a:noFill/>
          </a:ln>
        </p:spPr>
      </p:pic>
      <p:pic>
        <p:nvPicPr>
          <p:cNvPr descr="Logo, company name&#10;&#10;Description automatically generated" id="1044" name="Google Shape;1044;p82"/>
          <p:cNvPicPr preferRelativeResize="0"/>
          <p:nvPr/>
        </p:nvPicPr>
        <p:blipFill rotWithShape="1">
          <a:blip r:embed="rId10">
            <a:alphaModFix/>
          </a:blip>
          <a:srcRect b="0" l="0" r="0" t="0"/>
          <a:stretch/>
        </p:blipFill>
        <p:spPr>
          <a:xfrm>
            <a:off x="9480271" y="5411983"/>
            <a:ext cx="1630941" cy="604941"/>
          </a:xfrm>
          <a:prstGeom prst="rect">
            <a:avLst/>
          </a:prstGeom>
          <a:noFill/>
          <a:ln>
            <a:noFill/>
          </a:ln>
        </p:spPr>
      </p:pic>
      <p:sp>
        <p:nvSpPr>
          <p:cNvPr id="1045" name="Google Shape;1045;p82"/>
          <p:cNvSpPr txBox="1"/>
          <p:nvPr/>
        </p:nvSpPr>
        <p:spPr>
          <a:xfrm>
            <a:off x="5886652" y="6392007"/>
            <a:ext cx="5350500" cy="5850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800"/>
              <a:buFont typeface="Arial"/>
              <a:buNone/>
            </a:pPr>
            <a:r>
              <a:rPr lang="cs-CZ" sz="600">
                <a:solidFill>
                  <a:srgbClr val="404040"/>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600">
              <a:solidFill>
                <a:srgbClr val="404040"/>
              </a:solidFill>
            </a:endParaRPr>
          </a:p>
          <a:p>
            <a:pPr indent="0" lvl="0" marL="0" rtl="0" algn="ctr">
              <a:spcBef>
                <a:spcPts val="0"/>
              </a:spcBef>
              <a:spcAft>
                <a:spcPts val="0"/>
              </a:spcAft>
              <a:buClr>
                <a:schemeClr val="dk1"/>
              </a:buClr>
              <a:buSzPts val="800"/>
              <a:buFont typeface="Arial"/>
              <a:buNone/>
            </a:pPr>
            <a:r>
              <a:rPr lang="cs-CZ" sz="600">
                <a:solidFill>
                  <a:srgbClr val="404040"/>
                </a:solidFill>
              </a:rPr>
              <a:t>Project number: 2022-1-LT01-KA220-ADU-000085898</a:t>
            </a:r>
            <a:endParaRPr baseline="30000" sz="800">
              <a:solidFill>
                <a:schemeClr val="dk1"/>
              </a:solidFill>
              <a:latin typeface="Noto Sans"/>
              <a:ea typeface="Noto Sans"/>
              <a:cs typeface="Noto Sans"/>
              <a:sym typeface="Noto Sans"/>
            </a:endParaRPr>
          </a:p>
          <a:p>
            <a:pPr indent="0" lvl="0" marL="0" marR="0" rtl="0" algn="ctr">
              <a:lnSpc>
                <a:spcPct val="100000"/>
              </a:lnSpc>
              <a:spcBef>
                <a:spcPts val="0"/>
              </a:spcBef>
              <a:spcAft>
                <a:spcPts val="0"/>
              </a:spcAft>
              <a:buNone/>
            </a:pPr>
            <a:r>
              <a:t/>
            </a:r>
            <a:endParaRPr baseline="30000" sz="800">
              <a:latin typeface="Noto Sans"/>
              <a:ea typeface="Noto Sans"/>
              <a:cs typeface="Noto Sans"/>
              <a:sym typeface="Noto Sans"/>
            </a:endParaRPr>
          </a:p>
        </p:txBody>
      </p:sp>
      <p:pic>
        <p:nvPicPr>
          <p:cNvPr descr="Logo&#10;&#10;Description automatically generated" id="1046" name="Google Shape;1046;p82"/>
          <p:cNvPicPr preferRelativeResize="0"/>
          <p:nvPr/>
        </p:nvPicPr>
        <p:blipFill rotWithShape="1">
          <a:blip r:embed="rId11">
            <a:alphaModFix/>
          </a:blip>
          <a:srcRect b="0" l="0" r="0" t="0"/>
          <a:stretch/>
        </p:blipFill>
        <p:spPr>
          <a:xfrm>
            <a:off x="7019467" y="5121884"/>
            <a:ext cx="1231930" cy="822872"/>
          </a:xfrm>
          <a:prstGeom prst="rect">
            <a:avLst/>
          </a:prstGeom>
          <a:noFill/>
          <a:ln>
            <a:noFill/>
          </a:ln>
        </p:spPr>
      </p:pic>
      <p:pic>
        <p:nvPicPr>
          <p:cNvPr id="1047" name="Google Shape;1047;p82"/>
          <p:cNvPicPr preferRelativeResize="0"/>
          <p:nvPr/>
        </p:nvPicPr>
        <p:blipFill>
          <a:blip r:embed="rId12">
            <a:alphaModFix/>
          </a:blip>
          <a:stretch>
            <a:fillRect/>
          </a:stretch>
        </p:blipFill>
        <p:spPr>
          <a:xfrm>
            <a:off x="313150" y="6391999"/>
            <a:ext cx="1857499" cy="38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9"/>
          <p:cNvSpPr/>
          <p:nvPr/>
        </p:nvSpPr>
        <p:spPr>
          <a:xfrm>
            <a:off x="0" y="3500700"/>
            <a:ext cx="12192000" cy="3348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3" name="Google Shape;133;p19"/>
          <p:cNvSpPr txBox="1"/>
          <p:nvPr/>
        </p:nvSpPr>
        <p:spPr>
          <a:xfrm>
            <a:off x="4119600" y="317175"/>
            <a:ext cx="3952800" cy="798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400">
                <a:solidFill>
                  <a:schemeClr val="dk1"/>
                </a:solidFill>
                <a:latin typeface="Philosopher"/>
                <a:ea typeface="Philosopher"/>
                <a:cs typeface="Philosopher"/>
                <a:sym typeface="Philosopher"/>
              </a:rPr>
              <a:t>S</a:t>
            </a:r>
            <a:r>
              <a:rPr b="1" lang="cs-CZ" sz="2400">
                <a:solidFill>
                  <a:schemeClr val="dk1"/>
                </a:solidFill>
                <a:latin typeface="Philosopher"/>
                <a:ea typeface="Philosopher"/>
                <a:cs typeface="Philosopher"/>
                <a:sym typeface="Philosopher"/>
              </a:rPr>
              <a:t>ignificance of engagement in digital learning</a:t>
            </a:r>
            <a:endParaRPr b="1" i="0" sz="2400" u="none" cap="none" strike="noStrike">
              <a:solidFill>
                <a:schemeClr val="dk1"/>
              </a:solidFill>
              <a:latin typeface="Philosopher"/>
              <a:ea typeface="Philosopher"/>
              <a:cs typeface="Philosopher"/>
              <a:sym typeface="Philosopher"/>
            </a:endParaRPr>
          </a:p>
        </p:txBody>
      </p:sp>
      <p:grpSp>
        <p:nvGrpSpPr>
          <p:cNvPr id="134" name="Google Shape;134;p19"/>
          <p:cNvGrpSpPr/>
          <p:nvPr/>
        </p:nvGrpSpPr>
        <p:grpSpPr>
          <a:xfrm>
            <a:off x="5470012" y="1298897"/>
            <a:ext cx="1251984" cy="358200"/>
            <a:chOff x="5470062" y="1167647"/>
            <a:chExt cx="1251984" cy="358200"/>
          </a:xfrm>
        </p:grpSpPr>
        <p:sp>
          <p:nvSpPr>
            <p:cNvPr id="135" name="Google Shape;135;p19"/>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6" name="Google Shape;136;p19"/>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7" name="Google Shape;137;p19"/>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38" name="Google Shape;138;p19"/>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139" name="Google Shape;139;p19"/>
          <p:cNvSpPr txBox="1"/>
          <p:nvPr/>
        </p:nvSpPr>
        <p:spPr>
          <a:xfrm>
            <a:off x="645325" y="1999450"/>
            <a:ext cx="110034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lang="cs-CZ" sz="2000">
                <a:solidFill>
                  <a:schemeClr val="dk1"/>
                </a:solidFill>
                <a:latin typeface="Philosopher"/>
                <a:ea typeface="Philosopher"/>
                <a:cs typeface="Philosopher"/>
                <a:sym typeface="Philosopher"/>
              </a:rPr>
              <a:t>Digital learning is a powerful tool that can empower hard-to-reach adult learners to overcome challenges, build skills, and realize their full potential. It serves as a bridge between their unique circumstances and the transformative opportunities that education can provide</a:t>
            </a:r>
            <a:endParaRPr sz="2000">
              <a:latin typeface="Philosopher"/>
              <a:ea typeface="Philosopher"/>
              <a:cs typeface="Philosopher"/>
              <a:sym typeface="Philosopher"/>
            </a:endParaRPr>
          </a:p>
        </p:txBody>
      </p:sp>
      <p:sp>
        <p:nvSpPr>
          <p:cNvPr id="140" name="Google Shape;140;p19"/>
          <p:cNvSpPr/>
          <p:nvPr/>
        </p:nvSpPr>
        <p:spPr>
          <a:xfrm>
            <a:off x="458125" y="3892400"/>
            <a:ext cx="251400" cy="186000"/>
          </a:xfrm>
          <a:prstGeom prst="righ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9"/>
          <p:cNvSpPr/>
          <p:nvPr/>
        </p:nvSpPr>
        <p:spPr>
          <a:xfrm>
            <a:off x="4411050" y="5509900"/>
            <a:ext cx="251400" cy="186000"/>
          </a:xfrm>
          <a:prstGeom prst="righ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9"/>
          <p:cNvSpPr/>
          <p:nvPr/>
        </p:nvSpPr>
        <p:spPr>
          <a:xfrm>
            <a:off x="4411050" y="3892400"/>
            <a:ext cx="251400" cy="186000"/>
          </a:xfrm>
          <a:prstGeom prst="righ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9"/>
          <p:cNvSpPr/>
          <p:nvPr/>
        </p:nvSpPr>
        <p:spPr>
          <a:xfrm>
            <a:off x="8363425" y="3892400"/>
            <a:ext cx="251400" cy="186000"/>
          </a:xfrm>
          <a:prstGeom prst="righ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Philosopher"/>
              <a:ea typeface="Philosopher"/>
              <a:cs typeface="Philosopher"/>
              <a:sym typeface="Philosopher"/>
            </a:endParaRPr>
          </a:p>
        </p:txBody>
      </p:sp>
      <p:sp>
        <p:nvSpPr>
          <p:cNvPr id="144" name="Google Shape;144;p19"/>
          <p:cNvSpPr/>
          <p:nvPr/>
        </p:nvSpPr>
        <p:spPr>
          <a:xfrm>
            <a:off x="458125" y="4701150"/>
            <a:ext cx="251400" cy="186000"/>
          </a:xfrm>
          <a:prstGeom prst="righ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9"/>
          <p:cNvSpPr/>
          <p:nvPr/>
        </p:nvSpPr>
        <p:spPr>
          <a:xfrm>
            <a:off x="458125" y="5509900"/>
            <a:ext cx="251400" cy="186000"/>
          </a:xfrm>
          <a:prstGeom prst="righ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9"/>
          <p:cNvSpPr/>
          <p:nvPr/>
        </p:nvSpPr>
        <p:spPr>
          <a:xfrm>
            <a:off x="8363425" y="4701150"/>
            <a:ext cx="251400" cy="186000"/>
          </a:xfrm>
          <a:prstGeom prst="righ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Philosopher"/>
              <a:ea typeface="Philosopher"/>
              <a:cs typeface="Philosopher"/>
              <a:sym typeface="Philosopher"/>
            </a:endParaRPr>
          </a:p>
        </p:txBody>
      </p:sp>
      <p:sp>
        <p:nvSpPr>
          <p:cNvPr id="147" name="Google Shape;147;p19"/>
          <p:cNvSpPr/>
          <p:nvPr/>
        </p:nvSpPr>
        <p:spPr>
          <a:xfrm>
            <a:off x="4411050" y="4701150"/>
            <a:ext cx="251400" cy="186000"/>
          </a:xfrm>
          <a:prstGeom prst="righ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9"/>
          <p:cNvSpPr txBox="1"/>
          <p:nvPr/>
        </p:nvSpPr>
        <p:spPr>
          <a:xfrm>
            <a:off x="750313" y="3800750"/>
            <a:ext cx="3221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000">
                <a:solidFill>
                  <a:schemeClr val="dk1"/>
                </a:solidFill>
                <a:latin typeface="Philosopher"/>
                <a:ea typeface="Philosopher"/>
                <a:cs typeface="Philosopher"/>
                <a:sym typeface="Philosopher"/>
              </a:rPr>
              <a:t>Motivation and Persistence</a:t>
            </a:r>
            <a:endParaRPr sz="2000">
              <a:latin typeface="Philosopher"/>
              <a:ea typeface="Philosopher"/>
              <a:cs typeface="Philosopher"/>
              <a:sym typeface="Philosopher"/>
            </a:endParaRPr>
          </a:p>
        </p:txBody>
      </p:sp>
      <p:sp>
        <p:nvSpPr>
          <p:cNvPr id="149" name="Google Shape;149;p19"/>
          <p:cNvSpPr txBox="1"/>
          <p:nvPr/>
        </p:nvSpPr>
        <p:spPr>
          <a:xfrm>
            <a:off x="709526" y="4609500"/>
            <a:ext cx="3572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000">
                <a:solidFill>
                  <a:schemeClr val="dk1"/>
                </a:solidFill>
                <a:latin typeface="Philosopher"/>
                <a:ea typeface="Philosopher"/>
                <a:cs typeface="Philosopher"/>
                <a:sym typeface="Philosopher"/>
              </a:rPr>
              <a:t>Relevance and Personalization</a:t>
            </a:r>
            <a:endParaRPr sz="2000">
              <a:latin typeface="Philosopher"/>
              <a:ea typeface="Philosopher"/>
              <a:cs typeface="Philosopher"/>
              <a:sym typeface="Philosopher"/>
            </a:endParaRPr>
          </a:p>
        </p:txBody>
      </p:sp>
      <p:sp>
        <p:nvSpPr>
          <p:cNvPr id="150" name="Google Shape;150;p19"/>
          <p:cNvSpPr txBox="1"/>
          <p:nvPr/>
        </p:nvSpPr>
        <p:spPr>
          <a:xfrm>
            <a:off x="709527" y="5418250"/>
            <a:ext cx="3776700" cy="754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000">
                <a:solidFill>
                  <a:schemeClr val="dk1"/>
                </a:solidFill>
                <a:latin typeface="Philosopher"/>
                <a:ea typeface="Philosopher"/>
                <a:cs typeface="Philosopher"/>
                <a:sym typeface="Philosopher"/>
              </a:rPr>
              <a:t>Cultivating a Learning Community</a:t>
            </a:r>
            <a:endParaRPr sz="2000">
              <a:latin typeface="Philosopher"/>
              <a:ea typeface="Philosopher"/>
              <a:cs typeface="Philosopher"/>
              <a:sym typeface="Philosopher"/>
            </a:endParaRPr>
          </a:p>
        </p:txBody>
      </p:sp>
      <p:sp>
        <p:nvSpPr>
          <p:cNvPr id="151" name="Google Shape;151;p19"/>
          <p:cNvSpPr txBox="1"/>
          <p:nvPr/>
        </p:nvSpPr>
        <p:spPr>
          <a:xfrm>
            <a:off x="4662451" y="3800750"/>
            <a:ext cx="3572400" cy="754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000">
                <a:solidFill>
                  <a:schemeClr val="dk1"/>
                </a:solidFill>
                <a:latin typeface="Philosopher"/>
                <a:ea typeface="Philosopher"/>
                <a:cs typeface="Philosopher"/>
                <a:sym typeface="Philosopher"/>
              </a:rPr>
              <a:t>Skill Development and Application</a:t>
            </a:r>
            <a:endParaRPr sz="2000">
              <a:latin typeface="Philosopher"/>
              <a:ea typeface="Philosopher"/>
              <a:cs typeface="Philosopher"/>
              <a:sym typeface="Philosopher"/>
            </a:endParaRPr>
          </a:p>
        </p:txBody>
      </p:sp>
      <p:sp>
        <p:nvSpPr>
          <p:cNvPr id="152" name="Google Shape;152;p19"/>
          <p:cNvSpPr txBox="1"/>
          <p:nvPr/>
        </p:nvSpPr>
        <p:spPr>
          <a:xfrm>
            <a:off x="4662451" y="4609500"/>
            <a:ext cx="3572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000">
                <a:solidFill>
                  <a:schemeClr val="dk1"/>
                </a:solidFill>
                <a:latin typeface="Philosopher"/>
                <a:ea typeface="Philosopher"/>
                <a:cs typeface="Philosopher"/>
                <a:sym typeface="Philosopher"/>
              </a:rPr>
              <a:t>Flexibility and Accessibility</a:t>
            </a:r>
            <a:endParaRPr sz="2000">
              <a:solidFill>
                <a:schemeClr val="dk1"/>
              </a:solidFill>
              <a:latin typeface="Philosopher"/>
              <a:ea typeface="Philosopher"/>
              <a:cs typeface="Philosopher"/>
              <a:sym typeface="Philosopher"/>
            </a:endParaRPr>
          </a:p>
        </p:txBody>
      </p:sp>
      <p:sp>
        <p:nvSpPr>
          <p:cNvPr id="153" name="Google Shape;153;p19"/>
          <p:cNvSpPr txBox="1"/>
          <p:nvPr/>
        </p:nvSpPr>
        <p:spPr>
          <a:xfrm>
            <a:off x="4662451" y="5418250"/>
            <a:ext cx="3572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000">
                <a:solidFill>
                  <a:schemeClr val="dk1"/>
                </a:solidFill>
                <a:latin typeface="Philosopher"/>
                <a:ea typeface="Philosopher"/>
                <a:cs typeface="Philosopher"/>
                <a:sym typeface="Philosopher"/>
              </a:rPr>
              <a:t>Empowerment and Ownership</a:t>
            </a:r>
            <a:endParaRPr sz="2000">
              <a:solidFill>
                <a:schemeClr val="dk1"/>
              </a:solidFill>
              <a:latin typeface="Philosopher"/>
              <a:ea typeface="Philosopher"/>
              <a:cs typeface="Philosopher"/>
              <a:sym typeface="Philosopher"/>
            </a:endParaRPr>
          </a:p>
        </p:txBody>
      </p:sp>
      <p:sp>
        <p:nvSpPr>
          <p:cNvPr id="154" name="Google Shape;154;p19"/>
          <p:cNvSpPr txBox="1"/>
          <p:nvPr/>
        </p:nvSpPr>
        <p:spPr>
          <a:xfrm>
            <a:off x="8614813" y="3800750"/>
            <a:ext cx="3221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000">
                <a:solidFill>
                  <a:schemeClr val="dk1"/>
                </a:solidFill>
                <a:latin typeface="Philosopher"/>
                <a:ea typeface="Philosopher"/>
                <a:cs typeface="Philosopher"/>
                <a:sym typeface="Philosopher"/>
              </a:rPr>
              <a:t>Overcoming Barriers</a:t>
            </a:r>
            <a:endParaRPr sz="2000">
              <a:solidFill>
                <a:schemeClr val="dk1"/>
              </a:solidFill>
              <a:latin typeface="Philosopher"/>
              <a:ea typeface="Philosopher"/>
              <a:cs typeface="Philosopher"/>
              <a:sym typeface="Philosopher"/>
            </a:endParaRPr>
          </a:p>
        </p:txBody>
      </p:sp>
      <p:sp>
        <p:nvSpPr>
          <p:cNvPr id="155" name="Google Shape;155;p19"/>
          <p:cNvSpPr txBox="1"/>
          <p:nvPr/>
        </p:nvSpPr>
        <p:spPr>
          <a:xfrm>
            <a:off x="8614813" y="4609500"/>
            <a:ext cx="3221100" cy="754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cs-CZ" sz="2000">
                <a:solidFill>
                  <a:schemeClr val="dk1"/>
                </a:solidFill>
                <a:latin typeface="Philosopher"/>
                <a:ea typeface="Philosopher"/>
                <a:cs typeface="Philosopher"/>
                <a:sym typeface="Philosopher"/>
              </a:rPr>
              <a:t>Digital Literacy Enhancement</a:t>
            </a:r>
            <a:endParaRPr sz="2000">
              <a:solidFill>
                <a:schemeClr val="dk1"/>
              </a:solidFill>
              <a:latin typeface="Philosopher"/>
              <a:ea typeface="Philosopher"/>
              <a:cs typeface="Philosopher"/>
              <a:sym typeface="Philosopher"/>
            </a:endParaRPr>
          </a:p>
        </p:txBody>
      </p:sp>
      <p:pic>
        <p:nvPicPr>
          <p:cNvPr id="156" name="Google Shape;156;p19"/>
          <p:cNvPicPr preferRelativeResize="0"/>
          <p:nvPr/>
        </p:nvPicPr>
        <p:blipFill>
          <a:blip r:embed="rId4">
            <a:alphaModFix/>
          </a:blip>
          <a:stretch>
            <a:fillRect/>
          </a:stretch>
        </p:blipFill>
        <p:spPr>
          <a:xfrm>
            <a:off x="281700" y="6238624"/>
            <a:ext cx="1857499" cy="38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0"/>
          <p:cNvPicPr preferRelativeResize="0"/>
          <p:nvPr/>
        </p:nvPicPr>
        <p:blipFill rotWithShape="1">
          <a:blip r:embed="rId3">
            <a:alphaModFix amt="54000"/>
          </a:blip>
          <a:srcRect b="4704" l="0" r="0" t="13200"/>
          <a:stretch/>
        </p:blipFill>
        <p:spPr>
          <a:xfrm>
            <a:off x="0" y="0"/>
            <a:ext cx="12192001" cy="6918399"/>
          </a:xfrm>
          <a:prstGeom prst="rect">
            <a:avLst/>
          </a:prstGeom>
          <a:noFill/>
          <a:ln>
            <a:noFill/>
          </a:ln>
        </p:spPr>
      </p:pic>
      <p:sp>
        <p:nvSpPr>
          <p:cNvPr id="162" name="Google Shape;162;p20"/>
          <p:cNvSpPr/>
          <p:nvPr/>
        </p:nvSpPr>
        <p:spPr>
          <a:xfrm rot="10800000">
            <a:off x="6888925" y="1779750"/>
            <a:ext cx="3873300" cy="2841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3" name="Google Shape;163;p20"/>
          <p:cNvSpPr/>
          <p:nvPr/>
        </p:nvSpPr>
        <p:spPr>
          <a:xfrm rot="10800000">
            <a:off x="1196475" y="1780200"/>
            <a:ext cx="4050600" cy="2840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4" name="Google Shape;164;p20"/>
          <p:cNvSpPr txBox="1"/>
          <p:nvPr/>
        </p:nvSpPr>
        <p:spPr>
          <a:xfrm>
            <a:off x="4032749" y="658241"/>
            <a:ext cx="4126500" cy="460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3100">
                <a:solidFill>
                  <a:schemeClr val="dk1"/>
                </a:solidFill>
                <a:latin typeface="Philosopher"/>
                <a:ea typeface="Philosopher"/>
                <a:cs typeface="Philosopher"/>
                <a:sym typeface="Philosopher"/>
              </a:rPr>
              <a:t>Challenges</a:t>
            </a:r>
            <a:endParaRPr b="1" i="0" sz="3100" cap="none" strike="noStrike">
              <a:solidFill>
                <a:schemeClr val="dk1"/>
              </a:solidFill>
              <a:latin typeface="Philosopher"/>
              <a:ea typeface="Philosopher"/>
              <a:cs typeface="Philosopher"/>
              <a:sym typeface="Philosopher"/>
            </a:endParaRPr>
          </a:p>
        </p:txBody>
      </p:sp>
      <p:grpSp>
        <p:nvGrpSpPr>
          <p:cNvPr id="165" name="Google Shape;165;p20"/>
          <p:cNvGrpSpPr/>
          <p:nvPr/>
        </p:nvGrpSpPr>
        <p:grpSpPr>
          <a:xfrm>
            <a:off x="5470012" y="1154947"/>
            <a:ext cx="1251984" cy="358200"/>
            <a:chOff x="5470062" y="1167647"/>
            <a:chExt cx="1251984" cy="358200"/>
          </a:xfrm>
        </p:grpSpPr>
        <p:sp>
          <p:nvSpPr>
            <p:cNvPr id="166" name="Google Shape;166;p20"/>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7" name="Google Shape;167;p20"/>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8" name="Google Shape;168;p20"/>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69" name="Google Shape;169;p20"/>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170" name="Google Shape;170;p20"/>
          <p:cNvSpPr txBox="1"/>
          <p:nvPr/>
        </p:nvSpPr>
        <p:spPr>
          <a:xfrm>
            <a:off x="1343550" y="1853850"/>
            <a:ext cx="4126500" cy="25065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cs-CZ" sz="2300">
                <a:latin typeface="Philosopher"/>
                <a:ea typeface="Philosopher"/>
                <a:cs typeface="Philosopher"/>
                <a:sym typeface="Philosopher"/>
              </a:rPr>
              <a:t>For educators:</a:t>
            </a:r>
            <a:br>
              <a:rPr b="1" lang="cs-CZ" sz="2300">
                <a:latin typeface="Philosopher"/>
                <a:ea typeface="Philosopher"/>
                <a:cs typeface="Philosopher"/>
                <a:sym typeface="Philosopher"/>
              </a:rPr>
            </a:br>
            <a:endParaRPr sz="1600">
              <a:latin typeface="Philosopher"/>
              <a:ea typeface="Philosopher"/>
              <a:cs typeface="Philosopher"/>
              <a:sym typeface="Philosopher"/>
            </a:endParaRPr>
          </a:p>
          <a:p>
            <a:pPr indent="-355600" lvl="0" marL="457200" marR="0" rtl="0" algn="l">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Designing Effective Content;</a:t>
            </a:r>
            <a:endParaRPr sz="2000">
              <a:latin typeface="Philosopher"/>
              <a:ea typeface="Philosopher"/>
              <a:cs typeface="Philosopher"/>
              <a:sym typeface="Philosopher"/>
            </a:endParaRPr>
          </a:p>
          <a:p>
            <a:pPr indent="-355600" lvl="0" marL="457200" marR="0" rtl="0" algn="l">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Technology Issues;</a:t>
            </a:r>
            <a:endParaRPr sz="2000">
              <a:latin typeface="Philosopher"/>
              <a:ea typeface="Philosopher"/>
              <a:cs typeface="Philosopher"/>
              <a:sym typeface="Philosopher"/>
            </a:endParaRPr>
          </a:p>
          <a:p>
            <a:pPr indent="-355600" lvl="0" marL="457200" marR="0" rtl="0" algn="l">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Interaction and Communication;</a:t>
            </a:r>
            <a:endParaRPr sz="2000">
              <a:latin typeface="Philosopher"/>
              <a:ea typeface="Philosopher"/>
              <a:cs typeface="Philosopher"/>
              <a:sym typeface="Philosopher"/>
            </a:endParaRPr>
          </a:p>
          <a:p>
            <a:pPr indent="-355600" lvl="0" marL="457200" marR="0" rtl="0" algn="l">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Assessment and Feedback.</a:t>
            </a:r>
            <a:endParaRPr sz="1100">
              <a:solidFill>
                <a:schemeClr val="dk1"/>
              </a:solidFill>
              <a:latin typeface="Roboto"/>
              <a:ea typeface="Roboto"/>
              <a:cs typeface="Roboto"/>
              <a:sym typeface="Roboto"/>
            </a:endParaRPr>
          </a:p>
        </p:txBody>
      </p:sp>
      <p:sp>
        <p:nvSpPr>
          <p:cNvPr id="171" name="Google Shape;171;p20"/>
          <p:cNvSpPr txBox="1"/>
          <p:nvPr/>
        </p:nvSpPr>
        <p:spPr>
          <a:xfrm>
            <a:off x="7016500" y="1879050"/>
            <a:ext cx="4053900" cy="27375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cs-CZ" sz="2300">
                <a:latin typeface="Philosopher"/>
                <a:ea typeface="Philosopher"/>
                <a:cs typeface="Philosopher"/>
                <a:sym typeface="Philosopher"/>
              </a:rPr>
              <a:t>For students:</a:t>
            </a:r>
            <a:br>
              <a:rPr b="1" lang="cs-CZ" sz="2300">
                <a:latin typeface="Philosopher"/>
                <a:ea typeface="Philosopher"/>
                <a:cs typeface="Philosopher"/>
                <a:sym typeface="Philosopher"/>
              </a:rPr>
            </a:br>
            <a:endParaRPr sz="1600">
              <a:latin typeface="Philosopher"/>
              <a:ea typeface="Philosopher"/>
              <a:cs typeface="Philosopher"/>
              <a:sym typeface="Philosopher"/>
            </a:endParaRPr>
          </a:p>
          <a:p>
            <a:pPr indent="-355600" lvl="0" marL="457200" marR="0" rtl="0" algn="l">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Motivation and Discipline;</a:t>
            </a:r>
            <a:endParaRPr sz="2000">
              <a:latin typeface="Philosopher"/>
              <a:ea typeface="Philosopher"/>
              <a:cs typeface="Philosopher"/>
              <a:sym typeface="Philosopher"/>
            </a:endParaRPr>
          </a:p>
          <a:p>
            <a:pPr indent="-355600" lvl="0" marL="457200" marR="0" rtl="0" algn="l">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Technical Challenges;</a:t>
            </a:r>
            <a:endParaRPr sz="2000">
              <a:latin typeface="Philosopher"/>
              <a:ea typeface="Philosopher"/>
              <a:cs typeface="Philosopher"/>
              <a:sym typeface="Philosopher"/>
            </a:endParaRPr>
          </a:p>
          <a:p>
            <a:pPr indent="-355600" lvl="0" marL="457200" marR="0" rtl="0" algn="l">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Isolation and Loneliness;</a:t>
            </a:r>
            <a:endParaRPr sz="2000">
              <a:latin typeface="Philosopher"/>
              <a:ea typeface="Philosopher"/>
              <a:cs typeface="Philosopher"/>
              <a:sym typeface="Philosopher"/>
            </a:endParaRPr>
          </a:p>
          <a:p>
            <a:pPr indent="-355600" lvl="0" marL="457200" marR="0" rtl="0" algn="l">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Distractions;</a:t>
            </a:r>
            <a:endParaRPr sz="2000">
              <a:latin typeface="Philosopher"/>
              <a:ea typeface="Philosopher"/>
              <a:cs typeface="Philosopher"/>
              <a:sym typeface="Philosopher"/>
            </a:endParaRPr>
          </a:p>
          <a:p>
            <a:pPr indent="-355600" lvl="0" marL="457200" marR="0" rtl="0" algn="l">
              <a:lnSpc>
                <a:spcPct val="115000"/>
              </a:lnSpc>
              <a:spcBef>
                <a:spcPts val="0"/>
              </a:spcBef>
              <a:spcAft>
                <a:spcPts val="0"/>
              </a:spcAft>
              <a:buSzPts val="2000"/>
              <a:buFont typeface="Philosopher"/>
              <a:buChar char="●"/>
            </a:pPr>
            <a:r>
              <a:rPr lang="cs-CZ" sz="2000">
                <a:latin typeface="Philosopher"/>
                <a:ea typeface="Philosopher"/>
                <a:cs typeface="Philosopher"/>
                <a:sym typeface="Philosopher"/>
              </a:rPr>
              <a:t>Time Management;</a:t>
            </a:r>
            <a:endParaRPr sz="1100">
              <a:solidFill>
                <a:schemeClr val="dk1"/>
              </a:solidFill>
              <a:latin typeface="Roboto"/>
              <a:ea typeface="Roboto"/>
              <a:cs typeface="Roboto"/>
              <a:sym typeface="Roboto"/>
            </a:endParaRPr>
          </a:p>
          <a:p>
            <a:pPr indent="0" lvl="0" marL="0" marR="0" rtl="0" algn="l">
              <a:lnSpc>
                <a:spcPct val="115000"/>
              </a:lnSpc>
              <a:spcBef>
                <a:spcPts val="0"/>
              </a:spcBef>
              <a:spcAft>
                <a:spcPts val="0"/>
              </a:spcAft>
              <a:buNone/>
            </a:pPr>
            <a:r>
              <a:t/>
            </a:r>
            <a:endParaRPr sz="1200">
              <a:solidFill>
                <a:schemeClr val="dk1"/>
              </a:solidFill>
              <a:latin typeface="Roboto"/>
              <a:ea typeface="Roboto"/>
              <a:cs typeface="Roboto"/>
              <a:sym typeface="Roboto"/>
            </a:endParaRPr>
          </a:p>
        </p:txBody>
      </p:sp>
      <p:sp>
        <p:nvSpPr>
          <p:cNvPr id="172" name="Google Shape;172;p20"/>
          <p:cNvSpPr txBox="1"/>
          <p:nvPr/>
        </p:nvSpPr>
        <p:spPr>
          <a:xfrm>
            <a:off x="1563450" y="4900775"/>
            <a:ext cx="9065100" cy="10065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i="1" lang="cs-CZ" sz="1800">
                <a:solidFill>
                  <a:schemeClr val="accent2"/>
                </a:solidFill>
                <a:highlight>
                  <a:schemeClr val="lt1"/>
                </a:highlight>
                <a:latin typeface="Philosopher"/>
                <a:ea typeface="Philosopher"/>
                <a:cs typeface="Philosopher"/>
                <a:sym typeface="Philosopher"/>
              </a:rPr>
              <a:t>Both educators and learners can address these challenges by adopting effective strategies, such as clear communication, active participation, utilizing varied teaching methods, creating supportive learning communities, and providing timely feedback.</a:t>
            </a:r>
            <a:endParaRPr i="1" sz="1800">
              <a:solidFill>
                <a:schemeClr val="accent2"/>
              </a:solidFill>
              <a:highlight>
                <a:schemeClr val="lt1"/>
              </a:highlight>
              <a:latin typeface="Philosopher"/>
              <a:ea typeface="Philosopher"/>
              <a:cs typeface="Philosopher"/>
              <a:sym typeface="Philosopher"/>
            </a:endParaRPr>
          </a:p>
        </p:txBody>
      </p:sp>
      <p:cxnSp>
        <p:nvCxnSpPr>
          <p:cNvPr id="173" name="Google Shape;173;p20"/>
          <p:cNvCxnSpPr/>
          <p:nvPr/>
        </p:nvCxnSpPr>
        <p:spPr>
          <a:xfrm>
            <a:off x="1989850" y="5999000"/>
            <a:ext cx="8307600" cy="0"/>
          </a:xfrm>
          <a:prstGeom prst="straightConnector1">
            <a:avLst/>
          </a:prstGeom>
          <a:noFill/>
          <a:ln cap="flat" cmpd="sng" w="76200">
            <a:solidFill>
              <a:schemeClr val="accent2"/>
            </a:solidFill>
            <a:prstDash val="solid"/>
            <a:round/>
            <a:headEnd len="med" w="med" type="none"/>
            <a:tailEnd len="med" w="med" type="none"/>
          </a:ln>
        </p:spPr>
      </p:cxnSp>
      <p:pic>
        <p:nvPicPr>
          <p:cNvPr id="174" name="Google Shape;174;p20"/>
          <p:cNvPicPr preferRelativeResize="0"/>
          <p:nvPr/>
        </p:nvPicPr>
        <p:blipFill>
          <a:blip r:embed="rId5">
            <a:alphaModFix/>
          </a:blip>
          <a:stretch>
            <a:fillRect/>
          </a:stretch>
        </p:blipFill>
        <p:spPr>
          <a:xfrm>
            <a:off x="281700" y="6238624"/>
            <a:ext cx="1857499" cy="388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