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Philosopher" panose="020B0604020202020204" charset="0"/>
      <p:regular r:id="rId21"/>
      <p:bold r:id="rId22"/>
      <p:italic r:id="rId23"/>
      <p:boldItalic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7438c83ea0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g27438c83ea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a1f7b1b93b_2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g2a1f7b1b93b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4745dd333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g274745dd33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a1f7b1b93b_2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g2a1f7b1b93b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a1f7b1b93b_2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g2a1f7b1b93b_2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74745dd33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5" name="Google Shape;225;g274745dd33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academic hour = 45 minutes</a:t>
            </a: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6daeaf3606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 name="Google Shape;69;g26daeaf360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02f328be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g2a02f328be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742fb4aa1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g2742fb4aa1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a1f7b1b93b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 name="Google Shape;110;g2a1f7b1b93b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7438c83ea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g27438c83ea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a1f7b1b93b_2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g2a1f7b1b93b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1319669" y="2525150"/>
            <a:ext cx="2116082" cy="2117188"/>
          </a:xfrm>
          <a:prstGeom prst="rect">
            <a:avLst/>
          </a:prstGeom>
          <a:noFill/>
          <a:ln>
            <a:noFill/>
          </a:ln>
        </p:spPr>
      </p:sp>
      <p:sp>
        <p:nvSpPr>
          <p:cNvPr id="21" name="Google Shape;21;p6"/>
          <p:cNvSpPr>
            <a:spLocks noGrp="1"/>
          </p:cNvSpPr>
          <p:nvPr>
            <p:ph type="pic" idx="3"/>
          </p:nvPr>
        </p:nvSpPr>
        <p:spPr>
          <a:xfrm>
            <a:off x="3788433" y="2525150"/>
            <a:ext cx="2116082" cy="2117188"/>
          </a:xfrm>
          <a:prstGeom prst="rect">
            <a:avLst/>
          </a:prstGeom>
          <a:noFill/>
          <a:ln>
            <a:noFill/>
          </a:ln>
        </p:spPr>
      </p:sp>
      <p:sp>
        <p:nvSpPr>
          <p:cNvPr id="22" name="Google Shape;22;p6"/>
          <p:cNvSpPr>
            <a:spLocks noGrp="1"/>
          </p:cNvSpPr>
          <p:nvPr>
            <p:ph type="pic" idx="4"/>
          </p:nvPr>
        </p:nvSpPr>
        <p:spPr>
          <a:xfrm>
            <a:off x="6257197" y="2525150"/>
            <a:ext cx="2116082" cy="2117188"/>
          </a:xfrm>
          <a:prstGeom prst="rect">
            <a:avLst/>
          </a:prstGeom>
          <a:noFill/>
          <a:ln>
            <a:noFill/>
          </a:ln>
        </p:spPr>
      </p:sp>
      <p:sp>
        <p:nvSpPr>
          <p:cNvPr id="23" name="Google Shape;23;p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hyperlink" Target="https://transformingeducationsummit.sdg4education2030.org/AT4DiscussionForum" TargetMode="External"/><Relationship Id="rId4" Type="http://schemas.openxmlformats.org/officeDocument/2006/relationships/hyperlink" Target="https://chat.openai.com/c/example-link-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files.eric.ed.gov/fulltext/EJ1210946.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learnworlds.com/build-online-learning-community/" TargetMode="External"/><Relationship Id="rId5" Type="http://schemas.openxmlformats.org/officeDocument/2006/relationships/hyperlink" Target="https://ecampusontario.pressbooks.pub/aguideforbusyeducators/chapter/cultivating-community-building-in-online-learning-environments/" TargetMode="External"/><Relationship Id="rId10" Type="http://schemas.openxmlformats.org/officeDocument/2006/relationships/image" Target="../media/image2.png"/><Relationship Id="rId4" Type="http://schemas.openxmlformats.org/officeDocument/2006/relationships/hyperlink" Target="https://kpcrossacademy.org/building-community-in-online-courses/" TargetMode="Externa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hyperlink" Target="http://www.youtube.com/watch?v=25H09leLyf4" TargetMode="External"/><Relationship Id="rId4" Type="http://schemas.openxmlformats.org/officeDocument/2006/relationships/hyperlink" Target="https://www.youtube.com/watch?v=25H09leLyf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s://onlinelibrary.wiley.com/doi/epdf/10.1111/ijtd.12171" TargetMode="External"/><Relationship Id="rId4" Type="http://schemas.openxmlformats.org/officeDocument/2006/relationships/hyperlink" Target="https://chat.openai.com/c/example-link-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s://epale.ec.europa.eu/en/blog/social-media-adult-learning-benefits-and-uses" TargetMode="External"/><Relationship Id="rId4" Type="http://schemas.openxmlformats.org/officeDocument/2006/relationships/hyperlink" Target="https://www.researchgate.net/publication/335364325_THE_ADOPTION_OF_SOCIAL_MEDIA_BY_ADULT_LEARNERS_AS_AN_E-LEARNING_PLATFOR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8" descr="A picture containing logo&#10;&#10;Description automatically generated"/>
          <p:cNvPicPr preferRelativeResize="0">
            <a:picLocks noGrp="1"/>
          </p:cNvPicPr>
          <p:nvPr>
            <p:ph type="pic" idx="2"/>
          </p:nvPr>
        </p:nvPicPr>
        <p:blipFill rotWithShape="1">
          <a:blip r:embed="rId3">
            <a:alphaModFix/>
          </a:blip>
          <a:srcRect t="10217" b="10216"/>
          <a:stretch/>
        </p:blipFill>
        <p:spPr>
          <a:xfrm>
            <a:off x="0" y="61291"/>
            <a:ext cx="12192000" cy="6858000"/>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8"/>
          <p:cNvSpPr txBox="1"/>
          <p:nvPr/>
        </p:nvSpPr>
        <p:spPr>
          <a:xfrm>
            <a:off x="745723" y="914717"/>
            <a:ext cx="403849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Professional Development Training for Front-line Adult Educators</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Philosopher"/>
              <a:ea typeface="Philosopher"/>
              <a:cs typeface="Philosopher"/>
              <a:sym typeface="Philosopher"/>
            </a:endParaRPr>
          </a:p>
        </p:txBody>
      </p:sp>
      <p:sp>
        <p:nvSpPr>
          <p:cNvPr id="32" name="Google Shape;32;p8"/>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8"/>
          <p:cNvSpPr txBox="1"/>
          <p:nvPr/>
        </p:nvSpPr>
        <p:spPr>
          <a:xfrm>
            <a:off x="348447" y="2581635"/>
            <a:ext cx="3853500" cy="18471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cs-CZ" sz="2400" b="1">
                <a:solidFill>
                  <a:schemeClr val="dk1"/>
                </a:solidFill>
                <a:latin typeface="Philosopher"/>
                <a:ea typeface="Philosopher"/>
                <a:cs typeface="Philosopher"/>
                <a:sym typeface="Philosopher"/>
              </a:rPr>
              <a:t>Module 3:</a:t>
            </a:r>
            <a:br>
              <a:rPr lang="cs-CZ" sz="2400" b="1">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Introduction to Engagement Strategies in Digital Environments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 name="Google Shape;34;p8"/>
          <p:cNvSpPr/>
          <p:nvPr/>
        </p:nvSpPr>
        <p:spPr>
          <a:xfrm>
            <a:off x="7680960" y="5447210"/>
            <a:ext cx="4511040" cy="130198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8"/>
          <p:cNvSpPr txBox="1"/>
          <p:nvPr/>
        </p:nvSpPr>
        <p:spPr>
          <a:xfrm>
            <a:off x="8062530" y="5657712"/>
            <a:ext cx="37479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Self-directed learning resources</a:t>
            </a:r>
            <a:endParaRPr sz="2400" b="1" i="0" u="none" strike="noStrike" cap="none">
              <a:solidFill>
                <a:schemeClr val="dk1"/>
              </a:solidFill>
              <a:latin typeface="Philosopher"/>
              <a:ea typeface="Philosopher"/>
              <a:cs typeface="Philosopher"/>
              <a:sym typeface="Philosopher"/>
            </a:endParaRPr>
          </a:p>
        </p:txBody>
      </p:sp>
      <p:pic>
        <p:nvPicPr>
          <p:cNvPr id="36" name="Google Shape;36;p8"/>
          <p:cNvPicPr preferRelativeResize="0"/>
          <p:nvPr/>
        </p:nvPicPr>
        <p:blipFill>
          <a:blip r:embed="rId4">
            <a:alphaModFix/>
          </a:blip>
          <a:stretch>
            <a:fillRect/>
          </a:stretch>
        </p:blipFill>
        <p:spPr>
          <a:xfrm>
            <a:off x="279275" y="6240965"/>
            <a:ext cx="2428575" cy="5082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p:nvPr/>
        </p:nvSpPr>
        <p:spPr>
          <a:xfrm>
            <a:off x="2214900" y="45102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4. The Changing Role of Educators in Digital Environments (I)</a:t>
            </a:r>
            <a:endParaRPr sz="2400" b="1" i="0" u="none" strike="noStrike" cap="none">
              <a:solidFill>
                <a:schemeClr val="dk1"/>
              </a:solidFill>
              <a:latin typeface="Philosopher"/>
              <a:ea typeface="Philosopher"/>
              <a:cs typeface="Philosopher"/>
              <a:sym typeface="Philosopher"/>
            </a:endParaRPr>
          </a:p>
        </p:txBody>
      </p:sp>
      <p:grpSp>
        <p:nvGrpSpPr>
          <p:cNvPr id="155" name="Google Shape;155;p17"/>
          <p:cNvGrpSpPr/>
          <p:nvPr/>
        </p:nvGrpSpPr>
        <p:grpSpPr>
          <a:xfrm>
            <a:off x="5470061" y="1709272"/>
            <a:ext cx="1251984" cy="358200"/>
            <a:chOff x="5470062" y="1167647"/>
            <a:chExt cx="1251984" cy="358200"/>
          </a:xfrm>
        </p:grpSpPr>
        <p:sp>
          <p:nvSpPr>
            <p:cNvPr id="156" name="Google Shape;156;p1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1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1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59" name="Google Shape;159;p1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60" name="Google Shape;160;p17"/>
          <p:cNvSpPr txBox="1"/>
          <p:nvPr/>
        </p:nvSpPr>
        <p:spPr>
          <a:xfrm>
            <a:off x="366900" y="2067475"/>
            <a:ext cx="6355200" cy="42159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Resource 4: Online Discussion Forum (1 hour)</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Participate in an online discussion forum where educators share their experiences and insights on the evolving role of educators in digital environments.</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Engage in conversations and learn from peers' perspectives.</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1000"/>
              </a:spcAft>
              <a:buClr>
                <a:schemeClr val="dk1"/>
              </a:buClr>
              <a:buSzPts val="2000"/>
              <a:buFont typeface="Philosopher"/>
              <a:buChar char="○"/>
            </a:pPr>
            <a:r>
              <a:rPr lang="cs-CZ" sz="2000">
                <a:solidFill>
                  <a:schemeClr val="dk1"/>
                </a:solidFill>
                <a:latin typeface="Philosopher"/>
                <a:ea typeface="Philosopher"/>
                <a:cs typeface="Philosopher"/>
                <a:sym typeface="Philosopher"/>
              </a:rPr>
              <a:t>Link:</a:t>
            </a:r>
            <a:r>
              <a:rPr lang="cs-CZ" sz="2000">
                <a:solidFill>
                  <a:schemeClr val="dk1"/>
                </a:solidFill>
                <a:uFill>
                  <a:noFill/>
                </a:uFill>
                <a:latin typeface="Philosopher"/>
                <a:ea typeface="Philosopher"/>
                <a:cs typeface="Philosopher"/>
                <a:sym typeface="Philosopher"/>
                <a:hlinkClick r:id="rId4">
                  <a:extLst>
                    <a:ext uri="{A12FA001-AC4F-418D-AE19-62706E023703}">
                      <ahyp:hlinkClr xmlns:ahyp="http://schemas.microsoft.com/office/drawing/2018/hyperlinkcolor" val="tx"/>
                    </a:ext>
                  </a:extLst>
                </a:hlinkClick>
              </a:rPr>
              <a:t> </a:t>
            </a:r>
            <a:r>
              <a:rPr lang="cs-CZ" sz="2000" u="sng">
                <a:solidFill>
                  <a:schemeClr val="hlink"/>
                </a:solidFill>
                <a:latin typeface="Philosopher"/>
                <a:ea typeface="Philosopher"/>
                <a:cs typeface="Philosopher"/>
                <a:sym typeface="Philosopher"/>
                <a:hlinkClick r:id="rId5"/>
              </a:rPr>
              <a:t>https://transformingeducationsummit.sdg4education2030.org/AT4DiscussionForum</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p:txBody>
      </p:sp>
      <p:pic>
        <p:nvPicPr>
          <p:cNvPr id="161" name="Google Shape;161;p17"/>
          <p:cNvPicPr preferRelativeResize="0"/>
          <p:nvPr/>
        </p:nvPicPr>
        <p:blipFill>
          <a:blip r:embed="rId6">
            <a:alphaModFix/>
          </a:blip>
          <a:stretch>
            <a:fillRect/>
          </a:stretch>
        </p:blipFill>
        <p:spPr>
          <a:xfrm>
            <a:off x="6874500" y="1568785"/>
            <a:ext cx="5317501" cy="4984416"/>
          </a:xfrm>
          <a:prstGeom prst="rect">
            <a:avLst/>
          </a:prstGeom>
          <a:noFill/>
          <a:ln>
            <a:noFill/>
          </a:ln>
        </p:spPr>
      </p:pic>
      <p:pic>
        <p:nvPicPr>
          <p:cNvPr id="162" name="Google Shape;162;p17"/>
          <p:cNvPicPr preferRelativeResize="0"/>
          <p:nvPr/>
        </p:nvPicPr>
        <p:blipFill>
          <a:blip r:embed="rId7">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8"/>
          <p:cNvSpPr/>
          <p:nvPr/>
        </p:nvSpPr>
        <p:spPr>
          <a:xfrm>
            <a:off x="775651" y="2682125"/>
            <a:ext cx="496824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en-IE"/>
          </a:p>
        </p:txBody>
      </p:sp>
      <p:sp>
        <p:nvSpPr>
          <p:cNvPr id="168" name="Google Shape;168;p18"/>
          <p:cNvSpPr txBox="1"/>
          <p:nvPr/>
        </p:nvSpPr>
        <p:spPr>
          <a:xfrm>
            <a:off x="2214900" y="9892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4. The Changing Role of Educators in Digital Environments (II)</a:t>
            </a:r>
            <a:endParaRPr sz="2400" b="1" i="0" u="none" strike="noStrike" cap="none">
              <a:solidFill>
                <a:schemeClr val="dk1"/>
              </a:solidFill>
              <a:latin typeface="Philosopher"/>
              <a:ea typeface="Philosopher"/>
              <a:cs typeface="Philosopher"/>
              <a:sym typeface="Philosopher"/>
            </a:endParaRPr>
          </a:p>
        </p:txBody>
      </p:sp>
      <p:grpSp>
        <p:nvGrpSpPr>
          <p:cNvPr id="169" name="Google Shape;169;p18"/>
          <p:cNvGrpSpPr/>
          <p:nvPr/>
        </p:nvGrpSpPr>
        <p:grpSpPr>
          <a:xfrm>
            <a:off x="5470061" y="1357172"/>
            <a:ext cx="1251984" cy="358200"/>
            <a:chOff x="5470062" y="1167647"/>
            <a:chExt cx="1251984" cy="358200"/>
          </a:xfrm>
        </p:grpSpPr>
        <p:sp>
          <p:nvSpPr>
            <p:cNvPr id="170" name="Google Shape;170;p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73" name="Google Shape;173;p1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74" name="Google Shape;174;p18"/>
          <p:cNvSpPr txBox="1"/>
          <p:nvPr/>
        </p:nvSpPr>
        <p:spPr>
          <a:xfrm>
            <a:off x="733825" y="1806875"/>
            <a:ext cx="5063400" cy="421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Self-Reflection Exercise</a:t>
            </a:r>
            <a:r>
              <a:rPr lang="cs-CZ" sz="2000">
                <a:solidFill>
                  <a:schemeClr val="dk1"/>
                </a:solidFill>
                <a:latin typeface="Philosopher"/>
                <a:ea typeface="Philosopher"/>
                <a:cs typeface="Philosopher"/>
                <a:sym typeface="Philosopher"/>
              </a:rPr>
              <a:t> (30 minutes)</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Summarize key points from the forum discussions.</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Reflect on how you can incorporate the changing role of educators into your own teaching practices.</a:t>
            </a:r>
            <a:endParaRPr sz="2000">
              <a:solidFill>
                <a:schemeClr val="dk1"/>
              </a:solidFill>
              <a:latin typeface="Philosopher"/>
              <a:ea typeface="Philosopher"/>
              <a:cs typeface="Philosopher"/>
              <a:sym typeface="Philosopher"/>
            </a:endParaRPr>
          </a:p>
        </p:txBody>
      </p:sp>
      <p:pic>
        <p:nvPicPr>
          <p:cNvPr id="175" name="Google Shape;175;p18"/>
          <p:cNvPicPr preferRelativeResize="0"/>
          <p:nvPr/>
        </p:nvPicPr>
        <p:blipFill>
          <a:blip r:embed="rId4">
            <a:alphaModFix/>
          </a:blip>
          <a:stretch>
            <a:fillRect/>
          </a:stretch>
        </p:blipFill>
        <p:spPr>
          <a:xfrm>
            <a:off x="5985950" y="2017875"/>
            <a:ext cx="5963001" cy="4405350"/>
          </a:xfrm>
          <a:prstGeom prst="rect">
            <a:avLst/>
          </a:prstGeom>
          <a:noFill/>
          <a:ln>
            <a:noFill/>
          </a:ln>
        </p:spPr>
      </p:pic>
      <p:pic>
        <p:nvPicPr>
          <p:cNvPr id="176" name="Google Shape;176;p18"/>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9"/>
          <p:cNvSpPr txBox="1"/>
          <p:nvPr/>
        </p:nvSpPr>
        <p:spPr>
          <a:xfrm>
            <a:off x="2842050" y="552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5. Strategies for Digital Interaction and Community Building (I)</a:t>
            </a:r>
            <a:endParaRPr sz="2400" b="1" i="0" u="none" strike="noStrike" cap="none">
              <a:solidFill>
                <a:schemeClr val="dk1"/>
              </a:solidFill>
              <a:latin typeface="Philosopher"/>
              <a:ea typeface="Philosopher"/>
              <a:cs typeface="Philosopher"/>
              <a:sym typeface="Philosopher"/>
            </a:endParaRPr>
          </a:p>
        </p:txBody>
      </p:sp>
      <p:grpSp>
        <p:nvGrpSpPr>
          <p:cNvPr id="182" name="Google Shape;182;p19"/>
          <p:cNvGrpSpPr/>
          <p:nvPr/>
        </p:nvGrpSpPr>
        <p:grpSpPr>
          <a:xfrm>
            <a:off x="5470005" y="1088112"/>
            <a:ext cx="1251984" cy="377686"/>
            <a:chOff x="5470062" y="1167647"/>
            <a:chExt cx="1251984" cy="358200"/>
          </a:xfrm>
        </p:grpSpPr>
        <p:sp>
          <p:nvSpPr>
            <p:cNvPr id="183" name="Google Shape;183;p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6" name="Google Shape;186;p1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87" name="Google Shape;187;p19"/>
          <p:cNvSpPr txBox="1"/>
          <p:nvPr/>
        </p:nvSpPr>
        <p:spPr>
          <a:xfrm>
            <a:off x="553100" y="1509650"/>
            <a:ext cx="11282400" cy="23307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Resource 5: articles and blogs (1 hour)</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Read an article that delves into strategies for fostering digital interaction and building a sense of community in online learning environments.</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4"/>
              </a:rPr>
              <a:t>https://files.eric.ed.gov/fulltext/EJ1210946.pdf</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marL="1371600" lvl="2" indent="-355600" algn="l" rtl="0">
              <a:lnSpc>
                <a:spcPct val="115000"/>
              </a:lnSpc>
              <a:spcBef>
                <a:spcPts val="0"/>
              </a:spcBef>
              <a:spcAft>
                <a:spcPts val="1000"/>
              </a:spcAft>
              <a:buClr>
                <a:schemeClr val="dk1"/>
              </a:buClr>
              <a:buSzPts val="2000"/>
              <a:buFont typeface="Philosopher"/>
              <a:buChar char="■"/>
            </a:pPr>
            <a:r>
              <a:rPr lang="cs-CZ" sz="1800">
                <a:solidFill>
                  <a:schemeClr val="dk1"/>
                </a:solidFill>
                <a:latin typeface="Philosopher"/>
                <a:ea typeface="Philosopher"/>
                <a:cs typeface="Philosopher"/>
                <a:sym typeface="Philosopher"/>
              </a:rPr>
              <a:t>For the translation of the article - try deeple.com </a:t>
            </a:r>
            <a:endParaRPr sz="2000">
              <a:solidFill>
                <a:schemeClr val="dk1"/>
              </a:solidFill>
              <a:latin typeface="Philosopher"/>
              <a:ea typeface="Philosopher"/>
              <a:cs typeface="Philosopher"/>
              <a:sym typeface="Philosopher"/>
            </a:endParaRPr>
          </a:p>
        </p:txBody>
      </p:sp>
      <p:sp>
        <p:nvSpPr>
          <p:cNvPr id="188" name="Google Shape;188;p19"/>
          <p:cNvSpPr/>
          <p:nvPr/>
        </p:nvSpPr>
        <p:spPr>
          <a:xfrm>
            <a:off x="0" y="3685150"/>
            <a:ext cx="12192000" cy="23317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en-IE"/>
          </a:p>
        </p:txBody>
      </p:sp>
      <p:sp>
        <p:nvSpPr>
          <p:cNvPr id="189" name="Google Shape;189;p19"/>
          <p:cNvSpPr txBox="1"/>
          <p:nvPr/>
        </p:nvSpPr>
        <p:spPr>
          <a:xfrm>
            <a:off x="722450" y="3858150"/>
            <a:ext cx="10943700" cy="1985700"/>
          </a:xfrm>
          <a:prstGeom prst="rect">
            <a:avLst/>
          </a:prstGeom>
          <a:noFill/>
          <a:ln>
            <a:noFill/>
          </a:ln>
        </p:spPr>
        <p:txBody>
          <a:bodyPr spcFirstLastPara="1" wrap="square" lIns="91425" tIns="91425" rIns="91425" bIns="91425" anchor="t" anchorCtr="0">
            <a:spAutoFit/>
          </a:bodyPr>
          <a:lstStyle/>
          <a:p>
            <a:pPr marL="0" lvl="0" indent="0" algn="ctr" rtl="0">
              <a:lnSpc>
                <a:spcPct val="86181"/>
              </a:lnSpc>
              <a:spcBef>
                <a:spcPts val="0"/>
              </a:spcBef>
              <a:spcAft>
                <a:spcPts val="0"/>
              </a:spcAft>
              <a:buNone/>
            </a:pPr>
            <a:r>
              <a:rPr lang="cs-CZ" sz="1600" b="1">
                <a:solidFill>
                  <a:schemeClr val="dk1"/>
                </a:solidFill>
                <a:latin typeface="Philosopher"/>
                <a:ea typeface="Philosopher"/>
                <a:cs typeface="Philosopher"/>
                <a:sym typeface="Philosopher"/>
              </a:rPr>
              <a:t>“Teaching to Connect: Community-Building Strategies for the Virtual Classroom”</a:t>
            </a:r>
            <a:br>
              <a:rPr lang="cs-CZ" sz="1600" b="1">
                <a:solidFill>
                  <a:schemeClr val="dk1"/>
                </a:solidFill>
                <a:latin typeface="Philosopher"/>
                <a:ea typeface="Philosopher"/>
                <a:cs typeface="Philosopher"/>
                <a:sym typeface="Philosopher"/>
              </a:rPr>
            </a:br>
            <a:r>
              <a:rPr lang="cs-CZ" i="1">
                <a:solidFill>
                  <a:schemeClr val="dk1"/>
                </a:solidFill>
                <a:latin typeface="Philosopher"/>
                <a:ea typeface="Philosopher"/>
                <a:cs typeface="Philosopher"/>
                <a:sym typeface="Philosopher"/>
              </a:rPr>
              <a:t>Sharla Berry, California Lutheran University</a:t>
            </a:r>
            <a:endParaRPr i="1">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endParaRPr sz="700">
              <a:solidFill>
                <a:schemeClr val="dk1"/>
              </a:solidFill>
              <a:latin typeface="Philosopher"/>
              <a:ea typeface="Philosopher"/>
              <a:cs typeface="Philosopher"/>
              <a:sym typeface="Philosopher"/>
            </a:endParaRPr>
          </a:p>
          <a:p>
            <a:pPr marL="0" lvl="0" indent="0" algn="l" rtl="0">
              <a:lnSpc>
                <a:spcPct val="86181"/>
              </a:lnSpc>
              <a:spcBef>
                <a:spcPts val="0"/>
              </a:spcBef>
              <a:spcAft>
                <a:spcPts val="0"/>
              </a:spcAft>
              <a:buNone/>
            </a:pPr>
            <a:r>
              <a:rPr lang="cs-CZ" sz="1600">
                <a:solidFill>
                  <a:schemeClr val="dk1"/>
                </a:solidFill>
                <a:latin typeface="Philosopher"/>
                <a:ea typeface="Philosopher"/>
                <a:cs typeface="Philosopher"/>
                <a:sym typeface="Philosopher"/>
              </a:rPr>
              <a:t>ABSTRACT: </a:t>
            </a:r>
            <a:r>
              <a:rPr lang="cs-CZ" sz="1600" i="1">
                <a:solidFill>
                  <a:schemeClr val="dk1"/>
                </a:solidFill>
                <a:latin typeface="Philosopher"/>
                <a:ea typeface="Philosopher"/>
                <a:cs typeface="Philosopher"/>
                <a:sym typeface="Philosopher"/>
              </a:rPr>
              <a:t>A sense of community is central to student engagement and satisfaction. However, many students struggle with developing connections in online programs. Drawing on interviews with 13 instructors, this paper explores the strategies that they use to help students develop a sense of community in synchronous virtual classrooms. Four strategies for building community online are identified: reaching out to students often, limiting time spent lecturing, using video and chat as modes to engage students, and allowing class time to be used for personal and professional updates.</a:t>
            </a:r>
            <a:endParaRPr sz="1800" i="1">
              <a:solidFill>
                <a:schemeClr val="dk1"/>
              </a:solidFill>
              <a:latin typeface="Philosopher"/>
              <a:ea typeface="Philosopher"/>
              <a:cs typeface="Philosopher"/>
              <a:sym typeface="Philosopher"/>
            </a:endParaRPr>
          </a:p>
        </p:txBody>
      </p:sp>
      <p:pic>
        <p:nvPicPr>
          <p:cNvPr id="190" name="Google Shape;190;p19"/>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txBox="1"/>
          <p:nvPr/>
        </p:nvSpPr>
        <p:spPr>
          <a:xfrm>
            <a:off x="2842050" y="552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5. Strategies for Digital Interaction and Community Building (II)</a:t>
            </a:r>
            <a:endParaRPr sz="2400" b="1" i="0" u="none" strike="noStrike" cap="none">
              <a:solidFill>
                <a:schemeClr val="dk1"/>
              </a:solidFill>
              <a:latin typeface="Philosopher"/>
              <a:ea typeface="Philosopher"/>
              <a:cs typeface="Philosopher"/>
              <a:sym typeface="Philosopher"/>
            </a:endParaRPr>
          </a:p>
        </p:txBody>
      </p:sp>
      <p:grpSp>
        <p:nvGrpSpPr>
          <p:cNvPr id="196" name="Google Shape;196;p20"/>
          <p:cNvGrpSpPr/>
          <p:nvPr/>
        </p:nvGrpSpPr>
        <p:grpSpPr>
          <a:xfrm>
            <a:off x="5469905" y="1011087"/>
            <a:ext cx="1251984" cy="377686"/>
            <a:chOff x="5470062" y="1167647"/>
            <a:chExt cx="1251984" cy="358200"/>
          </a:xfrm>
        </p:grpSpPr>
        <p:sp>
          <p:nvSpPr>
            <p:cNvPr id="197" name="Google Shape;197;p2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p2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2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0" name="Google Shape;200;p2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01" name="Google Shape;201;p20"/>
          <p:cNvSpPr txBox="1"/>
          <p:nvPr/>
        </p:nvSpPr>
        <p:spPr>
          <a:xfrm>
            <a:off x="454700" y="1528750"/>
            <a:ext cx="11282400" cy="4373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Explore techniques such as: </a:t>
            </a:r>
            <a:endParaRPr sz="2000">
              <a:solidFill>
                <a:schemeClr val="dk1"/>
              </a:solidFill>
              <a:latin typeface="Philosopher"/>
              <a:ea typeface="Philosopher"/>
              <a:cs typeface="Philosopher"/>
              <a:sym typeface="Philosopher"/>
            </a:endParaRPr>
          </a:p>
          <a:p>
            <a:pPr marL="91440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Gain some practical tips and ideas:</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4"/>
              </a:rPr>
              <a:t>https://kpcrossacademy.org/building-community-in-online-courses/</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5"/>
              </a:rPr>
              <a:t>https://ecampusontario.pressbooks.pub/aguideforbusyeducators/chapter/cultivating-community-building-in-online-learning-environments/</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100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6"/>
              </a:rPr>
              <a:t>https://www.learnworlds.com/build-online-learning-community/</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p:txBody>
      </p:sp>
      <p:sp>
        <p:nvSpPr>
          <p:cNvPr id="202" name="Google Shape;202;p20"/>
          <p:cNvSpPr txBox="1"/>
          <p:nvPr/>
        </p:nvSpPr>
        <p:spPr>
          <a:xfrm>
            <a:off x="2504758" y="2732634"/>
            <a:ext cx="14820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cs-CZ" sz="2400" b="1" i="0" u="none" strike="noStrike" cap="none">
                <a:solidFill>
                  <a:schemeClr val="dk2"/>
                </a:solidFill>
                <a:latin typeface="Philosopher"/>
                <a:ea typeface="Philosopher"/>
                <a:cs typeface="Philosopher"/>
                <a:sym typeface="Philosopher"/>
              </a:rPr>
              <a:t>Discussion forums</a:t>
            </a:r>
            <a:endParaRPr>
              <a:solidFill>
                <a:schemeClr val="dk2"/>
              </a:solidFill>
            </a:endParaRPr>
          </a:p>
        </p:txBody>
      </p:sp>
      <p:sp>
        <p:nvSpPr>
          <p:cNvPr id="203" name="Google Shape;203;p20"/>
          <p:cNvSpPr/>
          <p:nvPr/>
        </p:nvSpPr>
        <p:spPr>
          <a:xfrm>
            <a:off x="1253251" y="2529850"/>
            <a:ext cx="1251489" cy="1218350"/>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7">
              <a:alphaModFix/>
            </a:blip>
            <a:stretch>
              <a:fillRect/>
            </a:stretch>
          </a:blipFill>
          <a:ln>
            <a:noFill/>
          </a:ln>
        </p:spPr>
        <p:txBody>
          <a:bodyPr/>
          <a:lstStyle/>
          <a:p>
            <a:endParaRPr lang="en-IE"/>
          </a:p>
        </p:txBody>
      </p:sp>
      <p:sp>
        <p:nvSpPr>
          <p:cNvPr id="204" name="Google Shape;204;p20"/>
          <p:cNvSpPr txBox="1"/>
          <p:nvPr/>
        </p:nvSpPr>
        <p:spPr>
          <a:xfrm>
            <a:off x="5897696" y="2732609"/>
            <a:ext cx="14820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cs-CZ" sz="2400" b="1">
                <a:solidFill>
                  <a:schemeClr val="dk2"/>
                </a:solidFill>
                <a:latin typeface="Philosopher"/>
                <a:ea typeface="Philosopher"/>
                <a:cs typeface="Philosopher"/>
                <a:sym typeface="Philosopher"/>
              </a:rPr>
              <a:t>Virtual meetups</a:t>
            </a:r>
            <a:endParaRPr>
              <a:solidFill>
                <a:schemeClr val="dk2"/>
              </a:solidFill>
            </a:endParaRPr>
          </a:p>
        </p:txBody>
      </p:sp>
      <p:sp>
        <p:nvSpPr>
          <p:cNvPr id="205" name="Google Shape;205;p20"/>
          <p:cNvSpPr txBox="1"/>
          <p:nvPr/>
        </p:nvSpPr>
        <p:spPr>
          <a:xfrm>
            <a:off x="9593296" y="2732663"/>
            <a:ext cx="21438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cs-CZ" sz="2400" b="1">
                <a:solidFill>
                  <a:schemeClr val="dk2"/>
                </a:solidFill>
                <a:latin typeface="Philosopher"/>
                <a:ea typeface="Philosopher"/>
                <a:cs typeface="Philosopher"/>
                <a:sym typeface="Philosopher"/>
              </a:rPr>
              <a:t>Collaborative projects</a:t>
            </a:r>
            <a:endParaRPr>
              <a:solidFill>
                <a:schemeClr val="dk2"/>
              </a:solidFill>
            </a:endParaRPr>
          </a:p>
        </p:txBody>
      </p:sp>
      <p:sp>
        <p:nvSpPr>
          <p:cNvPr id="206" name="Google Shape;206;p20"/>
          <p:cNvSpPr/>
          <p:nvPr/>
        </p:nvSpPr>
        <p:spPr>
          <a:xfrm>
            <a:off x="8115179" y="2412630"/>
            <a:ext cx="1329246" cy="1452728"/>
          </a:xfrm>
          <a:custGeom>
            <a:avLst/>
            <a:gdLst/>
            <a:ahLst/>
            <a:cxnLst/>
            <a:rect l="l" t="t" r="r" b="b"/>
            <a:pathLst>
              <a:path w="1329246" h="1452728" extrusionOk="0">
                <a:moveTo>
                  <a:pt x="0" y="0"/>
                </a:moveTo>
                <a:lnTo>
                  <a:pt x="1329246" y="0"/>
                </a:lnTo>
                <a:lnTo>
                  <a:pt x="1329246" y="1452728"/>
                </a:lnTo>
                <a:lnTo>
                  <a:pt x="0" y="1452728"/>
                </a:lnTo>
                <a:lnTo>
                  <a:pt x="0" y="0"/>
                </a:lnTo>
                <a:close/>
              </a:path>
            </a:pathLst>
          </a:custGeom>
          <a:blipFill rotWithShape="1">
            <a:blip r:embed="rId8">
              <a:alphaModFix/>
            </a:blip>
            <a:stretch>
              <a:fillRect/>
            </a:stretch>
          </a:blipFill>
          <a:ln>
            <a:noFill/>
          </a:ln>
        </p:spPr>
        <p:txBody>
          <a:bodyPr/>
          <a:lstStyle/>
          <a:p>
            <a:endParaRPr lang="en-IE"/>
          </a:p>
        </p:txBody>
      </p:sp>
      <p:sp>
        <p:nvSpPr>
          <p:cNvPr id="207" name="Google Shape;207;p20"/>
          <p:cNvSpPr/>
          <p:nvPr/>
        </p:nvSpPr>
        <p:spPr>
          <a:xfrm>
            <a:off x="4812313" y="2529488"/>
            <a:ext cx="1039909" cy="1218986"/>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9">
              <a:alphaModFix/>
            </a:blip>
            <a:stretch>
              <a:fillRect/>
            </a:stretch>
          </a:blipFill>
          <a:ln>
            <a:noFill/>
          </a:ln>
        </p:spPr>
        <p:txBody>
          <a:bodyPr/>
          <a:lstStyle/>
          <a:p>
            <a:endParaRPr lang="en-IE"/>
          </a:p>
        </p:txBody>
      </p:sp>
      <p:pic>
        <p:nvPicPr>
          <p:cNvPr id="208" name="Google Shape;208;p20"/>
          <p:cNvPicPr preferRelativeResize="0"/>
          <p:nvPr/>
        </p:nvPicPr>
        <p:blipFill>
          <a:blip r:embed="rId10">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1"/>
          <p:cNvPicPr preferRelativeResize="0"/>
          <p:nvPr/>
        </p:nvPicPr>
        <p:blipFill>
          <a:blip r:embed="rId3">
            <a:alphaModFix/>
          </a:blip>
          <a:stretch>
            <a:fillRect/>
          </a:stretch>
        </p:blipFill>
        <p:spPr>
          <a:xfrm>
            <a:off x="0" y="110425"/>
            <a:ext cx="12192000" cy="6747574"/>
          </a:xfrm>
          <a:prstGeom prst="rect">
            <a:avLst/>
          </a:prstGeom>
          <a:noFill/>
          <a:ln>
            <a:noFill/>
          </a:ln>
        </p:spPr>
      </p:pic>
      <p:sp>
        <p:nvSpPr>
          <p:cNvPr id="214" name="Google Shape;214;p21"/>
          <p:cNvSpPr/>
          <p:nvPr/>
        </p:nvSpPr>
        <p:spPr>
          <a:xfrm>
            <a:off x="5193275" y="2730600"/>
            <a:ext cx="5791200" cy="2931795"/>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en-IE"/>
          </a:p>
        </p:txBody>
      </p:sp>
      <p:sp>
        <p:nvSpPr>
          <p:cNvPr id="215" name="Google Shape;215;p21"/>
          <p:cNvSpPr txBox="1"/>
          <p:nvPr/>
        </p:nvSpPr>
        <p:spPr>
          <a:xfrm>
            <a:off x="2842050" y="4319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highlight>
                  <a:srgbClr val="FFCA08"/>
                </a:highlight>
                <a:latin typeface="Philosopher"/>
                <a:ea typeface="Philosopher"/>
                <a:cs typeface="Philosopher"/>
                <a:sym typeface="Philosopher"/>
              </a:rPr>
              <a:t> 5. Strategies for Digital Interaction and </a:t>
            </a:r>
            <a:br>
              <a:rPr lang="cs-CZ" sz="2400" b="1">
                <a:solidFill>
                  <a:schemeClr val="dk1"/>
                </a:solidFill>
                <a:highlight>
                  <a:srgbClr val="FFCA08"/>
                </a:highlight>
                <a:latin typeface="Philosopher"/>
                <a:ea typeface="Philosopher"/>
                <a:cs typeface="Philosopher"/>
                <a:sym typeface="Philosopher"/>
              </a:rPr>
            </a:br>
            <a:r>
              <a:rPr lang="cs-CZ" sz="2400" b="1">
                <a:solidFill>
                  <a:schemeClr val="dk1"/>
                </a:solidFill>
                <a:highlight>
                  <a:srgbClr val="FFCA08"/>
                </a:highlight>
                <a:latin typeface="Philosopher"/>
                <a:ea typeface="Philosopher"/>
                <a:cs typeface="Philosopher"/>
                <a:sym typeface="Philosopher"/>
              </a:rPr>
              <a:t>Community Building (III)  </a:t>
            </a:r>
            <a:endParaRPr sz="2400" b="1" i="0" u="none" strike="noStrike" cap="none">
              <a:solidFill>
                <a:schemeClr val="dk1"/>
              </a:solidFill>
              <a:highlight>
                <a:srgbClr val="FFCA08"/>
              </a:highlight>
              <a:latin typeface="Philosopher"/>
              <a:ea typeface="Philosopher"/>
              <a:cs typeface="Philosopher"/>
              <a:sym typeface="Philosopher"/>
            </a:endParaRPr>
          </a:p>
        </p:txBody>
      </p:sp>
      <p:grpSp>
        <p:nvGrpSpPr>
          <p:cNvPr id="216" name="Google Shape;216;p21"/>
          <p:cNvGrpSpPr/>
          <p:nvPr/>
        </p:nvGrpSpPr>
        <p:grpSpPr>
          <a:xfrm>
            <a:off x="5470005" y="1656537"/>
            <a:ext cx="1251984" cy="377686"/>
            <a:chOff x="5470062" y="1167647"/>
            <a:chExt cx="1251984" cy="358200"/>
          </a:xfrm>
        </p:grpSpPr>
        <p:sp>
          <p:nvSpPr>
            <p:cNvPr id="217" name="Google Shape;217;p2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2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2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20" name="Google Shape;220;p21"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221" name="Google Shape;221;p21"/>
          <p:cNvSpPr txBox="1"/>
          <p:nvPr/>
        </p:nvSpPr>
        <p:spPr>
          <a:xfrm>
            <a:off x="5285975" y="2498375"/>
            <a:ext cx="5541300" cy="2816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Self-Reflection Exercise</a:t>
            </a:r>
            <a:r>
              <a:rPr lang="cs-CZ" sz="2000">
                <a:solidFill>
                  <a:schemeClr val="dk1"/>
                </a:solidFill>
                <a:latin typeface="Philosopher"/>
                <a:ea typeface="Philosopher"/>
                <a:cs typeface="Philosopher"/>
                <a:sym typeface="Philosopher"/>
              </a:rPr>
              <a:t> (30 minutes)</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Take notes on key strategies mentioned in the e-book and the blog.</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Reflect on how you can apply these strategies to cultivate engagement and community in your digital teaching environment.</a:t>
            </a:r>
            <a:endParaRPr sz="2000">
              <a:solidFill>
                <a:schemeClr val="dk1"/>
              </a:solidFill>
              <a:latin typeface="Philosopher"/>
              <a:ea typeface="Philosopher"/>
              <a:cs typeface="Philosopher"/>
              <a:sym typeface="Philosopher"/>
            </a:endParaRPr>
          </a:p>
        </p:txBody>
      </p:sp>
      <p:pic>
        <p:nvPicPr>
          <p:cNvPr id="222" name="Google Shape;222;p21"/>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2"/>
          <p:cNvSpPr/>
          <p:nvPr/>
        </p:nvSpPr>
        <p:spPr>
          <a:xfrm>
            <a:off x="0" y="-25"/>
            <a:ext cx="12349200" cy="6858000"/>
          </a:xfrm>
          <a:prstGeom prst="rect">
            <a:avLst/>
          </a:prstGeom>
          <a:gradFill>
            <a:gsLst>
              <a:gs pos="0">
                <a:schemeClr val="accent1"/>
              </a:gs>
              <a:gs pos="100000">
                <a:srgbClr val="F6B26B"/>
              </a:gs>
            </a:gsLst>
            <a:path path="circle">
              <a:fillToRect l="50000" t="50000" r="50000" b="50000"/>
            </a:path>
            <a:tileRect/>
          </a:gra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8" name="Google Shape;228;p22"/>
          <p:cNvSpPr/>
          <p:nvPr/>
        </p:nvSpPr>
        <p:spPr>
          <a:xfrm>
            <a:off x="0" y="0"/>
            <a:ext cx="2915739" cy="2357175"/>
          </a:xfrm>
          <a:custGeom>
            <a:avLst/>
            <a:gdLst/>
            <a:ahLst/>
            <a:cxnLst/>
            <a:rect l="l" t="t" r="r" b="b"/>
            <a:pathLst>
              <a:path w="7622848" h="7089249" extrusionOk="0">
                <a:moveTo>
                  <a:pt x="0" y="0"/>
                </a:moveTo>
                <a:lnTo>
                  <a:pt x="7622848" y="0"/>
                </a:lnTo>
                <a:lnTo>
                  <a:pt x="7622848" y="7089249"/>
                </a:lnTo>
                <a:lnTo>
                  <a:pt x="0" y="7089249"/>
                </a:lnTo>
                <a:lnTo>
                  <a:pt x="0" y="0"/>
                </a:lnTo>
                <a:close/>
              </a:path>
            </a:pathLst>
          </a:custGeom>
          <a:blipFill rotWithShape="1">
            <a:blip r:embed="rId3">
              <a:alphaModFix/>
            </a:blip>
            <a:stretch>
              <a:fillRect/>
            </a:stretch>
          </a:blipFill>
          <a:ln>
            <a:noFill/>
          </a:ln>
        </p:spPr>
        <p:txBody>
          <a:bodyPr/>
          <a:lstStyle/>
          <a:p>
            <a:endParaRPr lang="en-IE"/>
          </a:p>
        </p:txBody>
      </p:sp>
      <p:sp>
        <p:nvSpPr>
          <p:cNvPr id="229" name="Google Shape;229;p22"/>
          <p:cNvSpPr txBox="1"/>
          <p:nvPr/>
        </p:nvSpPr>
        <p:spPr>
          <a:xfrm>
            <a:off x="2214900" y="9657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6. Final Reflection </a:t>
            </a:r>
            <a:r>
              <a:rPr lang="cs-CZ" sz="2000">
                <a:solidFill>
                  <a:schemeClr val="dk1"/>
                </a:solidFill>
                <a:latin typeface="Philosopher"/>
                <a:ea typeface="Philosopher"/>
                <a:cs typeface="Philosopher"/>
                <a:sym typeface="Philosopher"/>
              </a:rPr>
              <a:t>(30 minutes)</a:t>
            </a:r>
            <a:endParaRPr sz="2000" i="0" u="none" strike="noStrike" cap="none">
              <a:solidFill>
                <a:schemeClr val="dk1"/>
              </a:solidFill>
              <a:latin typeface="Philosopher"/>
              <a:ea typeface="Philosopher"/>
              <a:cs typeface="Philosopher"/>
              <a:sym typeface="Philosopher"/>
            </a:endParaRPr>
          </a:p>
        </p:txBody>
      </p:sp>
      <p:pic>
        <p:nvPicPr>
          <p:cNvPr id="230" name="Google Shape;230;p22"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231" name="Google Shape;231;p22"/>
          <p:cNvSpPr txBox="1"/>
          <p:nvPr/>
        </p:nvSpPr>
        <p:spPr>
          <a:xfrm>
            <a:off x="1698750" y="1805700"/>
            <a:ext cx="10650600" cy="42159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Reflect on the entire learning journey:</a:t>
            </a:r>
            <a:endParaRPr sz="2000" b="1">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What were the most significant insights you gained from each section?</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How will you apply the engagement strategies, especially in non-traditional environments?</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What steps will you take to engage hard-to-reach learners through social media platforms?</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How has your perception of the changing role of educators evolved?</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500"/>
              </a:spcBef>
              <a:spcAft>
                <a:spcPts val="1000"/>
              </a:spcAft>
              <a:buClr>
                <a:schemeClr val="dk1"/>
              </a:buClr>
              <a:buSzPts val="2000"/>
              <a:buFont typeface="Philosopher"/>
              <a:buChar char="○"/>
            </a:pPr>
            <a:r>
              <a:rPr lang="cs-CZ" sz="2000">
                <a:solidFill>
                  <a:schemeClr val="dk1"/>
                </a:solidFill>
                <a:latin typeface="Philosopher"/>
                <a:ea typeface="Philosopher"/>
                <a:cs typeface="Philosopher"/>
                <a:sym typeface="Philosopher"/>
              </a:rPr>
              <a:t>How can you leverage the strategies for digital interaction and community building you've learned to create a dynamic and inclusive online learning environment that fosters active engagement and meaningful connections among your learners?"</a:t>
            </a:r>
            <a:endParaRPr sz="2000">
              <a:solidFill>
                <a:schemeClr val="dk1"/>
              </a:solidFill>
              <a:latin typeface="Philosopher"/>
              <a:ea typeface="Philosopher"/>
              <a:cs typeface="Philosopher"/>
              <a:sym typeface="Philosopher"/>
            </a:endParaRPr>
          </a:p>
        </p:txBody>
      </p:sp>
      <p:grpSp>
        <p:nvGrpSpPr>
          <p:cNvPr id="232" name="Google Shape;232;p22"/>
          <p:cNvGrpSpPr/>
          <p:nvPr/>
        </p:nvGrpSpPr>
        <p:grpSpPr>
          <a:xfrm>
            <a:off x="5470061" y="1099672"/>
            <a:ext cx="1251984" cy="358200"/>
            <a:chOff x="5470062" y="1167647"/>
            <a:chExt cx="1251984" cy="358200"/>
          </a:xfrm>
        </p:grpSpPr>
        <p:sp>
          <p:nvSpPr>
            <p:cNvPr id="233" name="Google Shape;233;p22"/>
            <p:cNvSpPr/>
            <p:nvPr/>
          </p:nvSpPr>
          <p:spPr>
            <a:xfrm>
              <a:off x="5470062" y="1248799"/>
              <a:ext cx="195900" cy="1959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22"/>
            <p:cNvSpPr/>
            <p:nvPr/>
          </p:nvSpPr>
          <p:spPr>
            <a:xfrm>
              <a:off x="5916952" y="1167647"/>
              <a:ext cx="358200" cy="358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22"/>
            <p:cNvSpPr/>
            <p:nvPr/>
          </p:nvSpPr>
          <p:spPr>
            <a:xfrm>
              <a:off x="6526146" y="1248799"/>
              <a:ext cx="195900" cy="1959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6" name="Google Shape;236;p22"/>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3"/>
          <p:cNvSpPr/>
          <p:nvPr/>
        </p:nvSpPr>
        <p:spPr>
          <a:xfrm>
            <a:off x="3195457" y="325"/>
            <a:ext cx="5800937" cy="6857341"/>
          </a:xfrm>
          <a:custGeom>
            <a:avLst/>
            <a:gdLst/>
            <a:ahLst/>
            <a:cxnLst/>
            <a:rect l="l" t="t" r="r" b="b"/>
            <a:pathLst>
              <a:path w="9628111" h="10121536" extrusionOk="0">
                <a:moveTo>
                  <a:pt x="0" y="0"/>
                </a:moveTo>
                <a:lnTo>
                  <a:pt x="9628111" y="0"/>
                </a:lnTo>
                <a:lnTo>
                  <a:pt x="9628111" y="10121536"/>
                </a:lnTo>
                <a:lnTo>
                  <a:pt x="0" y="10121536"/>
                </a:lnTo>
                <a:lnTo>
                  <a:pt x="0" y="0"/>
                </a:lnTo>
                <a:close/>
              </a:path>
            </a:pathLst>
          </a:custGeom>
          <a:blipFill rotWithShape="1">
            <a:blip r:embed="rId3">
              <a:alphaModFix amt="14000"/>
            </a:blip>
            <a:stretch>
              <a:fillRect/>
            </a:stretch>
          </a:blipFill>
          <a:ln>
            <a:noFill/>
          </a:ln>
        </p:spPr>
        <p:txBody>
          <a:bodyPr/>
          <a:lstStyle/>
          <a:p>
            <a:endParaRPr lang="en-IE"/>
          </a:p>
        </p:txBody>
      </p:sp>
      <p:sp>
        <p:nvSpPr>
          <p:cNvPr id="242" name="Google Shape;242;p23"/>
          <p:cNvSpPr txBox="1"/>
          <p:nvPr/>
        </p:nvSpPr>
        <p:spPr>
          <a:xfrm>
            <a:off x="4694696" y="677902"/>
            <a:ext cx="30447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Conclusion</a:t>
            </a:r>
            <a:endParaRPr sz="4000" b="1" i="0" u="none" strike="noStrike" cap="none">
              <a:solidFill>
                <a:schemeClr val="dk1"/>
              </a:solidFill>
              <a:latin typeface="Philosopher"/>
              <a:ea typeface="Philosopher"/>
              <a:cs typeface="Philosopher"/>
              <a:sym typeface="Philosopher"/>
            </a:endParaRPr>
          </a:p>
        </p:txBody>
      </p:sp>
      <p:grpSp>
        <p:nvGrpSpPr>
          <p:cNvPr id="243" name="Google Shape;243;p23"/>
          <p:cNvGrpSpPr/>
          <p:nvPr/>
        </p:nvGrpSpPr>
        <p:grpSpPr>
          <a:xfrm>
            <a:off x="5591111" y="1276910"/>
            <a:ext cx="1251876" cy="358096"/>
            <a:chOff x="5470062" y="1167647"/>
            <a:chExt cx="1251876" cy="358096"/>
          </a:xfrm>
        </p:grpSpPr>
        <p:sp>
          <p:nvSpPr>
            <p:cNvPr id="244" name="Google Shape;244;p2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2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2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7" name="Google Shape;247;p23"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48" name="Google Shape;248;p23"/>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accent2"/>
                </a:solidFill>
                <a:latin typeface="Philosopher"/>
                <a:ea typeface="Philosopher"/>
                <a:cs typeface="Philosopher"/>
                <a:sym typeface="Philosopher"/>
              </a:rPr>
              <a:t>Thank you for going through these self-directed learning activities.</a:t>
            </a:r>
            <a:endParaRPr>
              <a:solidFill>
                <a:schemeClr val="accent2"/>
              </a:solidFill>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If you enjoyed this module, we recommend you to explore other ONE STEP UP resources.</a:t>
            </a:r>
            <a:endParaRPr/>
          </a:p>
        </p:txBody>
      </p:sp>
      <p:pic>
        <p:nvPicPr>
          <p:cNvPr id="249" name="Google Shape;249;p23"/>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4"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255" name="Google Shape;255;p24"/>
          <p:cNvSpPr/>
          <p:nvPr/>
        </p:nvSpPr>
        <p:spPr>
          <a:xfrm>
            <a:off x="-264695" y="-270712"/>
            <a:ext cx="12721500" cy="7399500"/>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6" name="Google Shape;256;p24"/>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THANK YOU!</a:t>
            </a:r>
            <a:endParaRPr sz="6600" b="0" i="0" u="none" strike="noStrike" cap="none">
              <a:solidFill>
                <a:schemeClr val="dk1"/>
              </a:solidFill>
              <a:latin typeface="Roboto"/>
              <a:ea typeface="Roboto"/>
              <a:cs typeface="Roboto"/>
              <a:sym typeface="Roboto"/>
            </a:endParaRPr>
          </a:p>
        </p:txBody>
      </p:sp>
      <p:pic>
        <p:nvPicPr>
          <p:cNvPr id="257" name="Google Shape;257;p24"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58" name="Google Shape;258;p24"/>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4" name="Google Shape;264;p25"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265" name="Google Shape;265;p25"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266" name="Google Shape;266;p25"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267" name="Google Shape;267;p25"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268" name="Google Shape;268;p25"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269" name="Google Shape;269;p25"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270" name="Google Shape;270;p25"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271" name="Google Shape;271;p25"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272" name="Google Shape;272;p25"/>
          <p:cNvSpPr txBox="1"/>
          <p:nvPr/>
        </p:nvSpPr>
        <p:spPr>
          <a:xfrm>
            <a:off x="5876177" y="6402782"/>
            <a:ext cx="5350500" cy="41545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700" dirty="0">
                <a:solidFill>
                  <a:srgbClr val="26324B"/>
                </a:solidFill>
              </a:rPr>
              <a:t>Funded by the European Union. Views and opinions expressed are however those of the author(s) only and do not necessarily reflect those of the European Union or the National Agency. Neither the European Union nor National Agency can be held responsible for them. </a:t>
            </a:r>
            <a:r>
              <a:rPr lang="en-US" sz="700">
                <a:solidFill>
                  <a:srgbClr val="26324B"/>
                </a:solidFill>
              </a:rPr>
              <a:t>Project Number: 2022-1-LT01-KA220-ADU-000085898</a:t>
            </a:r>
            <a:endParaRPr lang="en-US" sz="700" dirty="0">
              <a:solidFill>
                <a:srgbClr val="26324B"/>
              </a:solidFill>
            </a:endParaRPr>
          </a:p>
        </p:txBody>
      </p:sp>
      <p:pic>
        <p:nvPicPr>
          <p:cNvPr id="273" name="Google Shape;273;p25"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74" name="Google Shape;274;p25"/>
          <p:cNvPicPr preferRelativeResize="0"/>
          <p:nvPr/>
        </p:nvPicPr>
        <p:blipFill>
          <a:blip r:embed="rId12">
            <a:alphaModFix/>
          </a:blip>
          <a:stretch>
            <a:fillRect/>
          </a:stretch>
        </p:blipFill>
        <p:spPr>
          <a:xfrm>
            <a:off x="247825" y="6402773"/>
            <a:ext cx="1754562" cy="367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9"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MODULE </a:t>
            </a:r>
            <a:r>
              <a:rPr lang="cs-CZ" sz="1800" b="1">
                <a:solidFill>
                  <a:schemeClr val="dk1"/>
                </a:solidFill>
                <a:latin typeface="Philosopher"/>
                <a:ea typeface="Philosopher"/>
                <a:cs typeface="Philosopher"/>
                <a:sym typeface="Philosopher"/>
              </a:rPr>
              <a:t>3</a:t>
            </a:r>
            <a:endParaRPr sz="1800" b="1" i="0" u="none" strike="noStrike" cap="non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This module includes 14 hours of learning content.</a:t>
            </a:r>
            <a:endParaRPr sz="2000" b="0" i="0" u="none" strike="noStrike" cap="none">
              <a:solidFill>
                <a:schemeClr val="dk1"/>
              </a:solidFill>
              <a:latin typeface="Roboto"/>
              <a:ea typeface="Roboto"/>
              <a:cs typeface="Roboto"/>
              <a:sym typeface="Roboto"/>
            </a:endParaRPr>
          </a:p>
        </p:txBody>
      </p:sp>
      <p:grpSp>
        <p:nvGrpSpPr>
          <p:cNvPr id="45" name="Google Shape;45;p9"/>
          <p:cNvGrpSpPr/>
          <p:nvPr/>
        </p:nvGrpSpPr>
        <p:grpSpPr>
          <a:xfrm>
            <a:off x="7937994" y="1428370"/>
            <a:ext cx="1251876" cy="358096"/>
            <a:chOff x="5470062" y="1167647"/>
            <a:chExt cx="1251876" cy="358096"/>
          </a:xfrm>
        </p:grpSpPr>
        <p:sp>
          <p:nvSpPr>
            <p:cNvPr id="46" name="Google Shape;46;p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9" name="Google Shape;49;p9"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sp>
        <p:nvSpPr>
          <p:cNvPr id="50" name="Google Shape;50;p9"/>
          <p:cNvSpPr txBox="1"/>
          <p:nvPr/>
        </p:nvSpPr>
        <p:spPr>
          <a:xfrm>
            <a:off x="6338341" y="3544798"/>
            <a:ext cx="2761800" cy="9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Philosopher"/>
              <a:buNone/>
            </a:pPr>
            <a:r>
              <a:rPr lang="cs-CZ" sz="3200" b="1" i="0" u="none" strike="noStrike" cap="none">
                <a:solidFill>
                  <a:srgbClr val="000000"/>
                </a:solidFill>
                <a:latin typeface="Philosopher"/>
                <a:ea typeface="Philosopher"/>
                <a:cs typeface="Philosopher"/>
                <a:sym typeface="Philosopher"/>
              </a:rPr>
              <a:t>6 hours of F2F learning</a:t>
            </a:r>
            <a:endParaRPr sz="3200" b="1" i="0" u="none" strike="noStrike" cap="none">
              <a:solidFill>
                <a:srgbClr val="000000"/>
              </a:solidFill>
              <a:latin typeface="Philosopher"/>
              <a:ea typeface="Philosopher"/>
              <a:cs typeface="Philosopher"/>
              <a:sym typeface="Philosopher"/>
            </a:endParaRPr>
          </a:p>
        </p:txBody>
      </p:sp>
      <p:sp>
        <p:nvSpPr>
          <p:cNvPr id="51" name="Google Shape;51;p9"/>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Philosopher"/>
              <a:buNone/>
            </a:pPr>
            <a:r>
              <a:rPr lang="cs-CZ" sz="3200" b="1" i="0" u="none" strike="noStrike" cap="none">
                <a:solidFill>
                  <a:srgbClr val="000000"/>
                </a:solidFill>
                <a:latin typeface="Philosopher"/>
                <a:ea typeface="Philosopher"/>
                <a:cs typeface="Philosopher"/>
                <a:sym typeface="Philosopher"/>
              </a:rPr>
              <a:t>8 hours of self-directed learning</a:t>
            </a:r>
            <a:endParaRPr/>
          </a:p>
        </p:txBody>
      </p:sp>
      <p:sp>
        <p:nvSpPr>
          <p:cNvPr id="52" name="Google Shape;52;p9"/>
          <p:cNvSpPr txBox="1"/>
          <p:nvPr/>
        </p:nvSpPr>
        <p:spPr>
          <a:xfrm>
            <a:off x="6330156" y="4656100"/>
            <a:ext cx="2761800" cy="2088000"/>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cs-CZ" sz="1600" b="0" i="0" u="none" strike="noStrike" cap="none">
                <a:solidFill>
                  <a:srgbClr val="000000"/>
                </a:solidFill>
                <a:latin typeface="Roboto"/>
                <a:ea typeface="Roboto"/>
                <a:cs typeface="Roboto"/>
                <a:sym typeface="Roboto"/>
              </a:rPr>
              <a:t>This presentation covers the 6 hours of F2F learning.</a:t>
            </a:r>
            <a:endParaRPr/>
          </a:p>
          <a:p>
            <a:pPr marL="0" marR="0" lvl="0" indent="0" algn="l" rtl="0">
              <a:lnSpc>
                <a:spcPct val="150000"/>
              </a:lnSpc>
              <a:spcBef>
                <a:spcPts val="0"/>
              </a:spcBef>
              <a:spcAft>
                <a:spcPts val="0"/>
              </a:spcAft>
              <a:buClr>
                <a:srgbClr val="000000"/>
              </a:buClr>
              <a:buSzPts val="1600"/>
              <a:buFont typeface="Arial"/>
              <a:buNone/>
            </a:pPr>
            <a:r>
              <a:rPr lang="cs-CZ" sz="1600" b="0" i="0" u="none" strike="noStrike" cap="none">
                <a:solidFill>
                  <a:srgbClr val="000000"/>
                </a:solidFill>
                <a:latin typeface="Roboto"/>
                <a:ea typeface="Roboto"/>
                <a:cs typeface="Roboto"/>
                <a:sym typeface="Roboto"/>
              </a:rPr>
              <a:t>It is accompanied by a Lesson Plan for the facilitator.</a:t>
            </a:r>
            <a:endParaRPr sz="1600" b="0" i="0" u="none" strike="noStrike" cap="none">
              <a:solidFill>
                <a:srgbClr val="000000"/>
              </a:solidFill>
              <a:latin typeface="Roboto"/>
              <a:ea typeface="Roboto"/>
              <a:cs typeface="Roboto"/>
              <a:sym typeface="Roboto"/>
            </a:endParaRPr>
          </a:p>
        </p:txBody>
      </p:sp>
      <p:sp>
        <p:nvSpPr>
          <p:cNvPr id="53" name="Google Shape;53;p9"/>
          <p:cNvSpPr txBox="1"/>
          <p:nvPr/>
        </p:nvSpPr>
        <p:spPr>
          <a:xfrm>
            <a:off x="8935200" y="5011450"/>
            <a:ext cx="2919000" cy="12717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sz="1600" b="0" i="0" u="none" strike="noStrike" cap="none">
                <a:solidFill>
                  <a:srgbClr val="000000"/>
                </a:solidFill>
                <a:latin typeface="Roboto"/>
                <a:ea typeface="Roboto"/>
                <a:cs typeface="Roboto"/>
                <a:sym typeface="Roboto"/>
              </a:rPr>
              <a:t>Go through the</a:t>
            </a:r>
            <a:r>
              <a:rPr lang="cs-CZ" sz="1600">
                <a:solidFill>
                  <a:srgbClr val="000000"/>
                </a:solidFill>
                <a:latin typeface="Roboto"/>
                <a:ea typeface="Roboto"/>
                <a:cs typeface="Roboto"/>
                <a:sym typeface="Roboto"/>
              </a:rPr>
              <a:t> </a:t>
            </a:r>
            <a:r>
              <a:rPr lang="cs-CZ" sz="1600" b="0" i="0" u="none" strike="noStrike" cap="none">
                <a:solidFill>
                  <a:srgbClr val="000000"/>
                </a:solidFill>
                <a:latin typeface="Roboto"/>
                <a:ea typeface="Roboto"/>
                <a:cs typeface="Roboto"/>
                <a:sym typeface="Roboto"/>
              </a:rPr>
              <a:t>presentation with</a:t>
            </a:r>
            <a:r>
              <a:rPr lang="cs-CZ" sz="1600">
                <a:solidFill>
                  <a:srgbClr val="000000"/>
                </a:solidFill>
                <a:latin typeface="Roboto"/>
                <a:ea typeface="Roboto"/>
                <a:cs typeface="Roboto"/>
                <a:sym typeface="Roboto"/>
              </a:rPr>
              <a:t> </a:t>
            </a:r>
            <a:r>
              <a:rPr lang="cs-CZ" sz="1600" b="0" i="0" u="none" strike="noStrike" cap="none">
                <a:solidFill>
                  <a:srgbClr val="000000"/>
                </a:solidFill>
                <a:latin typeface="Roboto"/>
                <a:ea typeface="Roboto"/>
                <a:cs typeface="Roboto"/>
                <a:sym typeface="Roboto"/>
              </a:rPr>
              <a:t>self-directed learning</a:t>
            </a:r>
            <a:r>
              <a:rPr lang="cs-CZ" sz="1600">
                <a:solidFill>
                  <a:srgbClr val="000000"/>
                </a:solidFill>
                <a:latin typeface="Roboto"/>
                <a:ea typeface="Roboto"/>
                <a:cs typeface="Roboto"/>
                <a:sym typeface="Roboto"/>
              </a:rPr>
              <a:t> </a:t>
            </a:r>
            <a:r>
              <a:rPr lang="cs-CZ" sz="1600" b="0" i="0" u="none" strike="noStrike" cap="none">
                <a:solidFill>
                  <a:srgbClr val="000000"/>
                </a:solidFill>
                <a:latin typeface="Roboto"/>
                <a:ea typeface="Roboto"/>
                <a:cs typeface="Roboto"/>
                <a:sym typeface="Roboto"/>
              </a:rPr>
              <a:t>resources at your own</a:t>
            </a:r>
            <a:r>
              <a:rPr lang="cs-CZ" sz="1600">
                <a:solidFill>
                  <a:srgbClr val="000000"/>
                </a:solidFill>
                <a:latin typeface="Roboto"/>
                <a:ea typeface="Roboto"/>
                <a:cs typeface="Roboto"/>
                <a:sym typeface="Roboto"/>
              </a:rPr>
              <a:t> </a:t>
            </a:r>
            <a:r>
              <a:rPr lang="cs-CZ" sz="1600" b="0" i="0" u="none" strike="noStrike" cap="none">
                <a:solidFill>
                  <a:srgbClr val="000000"/>
                </a:solidFill>
                <a:latin typeface="Roboto"/>
                <a:ea typeface="Roboto"/>
                <a:cs typeface="Roboto"/>
                <a:sym typeface="Roboto"/>
              </a:rPr>
              <a:t>pace!</a:t>
            </a:r>
            <a:endParaRPr sz="1600" b="0" i="0" u="none" strike="noStrike" cap="none">
              <a:solidFill>
                <a:srgbClr val="000000"/>
              </a:solidFill>
              <a:latin typeface="Roboto"/>
              <a:ea typeface="Roboto"/>
              <a:cs typeface="Roboto"/>
              <a:sym typeface="Roboto"/>
            </a:endParaRPr>
          </a:p>
        </p:txBody>
      </p:sp>
      <p:pic>
        <p:nvPicPr>
          <p:cNvPr id="54" name="Google Shape;54;p9"/>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Introduction</a:t>
            </a:r>
            <a:endParaRPr sz="4000" b="1" i="0" u="none" strike="noStrike" cap="non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1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5" name="Google Shape;65;p10"/>
          <p:cNvSpPr txBox="1"/>
          <p:nvPr/>
        </p:nvSpPr>
        <p:spPr>
          <a:xfrm>
            <a:off x="537738" y="2625925"/>
            <a:ext cx="11116500" cy="2560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This presentation includes</a:t>
            </a:r>
            <a:r>
              <a:rPr lang="cs-CZ" sz="3200">
                <a:solidFill>
                  <a:schemeClr val="dk1"/>
                </a:solidFill>
                <a:latin typeface="Philosopher"/>
                <a:ea typeface="Philosopher"/>
                <a:cs typeface="Philosopher"/>
                <a:sym typeface="Philosopher"/>
              </a:rPr>
              <a:t> </a:t>
            </a:r>
            <a:r>
              <a:rPr lang="cs-CZ" sz="3200" b="1" i="0" u="none" strike="noStrike" cap="none">
                <a:solidFill>
                  <a:schemeClr val="dk1"/>
                </a:solidFill>
                <a:latin typeface="Philosopher"/>
                <a:ea typeface="Philosopher"/>
                <a:cs typeface="Philosopher"/>
                <a:sym typeface="Philosopher"/>
              </a:rPr>
              <a:t>self-directed learning resources and a self-reflection exercise</a:t>
            </a:r>
            <a:r>
              <a:rPr lang="cs-CZ" sz="3200" b="0" i="0" u="none" strike="noStrike" cap="none">
                <a:solidFill>
                  <a:schemeClr val="dk1"/>
                </a:solidFill>
                <a:latin typeface="Philosopher"/>
                <a:ea typeface="Philosopher"/>
                <a:cs typeface="Philosopher"/>
                <a:sym typeface="Philosopher"/>
              </a:rPr>
              <a:t>.</a:t>
            </a: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Feel free to select the resources that best align with your interests and learning goals.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These resources can be explored </a:t>
            </a:r>
            <a:r>
              <a:rPr lang="cs-CZ" sz="3200" b="1" i="0" u="none" strike="noStrike" cap="none">
                <a:solidFill>
                  <a:schemeClr val="dk1"/>
                </a:solidFill>
                <a:latin typeface="Philosopher"/>
                <a:ea typeface="Philosopher"/>
                <a:cs typeface="Philosopher"/>
                <a:sym typeface="Philosopher"/>
              </a:rPr>
              <a:t>independently</a:t>
            </a:r>
            <a:r>
              <a:rPr lang="cs-CZ" sz="3200" b="0" i="0" u="none" strike="noStrike" cap="none">
                <a:solidFill>
                  <a:schemeClr val="dk1"/>
                </a:solidFill>
                <a:latin typeface="Philosopher"/>
                <a:ea typeface="Philosopher"/>
                <a:cs typeface="Philosopher"/>
                <a:sym typeface="Philosopher"/>
              </a:rPr>
              <a:t>, without any prescribed order or requirement to go through all of them.</a:t>
            </a:r>
            <a:endParaRPr sz="3200" b="0" i="0" u="none" strike="noStrike" cap="none">
              <a:solidFill>
                <a:schemeClr val="dk1"/>
              </a:solidFill>
              <a:latin typeface="Philosopher"/>
              <a:ea typeface="Philosopher"/>
              <a:cs typeface="Philosopher"/>
              <a:sym typeface="Philosopher"/>
            </a:endParaRPr>
          </a:p>
        </p:txBody>
      </p:sp>
      <p:pic>
        <p:nvPicPr>
          <p:cNvPr id="66" name="Google Shape;66;p10"/>
          <p:cNvPicPr preferRelativeResize="0"/>
          <p:nvPr/>
        </p:nvPicPr>
        <p:blipFill>
          <a:blip r:embed="rId4">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1"/>
          <p:cNvSpPr txBox="1"/>
          <p:nvPr/>
        </p:nvSpPr>
        <p:spPr>
          <a:xfrm>
            <a:off x="2214900" y="109400"/>
            <a:ext cx="7762200" cy="1218600"/>
          </a:xfrm>
          <a:prstGeom prst="rect">
            <a:avLst/>
          </a:prstGeom>
          <a:noFill/>
          <a:ln>
            <a:noFill/>
          </a:ln>
        </p:spPr>
        <p:txBody>
          <a:bodyPr spcFirstLastPara="1" wrap="square" lIns="91425" tIns="91425" rIns="91425" bIns="91425" anchor="ctr" anchorCtr="0">
            <a:noAutofit/>
          </a:bodyPr>
          <a:lstStyle/>
          <a:p>
            <a:pPr marL="457200" marR="0" lvl="0" indent="-381000" algn="ctr" rtl="0">
              <a:lnSpc>
                <a:spcPct val="100000"/>
              </a:lnSpc>
              <a:spcBef>
                <a:spcPts val="0"/>
              </a:spcBef>
              <a:spcAft>
                <a:spcPts val="0"/>
              </a:spcAft>
              <a:buClr>
                <a:schemeClr val="dk1"/>
              </a:buClr>
              <a:buSzPts val="2400"/>
              <a:buFont typeface="Philosopher"/>
              <a:buAutoNum type="arabicPeriod"/>
            </a:pPr>
            <a:r>
              <a:rPr lang="cs-CZ" sz="2400" b="1">
                <a:solidFill>
                  <a:schemeClr val="dk1"/>
                </a:solidFill>
                <a:latin typeface="Philosopher"/>
                <a:ea typeface="Philosopher"/>
                <a:cs typeface="Philosopher"/>
                <a:sym typeface="Philosopher"/>
              </a:rPr>
              <a:t>Introduction to Engagement Strategies in Digital Environments (I)</a:t>
            </a:r>
            <a:endParaRPr sz="2400" b="1" i="0" u="none" strike="noStrike" cap="none">
              <a:solidFill>
                <a:schemeClr val="dk1"/>
              </a:solidFill>
              <a:latin typeface="Philosopher"/>
              <a:ea typeface="Philosopher"/>
              <a:cs typeface="Philosopher"/>
              <a:sym typeface="Philosopher"/>
            </a:endParaRPr>
          </a:p>
        </p:txBody>
      </p:sp>
      <p:grpSp>
        <p:nvGrpSpPr>
          <p:cNvPr id="72" name="Google Shape;72;p11"/>
          <p:cNvGrpSpPr/>
          <p:nvPr/>
        </p:nvGrpSpPr>
        <p:grpSpPr>
          <a:xfrm>
            <a:off x="5470011" y="1218622"/>
            <a:ext cx="1251984" cy="358200"/>
            <a:chOff x="5470062" y="1167647"/>
            <a:chExt cx="1251984" cy="358200"/>
          </a:xfrm>
        </p:grpSpPr>
        <p:sp>
          <p:nvSpPr>
            <p:cNvPr id="73" name="Google Shape;73;p1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1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1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6" name="Google Shape;76;p11"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7" name="Google Shape;77;p11"/>
          <p:cNvSpPr txBox="1"/>
          <p:nvPr/>
        </p:nvSpPr>
        <p:spPr>
          <a:xfrm>
            <a:off x="163275" y="1800525"/>
            <a:ext cx="4997100" cy="3706800"/>
          </a:xfrm>
          <a:prstGeom prst="rect">
            <a:avLst/>
          </a:prstGeom>
          <a:noFill/>
          <a:ln>
            <a:noFill/>
          </a:ln>
        </p:spPr>
        <p:txBody>
          <a:bodyPr spcFirstLastPara="1" wrap="square" lIns="91425" tIns="91425" rIns="91425" bIns="91425" anchor="ctr" anchorCtr="0">
            <a:noAutofit/>
          </a:bodyPr>
          <a:lstStyle/>
          <a:p>
            <a:pPr marL="457200" lvl="0"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Resource 1: Video Presentation (1h 14min)</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Watch a video presentation about Creating a Culture of Engagement in the Adult Classroom;</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Gain insights into the importance of engagement and its impact on learning outcomes.</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Link: </a:t>
            </a:r>
            <a:r>
              <a:rPr lang="cs-CZ" sz="2000" u="sng">
                <a:solidFill>
                  <a:schemeClr val="hlink"/>
                </a:solidFill>
                <a:latin typeface="Philosopher"/>
                <a:ea typeface="Philosopher"/>
                <a:cs typeface="Philosopher"/>
                <a:sym typeface="Philosopher"/>
                <a:hlinkClick r:id="rId4"/>
              </a:rPr>
              <a:t>https://www.youtube.com/watch?v=25H09leLyf4</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Use automatic Youtube translations.</a:t>
            </a:r>
            <a:endParaRPr sz="2000">
              <a:solidFill>
                <a:schemeClr val="dk1"/>
              </a:solidFill>
              <a:latin typeface="Philosopher"/>
              <a:ea typeface="Philosopher"/>
              <a:cs typeface="Philosopher"/>
              <a:sym typeface="Philosopher"/>
            </a:endParaRPr>
          </a:p>
        </p:txBody>
      </p:sp>
      <p:pic>
        <p:nvPicPr>
          <p:cNvPr id="78" name="Google Shape;78;p11" descr="This EdTech Showcase features an in-conversation session with two prominent leaders in education; Dr Lyn Hay, Director Leading Learning Institute &amp; Leanne Guillion, Deputy Principal and Head of Caulfield Campus Caulfield Grammar School. Facilitated by David Linke, Managing Director EduGrowth the discussion includes making the case for change among school leaders and the wider school community, defining frameworks for transformation and thinking about the tools that will help achieve desired outcomes. &#10;&#10;Amidst the discussion is a showcase of four Australian EdTech products focussed on maximising student engagement in a digital environment: Education Horizons Group, Verso Learning, edQuire and Smart Stone Technology." title="K12 EdTech Showcase - Student Engagement in a Digital Environment">
            <a:hlinkClick r:id="rId5"/>
          </p:cNvPr>
          <p:cNvPicPr preferRelativeResize="0"/>
          <p:nvPr/>
        </p:nvPicPr>
        <p:blipFill>
          <a:blip r:embed="rId6">
            <a:alphaModFix/>
          </a:blip>
          <a:stretch>
            <a:fillRect/>
          </a:stretch>
        </p:blipFill>
        <p:spPr>
          <a:xfrm>
            <a:off x="5324025" y="1800525"/>
            <a:ext cx="6580100" cy="4171575"/>
          </a:xfrm>
          <a:prstGeom prst="rect">
            <a:avLst/>
          </a:prstGeom>
          <a:noFill/>
          <a:ln>
            <a:noFill/>
          </a:ln>
        </p:spPr>
      </p:pic>
      <p:pic>
        <p:nvPicPr>
          <p:cNvPr id="79" name="Google Shape;79;p11"/>
          <p:cNvPicPr preferRelativeResize="0"/>
          <p:nvPr/>
        </p:nvPicPr>
        <p:blipFill>
          <a:blip r:embed="rId7">
            <a:alphaModFix/>
          </a:blip>
          <a:stretch>
            <a:fillRect/>
          </a:stretch>
        </p:blipFill>
        <p:spPr>
          <a:xfrm>
            <a:off x="279275" y="6240973"/>
            <a:ext cx="1754562" cy="367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2"/>
          <p:cNvSpPr/>
          <p:nvPr/>
        </p:nvSpPr>
        <p:spPr>
          <a:xfrm>
            <a:off x="567001" y="2403125"/>
            <a:ext cx="524256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en-IE"/>
          </a:p>
        </p:txBody>
      </p:sp>
      <p:sp>
        <p:nvSpPr>
          <p:cNvPr id="85" name="Google Shape;85;p12"/>
          <p:cNvSpPr txBox="1"/>
          <p:nvPr/>
        </p:nvSpPr>
        <p:spPr>
          <a:xfrm>
            <a:off x="2214900" y="261775"/>
            <a:ext cx="7762200" cy="1447500"/>
          </a:xfrm>
          <a:prstGeom prst="rect">
            <a:avLst/>
          </a:prstGeom>
          <a:noFill/>
          <a:ln>
            <a:noFill/>
          </a:ln>
        </p:spPr>
        <p:txBody>
          <a:bodyPr spcFirstLastPara="1" wrap="square" lIns="91425" tIns="91425" rIns="91425" bIns="91425" anchor="ctr" anchorCtr="0">
            <a:noAutofit/>
          </a:bodyPr>
          <a:lstStyle/>
          <a:p>
            <a:pPr marL="457200" marR="0" lvl="0" indent="-381000" algn="ctr" rtl="0">
              <a:lnSpc>
                <a:spcPct val="100000"/>
              </a:lnSpc>
              <a:spcBef>
                <a:spcPts val="0"/>
              </a:spcBef>
              <a:spcAft>
                <a:spcPts val="0"/>
              </a:spcAft>
              <a:buClr>
                <a:schemeClr val="dk1"/>
              </a:buClr>
              <a:buSzPts val="2400"/>
              <a:buFont typeface="Philosopher"/>
              <a:buAutoNum type="arabicPeriod"/>
            </a:pPr>
            <a:r>
              <a:rPr lang="cs-CZ" sz="2400" b="1">
                <a:solidFill>
                  <a:schemeClr val="dk1"/>
                </a:solidFill>
                <a:latin typeface="Philosopher"/>
                <a:ea typeface="Philosopher"/>
                <a:cs typeface="Philosopher"/>
                <a:sym typeface="Philosopher"/>
              </a:rPr>
              <a:t>Introduction to Engagement Strategies in Digital Environments (II)</a:t>
            </a:r>
            <a:endParaRPr sz="2400" b="1" i="0" u="none" strike="noStrike" cap="none">
              <a:solidFill>
                <a:schemeClr val="dk1"/>
              </a:solidFill>
              <a:latin typeface="Philosopher"/>
              <a:ea typeface="Philosopher"/>
              <a:cs typeface="Philosopher"/>
              <a:sym typeface="Philosopher"/>
            </a:endParaRPr>
          </a:p>
        </p:txBody>
      </p:sp>
      <p:grpSp>
        <p:nvGrpSpPr>
          <p:cNvPr id="86" name="Google Shape;86;p12"/>
          <p:cNvGrpSpPr/>
          <p:nvPr/>
        </p:nvGrpSpPr>
        <p:grpSpPr>
          <a:xfrm>
            <a:off x="5470011" y="1544372"/>
            <a:ext cx="1251984" cy="358200"/>
            <a:chOff x="5470062" y="1167647"/>
            <a:chExt cx="1251984" cy="358200"/>
          </a:xfrm>
        </p:grpSpPr>
        <p:sp>
          <p:nvSpPr>
            <p:cNvPr id="87" name="Google Shape;87;p1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1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0" name="Google Shape;90;p1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91" name="Google Shape;91;p12"/>
          <p:cNvSpPr txBox="1"/>
          <p:nvPr/>
        </p:nvSpPr>
        <p:spPr>
          <a:xfrm>
            <a:off x="728725" y="2577600"/>
            <a:ext cx="4919100" cy="2750400"/>
          </a:xfrm>
          <a:prstGeom prst="rect">
            <a:avLst/>
          </a:prstGeom>
          <a:noFill/>
          <a:ln>
            <a:noFill/>
          </a:ln>
        </p:spPr>
        <p:txBody>
          <a:bodyPr spcFirstLastPara="1" wrap="square" lIns="91425" tIns="91425" rIns="91425" bIns="91425" anchor="ctr" anchorCtr="0">
            <a:noAutofit/>
          </a:bodyPr>
          <a:lstStyle/>
          <a:p>
            <a:pPr marL="457200" lvl="0"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Self-Reflection Exercise </a:t>
            </a:r>
            <a:r>
              <a:rPr lang="cs-CZ" sz="2000">
                <a:solidFill>
                  <a:schemeClr val="dk1"/>
                </a:solidFill>
                <a:latin typeface="Philosopher"/>
                <a:ea typeface="Philosopher"/>
                <a:cs typeface="Philosopher"/>
                <a:sym typeface="Philosopher"/>
              </a:rPr>
              <a:t>(15 minutes)</a:t>
            </a:r>
            <a:endParaRPr sz="2000">
              <a:solidFill>
                <a:schemeClr val="dk1"/>
              </a:solidFill>
              <a:latin typeface="Philosopher"/>
              <a:ea typeface="Philosopher"/>
              <a:cs typeface="Philosopher"/>
              <a:sym typeface="Philosopher"/>
            </a:endParaRPr>
          </a:p>
          <a:p>
            <a:pPr marL="899999" lvl="4" indent="-355599"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Take notes on key concepts from the presentation.</a:t>
            </a:r>
            <a:endParaRPr sz="2000">
              <a:solidFill>
                <a:schemeClr val="dk1"/>
              </a:solidFill>
              <a:latin typeface="Philosopher"/>
              <a:ea typeface="Philosopher"/>
              <a:cs typeface="Philosopher"/>
              <a:sym typeface="Philosopher"/>
            </a:endParaRPr>
          </a:p>
          <a:p>
            <a:pPr marL="899999" lvl="4" indent="-355599"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Reflect on your own teaching experiences and how engagement strategies have influenced your learners.</a:t>
            </a:r>
            <a:endParaRPr sz="3400">
              <a:solidFill>
                <a:schemeClr val="dk1"/>
              </a:solidFill>
              <a:latin typeface="Philosopher"/>
              <a:ea typeface="Philosopher"/>
              <a:cs typeface="Philosopher"/>
              <a:sym typeface="Philosopher"/>
            </a:endParaRPr>
          </a:p>
        </p:txBody>
      </p:sp>
      <p:sp>
        <p:nvSpPr>
          <p:cNvPr id="92" name="Google Shape;92;p12"/>
          <p:cNvSpPr/>
          <p:nvPr/>
        </p:nvSpPr>
        <p:spPr>
          <a:xfrm>
            <a:off x="6245176" y="3033675"/>
            <a:ext cx="5623560" cy="3433286"/>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4">
              <a:alphaModFix/>
            </a:blip>
            <a:stretch>
              <a:fillRect l="-6249" r="-6249"/>
            </a:stretch>
          </a:blipFill>
          <a:ln>
            <a:noFill/>
          </a:ln>
        </p:spPr>
        <p:txBody>
          <a:bodyPr/>
          <a:lstStyle/>
          <a:p>
            <a:endParaRPr lang="en-IE"/>
          </a:p>
        </p:txBody>
      </p:sp>
      <p:pic>
        <p:nvPicPr>
          <p:cNvPr id="93" name="Google Shape;93;p12"/>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3"/>
          <p:cNvSpPr/>
          <p:nvPr/>
        </p:nvSpPr>
        <p:spPr>
          <a:xfrm rot="10800000">
            <a:off x="5392373" y="1469479"/>
            <a:ext cx="6432602" cy="4813746"/>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txBody>
          <a:bodyPr/>
          <a:lstStyle/>
          <a:p>
            <a:endParaRPr lang="en-IE"/>
          </a:p>
        </p:txBody>
      </p:sp>
      <p:sp>
        <p:nvSpPr>
          <p:cNvPr id="99" name="Google Shape;99;p13"/>
          <p:cNvSpPr txBox="1"/>
          <p:nvPr/>
        </p:nvSpPr>
        <p:spPr>
          <a:xfrm>
            <a:off x="2137300" y="-114429"/>
            <a:ext cx="7762200" cy="9747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None/>
            </a:pPr>
            <a:r>
              <a:rPr lang="cs-CZ" sz="2400" b="1">
                <a:solidFill>
                  <a:schemeClr val="dk1"/>
                </a:solidFill>
                <a:latin typeface="Philosopher"/>
                <a:ea typeface="Philosopher"/>
                <a:cs typeface="Philosopher"/>
                <a:sym typeface="Philosopher"/>
              </a:rPr>
              <a:t>2. Working in Non-Traditional Environments (I)</a:t>
            </a:r>
            <a:endParaRPr sz="2400" b="1" i="0" u="none" strike="noStrike" cap="none">
              <a:solidFill>
                <a:schemeClr val="dk1"/>
              </a:solidFill>
              <a:latin typeface="Philosopher"/>
              <a:ea typeface="Philosopher"/>
              <a:cs typeface="Philosopher"/>
              <a:sym typeface="Philosopher"/>
            </a:endParaRPr>
          </a:p>
        </p:txBody>
      </p:sp>
      <p:grpSp>
        <p:nvGrpSpPr>
          <p:cNvPr id="100" name="Google Shape;100;p13"/>
          <p:cNvGrpSpPr/>
          <p:nvPr/>
        </p:nvGrpSpPr>
        <p:grpSpPr>
          <a:xfrm>
            <a:off x="5392411" y="676122"/>
            <a:ext cx="1251984" cy="358200"/>
            <a:chOff x="5470062" y="1167647"/>
            <a:chExt cx="1251984" cy="358200"/>
          </a:xfrm>
        </p:grpSpPr>
        <p:sp>
          <p:nvSpPr>
            <p:cNvPr id="101" name="Google Shape;101;p1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1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4" name="Google Shape;104;p13" descr="A picture containing icon&#10;&#10;Description automatically generated"/>
          <p:cNvPicPr preferRelativeResize="0"/>
          <p:nvPr/>
        </p:nvPicPr>
        <p:blipFill rotWithShape="1">
          <a:blip r:embed="rId3">
            <a:alphaModFix/>
          </a:blip>
          <a:srcRect/>
          <a:stretch/>
        </p:blipFill>
        <p:spPr>
          <a:xfrm>
            <a:off x="10547975" y="0"/>
            <a:ext cx="1723784" cy="1218637"/>
          </a:xfrm>
          <a:prstGeom prst="rect">
            <a:avLst/>
          </a:prstGeom>
          <a:noFill/>
          <a:ln>
            <a:noFill/>
          </a:ln>
        </p:spPr>
      </p:pic>
      <p:sp>
        <p:nvSpPr>
          <p:cNvPr id="105" name="Google Shape;105;p13"/>
          <p:cNvSpPr txBox="1"/>
          <p:nvPr/>
        </p:nvSpPr>
        <p:spPr>
          <a:xfrm>
            <a:off x="85675" y="1575600"/>
            <a:ext cx="5306700" cy="37068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15000"/>
              </a:lnSpc>
              <a:spcBef>
                <a:spcPts val="150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Resource 2: Article Reading (1 hour)</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Read an article about the challenges and benefits of working in non-traditional teaching environments.</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Gain an understanding of how digital environments have transformed education.</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Link:</a:t>
            </a:r>
            <a:r>
              <a:rPr lang="cs-CZ" sz="1800">
                <a:solidFill>
                  <a:schemeClr val="dk1"/>
                </a:solidFill>
                <a:uFill>
                  <a:noFill/>
                </a:uFill>
                <a:latin typeface="Philosopher"/>
                <a:ea typeface="Philosopher"/>
                <a:cs typeface="Philosopher"/>
                <a:sym typeface="Philosopher"/>
                <a:hlinkClick r:id="rId4">
                  <a:extLst>
                    <a:ext uri="{A12FA001-AC4F-418D-AE19-62706E023703}">
                      <ahyp:hlinkClr xmlns:ahyp="http://schemas.microsoft.com/office/drawing/2018/hyperlinkcolor" val="tx"/>
                    </a:ext>
                  </a:extLst>
                </a:hlinkClick>
              </a:rPr>
              <a:t> </a:t>
            </a:r>
            <a:r>
              <a:rPr lang="cs-CZ" sz="1800" u="sng">
                <a:solidFill>
                  <a:schemeClr val="hlink"/>
                </a:solidFill>
                <a:latin typeface="Philosopher"/>
                <a:ea typeface="Philosopher"/>
                <a:cs typeface="Philosopher"/>
                <a:sym typeface="Philosopher"/>
                <a:hlinkClick r:id="rId5"/>
              </a:rPr>
              <a:t>https://onlinelibrary.wiley.com/doi/epdf/10.1111/ijtd.12171</a:t>
            </a:r>
            <a:r>
              <a:rPr lang="cs-CZ" sz="1800">
                <a:solidFill>
                  <a:schemeClr val="dk1"/>
                </a:solidFill>
                <a:latin typeface="Philosopher"/>
                <a:ea typeface="Philosopher"/>
                <a:cs typeface="Philosopher"/>
                <a:sym typeface="Philosopher"/>
              </a:rPr>
              <a:t> </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1000"/>
              </a:spcBef>
              <a:spcAft>
                <a:spcPts val="1000"/>
              </a:spcAft>
              <a:buClr>
                <a:schemeClr val="dk1"/>
              </a:buClr>
              <a:buSzPts val="1800"/>
              <a:buFont typeface="Philosopher"/>
              <a:buChar char="○"/>
            </a:pPr>
            <a:r>
              <a:rPr lang="cs-CZ" sz="1800">
                <a:solidFill>
                  <a:schemeClr val="dk1"/>
                </a:solidFill>
                <a:latin typeface="Philosopher"/>
                <a:ea typeface="Philosopher"/>
                <a:cs typeface="Philosopher"/>
                <a:sym typeface="Philosopher"/>
              </a:rPr>
              <a:t>For the translation of the article - try deeple.com </a:t>
            </a:r>
            <a:endParaRPr sz="1800">
              <a:solidFill>
                <a:schemeClr val="dk1"/>
              </a:solidFill>
              <a:latin typeface="Philosopher"/>
              <a:ea typeface="Philosopher"/>
              <a:cs typeface="Philosopher"/>
              <a:sym typeface="Philosopher"/>
            </a:endParaRPr>
          </a:p>
        </p:txBody>
      </p:sp>
      <p:sp>
        <p:nvSpPr>
          <p:cNvPr id="106" name="Google Shape;106;p13"/>
          <p:cNvSpPr txBox="1"/>
          <p:nvPr/>
        </p:nvSpPr>
        <p:spPr>
          <a:xfrm>
            <a:off x="5530175" y="2188825"/>
            <a:ext cx="6198300" cy="341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s-CZ">
                <a:latin typeface="Philosopher"/>
                <a:ea typeface="Philosopher"/>
                <a:cs typeface="Philosopher"/>
                <a:sym typeface="Philosopher"/>
              </a:rPr>
              <a:t>SUMMARY of the article </a:t>
            </a:r>
            <a:endParaRPr>
              <a:latin typeface="Philosopher"/>
              <a:ea typeface="Philosopher"/>
              <a:cs typeface="Philosopher"/>
              <a:sym typeface="Philosopher"/>
            </a:endParaRPr>
          </a:p>
          <a:p>
            <a:pPr marL="0" lvl="0" indent="0" algn="ctr" rtl="0">
              <a:spcBef>
                <a:spcPts val="0"/>
              </a:spcBef>
              <a:spcAft>
                <a:spcPts val="0"/>
              </a:spcAft>
              <a:buNone/>
            </a:pPr>
            <a:r>
              <a:rPr lang="cs-CZ" b="1">
                <a:latin typeface="Philosopher"/>
                <a:ea typeface="Philosopher"/>
                <a:cs typeface="Philosopher"/>
                <a:sym typeface="Philosopher"/>
              </a:rPr>
              <a:t>“</a:t>
            </a:r>
            <a:r>
              <a:rPr lang="cs-CZ" b="1">
                <a:solidFill>
                  <a:schemeClr val="dk1"/>
                </a:solidFill>
                <a:latin typeface="Times New Roman"/>
                <a:ea typeface="Times New Roman"/>
                <a:cs typeface="Times New Roman"/>
                <a:sym typeface="Times New Roman"/>
              </a:rPr>
              <a:t>The relationship between trainers’ media-didactical competence and media-didactical self-efficacy, attitudes and use of digital media in training”</a:t>
            </a:r>
            <a:endParaRPr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cs-CZ" sz="1200">
                <a:solidFill>
                  <a:schemeClr val="dk1"/>
                </a:solidFill>
                <a:latin typeface="Times New Roman"/>
                <a:ea typeface="Times New Roman"/>
                <a:cs typeface="Times New Roman"/>
                <a:sym typeface="Times New Roman"/>
              </a:rPr>
              <a:t>Caroline Bonnes, Carmen Leiser,Bernhard Schmidt-Hertha, Karin Julia Rott and </a:t>
            </a:r>
            <a:br>
              <a:rPr lang="cs-CZ" sz="1200">
                <a:solidFill>
                  <a:schemeClr val="dk1"/>
                </a:solidFill>
                <a:latin typeface="Times New Roman"/>
                <a:ea typeface="Times New Roman"/>
                <a:cs typeface="Times New Roman"/>
                <a:sym typeface="Times New Roman"/>
              </a:rPr>
            </a:br>
            <a:r>
              <a:rPr lang="cs-CZ" sz="1200">
                <a:solidFill>
                  <a:schemeClr val="dk1"/>
                </a:solidFill>
                <a:latin typeface="Times New Roman"/>
                <a:ea typeface="Times New Roman"/>
                <a:cs typeface="Times New Roman"/>
                <a:sym typeface="Times New Roman"/>
              </a:rPr>
              <a:t>Sabine Hochholdinger</a:t>
            </a:r>
            <a:br>
              <a:rPr lang="cs-CZ" sz="1200">
                <a:solidFill>
                  <a:schemeClr val="dk1"/>
                </a:solidFill>
                <a:latin typeface="Times New Roman"/>
                <a:ea typeface="Times New Roman"/>
                <a:cs typeface="Times New Roman"/>
                <a:sym typeface="Times New Roman"/>
              </a:rPr>
            </a:br>
            <a:endParaRPr sz="8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cs-CZ" i="1">
                <a:latin typeface="Philosopher"/>
                <a:ea typeface="Philosopher"/>
                <a:cs typeface="Philosopher"/>
                <a:sym typeface="Philosopher"/>
              </a:rPr>
              <a:t>The   ongoing   digitalization   in   the   training   sector   produces   new  demands  on  the  media-didactical  competence  of  trainers.  We  conducted  an  online  survey  of  279  trainers  in  Germany  to  investigate  the relationships  among  media-didactical  competence,  media-didactical self-efficacy,  attitudes  toward  the  use  of digital media and the actual use of digital media in training. Furthermore,  we  compared  trainers  who attended  a  course  on  digital  media  with  trainers  who  did  not  attend such  a  course.  The  analysis  of  the  theoretically  expected  correlations between  the variables resulted in not all hypotheses being accepted. The analysis  of  the  group  differences  showed  that  the  trainers  who  attended a course on digital media had higher media-didactical competence and  media-didactical  self-efficacy  scores  and  used  digital  media  more often  in  training.  There  was  no  significant  difference in negative attitudes. The implications for the promotion of the media-didactical competence of trainers are discussed.</a:t>
            </a:r>
            <a:endParaRPr i="1">
              <a:latin typeface="Philosopher"/>
              <a:ea typeface="Philosopher"/>
              <a:cs typeface="Philosopher"/>
              <a:sym typeface="Philosopher"/>
            </a:endParaRPr>
          </a:p>
        </p:txBody>
      </p:sp>
      <p:pic>
        <p:nvPicPr>
          <p:cNvPr id="107" name="Google Shape;107;p13"/>
          <p:cNvPicPr preferRelativeResize="0"/>
          <p:nvPr/>
        </p:nvPicPr>
        <p:blipFill>
          <a:blip r:embed="rId6">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4"/>
          <p:cNvSpPr/>
          <p:nvPr/>
        </p:nvSpPr>
        <p:spPr>
          <a:xfrm>
            <a:off x="0" y="-60800"/>
            <a:ext cx="12481560" cy="709803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8" b="-16668"/>
            </a:stretch>
          </a:blipFill>
          <a:ln>
            <a:noFill/>
          </a:ln>
        </p:spPr>
        <p:txBody>
          <a:bodyPr/>
          <a:lstStyle/>
          <a:p>
            <a:endParaRPr lang="en-IE"/>
          </a:p>
        </p:txBody>
      </p:sp>
      <p:sp>
        <p:nvSpPr>
          <p:cNvPr id="113" name="Google Shape;113;p14"/>
          <p:cNvSpPr/>
          <p:nvPr/>
        </p:nvSpPr>
        <p:spPr>
          <a:xfrm>
            <a:off x="1643725" y="2594325"/>
            <a:ext cx="573024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en-IE"/>
          </a:p>
        </p:txBody>
      </p:sp>
      <p:sp>
        <p:nvSpPr>
          <p:cNvPr id="114" name="Google Shape;114;p14"/>
          <p:cNvSpPr txBox="1"/>
          <p:nvPr/>
        </p:nvSpPr>
        <p:spPr>
          <a:xfrm>
            <a:off x="2214900" y="-77162"/>
            <a:ext cx="7762200" cy="10842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None/>
            </a:pPr>
            <a:r>
              <a:rPr lang="cs-CZ" sz="2400" b="1">
                <a:solidFill>
                  <a:schemeClr val="dk1"/>
                </a:solidFill>
                <a:latin typeface="Philosopher"/>
                <a:ea typeface="Philosopher"/>
                <a:cs typeface="Philosopher"/>
                <a:sym typeface="Philosopher"/>
              </a:rPr>
              <a:t>2. Working in Non-Traditional Environments (II)</a:t>
            </a:r>
            <a:endParaRPr sz="2400" b="1" i="0" u="none" strike="noStrike" cap="none">
              <a:solidFill>
                <a:schemeClr val="dk1"/>
              </a:solidFill>
              <a:latin typeface="Philosopher"/>
              <a:ea typeface="Philosopher"/>
              <a:cs typeface="Philosopher"/>
              <a:sym typeface="Philosopher"/>
            </a:endParaRPr>
          </a:p>
        </p:txBody>
      </p:sp>
      <p:grpSp>
        <p:nvGrpSpPr>
          <p:cNvPr id="115" name="Google Shape;115;p14"/>
          <p:cNvGrpSpPr/>
          <p:nvPr/>
        </p:nvGrpSpPr>
        <p:grpSpPr>
          <a:xfrm>
            <a:off x="5614786" y="784222"/>
            <a:ext cx="1251984" cy="358200"/>
            <a:chOff x="5470062" y="1167647"/>
            <a:chExt cx="1251984" cy="358200"/>
          </a:xfrm>
        </p:grpSpPr>
        <p:sp>
          <p:nvSpPr>
            <p:cNvPr id="116" name="Google Shape;116;p1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1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1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9" name="Google Shape;119;p14"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120" name="Google Shape;120;p14"/>
          <p:cNvSpPr txBox="1"/>
          <p:nvPr/>
        </p:nvSpPr>
        <p:spPr>
          <a:xfrm>
            <a:off x="1802525" y="2634175"/>
            <a:ext cx="5286600" cy="2450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Self-Reflection Exercise</a:t>
            </a:r>
            <a:r>
              <a:rPr lang="cs-CZ" sz="2000">
                <a:solidFill>
                  <a:schemeClr val="dk1"/>
                </a:solidFill>
                <a:latin typeface="Philosopher"/>
                <a:ea typeface="Philosopher"/>
                <a:cs typeface="Philosopher"/>
                <a:sym typeface="Philosopher"/>
              </a:rPr>
              <a:t> (30 minutes)</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Reflect on how the insights from the article apply to your teaching context.</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Identify potential opportunities and challenges when engaging learners in non-traditional settings.</a:t>
            </a:r>
            <a:endParaRPr sz="2000">
              <a:solidFill>
                <a:schemeClr val="dk1"/>
              </a:solidFill>
              <a:latin typeface="Philosopher"/>
              <a:ea typeface="Philosopher"/>
              <a:cs typeface="Philosopher"/>
              <a:sym typeface="Philosopher"/>
            </a:endParaRPr>
          </a:p>
        </p:txBody>
      </p:sp>
      <p:pic>
        <p:nvPicPr>
          <p:cNvPr id="121" name="Google Shape;121;p14"/>
          <p:cNvPicPr preferRelativeResize="0"/>
          <p:nvPr/>
        </p:nvPicPr>
        <p:blipFill>
          <a:blip r:embed="rId5">
            <a:alphaModFix/>
          </a:blip>
          <a:stretch>
            <a:fillRect/>
          </a:stretch>
        </p:blipFill>
        <p:spPr>
          <a:xfrm>
            <a:off x="415600" y="6377298"/>
            <a:ext cx="1754562" cy="367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5"/>
          <p:cNvSpPr/>
          <p:nvPr/>
        </p:nvSpPr>
        <p:spPr>
          <a:xfrm rot="10800000">
            <a:off x="5469998" y="1430079"/>
            <a:ext cx="6432602" cy="4813746"/>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txBody>
          <a:bodyPr/>
          <a:lstStyle/>
          <a:p>
            <a:endParaRPr lang="en-IE"/>
          </a:p>
        </p:txBody>
      </p:sp>
      <p:sp>
        <p:nvSpPr>
          <p:cNvPr id="127" name="Google Shape;127;p15"/>
          <p:cNvSpPr txBox="1"/>
          <p:nvPr/>
        </p:nvSpPr>
        <p:spPr>
          <a:xfrm>
            <a:off x="2214900" y="-2"/>
            <a:ext cx="7762200" cy="116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000" b="1">
                <a:solidFill>
                  <a:schemeClr val="dk1"/>
                </a:solidFill>
                <a:latin typeface="Philosopher"/>
                <a:ea typeface="Philosopher"/>
                <a:cs typeface="Philosopher"/>
                <a:sym typeface="Philosopher"/>
              </a:rPr>
              <a:t>3. Strategies for Engaging Hard-to-Reach Adult Learners through Social Media Platforms (I)</a:t>
            </a:r>
            <a:endParaRPr sz="2000" b="1" i="0" u="none" strike="noStrike" cap="none">
              <a:solidFill>
                <a:schemeClr val="dk1"/>
              </a:solidFill>
              <a:latin typeface="Philosopher"/>
              <a:ea typeface="Philosopher"/>
              <a:cs typeface="Philosopher"/>
              <a:sym typeface="Philosopher"/>
            </a:endParaRPr>
          </a:p>
        </p:txBody>
      </p:sp>
      <p:grpSp>
        <p:nvGrpSpPr>
          <p:cNvPr id="128" name="Google Shape;128;p15"/>
          <p:cNvGrpSpPr/>
          <p:nvPr/>
        </p:nvGrpSpPr>
        <p:grpSpPr>
          <a:xfrm>
            <a:off x="5641021" y="960179"/>
            <a:ext cx="909942" cy="258441"/>
            <a:chOff x="5470062" y="1167647"/>
            <a:chExt cx="1251984" cy="358200"/>
          </a:xfrm>
        </p:grpSpPr>
        <p:sp>
          <p:nvSpPr>
            <p:cNvPr id="129" name="Google Shape;129;p1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1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1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2" name="Google Shape;132;p1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33" name="Google Shape;133;p15"/>
          <p:cNvSpPr txBox="1"/>
          <p:nvPr/>
        </p:nvSpPr>
        <p:spPr>
          <a:xfrm>
            <a:off x="0" y="1729000"/>
            <a:ext cx="5348400" cy="4215900"/>
          </a:xfrm>
          <a:prstGeom prst="rect">
            <a:avLst/>
          </a:prstGeom>
          <a:noFill/>
          <a:ln>
            <a:noFill/>
          </a:ln>
        </p:spPr>
        <p:txBody>
          <a:bodyPr spcFirstLastPara="1" wrap="square" lIns="91425" tIns="91425" rIns="91425" bIns="91425" anchor="ctr" anchorCtr="0">
            <a:noAutofit/>
          </a:bodyPr>
          <a:lstStyle/>
          <a:p>
            <a:pPr marL="457200" marR="0" lvl="0" indent="-330200" algn="l" rtl="0">
              <a:lnSpc>
                <a:spcPct val="115000"/>
              </a:lnSpc>
              <a:spcBef>
                <a:spcPts val="1500"/>
              </a:spcBef>
              <a:spcAft>
                <a:spcPts val="0"/>
              </a:spcAft>
              <a:buClr>
                <a:schemeClr val="dk1"/>
              </a:buClr>
              <a:buSzPts val="1600"/>
              <a:buFont typeface="Philosopher"/>
              <a:buChar char="●"/>
            </a:pPr>
            <a:r>
              <a:rPr lang="cs-CZ" sz="1600">
                <a:solidFill>
                  <a:schemeClr val="dk1"/>
                </a:solidFill>
                <a:latin typeface="Philosopher"/>
                <a:ea typeface="Philosopher"/>
                <a:cs typeface="Philosopher"/>
                <a:sym typeface="Philosopher"/>
              </a:rPr>
              <a:t>Resource 3: Webinar Recording (1 hour)</a:t>
            </a:r>
            <a:endParaRPr sz="1600">
              <a:solidFill>
                <a:schemeClr val="dk1"/>
              </a:solidFill>
              <a:latin typeface="Philosopher"/>
              <a:ea typeface="Philosopher"/>
              <a:cs typeface="Philosopher"/>
              <a:sym typeface="Philosopher"/>
            </a:endParaRPr>
          </a:p>
          <a:p>
            <a:pPr marL="914400" marR="0" lvl="1" indent="-330200" algn="l" rtl="0">
              <a:lnSpc>
                <a:spcPct val="115000"/>
              </a:lnSpc>
              <a:spcBef>
                <a:spcPts val="0"/>
              </a:spcBef>
              <a:spcAft>
                <a:spcPts val="0"/>
              </a:spcAft>
              <a:buClr>
                <a:schemeClr val="dk1"/>
              </a:buClr>
              <a:buSzPts val="1600"/>
              <a:buFont typeface="Philosopher"/>
              <a:buChar char="○"/>
            </a:pPr>
            <a:r>
              <a:rPr lang="cs-CZ" sz="1600">
                <a:solidFill>
                  <a:schemeClr val="dk1"/>
                </a:solidFill>
                <a:latin typeface="Philosopher"/>
                <a:ea typeface="Philosopher"/>
                <a:cs typeface="Philosopher"/>
                <a:sym typeface="Philosopher"/>
              </a:rPr>
              <a:t>Read an article on how adult learners adapt to social media as an e-learning platform: </a:t>
            </a:r>
            <a:r>
              <a:rPr lang="cs-CZ" sz="1600" u="sng">
                <a:solidFill>
                  <a:schemeClr val="hlink"/>
                </a:solidFill>
                <a:latin typeface="Philosopher"/>
                <a:ea typeface="Philosopher"/>
                <a:cs typeface="Philosopher"/>
                <a:sym typeface="Philosopher"/>
                <a:hlinkClick r:id="rId4"/>
              </a:rPr>
              <a:t>https://www.researchgate.net/publication/335364325_THE_ADOPTION_OF_SOCIAL_MEDIA_BY_ADULT_LEARNERS_AS_AN_E-LEARNING_PLATFORM</a:t>
            </a:r>
            <a:r>
              <a:rPr lang="cs-CZ" sz="1600">
                <a:solidFill>
                  <a:schemeClr val="dk1"/>
                </a:solidFill>
                <a:latin typeface="Philosopher"/>
                <a:ea typeface="Philosopher"/>
                <a:cs typeface="Philosopher"/>
                <a:sym typeface="Philosopher"/>
              </a:rPr>
              <a:t> </a:t>
            </a:r>
            <a:endParaRPr sz="1600">
              <a:solidFill>
                <a:schemeClr val="dk1"/>
              </a:solidFill>
              <a:latin typeface="Philosopher"/>
              <a:ea typeface="Philosopher"/>
              <a:cs typeface="Philosopher"/>
              <a:sym typeface="Philosopher"/>
            </a:endParaRPr>
          </a:p>
          <a:p>
            <a:pPr marL="914400" lvl="1" indent="-317500" algn="l" rtl="0">
              <a:lnSpc>
                <a:spcPct val="115000"/>
              </a:lnSpc>
              <a:spcBef>
                <a:spcPts val="0"/>
              </a:spcBef>
              <a:spcAft>
                <a:spcPts val="0"/>
              </a:spcAft>
              <a:buClr>
                <a:schemeClr val="dk1"/>
              </a:buClr>
              <a:buSzPts val="1400"/>
              <a:buFont typeface="Philosopher"/>
              <a:buChar char="○"/>
            </a:pPr>
            <a:r>
              <a:rPr lang="cs-CZ" sz="1600">
                <a:solidFill>
                  <a:schemeClr val="dk1"/>
                </a:solidFill>
                <a:latin typeface="Philosopher"/>
                <a:ea typeface="Philosopher"/>
                <a:cs typeface="Philosopher"/>
                <a:sym typeface="Philosopher"/>
              </a:rPr>
              <a:t>For the translation of the article - try deeple.com </a:t>
            </a:r>
            <a:endParaRPr>
              <a:solidFill>
                <a:schemeClr val="dk1"/>
              </a:solidFill>
              <a:latin typeface="Philosopher"/>
              <a:ea typeface="Philosopher"/>
              <a:cs typeface="Philosopher"/>
              <a:sym typeface="Philosopher"/>
            </a:endParaRPr>
          </a:p>
          <a:p>
            <a:pPr marL="914400" marR="0" lvl="1" indent="-330200" algn="l" rtl="0">
              <a:lnSpc>
                <a:spcPct val="115000"/>
              </a:lnSpc>
              <a:spcBef>
                <a:spcPts val="1000"/>
              </a:spcBef>
              <a:spcAft>
                <a:spcPts val="1000"/>
              </a:spcAft>
              <a:buClr>
                <a:schemeClr val="dk1"/>
              </a:buClr>
              <a:buSzPts val="1600"/>
              <a:buFont typeface="Philosopher"/>
              <a:buChar char="○"/>
            </a:pPr>
            <a:r>
              <a:rPr lang="cs-CZ" sz="1600">
                <a:solidFill>
                  <a:schemeClr val="dk1"/>
                </a:solidFill>
                <a:latin typeface="Philosopher"/>
                <a:ea typeface="Philosopher"/>
                <a:cs typeface="Philosopher"/>
                <a:sym typeface="Philosopher"/>
              </a:rPr>
              <a:t>Learn practical tips and case studies from educators who have successfully utilized social media for engagement - </a:t>
            </a:r>
            <a:r>
              <a:rPr lang="cs-CZ" sz="1600" u="sng">
                <a:solidFill>
                  <a:schemeClr val="hlink"/>
                </a:solidFill>
                <a:latin typeface="Philosopher"/>
                <a:ea typeface="Philosopher"/>
                <a:cs typeface="Philosopher"/>
                <a:sym typeface="Philosopher"/>
                <a:hlinkClick r:id="rId5"/>
              </a:rPr>
              <a:t>https://epale.ec.europa.eu/en/blog/social-media-adult-learning-benefits-and-uses</a:t>
            </a:r>
            <a:r>
              <a:rPr lang="cs-CZ" sz="1600">
                <a:solidFill>
                  <a:schemeClr val="dk1"/>
                </a:solidFill>
                <a:latin typeface="Philosopher"/>
                <a:ea typeface="Philosopher"/>
                <a:cs typeface="Philosopher"/>
                <a:sym typeface="Philosopher"/>
              </a:rPr>
              <a:t>  (use translation possibility on the page).</a:t>
            </a:r>
            <a:endParaRPr sz="1600">
              <a:solidFill>
                <a:schemeClr val="dk1"/>
              </a:solidFill>
              <a:latin typeface="Philosopher"/>
              <a:ea typeface="Philosopher"/>
              <a:cs typeface="Philosopher"/>
              <a:sym typeface="Philosopher"/>
            </a:endParaRPr>
          </a:p>
        </p:txBody>
      </p:sp>
      <p:sp>
        <p:nvSpPr>
          <p:cNvPr id="134" name="Google Shape;134;p15"/>
          <p:cNvSpPr txBox="1"/>
          <p:nvPr/>
        </p:nvSpPr>
        <p:spPr>
          <a:xfrm>
            <a:off x="5638300" y="1532625"/>
            <a:ext cx="6096000" cy="4756200"/>
          </a:xfrm>
          <a:prstGeom prst="rect">
            <a:avLst/>
          </a:prstGeom>
          <a:noFill/>
          <a:ln>
            <a:noFill/>
          </a:ln>
        </p:spPr>
        <p:txBody>
          <a:bodyPr spcFirstLastPara="1" wrap="square" lIns="91425" tIns="91425" rIns="91425" bIns="91425" anchor="t" anchorCtr="0">
            <a:spAutoFit/>
          </a:bodyPr>
          <a:lstStyle/>
          <a:p>
            <a:pPr marL="0" lvl="0" indent="0" algn="ctr" rtl="0">
              <a:lnSpc>
                <a:spcPct val="86181"/>
              </a:lnSpc>
              <a:spcBef>
                <a:spcPts val="0"/>
              </a:spcBef>
              <a:spcAft>
                <a:spcPts val="0"/>
              </a:spcAft>
              <a:buNone/>
            </a:pPr>
            <a:r>
              <a:rPr lang="cs-CZ" b="1">
                <a:solidFill>
                  <a:schemeClr val="dk1"/>
                </a:solidFill>
                <a:latin typeface="Philosopher"/>
                <a:ea typeface="Philosopher"/>
                <a:cs typeface="Philosopher"/>
                <a:sym typeface="Philosopher"/>
              </a:rPr>
              <a:t>“The adoption of social media by adult learners as an e-learning platform”</a:t>
            </a:r>
            <a:endParaRPr b="1">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r>
              <a:rPr lang="cs-CZ" sz="1200">
                <a:solidFill>
                  <a:schemeClr val="dk1"/>
                </a:solidFill>
                <a:latin typeface="Philosopher"/>
                <a:ea typeface="Philosopher"/>
                <a:cs typeface="Philosopher"/>
                <a:sym typeface="Philosopher"/>
              </a:rPr>
              <a:t>Moodley, P</a:t>
            </a:r>
            <a:endParaRPr sz="1200">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endParaRPr sz="500">
              <a:solidFill>
                <a:schemeClr val="dk1"/>
              </a:solidFill>
              <a:latin typeface="Philosopher"/>
              <a:ea typeface="Philosopher"/>
              <a:cs typeface="Philosopher"/>
              <a:sym typeface="Philosopher"/>
            </a:endParaRPr>
          </a:p>
          <a:p>
            <a:pPr marL="0" lvl="0" indent="0" algn="l" rtl="0">
              <a:lnSpc>
                <a:spcPct val="86181"/>
              </a:lnSpc>
              <a:spcBef>
                <a:spcPts val="0"/>
              </a:spcBef>
              <a:spcAft>
                <a:spcPts val="0"/>
              </a:spcAft>
              <a:buNone/>
            </a:pPr>
            <a:r>
              <a:rPr lang="cs-CZ">
                <a:solidFill>
                  <a:schemeClr val="dk1"/>
                </a:solidFill>
                <a:latin typeface="Philosopher"/>
                <a:ea typeface="Philosopher"/>
                <a:cs typeface="Philosopher"/>
                <a:sym typeface="Philosopher"/>
              </a:rPr>
              <a:t>ABSTRACT:  </a:t>
            </a:r>
            <a:r>
              <a:rPr lang="cs-CZ" i="1">
                <a:solidFill>
                  <a:schemeClr val="dk1"/>
                </a:solidFill>
                <a:latin typeface="Philosopher"/>
                <a:ea typeface="Philosopher"/>
                <a:cs typeface="Philosopher"/>
                <a:sym typeface="Philosopher"/>
              </a:rPr>
              <a:t>Recent technological developments have increased the platforms and capacity for learning at HEIs. Whilst the adoption of web 2.0 tools by undergraduates continues to be a focus in e-learning discourse, attention should be given to adult learners who are forced to adapt to the spate of technologically innovative educational practices. This paper, explores the experience of adult learners use of social media which is used as an e-learning platform for a course in Research Methodology (RMBA 201).  A Facebook page was set up and monitored for the duration of the course which was regularly updated with course slides (in the form of videos) and notifications. Non-probability sampling technique was used in the selection of the sample. Only adult learners’  who accessed the prescribed social media designed for the course were eligible to participate in this study. This meant that purposive sampling was used to generate the desired sample. Fifty seven adult learners completed a closed ended questionnaire.  The study reveals that although the adult learners were slow to grasp the concept of social media as an e-learning platform, their interest grew exponentially week on week. Furthermore, the test periods saw immense activity from adult learners on the social media, which was indicative of the social media’s usefulness as an e-learning platform.</a:t>
            </a:r>
            <a:endParaRPr i="1">
              <a:solidFill>
                <a:schemeClr val="dk1"/>
              </a:solidFill>
              <a:latin typeface="Philosopher"/>
              <a:ea typeface="Philosopher"/>
              <a:cs typeface="Philosopher"/>
              <a:sym typeface="Philosopher"/>
            </a:endParaRPr>
          </a:p>
        </p:txBody>
      </p:sp>
      <p:pic>
        <p:nvPicPr>
          <p:cNvPr id="135" name="Google Shape;135;p15"/>
          <p:cNvPicPr preferRelativeResize="0"/>
          <p:nvPr/>
        </p:nvPicPr>
        <p:blipFill>
          <a:blip r:embed="rId6">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6"/>
          <p:cNvSpPr/>
          <p:nvPr/>
        </p:nvSpPr>
        <p:spPr>
          <a:xfrm>
            <a:off x="6395975" y="3363450"/>
            <a:ext cx="5181600" cy="26746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en-IE"/>
          </a:p>
        </p:txBody>
      </p:sp>
      <p:sp>
        <p:nvSpPr>
          <p:cNvPr id="141" name="Google Shape;141;p16"/>
          <p:cNvSpPr txBox="1"/>
          <p:nvPr/>
        </p:nvSpPr>
        <p:spPr>
          <a:xfrm>
            <a:off x="6395975" y="1444963"/>
            <a:ext cx="53007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3. Strategies for Engaging Hard-to-Reach Adult Learners through Social Media Platforms (II)</a:t>
            </a:r>
            <a:endParaRPr sz="2400" b="1" i="0" u="none" strike="noStrike" cap="none">
              <a:solidFill>
                <a:schemeClr val="dk1"/>
              </a:solidFill>
              <a:latin typeface="Philosopher"/>
              <a:ea typeface="Philosopher"/>
              <a:cs typeface="Philosopher"/>
              <a:sym typeface="Philosopher"/>
            </a:endParaRPr>
          </a:p>
        </p:txBody>
      </p:sp>
      <p:grpSp>
        <p:nvGrpSpPr>
          <p:cNvPr id="142" name="Google Shape;142;p16"/>
          <p:cNvGrpSpPr/>
          <p:nvPr/>
        </p:nvGrpSpPr>
        <p:grpSpPr>
          <a:xfrm>
            <a:off x="2719261" y="4198510"/>
            <a:ext cx="1251984" cy="358200"/>
            <a:chOff x="5470062" y="1167647"/>
            <a:chExt cx="1251984" cy="358200"/>
          </a:xfrm>
        </p:grpSpPr>
        <p:sp>
          <p:nvSpPr>
            <p:cNvPr id="143" name="Google Shape;143;p1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1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1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6" name="Google Shape;146;p1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47" name="Google Shape;147;p16"/>
          <p:cNvSpPr txBox="1"/>
          <p:nvPr/>
        </p:nvSpPr>
        <p:spPr>
          <a:xfrm>
            <a:off x="6487675" y="3118800"/>
            <a:ext cx="4917900" cy="2670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Self-Reflection Exercise</a:t>
            </a:r>
            <a:r>
              <a:rPr lang="cs-CZ" sz="2000">
                <a:solidFill>
                  <a:schemeClr val="dk1"/>
                </a:solidFill>
                <a:latin typeface="Philosopher"/>
                <a:ea typeface="Philosopher"/>
                <a:cs typeface="Philosopher"/>
                <a:sym typeface="Philosopher"/>
              </a:rPr>
              <a:t> (30 minutes)</a:t>
            </a:r>
            <a:endParaRPr sz="2000">
              <a:solidFill>
                <a:schemeClr val="dk1"/>
              </a:solidFill>
              <a:latin typeface="Philosopher"/>
              <a:ea typeface="Philosopher"/>
              <a:cs typeface="Philosopher"/>
              <a:sym typeface="Philosopher"/>
            </a:endParaRPr>
          </a:p>
          <a:p>
            <a:pPr marL="899999" marR="0" lvl="4" indent="-355599"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Jot down key takeaways from the article and the blog.</a:t>
            </a:r>
            <a:endParaRPr sz="2000">
              <a:solidFill>
                <a:schemeClr val="dk1"/>
              </a:solidFill>
              <a:latin typeface="Philosopher"/>
              <a:ea typeface="Philosopher"/>
              <a:cs typeface="Philosopher"/>
              <a:sym typeface="Philosopher"/>
            </a:endParaRPr>
          </a:p>
          <a:p>
            <a:pPr marL="899999" marR="0" lvl="4" indent="-355599"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Brainstorm ways you could adapt social media strategies to connect with your own learners.</a:t>
            </a:r>
            <a:endParaRPr sz="2000">
              <a:solidFill>
                <a:schemeClr val="dk1"/>
              </a:solidFill>
              <a:latin typeface="Philosopher"/>
              <a:ea typeface="Philosopher"/>
              <a:cs typeface="Philosopher"/>
              <a:sym typeface="Philosopher"/>
            </a:endParaRPr>
          </a:p>
        </p:txBody>
      </p:sp>
      <p:sp>
        <p:nvSpPr>
          <p:cNvPr id="148" name="Google Shape;148;p16"/>
          <p:cNvSpPr/>
          <p:nvPr/>
        </p:nvSpPr>
        <p:spPr>
          <a:xfrm>
            <a:off x="595550" y="394100"/>
            <a:ext cx="5499403" cy="3567674"/>
          </a:xfrm>
          <a:custGeom>
            <a:avLst/>
            <a:gdLst/>
            <a:ahLst/>
            <a:cxnLst/>
            <a:rect l="l" t="t" r="r" b="b"/>
            <a:pathLst>
              <a:path w="8694708" h="5446831" extrusionOk="0">
                <a:moveTo>
                  <a:pt x="0" y="0"/>
                </a:moveTo>
                <a:lnTo>
                  <a:pt x="8694708" y="0"/>
                </a:lnTo>
                <a:lnTo>
                  <a:pt x="8694708" y="5446832"/>
                </a:lnTo>
                <a:lnTo>
                  <a:pt x="0" y="5446832"/>
                </a:lnTo>
                <a:lnTo>
                  <a:pt x="0" y="0"/>
                </a:lnTo>
                <a:close/>
              </a:path>
            </a:pathLst>
          </a:custGeom>
          <a:blipFill rotWithShape="1">
            <a:blip r:embed="rId4">
              <a:alphaModFix/>
            </a:blip>
            <a:stretch>
              <a:fillRect t="-7679" b="-6428"/>
            </a:stretch>
          </a:blipFill>
          <a:ln>
            <a:noFill/>
          </a:ln>
        </p:spPr>
        <p:txBody>
          <a:bodyPr/>
          <a:lstStyle/>
          <a:p>
            <a:endParaRPr lang="en-IE"/>
          </a:p>
        </p:txBody>
      </p:sp>
      <p:pic>
        <p:nvPicPr>
          <p:cNvPr id="149" name="Google Shape;149;p16"/>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1565</Words>
  <Application>Microsoft Office PowerPoint</Application>
  <PresentationFormat>Widescreen</PresentationFormat>
  <Paragraphs>106</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Philosopher</vt:lpstr>
      <vt:lpstr>Times New Roman</vt:lpstr>
      <vt:lpstr>Roboto</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FIPL19</cp:lastModifiedBy>
  <cp:revision>1</cp:revision>
  <dcterms:modified xsi:type="dcterms:W3CDTF">2024-11-25T17:13:34Z</dcterms:modified>
</cp:coreProperties>
</file>