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6858000" cx="12192000"/>
  <p:notesSz cx="6858000" cy="9144000"/>
  <p:embeddedFontLst>
    <p:embeddedFont>
      <p:font typeface="Roboto"/>
      <p:regular r:id="rId24"/>
      <p:bold r:id="rId25"/>
      <p:italic r:id="rId26"/>
      <p:boldItalic r:id="rId27"/>
    </p:embeddedFont>
    <p:embeddedFont>
      <p:font typeface="Noto Sans"/>
      <p:regular r:id="rId28"/>
      <p:bold r:id="rId29"/>
      <p:italic r:id="rId30"/>
      <p:boldItalic r:id="rId31"/>
    </p:embeddedFont>
    <p:embeddedFont>
      <p:font typeface="Philosopher"/>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Roboto-regular.fntdata"/><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oboto-italic.fntdata"/><Relationship Id="rId25" Type="http://schemas.openxmlformats.org/officeDocument/2006/relationships/font" Target="fonts/Roboto-bold.fntdata"/><Relationship Id="rId28" Type="http://schemas.openxmlformats.org/officeDocument/2006/relationships/font" Target="fonts/NotoSans-regular.fntdata"/><Relationship Id="rId27" Type="http://schemas.openxmlformats.org/officeDocument/2006/relationships/font" Target="fonts/Roboto-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NotoSans-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NotoSans-boldItalic.fntdata"/><Relationship Id="rId30" Type="http://schemas.openxmlformats.org/officeDocument/2006/relationships/font" Target="fonts/NotoSans-italic.fntdata"/><Relationship Id="rId11" Type="http://schemas.openxmlformats.org/officeDocument/2006/relationships/slide" Target="slides/slide6.xml"/><Relationship Id="rId33" Type="http://schemas.openxmlformats.org/officeDocument/2006/relationships/font" Target="fonts/Philosopher-bold.fntdata"/><Relationship Id="rId10" Type="http://schemas.openxmlformats.org/officeDocument/2006/relationships/slide" Target="slides/slide5.xml"/><Relationship Id="rId32" Type="http://schemas.openxmlformats.org/officeDocument/2006/relationships/font" Target="fonts/Philosopher-regular.fntdata"/><Relationship Id="rId13" Type="http://schemas.openxmlformats.org/officeDocument/2006/relationships/slide" Target="slides/slide8.xml"/><Relationship Id="rId35" Type="http://schemas.openxmlformats.org/officeDocument/2006/relationships/font" Target="fonts/Philosopher-boldItalic.fntdata"/><Relationship Id="rId12" Type="http://schemas.openxmlformats.org/officeDocument/2006/relationships/slide" Target="slides/slide7.xml"/><Relationship Id="rId34" Type="http://schemas.openxmlformats.org/officeDocument/2006/relationships/font" Target="fonts/Philosopher-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 name="Shape 25"/>
        <p:cNvGrpSpPr/>
        <p:nvPr/>
      </p:nvGrpSpPr>
      <p:grpSpPr>
        <a:xfrm>
          <a:off x="0" y="0"/>
          <a:ext cx="0" cy="0"/>
          <a:chOff x="0" y="0"/>
          <a:chExt cx="0" cy="0"/>
        </a:xfrm>
      </p:grpSpPr>
      <p:sp>
        <p:nvSpPr>
          <p:cNvPr id="26" name="Google Shape;26;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 name="Google Shape;27;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27438c83ea0_0_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2" name="Google Shape;152;g27438c83ea0_0_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2a1f7b1b93b_2_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5" name="Google Shape;165;g2a1f7b1b93b_2_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74745dd333_0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9" name="Google Shape;179;g274745dd333_0_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2a1f7b1b93b_2_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3" name="Google Shape;193;g2a1f7b1b93b_2_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a1f7b1b93b_2_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1" name="Google Shape;211;g2a1f7b1b93b_2_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274745dd333_0_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5" name="Google Shape;225;g274745dd333_0_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9" name="Google Shape;239;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2" name="Google Shape;252;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1" name="Google Shape;261;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 name="Shape 37"/>
        <p:cNvGrpSpPr/>
        <p:nvPr/>
      </p:nvGrpSpPr>
      <p:grpSpPr>
        <a:xfrm>
          <a:off x="0" y="0"/>
          <a:ext cx="0" cy="0"/>
          <a:chOff x="0" y="0"/>
          <a:chExt cx="0" cy="0"/>
        </a:xfrm>
      </p:grpSpPr>
      <p:sp>
        <p:nvSpPr>
          <p:cNvPr id="38" name="Google Shape;38;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cs-CZ"/>
              <a:t>1 academic hour = 45 minutes</a:t>
            </a:r>
            <a:endParaRPr/>
          </a:p>
        </p:txBody>
      </p:sp>
      <p:sp>
        <p:nvSpPr>
          <p:cNvPr id="39" name="Google Shape;39;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7" name="Google Shape;57;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26daeaf3606_0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9" name="Google Shape;69;g26daeaf3606_0_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2a02f328be2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 name="Google Shape;82;g2a02f328be2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2742fb4aa13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6" name="Google Shape;96;g2742fb4aa13_0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2a1f7b1b93b_2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0" name="Google Shape;110;g2a1f7b1b93b_2_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27438c83ea0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4" name="Google Shape;124;g27438c83ea0_0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2a1f7b1b93b_2_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8" name="Google Shape;138;g2a1f7b1b93b_2_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11" name="Shape 11"/>
        <p:cNvGrpSpPr/>
        <p:nvPr/>
      </p:nvGrpSpPr>
      <p:grpSpPr>
        <a:xfrm>
          <a:off x="0" y="0"/>
          <a:ext cx="0" cy="0"/>
          <a:chOff x="0" y="0"/>
          <a:chExt cx="0" cy="0"/>
        </a:xfrm>
      </p:grpSpPr>
      <p:sp>
        <p:nvSpPr>
          <p:cNvPr id="12" name="Google Shape;12;p2"/>
          <p:cNvSpPr/>
          <p:nvPr>
            <p:ph idx="2" type="pic"/>
          </p:nvPr>
        </p:nvSpPr>
        <p:spPr>
          <a:xfrm>
            <a:off x="0" y="0"/>
            <a:ext cx="12192000" cy="6858000"/>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13" name="Shape 13"/>
        <p:cNvGrpSpPr/>
        <p:nvPr/>
      </p:nvGrpSpPr>
      <p:grpSpPr>
        <a:xfrm>
          <a:off x="0" y="0"/>
          <a:ext cx="0" cy="0"/>
          <a:chOff x="0" y="0"/>
          <a:chExt cx="0" cy="0"/>
        </a:xfrm>
      </p:grpSpPr>
      <p:sp>
        <p:nvSpPr>
          <p:cNvPr id="14" name="Google Shape;14;p3"/>
          <p:cNvSpPr/>
          <p:nvPr>
            <p:ph idx="2" type="pic"/>
          </p:nvPr>
        </p:nvSpPr>
        <p:spPr>
          <a:xfrm>
            <a:off x="1662112" y="632949"/>
            <a:ext cx="2771775" cy="3756025"/>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Custom Layout">
  <p:cSld name="14_Custom Layout">
    <p:spTree>
      <p:nvGrpSpPr>
        <p:cNvPr id="15" name="Shape 15"/>
        <p:cNvGrpSpPr/>
        <p:nvPr/>
      </p:nvGrpSpPr>
      <p:grpSpPr>
        <a:xfrm>
          <a:off x="0" y="0"/>
          <a:ext cx="0" cy="0"/>
          <a:chOff x="0" y="0"/>
          <a:chExt cx="0" cy="0"/>
        </a:xfrm>
      </p:grpSpPr>
      <p:sp>
        <p:nvSpPr>
          <p:cNvPr id="16" name="Google Shape;16;p4"/>
          <p:cNvSpPr/>
          <p:nvPr>
            <p:ph idx="2" type="pic"/>
          </p:nvPr>
        </p:nvSpPr>
        <p:spPr>
          <a:xfrm>
            <a:off x="626302" y="0"/>
            <a:ext cx="2918564" cy="6858000"/>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17" name="Shape 17"/>
        <p:cNvGrpSpPr/>
        <p:nvPr/>
      </p:nvGrpSpPr>
      <p:grpSpPr>
        <a:xfrm>
          <a:off x="0" y="0"/>
          <a:ext cx="0" cy="0"/>
          <a:chOff x="0" y="0"/>
          <a:chExt cx="0" cy="0"/>
        </a:xfrm>
      </p:grpSpPr>
      <p:sp>
        <p:nvSpPr>
          <p:cNvPr id="18" name="Google Shape;18;p5"/>
          <p:cNvSpPr/>
          <p:nvPr>
            <p:ph idx="2" type="pic"/>
          </p:nvPr>
        </p:nvSpPr>
        <p:spPr>
          <a:xfrm>
            <a:off x="0" y="0"/>
            <a:ext cx="12192000" cy="4783138"/>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Custom Layout">
  <p:cSld name="16_Custom Layout">
    <p:spTree>
      <p:nvGrpSpPr>
        <p:cNvPr id="19" name="Shape 19"/>
        <p:cNvGrpSpPr/>
        <p:nvPr/>
      </p:nvGrpSpPr>
      <p:grpSpPr>
        <a:xfrm>
          <a:off x="0" y="0"/>
          <a:ext cx="0" cy="0"/>
          <a:chOff x="0" y="0"/>
          <a:chExt cx="0" cy="0"/>
        </a:xfrm>
      </p:grpSpPr>
      <p:sp>
        <p:nvSpPr>
          <p:cNvPr id="20" name="Google Shape;20;p6"/>
          <p:cNvSpPr/>
          <p:nvPr>
            <p:ph idx="2" type="pic"/>
          </p:nvPr>
        </p:nvSpPr>
        <p:spPr>
          <a:xfrm>
            <a:off x="1319669" y="2525150"/>
            <a:ext cx="2116082" cy="2117188"/>
          </a:xfrm>
          <a:prstGeom prst="rect">
            <a:avLst/>
          </a:prstGeom>
          <a:noFill/>
          <a:ln>
            <a:noFill/>
          </a:ln>
        </p:spPr>
      </p:sp>
      <p:sp>
        <p:nvSpPr>
          <p:cNvPr id="21" name="Google Shape;21;p6"/>
          <p:cNvSpPr/>
          <p:nvPr>
            <p:ph idx="3" type="pic"/>
          </p:nvPr>
        </p:nvSpPr>
        <p:spPr>
          <a:xfrm>
            <a:off x="3788433" y="2525150"/>
            <a:ext cx="2116082" cy="2117188"/>
          </a:xfrm>
          <a:prstGeom prst="rect">
            <a:avLst/>
          </a:prstGeom>
          <a:noFill/>
          <a:ln>
            <a:noFill/>
          </a:ln>
        </p:spPr>
      </p:sp>
      <p:sp>
        <p:nvSpPr>
          <p:cNvPr id="22" name="Google Shape;22;p6"/>
          <p:cNvSpPr/>
          <p:nvPr>
            <p:ph idx="4" type="pic"/>
          </p:nvPr>
        </p:nvSpPr>
        <p:spPr>
          <a:xfrm>
            <a:off x="6257197" y="2525150"/>
            <a:ext cx="2116082" cy="2117188"/>
          </a:xfrm>
          <a:prstGeom prst="rect">
            <a:avLst/>
          </a:prstGeom>
          <a:noFill/>
          <a:ln>
            <a:noFill/>
          </a:ln>
        </p:spPr>
      </p:sp>
      <p:sp>
        <p:nvSpPr>
          <p:cNvPr id="23" name="Google Shape;23;p6"/>
          <p:cNvSpPr/>
          <p:nvPr>
            <p:ph idx="5" type="pic"/>
          </p:nvPr>
        </p:nvSpPr>
        <p:spPr>
          <a:xfrm>
            <a:off x="8725961" y="2525150"/>
            <a:ext cx="2116082" cy="2117188"/>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24" name="Shape 24"/>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cs-CZ"/>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4.png"/><Relationship Id="rId4" Type="http://schemas.openxmlformats.org/officeDocument/2006/relationships/image" Target="../media/image5.png"/><Relationship Id="rId5" Type="http://schemas.openxmlformats.org/officeDocument/2006/relationships/hyperlink" Target="https://chat.openai.com/c/example-link-4" TargetMode="External"/><Relationship Id="rId6" Type="http://schemas.openxmlformats.org/officeDocument/2006/relationships/hyperlink" Target="https://transformingeducationsummit.sdg4education2030.org/AT4DiscussionForum" TargetMode="External"/><Relationship Id="rId7" Type="http://schemas.openxmlformats.org/officeDocument/2006/relationships/image" Target="../media/image2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4.png"/><Relationship Id="rId4" Type="http://schemas.openxmlformats.org/officeDocument/2006/relationships/image" Target="../media/image5.png"/><Relationship Id="rId5"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4.png"/><Relationship Id="rId4" Type="http://schemas.openxmlformats.org/officeDocument/2006/relationships/image" Target="../media/image5.png"/><Relationship Id="rId5" Type="http://schemas.openxmlformats.org/officeDocument/2006/relationships/hyperlink" Target="https://files.eric.ed.gov/fulltext/EJ1210946.pdf"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4.png"/><Relationship Id="rId4" Type="http://schemas.openxmlformats.org/officeDocument/2006/relationships/image" Target="../media/image5.png"/><Relationship Id="rId10" Type="http://schemas.openxmlformats.org/officeDocument/2006/relationships/image" Target="../media/image7.png"/><Relationship Id="rId9" Type="http://schemas.openxmlformats.org/officeDocument/2006/relationships/image" Target="../media/image6.png"/><Relationship Id="rId5" Type="http://schemas.openxmlformats.org/officeDocument/2006/relationships/hyperlink" Target="https://kpcrossacademy.org/building-community-in-online-courses/" TargetMode="External"/><Relationship Id="rId6" Type="http://schemas.openxmlformats.org/officeDocument/2006/relationships/hyperlink" Target="https://ecampusontario.pressbooks.pub/aguideforbusyeducators/chapter/cultivating-community-building-in-online-learning-environments/" TargetMode="External"/><Relationship Id="rId7" Type="http://schemas.openxmlformats.org/officeDocument/2006/relationships/hyperlink" Target="https://www.learnworlds.com/build-online-learning-community/" TargetMode="External"/><Relationship Id="rId8"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5.png"/><Relationship Id="rId4" Type="http://schemas.openxmlformats.org/officeDocument/2006/relationships/image" Target="../media/image14.png"/><Relationship Id="rId5"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0.png"/><Relationship Id="rId4" Type="http://schemas.openxmlformats.org/officeDocument/2006/relationships/image" Target="../media/image14.png"/><Relationship Id="rId5"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1.png"/><Relationship Id="rId4" Type="http://schemas.openxmlformats.org/officeDocument/2006/relationships/image" Target="../media/image14.png"/><Relationship Id="rId5"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28.png"/><Relationship Id="rId4" Type="http://schemas.openxmlformats.org/officeDocument/2006/relationships/image" Target="../media/image12.png"/><Relationship Id="rId5"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14.png"/><Relationship Id="rId4" Type="http://schemas.openxmlformats.org/officeDocument/2006/relationships/image" Target="../media/image19.jpg"/><Relationship Id="rId11" Type="http://schemas.openxmlformats.org/officeDocument/2006/relationships/image" Target="../media/image22.png"/><Relationship Id="rId10" Type="http://schemas.openxmlformats.org/officeDocument/2006/relationships/image" Target="../media/image23.jpg"/><Relationship Id="rId12" Type="http://schemas.openxmlformats.org/officeDocument/2006/relationships/image" Target="../media/image5.png"/><Relationship Id="rId9" Type="http://schemas.openxmlformats.org/officeDocument/2006/relationships/image" Target="../media/image20.png"/><Relationship Id="rId5" Type="http://schemas.openxmlformats.org/officeDocument/2006/relationships/image" Target="../media/image21.jpg"/><Relationship Id="rId6" Type="http://schemas.openxmlformats.org/officeDocument/2006/relationships/image" Target="../media/image18.png"/><Relationship Id="rId7" Type="http://schemas.openxmlformats.org/officeDocument/2006/relationships/image" Target="../media/image17.png"/><Relationship Id="rId8"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7.png"/><Relationship Id="rId4" Type="http://schemas.openxmlformats.org/officeDocument/2006/relationships/image" Target="../media/image14.png"/><Relationship Id="rId5"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4.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4.png"/><Relationship Id="rId4" Type="http://schemas.openxmlformats.org/officeDocument/2006/relationships/image" Target="../media/image5.png"/><Relationship Id="rId5" Type="http://schemas.openxmlformats.org/officeDocument/2006/relationships/hyperlink" Target="https://www.youtube.com/watch?v=25H09leLyf4" TargetMode="External"/><Relationship Id="rId6" Type="http://schemas.openxmlformats.org/officeDocument/2006/relationships/hyperlink" Target="http://www.youtube.com/watch?v=25H09leLyf4" TargetMode="External"/><Relationship Id="rId7" Type="http://schemas.openxmlformats.org/officeDocument/2006/relationships/image" Target="../media/image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4.png"/><Relationship Id="rId4" Type="http://schemas.openxmlformats.org/officeDocument/2006/relationships/image" Target="../media/image5.png"/><Relationship Id="rId5" Type="http://schemas.openxmlformats.org/officeDocument/2006/relationships/image" Target="../media/image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image" Target="../media/image5.png"/><Relationship Id="rId5" Type="http://schemas.openxmlformats.org/officeDocument/2006/relationships/hyperlink" Target="https://chat.openai.com/c/example-link-2" TargetMode="External"/><Relationship Id="rId6" Type="http://schemas.openxmlformats.org/officeDocument/2006/relationships/hyperlink" Target="https://onlinelibrary.wiley.com/doi/epdf/10.1111/ijtd.12171"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9.jpg"/><Relationship Id="rId4" Type="http://schemas.openxmlformats.org/officeDocument/2006/relationships/image" Target="../media/image14.png"/><Relationship Id="rId5"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5.png"/><Relationship Id="rId5" Type="http://schemas.openxmlformats.org/officeDocument/2006/relationships/hyperlink" Target="https://www.researchgate.net/publication/335364325_THE_ADOPTION_OF_SOCIAL_MEDIA_BY_ADULT_LEARNERS_AS_AN_E-LEARNING_PLATFORM" TargetMode="External"/><Relationship Id="rId6" Type="http://schemas.openxmlformats.org/officeDocument/2006/relationships/hyperlink" Target="https://epale.ec.europa.eu/en/blog/social-media-adult-learning-benefits-and-uses"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5.png"/><Relationship Id="rId5"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 name="Shape 28"/>
        <p:cNvGrpSpPr/>
        <p:nvPr/>
      </p:nvGrpSpPr>
      <p:grpSpPr>
        <a:xfrm>
          <a:off x="0" y="0"/>
          <a:ext cx="0" cy="0"/>
          <a:chOff x="0" y="0"/>
          <a:chExt cx="0" cy="0"/>
        </a:xfrm>
      </p:grpSpPr>
      <p:pic>
        <p:nvPicPr>
          <p:cNvPr descr="A picture containing logo&#10;&#10;Description automatically generated" id="29" name="Google Shape;29;p8"/>
          <p:cNvPicPr preferRelativeResize="0"/>
          <p:nvPr>
            <p:ph idx="2" type="pic"/>
          </p:nvPr>
        </p:nvPicPr>
        <p:blipFill rotWithShape="1">
          <a:blip r:embed="rId3">
            <a:alphaModFix/>
          </a:blip>
          <a:srcRect b="10216" l="0" r="0" t="10217"/>
          <a:stretch/>
        </p:blipFill>
        <p:spPr>
          <a:xfrm>
            <a:off x="0" y="61291"/>
            <a:ext cx="12192000" cy="6858000"/>
          </a:xfrm>
          <a:prstGeom prst="rect">
            <a:avLst/>
          </a:prstGeom>
          <a:noFill/>
          <a:ln>
            <a:noFill/>
          </a:ln>
        </p:spPr>
      </p:pic>
      <p:sp>
        <p:nvSpPr>
          <p:cNvPr id="30" name="Google Shape;30;p8"/>
          <p:cNvSpPr/>
          <p:nvPr/>
        </p:nvSpPr>
        <p:spPr>
          <a:xfrm>
            <a:off x="0" y="817419"/>
            <a:ext cx="5529943" cy="1457696"/>
          </a:xfrm>
          <a:prstGeom prst="rect">
            <a:avLst/>
          </a:prstGeom>
          <a:solidFill>
            <a:schemeClr val="accent1">
              <a:alpha val="6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 name="Google Shape;31;p8"/>
          <p:cNvSpPr txBox="1"/>
          <p:nvPr/>
        </p:nvSpPr>
        <p:spPr>
          <a:xfrm>
            <a:off x="745723" y="914717"/>
            <a:ext cx="4038496" cy="15696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cs-CZ" sz="2400" u="none" cap="none" strike="noStrike">
                <a:solidFill>
                  <a:schemeClr val="dk1"/>
                </a:solidFill>
                <a:latin typeface="Philosopher"/>
                <a:ea typeface="Philosopher"/>
                <a:cs typeface="Philosopher"/>
                <a:sym typeface="Philosopher"/>
              </a:rPr>
              <a:t>Professional Development Training for Front-line Adult Educators</a:t>
            </a:r>
            <a:endParaRPr b="1" i="0" sz="2400" u="none" cap="none" strike="noStrike">
              <a:solidFill>
                <a:schemeClr val="dk1"/>
              </a:solidFill>
              <a:latin typeface="Philosopher"/>
              <a:ea typeface="Philosopher"/>
              <a:cs typeface="Philosopher"/>
              <a:sym typeface="Philosopher"/>
            </a:endParaRPr>
          </a:p>
          <a:p>
            <a:pPr indent="0" lvl="0" marL="0" marR="0" rtl="0" algn="ctr">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Philosopher"/>
              <a:ea typeface="Philosopher"/>
              <a:cs typeface="Philosopher"/>
              <a:sym typeface="Philosopher"/>
            </a:endParaRPr>
          </a:p>
        </p:txBody>
      </p:sp>
      <p:pic>
        <p:nvPicPr>
          <p:cNvPr id="32" name="Google Shape;32;p8"/>
          <p:cNvPicPr preferRelativeResize="0"/>
          <p:nvPr/>
        </p:nvPicPr>
        <p:blipFill rotWithShape="1">
          <a:blip r:embed="rId4">
            <a:alphaModFix/>
          </a:blip>
          <a:srcRect b="0" l="0" r="0" t="0"/>
          <a:stretch/>
        </p:blipFill>
        <p:spPr>
          <a:xfrm>
            <a:off x="163286" y="6283219"/>
            <a:ext cx="2247900" cy="460922"/>
          </a:xfrm>
          <a:prstGeom prst="rect">
            <a:avLst/>
          </a:prstGeom>
          <a:noFill/>
          <a:ln>
            <a:noFill/>
          </a:ln>
        </p:spPr>
      </p:pic>
      <p:sp>
        <p:nvSpPr>
          <p:cNvPr id="33" name="Google Shape;33;p8"/>
          <p:cNvSpPr/>
          <p:nvPr/>
        </p:nvSpPr>
        <p:spPr>
          <a:xfrm>
            <a:off x="1" y="2484337"/>
            <a:ext cx="4332514" cy="1889327"/>
          </a:xfrm>
          <a:prstGeom prst="rect">
            <a:avLst/>
          </a:prstGeom>
          <a:solidFill>
            <a:schemeClr val="accent1">
              <a:alpha val="6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4" name="Google Shape;34;p8"/>
          <p:cNvSpPr txBox="1"/>
          <p:nvPr/>
        </p:nvSpPr>
        <p:spPr>
          <a:xfrm>
            <a:off x="348447" y="2581635"/>
            <a:ext cx="3853500" cy="18471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b="1" lang="cs-CZ" sz="2400">
                <a:solidFill>
                  <a:schemeClr val="dk1"/>
                </a:solidFill>
                <a:latin typeface="Philosopher"/>
                <a:ea typeface="Philosopher"/>
                <a:cs typeface="Philosopher"/>
                <a:sym typeface="Philosopher"/>
              </a:rPr>
              <a:t>Module 3:</a:t>
            </a:r>
            <a:br>
              <a:rPr b="1" lang="cs-CZ" sz="2400">
                <a:solidFill>
                  <a:schemeClr val="dk1"/>
                </a:solidFill>
                <a:latin typeface="Philosopher"/>
                <a:ea typeface="Philosopher"/>
                <a:cs typeface="Philosopher"/>
                <a:sym typeface="Philosopher"/>
              </a:rPr>
            </a:br>
            <a:r>
              <a:rPr lang="cs-CZ" sz="2400">
                <a:solidFill>
                  <a:schemeClr val="dk1"/>
                </a:solidFill>
                <a:latin typeface="Philosopher"/>
                <a:ea typeface="Philosopher"/>
                <a:cs typeface="Philosopher"/>
                <a:sym typeface="Philosopher"/>
              </a:rPr>
              <a:t>Introduction to Engagement Strategies in Digital Environments</a:t>
            </a:r>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5" name="Google Shape;35;p8"/>
          <p:cNvSpPr/>
          <p:nvPr/>
        </p:nvSpPr>
        <p:spPr>
          <a:xfrm>
            <a:off x="7680960" y="5447210"/>
            <a:ext cx="4511040" cy="1301989"/>
          </a:xfrm>
          <a:prstGeom prst="rect">
            <a:avLst/>
          </a:prstGeom>
          <a:solidFill>
            <a:schemeClr val="accent1">
              <a:alpha val="6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6" name="Google Shape;36;p8"/>
          <p:cNvSpPr txBox="1"/>
          <p:nvPr/>
        </p:nvSpPr>
        <p:spPr>
          <a:xfrm>
            <a:off x="8062530" y="5657712"/>
            <a:ext cx="3747900" cy="83095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cs-CZ" sz="2400" u="none" cap="none" strike="noStrike">
                <a:solidFill>
                  <a:schemeClr val="dk1"/>
                </a:solidFill>
                <a:latin typeface="Philosopher"/>
                <a:ea typeface="Philosopher"/>
                <a:cs typeface="Philosopher"/>
                <a:sym typeface="Philosopher"/>
              </a:rPr>
              <a:t>Self-directed learning resources</a:t>
            </a:r>
            <a:endParaRPr b="1" i="0" sz="2400" u="none" cap="none" strike="noStrike">
              <a:solidFill>
                <a:schemeClr val="dk1"/>
              </a:solidFill>
              <a:latin typeface="Philosopher"/>
              <a:ea typeface="Philosopher"/>
              <a:cs typeface="Philosopher"/>
              <a:sym typeface="Philosophe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17"/>
          <p:cNvSpPr txBox="1"/>
          <p:nvPr/>
        </p:nvSpPr>
        <p:spPr>
          <a:xfrm>
            <a:off x="2214900" y="451025"/>
            <a:ext cx="7762200" cy="1447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2400">
                <a:solidFill>
                  <a:schemeClr val="dk1"/>
                </a:solidFill>
                <a:latin typeface="Philosopher"/>
                <a:ea typeface="Philosopher"/>
                <a:cs typeface="Philosopher"/>
                <a:sym typeface="Philosopher"/>
              </a:rPr>
              <a:t>4. The Changing Role of Educators in Digital Environments (I)</a:t>
            </a:r>
            <a:endParaRPr b="1" i="0" sz="2400" u="none" cap="none" strike="noStrike">
              <a:solidFill>
                <a:schemeClr val="dk1"/>
              </a:solidFill>
              <a:latin typeface="Philosopher"/>
              <a:ea typeface="Philosopher"/>
              <a:cs typeface="Philosopher"/>
              <a:sym typeface="Philosopher"/>
            </a:endParaRPr>
          </a:p>
        </p:txBody>
      </p:sp>
      <p:grpSp>
        <p:nvGrpSpPr>
          <p:cNvPr id="155" name="Google Shape;155;p17"/>
          <p:cNvGrpSpPr/>
          <p:nvPr/>
        </p:nvGrpSpPr>
        <p:grpSpPr>
          <a:xfrm>
            <a:off x="5470061" y="1709272"/>
            <a:ext cx="1251984" cy="358200"/>
            <a:chOff x="5470062" y="1167647"/>
            <a:chExt cx="1251984" cy="358200"/>
          </a:xfrm>
        </p:grpSpPr>
        <p:sp>
          <p:nvSpPr>
            <p:cNvPr id="156" name="Google Shape;156;p17"/>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7" name="Google Shape;157;p17"/>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8" name="Google Shape;158;p17"/>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159" name="Google Shape;159;p17"/>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pic>
        <p:nvPicPr>
          <p:cNvPr id="160" name="Google Shape;160;p17"/>
          <p:cNvPicPr preferRelativeResize="0"/>
          <p:nvPr/>
        </p:nvPicPr>
        <p:blipFill rotWithShape="1">
          <a:blip r:embed="rId4">
            <a:alphaModFix/>
          </a:blip>
          <a:srcRect b="0" l="0" r="0" t="0"/>
          <a:stretch/>
        </p:blipFill>
        <p:spPr>
          <a:xfrm>
            <a:off x="163286" y="6283219"/>
            <a:ext cx="2247900" cy="460922"/>
          </a:xfrm>
          <a:prstGeom prst="rect">
            <a:avLst/>
          </a:prstGeom>
          <a:noFill/>
          <a:ln>
            <a:noFill/>
          </a:ln>
        </p:spPr>
      </p:pic>
      <p:sp>
        <p:nvSpPr>
          <p:cNvPr id="161" name="Google Shape;161;p17"/>
          <p:cNvSpPr txBox="1"/>
          <p:nvPr/>
        </p:nvSpPr>
        <p:spPr>
          <a:xfrm>
            <a:off x="366900" y="2067475"/>
            <a:ext cx="6355200" cy="4215900"/>
          </a:xfrm>
          <a:prstGeom prst="rect">
            <a:avLst/>
          </a:prstGeom>
          <a:noFill/>
          <a:ln>
            <a:noFill/>
          </a:ln>
        </p:spPr>
        <p:txBody>
          <a:bodyPr anchorCtr="0" anchor="ctr" bIns="91425" lIns="91425" spcFirstLastPara="1" rIns="91425" wrap="square" tIns="91425">
            <a:noAutofit/>
          </a:bodyPr>
          <a:lstStyle/>
          <a:p>
            <a:pPr indent="-355600" lvl="0" marL="457200" marR="0" rtl="0" algn="l">
              <a:lnSpc>
                <a:spcPct val="115000"/>
              </a:lnSpc>
              <a:spcBef>
                <a:spcPts val="150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Resource 4: Online Discussion Forum (1 hour)</a:t>
            </a:r>
            <a:endParaRPr sz="2000">
              <a:solidFill>
                <a:schemeClr val="dk1"/>
              </a:solidFill>
              <a:latin typeface="Philosopher"/>
              <a:ea typeface="Philosopher"/>
              <a:cs typeface="Philosopher"/>
              <a:sym typeface="Philosopher"/>
            </a:endParaRPr>
          </a:p>
          <a:p>
            <a:pPr indent="-355600" lvl="1" marL="914400" marR="0" rtl="0" algn="l">
              <a:lnSpc>
                <a:spcPct val="115000"/>
              </a:lnSpc>
              <a:spcBef>
                <a:spcPts val="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Participate in an online discussion forum where educators share their experiences and insights on the evolving role of educators in digital environments.</a:t>
            </a:r>
            <a:endParaRPr sz="2000">
              <a:solidFill>
                <a:schemeClr val="dk1"/>
              </a:solidFill>
              <a:latin typeface="Philosopher"/>
              <a:ea typeface="Philosopher"/>
              <a:cs typeface="Philosopher"/>
              <a:sym typeface="Philosopher"/>
            </a:endParaRPr>
          </a:p>
          <a:p>
            <a:pPr indent="-355600" lvl="1" marL="914400" marR="0" rtl="0" algn="l">
              <a:lnSpc>
                <a:spcPct val="115000"/>
              </a:lnSpc>
              <a:spcBef>
                <a:spcPts val="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Engage in conversations and learn from peers' perspectives.</a:t>
            </a:r>
            <a:endParaRPr sz="2000">
              <a:solidFill>
                <a:schemeClr val="dk1"/>
              </a:solidFill>
              <a:latin typeface="Philosopher"/>
              <a:ea typeface="Philosopher"/>
              <a:cs typeface="Philosopher"/>
              <a:sym typeface="Philosopher"/>
            </a:endParaRPr>
          </a:p>
          <a:p>
            <a:pPr indent="-355600" lvl="1" marL="914400" marR="0" rtl="0" algn="l">
              <a:lnSpc>
                <a:spcPct val="115000"/>
              </a:lnSpc>
              <a:spcBef>
                <a:spcPts val="0"/>
              </a:spcBef>
              <a:spcAft>
                <a:spcPts val="1000"/>
              </a:spcAft>
              <a:buClr>
                <a:schemeClr val="dk1"/>
              </a:buClr>
              <a:buSzPts val="2000"/>
              <a:buFont typeface="Philosopher"/>
              <a:buChar char="○"/>
            </a:pPr>
            <a:r>
              <a:rPr lang="cs-CZ" sz="2000">
                <a:solidFill>
                  <a:schemeClr val="dk1"/>
                </a:solidFill>
                <a:latin typeface="Philosopher"/>
                <a:ea typeface="Philosopher"/>
                <a:cs typeface="Philosopher"/>
                <a:sym typeface="Philosopher"/>
              </a:rPr>
              <a:t>Link:</a:t>
            </a:r>
            <a:r>
              <a:rPr lang="cs-CZ" sz="2000">
                <a:solidFill>
                  <a:schemeClr val="dk1"/>
                </a:solidFill>
                <a:uFill>
                  <a:noFill/>
                </a:uFill>
                <a:latin typeface="Philosopher"/>
                <a:ea typeface="Philosopher"/>
                <a:cs typeface="Philosopher"/>
                <a:sym typeface="Philosopher"/>
                <a:hlinkClick r:id="rId5">
                  <a:extLst>
                    <a:ext uri="{A12FA001-AC4F-418D-AE19-62706E023703}">
                      <ahyp:hlinkClr val="tx"/>
                    </a:ext>
                  </a:extLst>
                </a:hlinkClick>
              </a:rPr>
              <a:t> </a:t>
            </a:r>
            <a:r>
              <a:rPr lang="cs-CZ" sz="2000" u="sng">
                <a:solidFill>
                  <a:schemeClr val="hlink"/>
                </a:solidFill>
                <a:latin typeface="Philosopher"/>
                <a:ea typeface="Philosopher"/>
                <a:cs typeface="Philosopher"/>
                <a:sym typeface="Philosopher"/>
                <a:hlinkClick r:id="rId6"/>
              </a:rPr>
              <a:t>https://transformingeducationsummit.sdg4education2030.org/AT4DiscussionForum</a:t>
            </a:r>
            <a:r>
              <a:rPr lang="cs-CZ" sz="2000">
                <a:solidFill>
                  <a:schemeClr val="dk1"/>
                </a:solidFill>
                <a:latin typeface="Philosopher"/>
                <a:ea typeface="Philosopher"/>
                <a:cs typeface="Philosopher"/>
                <a:sym typeface="Philosopher"/>
              </a:rPr>
              <a:t> </a:t>
            </a:r>
            <a:endParaRPr sz="2000">
              <a:solidFill>
                <a:schemeClr val="dk1"/>
              </a:solidFill>
              <a:latin typeface="Philosopher"/>
              <a:ea typeface="Philosopher"/>
              <a:cs typeface="Philosopher"/>
              <a:sym typeface="Philosopher"/>
            </a:endParaRPr>
          </a:p>
        </p:txBody>
      </p:sp>
      <p:pic>
        <p:nvPicPr>
          <p:cNvPr id="162" name="Google Shape;162;p17"/>
          <p:cNvPicPr preferRelativeResize="0"/>
          <p:nvPr/>
        </p:nvPicPr>
        <p:blipFill>
          <a:blip r:embed="rId7">
            <a:alphaModFix/>
          </a:blip>
          <a:stretch>
            <a:fillRect/>
          </a:stretch>
        </p:blipFill>
        <p:spPr>
          <a:xfrm>
            <a:off x="6874500" y="1568785"/>
            <a:ext cx="5317501" cy="498441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18"/>
          <p:cNvSpPr/>
          <p:nvPr/>
        </p:nvSpPr>
        <p:spPr>
          <a:xfrm>
            <a:off x="775651" y="2682125"/>
            <a:ext cx="4968240" cy="3017520"/>
          </a:xfrm>
          <a:custGeom>
            <a:rect b="b" l="l" r="r" t="t"/>
            <a:pathLst>
              <a:path extrusionOk="0" h="6858000" w="12192000">
                <a:moveTo>
                  <a:pt x="0" y="0"/>
                </a:moveTo>
                <a:lnTo>
                  <a:pt x="12192000" y="0"/>
                </a:lnTo>
                <a:lnTo>
                  <a:pt x="12192000" y="6858000"/>
                </a:lnTo>
                <a:lnTo>
                  <a:pt x="0" y="6858000"/>
                </a:lnTo>
                <a:close/>
              </a:path>
            </a:pathLst>
          </a:custGeom>
          <a:solidFill>
            <a:srgbClr val="FFCA08"/>
          </a:solidFill>
          <a:ln>
            <a:noFill/>
          </a:ln>
        </p:spPr>
      </p:sp>
      <p:sp>
        <p:nvSpPr>
          <p:cNvPr id="168" name="Google Shape;168;p18"/>
          <p:cNvSpPr txBox="1"/>
          <p:nvPr/>
        </p:nvSpPr>
        <p:spPr>
          <a:xfrm>
            <a:off x="2214900" y="98925"/>
            <a:ext cx="7762200" cy="1447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2400">
                <a:solidFill>
                  <a:schemeClr val="dk1"/>
                </a:solidFill>
                <a:latin typeface="Philosopher"/>
                <a:ea typeface="Philosopher"/>
                <a:cs typeface="Philosopher"/>
                <a:sym typeface="Philosopher"/>
              </a:rPr>
              <a:t>4. The Changing Role of Educators in Digital Environments (II)</a:t>
            </a:r>
            <a:endParaRPr b="1" i="0" sz="2400" u="none" cap="none" strike="noStrike">
              <a:solidFill>
                <a:schemeClr val="dk1"/>
              </a:solidFill>
              <a:latin typeface="Philosopher"/>
              <a:ea typeface="Philosopher"/>
              <a:cs typeface="Philosopher"/>
              <a:sym typeface="Philosopher"/>
            </a:endParaRPr>
          </a:p>
        </p:txBody>
      </p:sp>
      <p:grpSp>
        <p:nvGrpSpPr>
          <p:cNvPr id="169" name="Google Shape;169;p18"/>
          <p:cNvGrpSpPr/>
          <p:nvPr/>
        </p:nvGrpSpPr>
        <p:grpSpPr>
          <a:xfrm>
            <a:off x="5470061" y="1357172"/>
            <a:ext cx="1251984" cy="358200"/>
            <a:chOff x="5470062" y="1167647"/>
            <a:chExt cx="1251984" cy="358200"/>
          </a:xfrm>
        </p:grpSpPr>
        <p:sp>
          <p:nvSpPr>
            <p:cNvPr id="170" name="Google Shape;170;p18"/>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1" name="Google Shape;171;p18"/>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2" name="Google Shape;172;p18"/>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173" name="Google Shape;173;p18"/>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pic>
        <p:nvPicPr>
          <p:cNvPr id="174" name="Google Shape;174;p18"/>
          <p:cNvPicPr preferRelativeResize="0"/>
          <p:nvPr/>
        </p:nvPicPr>
        <p:blipFill rotWithShape="1">
          <a:blip r:embed="rId4">
            <a:alphaModFix/>
          </a:blip>
          <a:srcRect b="0" l="0" r="0" t="0"/>
          <a:stretch/>
        </p:blipFill>
        <p:spPr>
          <a:xfrm>
            <a:off x="163286" y="6283219"/>
            <a:ext cx="2247900" cy="460922"/>
          </a:xfrm>
          <a:prstGeom prst="rect">
            <a:avLst/>
          </a:prstGeom>
          <a:noFill/>
          <a:ln>
            <a:noFill/>
          </a:ln>
        </p:spPr>
      </p:pic>
      <p:sp>
        <p:nvSpPr>
          <p:cNvPr id="175" name="Google Shape;175;p18"/>
          <p:cNvSpPr txBox="1"/>
          <p:nvPr/>
        </p:nvSpPr>
        <p:spPr>
          <a:xfrm>
            <a:off x="733825" y="1806875"/>
            <a:ext cx="5063400" cy="42159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1500"/>
              </a:spcBef>
              <a:spcAft>
                <a:spcPts val="0"/>
              </a:spcAft>
              <a:buNone/>
            </a:pPr>
            <a:r>
              <a:t/>
            </a:r>
            <a:endParaRPr sz="2000">
              <a:solidFill>
                <a:schemeClr val="dk1"/>
              </a:solidFill>
              <a:latin typeface="Philosopher"/>
              <a:ea typeface="Philosopher"/>
              <a:cs typeface="Philosopher"/>
              <a:sym typeface="Philosopher"/>
            </a:endParaRPr>
          </a:p>
          <a:p>
            <a:pPr indent="-355600" lvl="3" marL="450000" marR="0" rtl="0" algn="l">
              <a:lnSpc>
                <a:spcPct val="115000"/>
              </a:lnSpc>
              <a:spcBef>
                <a:spcPts val="1500"/>
              </a:spcBef>
              <a:spcAft>
                <a:spcPts val="0"/>
              </a:spcAft>
              <a:buClr>
                <a:schemeClr val="dk1"/>
              </a:buClr>
              <a:buSzPts val="2000"/>
              <a:buFont typeface="Philosopher"/>
              <a:buChar char="●"/>
            </a:pPr>
            <a:r>
              <a:rPr b="1" lang="cs-CZ" sz="2000">
                <a:solidFill>
                  <a:schemeClr val="dk1"/>
                </a:solidFill>
                <a:latin typeface="Philosopher"/>
                <a:ea typeface="Philosopher"/>
                <a:cs typeface="Philosopher"/>
                <a:sym typeface="Philosopher"/>
              </a:rPr>
              <a:t>Self-Reflection Exercise</a:t>
            </a:r>
            <a:r>
              <a:rPr lang="cs-CZ" sz="2000">
                <a:solidFill>
                  <a:schemeClr val="dk1"/>
                </a:solidFill>
                <a:latin typeface="Philosopher"/>
                <a:ea typeface="Philosopher"/>
                <a:cs typeface="Philosopher"/>
                <a:sym typeface="Philosopher"/>
              </a:rPr>
              <a:t> (30 minutes)</a:t>
            </a:r>
            <a:endParaRPr sz="2000">
              <a:solidFill>
                <a:schemeClr val="dk1"/>
              </a:solidFill>
              <a:latin typeface="Philosopher"/>
              <a:ea typeface="Philosopher"/>
              <a:cs typeface="Philosopher"/>
              <a:sym typeface="Philosopher"/>
            </a:endParaRPr>
          </a:p>
          <a:p>
            <a:pPr indent="-355600" lvl="1" marL="914400" marR="0" rtl="0" algn="l">
              <a:lnSpc>
                <a:spcPct val="115000"/>
              </a:lnSpc>
              <a:spcBef>
                <a:spcPts val="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Summarize key points from the forum discussions.</a:t>
            </a:r>
            <a:endParaRPr sz="2000">
              <a:solidFill>
                <a:schemeClr val="dk1"/>
              </a:solidFill>
              <a:latin typeface="Philosopher"/>
              <a:ea typeface="Philosopher"/>
              <a:cs typeface="Philosopher"/>
              <a:sym typeface="Philosopher"/>
            </a:endParaRPr>
          </a:p>
          <a:p>
            <a:pPr indent="-355600" lvl="1" marL="914400" marR="0" rtl="0" algn="l">
              <a:lnSpc>
                <a:spcPct val="115000"/>
              </a:lnSpc>
              <a:spcBef>
                <a:spcPts val="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Reflect on how you can incorporate the changing role of educators into your own teaching practices.</a:t>
            </a:r>
            <a:endParaRPr sz="2000">
              <a:solidFill>
                <a:schemeClr val="dk1"/>
              </a:solidFill>
              <a:latin typeface="Philosopher"/>
              <a:ea typeface="Philosopher"/>
              <a:cs typeface="Philosopher"/>
              <a:sym typeface="Philosopher"/>
            </a:endParaRPr>
          </a:p>
        </p:txBody>
      </p:sp>
      <p:pic>
        <p:nvPicPr>
          <p:cNvPr id="176" name="Google Shape;176;p18"/>
          <p:cNvPicPr preferRelativeResize="0"/>
          <p:nvPr/>
        </p:nvPicPr>
        <p:blipFill>
          <a:blip r:embed="rId5">
            <a:alphaModFix/>
          </a:blip>
          <a:stretch>
            <a:fillRect/>
          </a:stretch>
        </p:blipFill>
        <p:spPr>
          <a:xfrm>
            <a:off x="5985950" y="2017875"/>
            <a:ext cx="5963001" cy="44053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19"/>
          <p:cNvSpPr txBox="1"/>
          <p:nvPr/>
        </p:nvSpPr>
        <p:spPr>
          <a:xfrm>
            <a:off x="2842050" y="55213"/>
            <a:ext cx="6507900" cy="1108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2400">
                <a:solidFill>
                  <a:schemeClr val="dk1"/>
                </a:solidFill>
                <a:latin typeface="Philosopher"/>
                <a:ea typeface="Philosopher"/>
                <a:cs typeface="Philosopher"/>
                <a:sym typeface="Philosopher"/>
              </a:rPr>
              <a:t>5</a:t>
            </a:r>
            <a:r>
              <a:rPr b="1" lang="cs-CZ" sz="2400">
                <a:solidFill>
                  <a:schemeClr val="dk1"/>
                </a:solidFill>
                <a:latin typeface="Philosopher"/>
                <a:ea typeface="Philosopher"/>
                <a:cs typeface="Philosopher"/>
                <a:sym typeface="Philosopher"/>
              </a:rPr>
              <a:t>. </a:t>
            </a:r>
            <a:r>
              <a:rPr b="1" lang="cs-CZ" sz="2400">
                <a:solidFill>
                  <a:schemeClr val="dk1"/>
                </a:solidFill>
                <a:latin typeface="Philosopher"/>
                <a:ea typeface="Philosopher"/>
                <a:cs typeface="Philosopher"/>
                <a:sym typeface="Philosopher"/>
              </a:rPr>
              <a:t>Strategies for Digital Interaction and Community Building (I)</a:t>
            </a:r>
            <a:endParaRPr b="1" i="0" sz="2400" u="none" cap="none" strike="noStrike">
              <a:solidFill>
                <a:schemeClr val="dk1"/>
              </a:solidFill>
              <a:latin typeface="Philosopher"/>
              <a:ea typeface="Philosopher"/>
              <a:cs typeface="Philosopher"/>
              <a:sym typeface="Philosopher"/>
            </a:endParaRPr>
          </a:p>
        </p:txBody>
      </p:sp>
      <p:grpSp>
        <p:nvGrpSpPr>
          <p:cNvPr id="182" name="Google Shape;182;p19"/>
          <p:cNvGrpSpPr/>
          <p:nvPr/>
        </p:nvGrpSpPr>
        <p:grpSpPr>
          <a:xfrm>
            <a:off x="5470005" y="1088112"/>
            <a:ext cx="1251984" cy="377686"/>
            <a:chOff x="5470062" y="1167647"/>
            <a:chExt cx="1251984" cy="358200"/>
          </a:xfrm>
        </p:grpSpPr>
        <p:sp>
          <p:nvSpPr>
            <p:cNvPr id="183" name="Google Shape;183;p19"/>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4" name="Google Shape;184;p19"/>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5" name="Google Shape;185;p19"/>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186" name="Google Shape;186;p19"/>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pic>
        <p:nvPicPr>
          <p:cNvPr id="187" name="Google Shape;187;p19"/>
          <p:cNvPicPr preferRelativeResize="0"/>
          <p:nvPr/>
        </p:nvPicPr>
        <p:blipFill rotWithShape="1">
          <a:blip r:embed="rId4">
            <a:alphaModFix/>
          </a:blip>
          <a:srcRect b="0" l="0" r="0" t="0"/>
          <a:stretch/>
        </p:blipFill>
        <p:spPr>
          <a:xfrm>
            <a:off x="163286" y="6283219"/>
            <a:ext cx="2247900" cy="460922"/>
          </a:xfrm>
          <a:prstGeom prst="rect">
            <a:avLst/>
          </a:prstGeom>
          <a:noFill/>
          <a:ln>
            <a:noFill/>
          </a:ln>
        </p:spPr>
      </p:pic>
      <p:sp>
        <p:nvSpPr>
          <p:cNvPr id="188" name="Google Shape;188;p19"/>
          <p:cNvSpPr txBox="1"/>
          <p:nvPr/>
        </p:nvSpPr>
        <p:spPr>
          <a:xfrm>
            <a:off x="553100" y="1509650"/>
            <a:ext cx="11282400" cy="2330700"/>
          </a:xfrm>
          <a:prstGeom prst="rect">
            <a:avLst/>
          </a:prstGeom>
          <a:noFill/>
          <a:ln>
            <a:noFill/>
          </a:ln>
        </p:spPr>
        <p:txBody>
          <a:bodyPr anchorCtr="0" anchor="ctr" bIns="91425" lIns="91425" spcFirstLastPara="1" rIns="91425" wrap="square" tIns="91425">
            <a:noAutofit/>
          </a:bodyPr>
          <a:lstStyle/>
          <a:p>
            <a:pPr indent="-355600" lvl="0" marL="457200" marR="0" rtl="0" algn="l">
              <a:lnSpc>
                <a:spcPct val="115000"/>
              </a:lnSpc>
              <a:spcBef>
                <a:spcPts val="150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Resource 5: articles and blogs (1 hour)</a:t>
            </a:r>
            <a:endParaRPr sz="2000">
              <a:solidFill>
                <a:schemeClr val="dk1"/>
              </a:solidFill>
              <a:latin typeface="Philosopher"/>
              <a:ea typeface="Philosopher"/>
              <a:cs typeface="Philosopher"/>
              <a:sym typeface="Philosopher"/>
            </a:endParaRPr>
          </a:p>
          <a:p>
            <a:pPr indent="-355600" lvl="1" marL="914400" marR="0" rtl="0" algn="l">
              <a:lnSpc>
                <a:spcPct val="115000"/>
              </a:lnSpc>
              <a:spcBef>
                <a:spcPts val="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Read an article that delves into strategies for fostering digital interaction and building a sense of community in online learning environments.</a:t>
            </a:r>
            <a:endParaRPr sz="2000">
              <a:solidFill>
                <a:schemeClr val="dk1"/>
              </a:solidFill>
              <a:latin typeface="Philosopher"/>
              <a:ea typeface="Philosopher"/>
              <a:cs typeface="Philosopher"/>
              <a:sym typeface="Philosopher"/>
            </a:endParaRPr>
          </a:p>
          <a:p>
            <a:pPr indent="-355600" lvl="2" marL="1371600" marR="0" rtl="0" algn="l">
              <a:lnSpc>
                <a:spcPct val="115000"/>
              </a:lnSpc>
              <a:spcBef>
                <a:spcPts val="0"/>
              </a:spcBef>
              <a:spcAft>
                <a:spcPts val="0"/>
              </a:spcAft>
              <a:buClr>
                <a:schemeClr val="dk1"/>
              </a:buClr>
              <a:buSzPts val="2000"/>
              <a:buFont typeface="Philosopher"/>
              <a:buChar char="■"/>
            </a:pPr>
            <a:r>
              <a:rPr lang="cs-CZ" sz="2000" u="sng">
                <a:solidFill>
                  <a:schemeClr val="hlink"/>
                </a:solidFill>
                <a:latin typeface="Philosopher"/>
                <a:ea typeface="Philosopher"/>
                <a:cs typeface="Philosopher"/>
                <a:sym typeface="Philosopher"/>
                <a:hlinkClick r:id="rId5"/>
              </a:rPr>
              <a:t>https://files.eric.ed.gov/fulltext/EJ1210946.pdf</a:t>
            </a:r>
            <a:r>
              <a:rPr lang="cs-CZ" sz="2000">
                <a:solidFill>
                  <a:schemeClr val="dk1"/>
                </a:solidFill>
                <a:latin typeface="Philosopher"/>
                <a:ea typeface="Philosopher"/>
                <a:cs typeface="Philosopher"/>
                <a:sym typeface="Philosopher"/>
              </a:rPr>
              <a:t> </a:t>
            </a:r>
            <a:endParaRPr sz="2000">
              <a:solidFill>
                <a:schemeClr val="dk1"/>
              </a:solidFill>
              <a:latin typeface="Philosopher"/>
              <a:ea typeface="Philosopher"/>
              <a:cs typeface="Philosopher"/>
              <a:sym typeface="Philosopher"/>
            </a:endParaRPr>
          </a:p>
          <a:p>
            <a:pPr indent="-355600" lvl="2" marL="1371600" rtl="0" algn="l">
              <a:lnSpc>
                <a:spcPct val="115000"/>
              </a:lnSpc>
              <a:spcBef>
                <a:spcPts val="0"/>
              </a:spcBef>
              <a:spcAft>
                <a:spcPts val="1000"/>
              </a:spcAft>
              <a:buClr>
                <a:schemeClr val="dk1"/>
              </a:buClr>
              <a:buSzPts val="2000"/>
              <a:buFont typeface="Philosopher"/>
              <a:buChar char="■"/>
            </a:pPr>
            <a:r>
              <a:rPr lang="cs-CZ" sz="1800">
                <a:solidFill>
                  <a:schemeClr val="dk1"/>
                </a:solidFill>
                <a:latin typeface="Philosopher"/>
                <a:ea typeface="Philosopher"/>
                <a:cs typeface="Philosopher"/>
                <a:sym typeface="Philosopher"/>
              </a:rPr>
              <a:t>For the translation of the article - try deeple.com </a:t>
            </a:r>
            <a:endParaRPr sz="2000">
              <a:solidFill>
                <a:schemeClr val="dk1"/>
              </a:solidFill>
              <a:latin typeface="Philosopher"/>
              <a:ea typeface="Philosopher"/>
              <a:cs typeface="Philosopher"/>
              <a:sym typeface="Philosopher"/>
            </a:endParaRPr>
          </a:p>
        </p:txBody>
      </p:sp>
      <p:sp>
        <p:nvSpPr>
          <p:cNvPr id="189" name="Google Shape;189;p19"/>
          <p:cNvSpPr/>
          <p:nvPr/>
        </p:nvSpPr>
        <p:spPr>
          <a:xfrm>
            <a:off x="0" y="3685150"/>
            <a:ext cx="12192000" cy="2331720"/>
          </a:xfrm>
          <a:custGeom>
            <a:rect b="b" l="l" r="r" t="t"/>
            <a:pathLst>
              <a:path extrusionOk="0" h="6858000" w="12192000">
                <a:moveTo>
                  <a:pt x="0" y="0"/>
                </a:moveTo>
                <a:lnTo>
                  <a:pt x="12192000" y="0"/>
                </a:lnTo>
                <a:lnTo>
                  <a:pt x="12192000" y="6858000"/>
                </a:lnTo>
                <a:lnTo>
                  <a:pt x="0" y="6858000"/>
                </a:lnTo>
                <a:close/>
              </a:path>
            </a:pathLst>
          </a:custGeom>
          <a:solidFill>
            <a:srgbClr val="FFCA08"/>
          </a:solidFill>
          <a:ln>
            <a:noFill/>
          </a:ln>
        </p:spPr>
      </p:sp>
      <p:sp>
        <p:nvSpPr>
          <p:cNvPr id="190" name="Google Shape;190;p19"/>
          <p:cNvSpPr txBox="1"/>
          <p:nvPr/>
        </p:nvSpPr>
        <p:spPr>
          <a:xfrm>
            <a:off x="722450" y="3858150"/>
            <a:ext cx="10943700" cy="1985700"/>
          </a:xfrm>
          <a:prstGeom prst="rect">
            <a:avLst/>
          </a:prstGeom>
          <a:noFill/>
          <a:ln>
            <a:noFill/>
          </a:ln>
        </p:spPr>
        <p:txBody>
          <a:bodyPr anchorCtr="0" anchor="t" bIns="91425" lIns="91425" spcFirstLastPara="1" rIns="91425" wrap="square" tIns="91425">
            <a:spAutoFit/>
          </a:bodyPr>
          <a:lstStyle/>
          <a:p>
            <a:pPr indent="0" lvl="0" marL="0" rtl="0" algn="ctr">
              <a:lnSpc>
                <a:spcPct val="86181"/>
              </a:lnSpc>
              <a:spcBef>
                <a:spcPts val="0"/>
              </a:spcBef>
              <a:spcAft>
                <a:spcPts val="0"/>
              </a:spcAft>
              <a:buNone/>
            </a:pPr>
            <a:r>
              <a:rPr b="1" lang="cs-CZ" sz="1600">
                <a:solidFill>
                  <a:schemeClr val="dk1"/>
                </a:solidFill>
                <a:latin typeface="Philosopher"/>
                <a:ea typeface="Philosopher"/>
                <a:cs typeface="Philosopher"/>
                <a:sym typeface="Philosopher"/>
              </a:rPr>
              <a:t>“</a:t>
            </a:r>
            <a:r>
              <a:rPr b="1" lang="cs-CZ" sz="1600">
                <a:solidFill>
                  <a:schemeClr val="dk1"/>
                </a:solidFill>
                <a:latin typeface="Philosopher"/>
                <a:ea typeface="Philosopher"/>
                <a:cs typeface="Philosopher"/>
                <a:sym typeface="Philosopher"/>
              </a:rPr>
              <a:t>Teaching to Connect: Community-Building Strategies for the Virtual Classroom</a:t>
            </a:r>
            <a:r>
              <a:rPr b="1" lang="cs-CZ" sz="1600">
                <a:solidFill>
                  <a:schemeClr val="dk1"/>
                </a:solidFill>
                <a:latin typeface="Philosopher"/>
                <a:ea typeface="Philosopher"/>
                <a:cs typeface="Philosopher"/>
                <a:sym typeface="Philosopher"/>
              </a:rPr>
              <a:t>”</a:t>
            </a:r>
            <a:br>
              <a:rPr b="1" lang="cs-CZ" sz="1600">
                <a:solidFill>
                  <a:schemeClr val="dk1"/>
                </a:solidFill>
                <a:latin typeface="Philosopher"/>
                <a:ea typeface="Philosopher"/>
                <a:cs typeface="Philosopher"/>
                <a:sym typeface="Philosopher"/>
              </a:rPr>
            </a:br>
            <a:r>
              <a:rPr i="1" lang="cs-CZ">
                <a:solidFill>
                  <a:schemeClr val="dk1"/>
                </a:solidFill>
                <a:latin typeface="Philosopher"/>
                <a:ea typeface="Philosopher"/>
                <a:cs typeface="Philosopher"/>
                <a:sym typeface="Philosopher"/>
              </a:rPr>
              <a:t>Sharla Berry, California Lutheran University</a:t>
            </a:r>
            <a:endParaRPr i="1">
              <a:solidFill>
                <a:schemeClr val="dk1"/>
              </a:solidFill>
              <a:latin typeface="Philosopher"/>
              <a:ea typeface="Philosopher"/>
              <a:cs typeface="Philosopher"/>
              <a:sym typeface="Philosopher"/>
            </a:endParaRPr>
          </a:p>
          <a:p>
            <a:pPr indent="0" lvl="0" marL="0" rtl="0" algn="ctr">
              <a:lnSpc>
                <a:spcPct val="89599"/>
              </a:lnSpc>
              <a:spcBef>
                <a:spcPts val="0"/>
              </a:spcBef>
              <a:spcAft>
                <a:spcPts val="0"/>
              </a:spcAft>
              <a:buNone/>
            </a:pPr>
            <a:r>
              <a:t/>
            </a:r>
            <a:endParaRPr sz="700">
              <a:solidFill>
                <a:schemeClr val="dk1"/>
              </a:solidFill>
              <a:latin typeface="Philosopher"/>
              <a:ea typeface="Philosopher"/>
              <a:cs typeface="Philosopher"/>
              <a:sym typeface="Philosopher"/>
            </a:endParaRPr>
          </a:p>
          <a:p>
            <a:pPr indent="0" lvl="0" marL="0" rtl="0" algn="l">
              <a:lnSpc>
                <a:spcPct val="86181"/>
              </a:lnSpc>
              <a:spcBef>
                <a:spcPts val="0"/>
              </a:spcBef>
              <a:spcAft>
                <a:spcPts val="0"/>
              </a:spcAft>
              <a:buNone/>
            </a:pPr>
            <a:r>
              <a:rPr lang="cs-CZ" sz="1600">
                <a:solidFill>
                  <a:schemeClr val="dk1"/>
                </a:solidFill>
                <a:latin typeface="Philosopher"/>
                <a:ea typeface="Philosopher"/>
                <a:cs typeface="Philosopher"/>
                <a:sym typeface="Philosopher"/>
              </a:rPr>
              <a:t>ABSTRACT: </a:t>
            </a:r>
            <a:r>
              <a:rPr i="1" lang="cs-CZ" sz="1600">
                <a:solidFill>
                  <a:schemeClr val="dk1"/>
                </a:solidFill>
                <a:latin typeface="Philosopher"/>
                <a:ea typeface="Philosopher"/>
                <a:cs typeface="Philosopher"/>
                <a:sym typeface="Philosopher"/>
              </a:rPr>
              <a:t>A sense of community is central to student engagement and satisfaction. However, many students struggle with developing connections in online programs. Drawing on interviews with 13 instructors, this paper explores the strategies that they use to help students develop a sense of community in synchronous virtual classrooms. Four strategies for building community online are identified: reaching out to students often, limiting time spent lecturing, using video and chat as modes to engage students, and allowing class time to be used for personal and professional updates.</a:t>
            </a:r>
            <a:endParaRPr i="1" sz="1800">
              <a:solidFill>
                <a:schemeClr val="dk1"/>
              </a:solidFill>
              <a:latin typeface="Philosopher"/>
              <a:ea typeface="Philosopher"/>
              <a:cs typeface="Philosopher"/>
              <a:sym typeface="Philosophe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20"/>
          <p:cNvSpPr txBox="1"/>
          <p:nvPr/>
        </p:nvSpPr>
        <p:spPr>
          <a:xfrm>
            <a:off x="2842050" y="55213"/>
            <a:ext cx="6507900" cy="1108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2400">
                <a:solidFill>
                  <a:schemeClr val="dk1"/>
                </a:solidFill>
                <a:latin typeface="Philosopher"/>
                <a:ea typeface="Philosopher"/>
                <a:cs typeface="Philosopher"/>
                <a:sym typeface="Philosopher"/>
              </a:rPr>
              <a:t>5. Strategies for Digital Interaction and Community Building (II)</a:t>
            </a:r>
            <a:endParaRPr b="1" i="0" sz="2400" u="none" cap="none" strike="noStrike">
              <a:solidFill>
                <a:schemeClr val="dk1"/>
              </a:solidFill>
              <a:latin typeface="Philosopher"/>
              <a:ea typeface="Philosopher"/>
              <a:cs typeface="Philosopher"/>
              <a:sym typeface="Philosopher"/>
            </a:endParaRPr>
          </a:p>
        </p:txBody>
      </p:sp>
      <p:grpSp>
        <p:nvGrpSpPr>
          <p:cNvPr id="196" name="Google Shape;196;p20"/>
          <p:cNvGrpSpPr/>
          <p:nvPr/>
        </p:nvGrpSpPr>
        <p:grpSpPr>
          <a:xfrm>
            <a:off x="5469905" y="1011087"/>
            <a:ext cx="1251984" cy="377686"/>
            <a:chOff x="5470062" y="1167647"/>
            <a:chExt cx="1251984" cy="358200"/>
          </a:xfrm>
        </p:grpSpPr>
        <p:sp>
          <p:nvSpPr>
            <p:cNvPr id="197" name="Google Shape;197;p20"/>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8" name="Google Shape;198;p20"/>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9" name="Google Shape;199;p20"/>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200" name="Google Shape;200;p20"/>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pic>
        <p:nvPicPr>
          <p:cNvPr id="201" name="Google Shape;201;p20"/>
          <p:cNvPicPr preferRelativeResize="0"/>
          <p:nvPr/>
        </p:nvPicPr>
        <p:blipFill rotWithShape="1">
          <a:blip r:embed="rId4">
            <a:alphaModFix/>
          </a:blip>
          <a:srcRect b="0" l="0" r="0" t="0"/>
          <a:stretch/>
        </p:blipFill>
        <p:spPr>
          <a:xfrm>
            <a:off x="163286" y="6283219"/>
            <a:ext cx="2247900" cy="460922"/>
          </a:xfrm>
          <a:prstGeom prst="rect">
            <a:avLst/>
          </a:prstGeom>
          <a:noFill/>
          <a:ln>
            <a:noFill/>
          </a:ln>
        </p:spPr>
      </p:pic>
      <p:sp>
        <p:nvSpPr>
          <p:cNvPr id="202" name="Google Shape;202;p20"/>
          <p:cNvSpPr txBox="1"/>
          <p:nvPr/>
        </p:nvSpPr>
        <p:spPr>
          <a:xfrm>
            <a:off x="454700" y="1528750"/>
            <a:ext cx="11282400" cy="43731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1500"/>
              </a:spcBef>
              <a:spcAft>
                <a:spcPts val="0"/>
              </a:spcAft>
              <a:buNone/>
            </a:pPr>
            <a:r>
              <a:t/>
            </a:r>
            <a:endParaRPr sz="2000">
              <a:solidFill>
                <a:schemeClr val="dk1"/>
              </a:solidFill>
              <a:latin typeface="Philosopher"/>
              <a:ea typeface="Philosopher"/>
              <a:cs typeface="Philosopher"/>
              <a:sym typeface="Philosopher"/>
            </a:endParaRPr>
          </a:p>
          <a:p>
            <a:pPr indent="-355600" lvl="1" marL="914400" marR="0" rtl="0" algn="l">
              <a:lnSpc>
                <a:spcPct val="115000"/>
              </a:lnSpc>
              <a:spcBef>
                <a:spcPts val="150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Explore techniques such as: </a:t>
            </a:r>
            <a:endParaRPr sz="2000">
              <a:solidFill>
                <a:schemeClr val="dk1"/>
              </a:solidFill>
              <a:latin typeface="Philosopher"/>
              <a:ea typeface="Philosopher"/>
              <a:cs typeface="Philosopher"/>
              <a:sym typeface="Philosopher"/>
            </a:endParaRPr>
          </a:p>
          <a:p>
            <a:pPr indent="0" lvl="0" marL="914400" marR="0" rtl="0" algn="l">
              <a:lnSpc>
                <a:spcPct val="115000"/>
              </a:lnSpc>
              <a:spcBef>
                <a:spcPts val="0"/>
              </a:spcBef>
              <a:spcAft>
                <a:spcPts val="0"/>
              </a:spcAft>
              <a:buNone/>
            </a:pPr>
            <a:r>
              <a:t/>
            </a:r>
            <a:endParaRPr sz="2000">
              <a:solidFill>
                <a:schemeClr val="dk1"/>
              </a:solidFill>
              <a:latin typeface="Philosopher"/>
              <a:ea typeface="Philosopher"/>
              <a:cs typeface="Philosopher"/>
              <a:sym typeface="Philosopher"/>
            </a:endParaRPr>
          </a:p>
          <a:p>
            <a:pPr indent="0" lvl="0" marL="0" marR="0" rtl="0" algn="l">
              <a:lnSpc>
                <a:spcPct val="115000"/>
              </a:lnSpc>
              <a:spcBef>
                <a:spcPts val="0"/>
              </a:spcBef>
              <a:spcAft>
                <a:spcPts val="0"/>
              </a:spcAft>
              <a:buNone/>
            </a:pPr>
            <a:r>
              <a:t/>
            </a:r>
            <a:endParaRPr sz="2000">
              <a:solidFill>
                <a:schemeClr val="dk1"/>
              </a:solidFill>
              <a:latin typeface="Philosopher"/>
              <a:ea typeface="Philosopher"/>
              <a:cs typeface="Philosopher"/>
              <a:sym typeface="Philosopher"/>
            </a:endParaRPr>
          </a:p>
          <a:p>
            <a:pPr indent="0" lvl="0" marL="0" marR="0" rtl="0" algn="l">
              <a:lnSpc>
                <a:spcPct val="115000"/>
              </a:lnSpc>
              <a:spcBef>
                <a:spcPts val="0"/>
              </a:spcBef>
              <a:spcAft>
                <a:spcPts val="0"/>
              </a:spcAft>
              <a:buNone/>
            </a:pPr>
            <a:r>
              <a:t/>
            </a:r>
            <a:endParaRPr sz="2000">
              <a:solidFill>
                <a:schemeClr val="dk1"/>
              </a:solidFill>
              <a:latin typeface="Philosopher"/>
              <a:ea typeface="Philosopher"/>
              <a:cs typeface="Philosopher"/>
              <a:sym typeface="Philosopher"/>
            </a:endParaRPr>
          </a:p>
          <a:p>
            <a:pPr indent="0" lvl="0" marL="0" marR="0" rtl="0" algn="l">
              <a:lnSpc>
                <a:spcPct val="115000"/>
              </a:lnSpc>
              <a:spcBef>
                <a:spcPts val="0"/>
              </a:spcBef>
              <a:spcAft>
                <a:spcPts val="0"/>
              </a:spcAft>
              <a:buNone/>
            </a:pPr>
            <a:r>
              <a:t/>
            </a:r>
            <a:endParaRPr sz="2000">
              <a:solidFill>
                <a:schemeClr val="dk1"/>
              </a:solidFill>
              <a:latin typeface="Philosopher"/>
              <a:ea typeface="Philosopher"/>
              <a:cs typeface="Philosopher"/>
              <a:sym typeface="Philosopher"/>
            </a:endParaRPr>
          </a:p>
          <a:p>
            <a:pPr indent="0" lvl="0" marL="0" marR="0" rtl="0" algn="l">
              <a:lnSpc>
                <a:spcPct val="115000"/>
              </a:lnSpc>
              <a:spcBef>
                <a:spcPts val="0"/>
              </a:spcBef>
              <a:spcAft>
                <a:spcPts val="0"/>
              </a:spcAft>
              <a:buNone/>
            </a:pPr>
            <a:r>
              <a:t/>
            </a:r>
            <a:endParaRPr sz="2000">
              <a:solidFill>
                <a:schemeClr val="dk1"/>
              </a:solidFill>
              <a:latin typeface="Philosopher"/>
              <a:ea typeface="Philosopher"/>
              <a:cs typeface="Philosopher"/>
              <a:sym typeface="Philosopher"/>
            </a:endParaRPr>
          </a:p>
          <a:p>
            <a:pPr indent="0" lvl="0" marL="0" marR="0" rtl="0" algn="l">
              <a:lnSpc>
                <a:spcPct val="115000"/>
              </a:lnSpc>
              <a:spcBef>
                <a:spcPts val="0"/>
              </a:spcBef>
              <a:spcAft>
                <a:spcPts val="0"/>
              </a:spcAft>
              <a:buNone/>
            </a:pPr>
            <a:r>
              <a:t/>
            </a:r>
            <a:endParaRPr sz="2000">
              <a:solidFill>
                <a:schemeClr val="dk1"/>
              </a:solidFill>
              <a:latin typeface="Philosopher"/>
              <a:ea typeface="Philosopher"/>
              <a:cs typeface="Philosopher"/>
              <a:sym typeface="Philosopher"/>
            </a:endParaRPr>
          </a:p>
          <a:p>
            <a:pPr indent="0" lvl="0" marL="0" marR="0" rtl="0" algn="l">
              <a:lnSpc>
                <a:spcPct val="115000"/>
              </a:lnSpc>
              <a:spcBef>
                <a:spcPts val="0"/>
              </a:spcBef>
              <a:spcAft>
                <a:spcPts val="0"/>
              </a:spcAft>
              <a:buNone/>
            </a:pPr>
            <a:r>
              <a:rPr lang="cs-CZ" sz="2000">
                <a:solidFill>
                  <a:schemeClr val="dk1"/>
                </a:solidFill>
                <a:latin typeface="Philosopher"/>
                <a:ea typeface="Philosopher"/>
                <a:cs typeface="Philosopher"/>
                <a:sym typeface="Philosopher"/>
              </a:rPr>
              <a:t>Gain some practical tips and ideas:</a:t>
            </a:r>
            <a:endParaRPr sz="2000">
              <a:solidFill>
                <a:schemeClr val="dk1"/>
              </a:solidFill>
              <a:latin typeface="Philosopher"/>
              <a:ea typeface="Philosopher"/>
              <a:cs typeface="Philosopher"/>
              <a:sym typeface="Philosopher"/>
            </a:endParaRPr>
          </a:p>
          <a:p>
            <a:pPr indent="-355600" lvl="2" marL="1371600" marR="0" rtl="0" algn="l">
              <a:lnSpc>
                <a:spcPct val="115000"/>
              </a:lnSpc>
              <a:spcBef>
                <a:spcPts val="0"/>
              </a:spcBef>
              <a:spcAft>
                <a:spcPts val="0"/>
              </a:spcAft>
              <a:buClr>
                <a:schemeClr val="dk1"/>
              </a:buClr>
              <a:buSzPts val="2000"/>
              <a:buFont typeface="Philosopher"/>
              <a:buChar char="■"/>
            </a:pPr>
            <a:r>
              <a:rPr lang="cs-CZ" sz="2000" u="sng">
                <a:solidFill>
                  <a:schemeClr val="hlink"/>
                </a:solidFill>
                <a:latin typeface="Philosopher"/>
                <a:ea typeface="Philosopher"/>
                <a:cs typeface="Philosopher"/>
                <a:sym typeface="Philosopher"/>
                <a:hlinkClick r:id="rId5"/>
              </a:rPr>
              <a:t>https://kpcrossacademy.org/building-community-in-online-courses/</a:t>
            </a:r>
            <a:r>
              <a:rPr lang="cs-CZ" sz="2000">
                <a:solidFill>
                  <a:schemeClr val="dk1"/>
                </a:solidFill>
                <a:latin typeface="Philosopher"/>
                <a:ea typeface="Philosopher"/>
                <a:cs typeface="Philosopher"/>
                <a:sym typeface="Philosopher"/>
              </a:rPr>
              <a:t> ;</a:t>
            </a:r>
            <a:endParaRPr sz="2000">
              <a:solidFill>
                <a:schemeClr val="dk1"/>
              </a:solidFill>
              <a:latin typeface="Philosopher"/>
              <a:ea typeface="Philosopher"/>
              <a:cs typeface="Philosopher"/>
              <a:sym typeface="Philosopher"/>
            </a:endParaRPr>
          </a:p>
          <a:p>
            <a:pPr indent="-355600" lvl="2" marL="1371600" marR="0" rtl="0" algn="l">
              <a:lnSpc>
                <a:spcPct val="115000"/>
              </a:lnSpc>
              <a:spcBef>
                <a:spcPts val="0"/>
              </a:spcBef>
              <a:spcAft>
                <a:spcPts val="0"/>
              </a:spcAft>
              <a:buClr>
                <a:schemeClr val="dk1"/>
              </a:buClr>
              <a:buSzPts val="2000"/>
              <a:buFont typeface="Philosopher"/>
              <a:buChar char="■"/>
            </a:pPr>
            <a:r>
              <a:rPr lang="cs-CZ" sz="2000" u="sng">
                <a:solidFill>
                  <a:schemeClr val="hlink"/>
                </a:solidFill>
                <a:latin typeface="Philosopher"/>
                <a:ea typeface="Philosopher"/>
                <a:cs typeface="Philosopher"/>
                <a:sym typeface="Philosopher"/>
                <a:hlinkClick r:id="rId6"/>
              </a:rPr>
              <a:t>https://ecampusontario.pressbooks.pub/aguideforbusyeducators/chapter/cultivating-community-building-in-online-learning-environments/</a:t>
            </a:r>
            <a:r>
              <a:rPr lang="cs-CZ" sz="2000">
                <a:solidFill>
                  <a:schemeClr val="dk1"/>
                </a:solidFill>
                <a:latin typeface="Philosopher"/>
                <a:ea typeface="Philosopher"/>
                <a:cs typeface="Philosopher"/>
                <a:sym typeface="Philosopher"/>
              </a:rPr>
              <a:t> </a:t>
            </a:r>
            <a:endParaRPr sz="2000">
              <a:solidFill>
                <a:schemeClr val="dk1"/>
              </a:solidFill>
              <a:latin typeface="Philosopher"/>
              <a:ea typeface="Philosopher"/>
              <a:cs typeface="Philosopher"/>
              <a:sym typeface="Philosopher"/>
            </a:endParaRPr>
          </a:p>
          <a:p>
            <a:pPr indent="-355600" lvl="2" marL="1371600" marR="0" rtl="0" algn="l">
              <a:lnSpc>
                <a:spcPct val="115000"/>
              </a:lnSpc>
              <a:spcBef>
                <a:spcPts val="0"/>
              </a:spcBef>
              <a:spcAft>
                <a:spcPts val="1000"/>
              </a:spcAft>
              <a:buClr>
                <a:schemeClr val="dk1"/>
              </a:buClr>
              <a:buSzPts val="2000"/>
              <a:buFont typeface="Philosopher"/>
              <a:buChar char="■"/>
            </a:pPr>
            <a:r>
              <a:rPr lang="cs-CZ" sz="2000" u="sng">
                <a:solidFill>
                  <a:schemeClr val="hlink"/>
                </a:solidFill>
                <a:latin typeface="Philosopher"/>
                <a:ea typeface="Philosopher"/>
                <a:cs typeface="Philosopher"/>
                <a:sym typeface="Philosopher"/>
                <a:hlinkClick r:id="rId7"/>
              </a:rPr>
              <a:t>https://www.learnworlds.com/build-online-learning-community/</a:t>
            </a:r>
            <a:r>
              <a:rPr lang="cs-CZ" sz="2000">
                <a:solidFill>
                  <a:schemeClr val="dk1"/>
                </a:solidFill>
                <a:latin typeface="Philosopher"/>
                <a:ea typeface="Philosopher"/>
                <a:cs typeface="Philosopher"/>
                <a:sym typeface="Philosopher"/>
              </a:rPr>
              <a:t> </a:t>
            </a:r>
            <a:endParaRPr sz="2000">
              <a:solidFill>
                <a:schemeClr val="dk1"/>
              </a:solidFill>
              <a:latin typeface="Philosopher"/>
              <a:ea typeface="Philosopher"/>
              <a:cs typeface="Philosopher"/>
              <a:sym typeface="Philosopher"/>
            </a:endParaRPr>
          </a:p>
        </p:txBody>
      </p:sp>
      <p:sp>
        <p:nvSpPr>
          <p:cNvPr id="203" name="Google Shape;203;p20"/>
          <p:cNvSpPr txBox="1"/>
          <p:nvPr/>
        </p:nvSpPr>
        <p:spPr>
          <a:xfrm>
            <a:off x="2504758" y="2732634"/>
            <a:ext cx="1482000" cy="8127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None/>
            </a:pPr>
            <a:r>
              <a:rPr b="1" i="0" lang="cs-CZ" sz="2400" u="none" cap="none" strike="noStrike">
                <a:solidFill>
                  <a:schemeClr val="dk2"/>
                </a:solidFill>
                <a:latin typeface="Philosopher"/>
                <a:ea typeface="Philosopher"/>
                <a:cs typeface="Philosopher"/>
                <a:sym typeface="Philosopher"/>
              </a:rPr>
              <a:t>Discussion forums</a:t>
            </a:r>
            <a:endParaRPr>
              <a:solidFill>
                <a:schemeClr val="dk2"/>
              </a:solidFill>
            </a:endParaRPr>
          </a:p>
        </p:txBody>
      </p:sp>
      <p:sp>
        <p:nvSpPr>
          <p:cNvPr id="204" name="Google Shape;204;p20"/>
          <p:cNvSpPr/>
          <p:nvPr/>
        </p:nvSpPr>
        <p:spPr>
          <a:xfrm>
            <a:off x="1253251" y="2529850"/>
            <a:ext cx="1251489" cy="1218350"/>
          </a:xfrm>
          <a:custGeom>
            <a:rect b="b" l="l" r="r" t="t"/>
            <a:pathLst>
              <a:path extrusionOk="0" h="779744" w="779744">
                <a:moveTo>
                  <a:pt x="0" y="0"/>
                </a:moveTo>
                <a:lnTo>
                  <a:pt x="779744" y="0"/>
                </a:lnTo>
                <a:lnTo>
                  <a:pt x="779744" y="779745"/>
                </a:lnTo>
                <a:lnTo>
                  <a:pt x="0" y="779745"/>
                </a:lnTo>
                <a:lnTo>
                  <a:pt x="0" y="0"/>
                </a:lnTo>
                <a:close/>
              </a:path>
            </a:pathLst>
          </a:custGeom>
          <a:blipFill rotWithShape="1">
            <a:blip r:embed="rId8">
              <a:alphaModFix/>
            </a:blip>
            <a:stretch>
              <a:fillRect b="0" l="0" r="0" t="0"/>
            </a:stretch>
          </a:blipFill>
          <a:ln>
            <a:noFill/>
          </a:ln>
        </p:spPr>
      </p:sp>
      <p:sp>
        <p:nvSpPr>
          <p:cNvPr id="205" name="Google Shape;205;p20"/>
          <p:cNvSpPr txBox="1"/>
          <p:nvPr/>
        </p:nvSpPr>
        <p:spPr>
          <a:xfrm>
            <a:off x="5897696" y="2732609"/>
            <a:ext cx="1482000" cy="8127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None/>
            </a:pPr>
            <a:r>
              <a:rPr b="1" lang="cs-CZ" sz="2400">
                <a:solidFill>
                  <a:schemeClr val="dk2"/>
                </a:solidFill>
                <a:latin typeface="Philosopher"/>
                <a:ea typeface="Philosopher"/>
                <a:cs typeface="Philosopher"/>
                <a:sym typeface="Philosopher"/>
              </a:rPr>
              <a:t>Virtual meetups</a:t>
            </a:r>
            <a:endParaRPr>
              <a:solidFill>
                <a:schemeClr val="dk2"/>
              </a:solidFill>
            </a:endParaRPr>
          </a:p>
        </p:txBody>
      </p:sp>
      <p:sp>
        <p:nvSpPr>
          <p:cNvPr id="206" name="Google Shape;206;p20"/>
          <p:cNvSpPr txBox="1"/>
          <p:nvPr/>
        </p:nvSpPr>
        <p:spPr>
          <a:xfrm>
            <a:off x="9593296" y="2732663"/>
            <a:ext cx="2143800" cy="8127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None/>
            </a:pPr>
            <a:r>
              <a:rPr b="1" lang="cs-CZ" sz="2400">
                <a:solidFill>
                  <a:schemeClr val="dk2"/>
                </a:solidFill>
                <a:latin typeface="Philosopher"/>
                <a:ea typeface="Philosopher"/>
                <a:cs typeface="Philosopher"/>
                <a:sym typeface="Philosopher"/>
              </a:rPr>
              <a:t>Collaborative projects</a:t>
            </a:r>
            <a:endParaRPr>
              <a:solidFill>
                <a:schemeClr val="dk2"/>
              </a:solidFill>
            </a:endParaRPr>
          </a:p>
        </p:txBody>
      </p:sp>
      <p:sp>
        <p:nvSpPr>
          <p:cNvPr id="207" name="Google Shape;207;p20"/>
          <p:cNvSpPr/>
          <p:nvPr/>
        </p:nvSpPr>
        <p:spPr>
          <a:xfrm>
            <a:off x="8115179" y="2412630"/>
            <a:ext cx="1329246" cy="1452728"/>
          </a:xfrm>
          <a:custGeom>
            <a:rect b="b" l="l" r="r" t="t"/>
            <a:pathLst>
              <a:path extrusionOk="0" h="1452728" w="1329246">
                <a:moveTo>
                  <a:pt x="0" y="0"/>
                </a:moveTo>
                <a:lnTo>
                  <a:pt x="1329246" y="0"/>
                </a:lnTo>
                <a:lnTo>
                  <a:pt x="1329246" y="1452728"/>
                </a:lnTo>
                <a:lnTo>
                  <a:pt x="0" y="1452728"/>
                </a:lnTo>
                <a:lnTo>
                  <a:pt x="0" y="0"/>
                </a:lnTo>
                <a:close/>
              </a:path>
            </a:pathLst>
          </a:custGeom>
          <a:blipFill rotWithShape="1">
            <a:blip r:embed="rId9">
              <a:alphaModFix/>
            </a:blip>
            <a:stretch>
              <a:fillRect b="0" l="0" r="0" t="0"/>
            </a:stretch>
          </a:blipFill>
          <a:ln>
            <a:noFill/>
          </a:ln>
        </p:spPr>
      </p:sp>
      <p:sp>
        <p:nvSpPr>
          <p:cNvPr id="208" name="Google Shape;208;p20"/>
          <p:cNvSpPr/>
          <p:nvPr/>
        </p:nvSpPr>
        <p:spPr>
          <a:xfrm>
            <a:off x="4812313" y="2529488"/>
            <a:ext cx="1039909" cy="1218986"/>
          </a:xfrm>
          <a:custGeom>
            <a:rect b="b" l="l" r="r" t="t"/>
            <a:pathLst>
              <a:path extrusionOk="0" h="981075" w="777502">
                <a:moveTo>
                  <a:pt x="0" y="0"/>
                </a:moveTo>
                <a:lnTo>
                  <a:pt x="777502" y="0"/>
                </a:lnTo>
                <a:lnTo>
                  <a:pt x="777502" y="981075"/>
                </a:lnTo>
                <a:lnTo>
                  <a:pt x="0" y="981075"/>
                </a:lnTo>
                <a:lnTo>
                  <a:pt x="0" y="0"/>
                </a:lnTo>
                <a:close/>
              </a:path>
            </a:pathLst>
          </a:custGeom>
          <a:blipFill rotWithShape="1">
            <a:blip r:embed="rId10">
              <a:alphaModFix/>
            </a:blip>
            <a:stretch>
              <a:fillRect b="0" l="0" r="0" t="0"/>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pic>
        <p:nvPicPr>
          <p:cNvPr id="213" name="Google Shape;213;p21"/>
          <p:cNvPicPr preferRelativeResize="0"/>
          <p:nvPr/>
        </p:nvPicPr>
        <p:blipFill>
          <a:blip r:embed="rId3">
            <a:alphaModFix/>
          </a:blip>
          <a:stretch>
            <a:fillRect/>
          </a:stretch>
        </p:blipFill>
        <p:spPr>
          <a:xfrm>
            <a:off x="0" y="110425"/>
            <a:ext cx="12192000" cy="6747574"/>
          </a:xfrm>
          <a:prstGeom prst="rect">
            <a:avLst/>
          </a:prstGeom>
          <a:noFill/>
          <a:ln>
            <a:noFill/>
          </a:ln>
        </p:spPr>
      </p:pic>
      <p:sp>
        <p:nvSpPr>
          <p:cNvPr id="214" name="Google Shape;214;p21"/>
          <p:cNvSpPr/>
          <p:nvPr/>
        </p:nvSpPr>
        <p:spPr>
          <a:xfrm>
            <a:off x="5193275" y="2730600"/>
            <a:ext cx="5791200" cy="2931795"/>
          </a:xfrm>
          <a:custGeom>
            <a:rect b="b" l="l" r="r" t="t"/>
            <a:pathLst>
              <a:path extrusionOk="0" h="6858000" w="12192000">
                <a:moveTo>
                  <a:pt x="0" y="0"/>
                </a:moveTo>
                <a:lnTo>
                  <a:pt x="12192000" y="0"/>
                </a:lnTo>
                <a:lnTo>
                  <a:pt x="12192000" y="6858000"/>
                </a:lnTo>
                <a:lnTo>
                  <a:pt x="0" y="6858000"/>
                </a:lnTo>
                <a:close/>
              </a:path>
            </a:pathLst>
          </a:custGeom>
          <a:solidFill>
            <a:srgbClr val="FFCA08"/>
          </a:solidFill>
          <a:ln>
            <a:noFill/>
          </a:ln>
        </p:spPr>
      </p:sp>
      <p:sp>
        <p:nvSpPr>
          <p:cNvPr id="215" name="Google Shape;215;p21"/>
          <p:cNvSpPr txBox="1"/>
          <p:nvPr/>
        </p:nvSpPr>
        <p:spPr>
          <a:xfrm>
            <a:off x="2842050" y="431913"/>
            <a:ext cx="6507900" cy="1108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2400">
                <a:solidFill>
                  <a:schemeClr val="dk1"/>
                </a:solidFill>
                <a:highlight>
                  <a:srgbClr val="FFCA08"/>
                </a:highlight>
                <a:latin typeface="Philosopher"/>
                <a:ea typeface="Philosopher"/>
                <a:cs typeface="Philosopher"/>
                <a:sym typeface="Philosopher"/>
              </a:rPr>
              <a:t> </a:t>
            </a:r>
            <a:r>
              <a:rPr b="1" lang="cs-CZ" sz="2400">
                <a:solidFill>
                  <a:schemeClr val="dk1"/>
                </a:solidFill>
                <a:highlight>
                  <a:srgbClr val="FFCA08"/>
                </a:highlight>
                <a:latin typeface="Philosopher"/>
                <a:ea typeface="Philosopher"/>
                <a:cs typeface="Philosopher"/>
                <a:sym typeface="Philosopher"/>
              </a:rPr>
              <a:t>5. Strategies for Digital Interaction and </a:t>
            </a:r>
            <a:br>
              <a:rPr b="1" lang="cs-CZ" sz="2400">
                <a:solidFill>
                  <a:schemeClr val="dk1"/>
                </a:solidFill>
                <a:highlight>
                  <a:srgbClr val="FFCA08"/>
                </a:highlight>
                <a:latin typeface="Philosopher"/>
                <a:ea typeface="Philosopher"/>
                <a:cs typeface="Philosopher"/>
                <a:sym typeface="Philosopher"/>
              </a:rPr>
            </a:br>
            <a:r>
              <a:rPr b="1" lang="cs-CZ" sz="2400">
                <a:solidFill>
                  <a:schemeClr val="dk1"/>
                </a:solidFill>
                <a:highlight>
                  <a:srgbClr val="FFCA08"/>
                </a:highlight>
                <a:latin typeface="Philosopher"/>
                <a:ea typeface="Philosopher"/>
                <a:cs typeface="Philosopher"/>
                <a:sym typeface="Philosopher"/>
              </a:rPr>
              <a:t>Community Building (III)  </a:t>
            </a:r>
            <a:endParaRPr b="1" i="0" sz="2400" u="none" cap="none" strike="noStrike">
              <a:solidFill>
                <a:schemeClr val="dk1"/>
              </a:solidFill>
              <a:highlight>
                <a:srgbClr val="FFCA08"/>
              </a:highlight>
              <a:latin typeface="Philosopher"/>
              <a:ea typeface="Philosopher"/>
              <a:cs typeface="Philosopher"/>
              <a:sym typeface="Philosopher"/>
            </a:endParaRPr>
          </a:p>
        </p:txBody>
      </p:sp>
      <p:grpSp>
        <p:nvGrpSpPr>
          <p:cNvPr id="216" name="Google Shape;216;p21"/>
          <p:cNvGrpSpPr/>
          <p:nvPr/>
        </p:nvGrpSpPr>
        <p:grpSpPr>
          <a:xfrm>
            <a:off x="5470005" y="1656537"/>
            <a:ext cx="1251984" cy="377686"/>
            <a:chOff x="5470062" y="1167647"/>
            <a:chExt cx="1251984" cy="358200"/>
          </a:xfrm>
        </p:grpSpPr>
        <p:sp>
          <p:nvSpPr>
            <p:cNvPr id="217" name="Google Shape;217;p21"/>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8" name="Google Shape;218;p21"/>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9" name="Google Shape;219;p21"/>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220" name="Google Shape;220;p21"/>
          <p:cNvPicPr preferRelativeResize="0"/>
          <p:nvPr/>
        </p:nvPicPr>
        <p:blipFill rotWithShape="1">
          <a:blip r:embed="rId4">
            <a:alphaModFix/>
          </a:blip>
          <a:srcRect b="0" l="0" r="0" t="0"/>
          <a:stretch/>
        </p:blipFill>
        <p:spPr>
          <a:xfrm>
            <a:off x="10625575" y="0"/>
            <a:ext cx="1723784" cy="1218637"/>
          </a:xfrm>
          <a:prstGeom prst="rect">
            <a:avLst/>
          </a:prstGeom>
          <a:noFill/>
          <a:ln>
            <a:noFill/>
          </a:ln>
        </p:spPr>
      </p:pic>
      <p:pic>
        <p:nvPicPr>
          <p:cNvPr id="221" name="Google Shape;221;p21"/>
          <p:cNvPicPr preferRelativeResize="0"/>
          <p:nvPr/>
        </p:nvPicPr>
        <p:blipFill rotWithShape="1">
          <a:blip r:embed="rId5">
            <a:alphaModFix/>
          </a:blip>
          <a:srcRect b="0" l="0" r="0" t="0"/>
          <a:stretch/>
        </p:blipFill>
        <p:spPr>
          <a:xfrm>
            <a:off x="163286" y="6283219"/>
            <a:ext cx="2247900" cy="460922"/>
          </a:xfrm>
          <a:prstGeom prst="rect">
            <a:avLst/>
          </a:prstGeom>
          <a:noFill/>
          <a:ln>
            <a:noFill/>
          </a:ln>
        </p:spPr>
      </p:pic>
      <p:sp>
        <p:nvSpPr>
          <p:cNvPr id="222" name="Google Shape;222;p21"/>
          <p:cNvSpPr txBox="1"/>
          <p:nvPr/>
        </p:nvSpPr>
        <p:spPr>
          <a:xfrm>
            <a:off x="5285975" y="2498375"/>
            <a:ext cx="5541300" cy="28167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1500"/>
              </a:spcBef>
              <a:spcAft>
                <a:spcPts val="0"/>
              </a:spcAft>
              <a:buNone/>
            </a:pPr>
            <a:r>
              <a:t/>
            </a:r>
            <a:endParaRPr sz="2000">
              <a:solidFill>
                <a:schemeClr val="dk1"/>
              </a:solidFill>
              <a:latin typeface="Philosopher"/>
              <a:ea typeface="Philosopher"/>
              <a:cs typeface="Philosopher"/>
              <a:sym typeface="Philosopher"/>
            </a:endParaRPr>
          </a:p>
          <a:p>
            <a:pPr indent="-355600" lvl="3" marL="450000" marR="0" rtl="0" algn="l">
              <a:lnSpc>
                <a:spcPct val="115000"/>
              </a:lnSpc>
              <a:spcBef>
                <a:spcPts val="1500"/>
              </a:spcBef>
              <a:spcAft>
                <a:spcPts val="0"/>
              </a:spcAft>
              <a:buClr>
                <a:schemeClr val="dk1"/>
              </a:buClr>
              <a:buSzPts val="2000"/>
              <a:buFont typeface="Philosopher"/>
              <a:buChar char="●"/>
            </a:pPr>
            <a:r>
              <a:rPr b="1" lang="cs-CZ" sz="2000">
                <a:solidFill>
                  <a:schemeClr val="dk1"/>
                </a:solidFill>
                <a:latin typeface="Philosopher"/>
                <a:ea typeface="Philosopher"/>
                <a:cs typeface="Philosopher"/>
                <a:sym typeface="Philosopher"/>
              </a:rPr>
              <a:t>Self-Reflection Exercise</a:t>
            </a:r>
            <a:r>
              <a:rPr lang="cs-CZ" sz="2000">
                <a:solidFill>
                  <a:schemeClr val="dk1"/>
                </a:solidFill>
                <a:latin typeface="Philosopher"/>
                <a:ea typeface="Philosopher"/>
                <a:cs typeface="Philosopher"/>
                <a:sym typeface="Philosopher"/>
              </a:rPr>
              <a:t> (30 minutes)</a:t>
            </a:r>
            <a:endParaRPr sz="2000">
              <a:solidFill>
                <a:schemeClr val="dk1"/>
              </a:solidFill>
              <a:latin typeface="Philosopher"/>
              <a:ea typeface="Philosopher"/>
              <a:cs typeface="Philosopher"/>
              <a:sym typeface="Philosopher"/>
            </a:endParaRPr>
          </a:p>
          <a:p>
            <a:pPr indent="-355600" lvl="1" marL="914400" marR="0" rtl="0" algn="l">
              <a:lnSpc>
                <a:spcPct val="115000"/>
              </a:lnSpc>
              <a:spcBef>
                <a:spcPts val="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Take notes on key strategies mentioned in the e-book and the blog.</a:t>
            </a:r>
            <a:endParaRPr sz="2000">
              <a:solidFill>
                <a:schemeClr val="dk1"/>
              </a:solidFill>
              <a:latin typeface="Philosopher"/>
              <a:ea typeface="Philosopher"/>
              <a:cs typeface="Philosopher"/>
              <a:sym typeface="Philosopher"/>
            </a:endParaRPr>
          </a:p>
          <a:p>
            <a:pPr indent="-355600" lvl="1" marL="914400" marR="0" rtl="0" algn="l">
              <a:lnSpc>
                <a:spcPct val="115000"/>
              </a:lnSpc>
              <a:spcBef>
                <a:spcPts val="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Reflect on how you can apply these strategies to cultivate engagement and community in your digital teaching environment.</a:t>
            </a:r>
            <a:endParaRPr sz="2000">
              <a:solidFill>
                <a:schemeClr val="dk1"/>
              </a:solidFill>
              <a:latin typeface="Philosopher"/>
              <a:ea typeface="Philosopher"/>
              <a:cs typeface="Philosopher"/>
              <a:sym typeface="Philosophe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22"/>
          <p:cNvSpPr/>
          <p:nvPr/>
        </p:nvSpPr>
        <p:spPr>
          <a:xfrm>
            <a:off x="0" y="-25"/>
            <a:ext cx="12349200" cy="6858000"/>
          </a:xfrm>
          <a:prstGeom prst="rect">
            <a:avLst/>
          </a:prstGeom>
          <a:gradFill>
            <a:gsLst>
              <a:gs pos="0">
                <a:schemeClr val="accent1"/>
              </a:gs>
              <a:gs pos="100000">
                <a:srgbClr val="F6B26B"/>
              </a:gs>
            </a:gsLst>
            <a:path path="circle">
              <a:fillToRect b="50%" l="50%" r="50%" t="50%"/>
            </a:path>
            <a:tileRect/>
          </a:gra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28" name="Google Shape;228;p22"/>
          <p:cNvSpPr/>
          <p:nvPr/>
        </p:nvSpPr>
        <p:spPr>
          <a:xfrm>
            <a:off x="0" y="0"/>
            <a:ext cx="2915739" cy="2357175"/>
          </a:xfrm>
          <a:custGeom>
            <a:rect b="b" l="l" r="r" t="t"/>
            <a:pathLst>
              <a:path extrusionOk="0" h="7089249" w="7622848">
                <a:moveTo>
                  <a:pt x="0" y="0"/>
                </a:moveTo>
                <a:lnTo>
                  <a:pt x="7622848" y="0"/>
                </a:lnTo>
                <a:lnTo>
                  <a:pt x="7622848" y="7089249"/>
                </a:lnTo>
                <a:lnTo>
                  <a:pt x="0" y="7089249"/>
                </a:lnTo>
                <a:lnTo>
                  <a:pt x="0" y="0"/>
                </a:lnTo>
                <a:close/>
              </a:path>
            </a:pathLst>
          </a:custGeom>
          <a:blipFill rotWithShape="1">
            <a:blip r:embed="rId3">
              <a:alphaModFix/>
            </a:blip>
            <a:stretch>
              <a:fillRect b="0" l="0" r="0" t="0"/>
            </a:stretch>
          </a:blipFill>
          <a:ln>
            <a:noFill/>
          </a:ln>
        </p:spPr>
      </p:sp>
      <p:sp>
        <p:nvSpPr>
          <p:cNvPr id="229" name="Google Shape;229;p22"/>
          <p:cNvSpPr txBox="1"/>
          <p:nvPr/>
        </p:nvSpPr>
        <p:spPr>
          <a:xfrm>
            <a:off x="2214900" y="96575"/>
            <a:ext cx="7762200" cy="1447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2400">
                <a:solidFill>
                  <a:schemeClr val="dk1"/>
                </a:solidFill>
                <a:latin typeface="Philosopher"/>
                <a:ea typeface="Philosopher"/>
                <a:cs typeface="Philosopher"/>
                <a:sym typeface="Philosopher"/>
              </a:rPr>
              <a:t>6. </a:t>
            </a:r>
            <a:r>
              <a:rPr b="1" lang="cs-CZ" sz="2400">
                <a:solidFill>
                  <a:schemeClr val="dk1"/>
                </a:solidFill>
                <a:latin typeface="Philosopher"/>
                <a:ea typeface="Philosopher"/>
                <a:cs typeface="Philosopher"/>
                <a:sym typeface="Philosopher"/>
              </a:rPr>
              <a:t>Final Reflection </a:t>
            </a:r>
            <a:r>
              <a:rPr lang="cs-CZ" sz="2000">
                <a:solidFill>
                  <a:schemeClr val="dk1"/>
                </a:solidFill>
                <a:latin typeface="Philosopher"/>
                <a:ea typeface="Philosopher"/>
                <a:cs typeface="Philosopher"/>
                <a:sym typeface="Philosopher"/>
              </a:rPr>
              <a:t>(30 minutes)</a:t>
            </a:r>
            <a:endParaRPr i="0" sz="2000" u="none" cap="none" strike="noStrike">
              <a:solidFill>
                <a:schemeClr val="dk1"/>
              </a:solidFill>
              <a:latin typeface="Philosopher"/>
              <a:ea typeface="Philosopher"/>
              <a:cs typeface="Philosopher"/>
              <a:sym typeface="Philosopher"/>
            </a:endParaRPr>
          </a:p>
        </p:txBody>
      </p:sp>
      <p:pic>
        <p:nvPicPr>
          <p:cNvPr descr="A picture containing icon&#10;&#10;Description automatically generated" id="230" name="Google Shape;230;p22"/>
          <p:cNvPicPr preferRelativeResize="0"/>
          <p:nvPr/>
        </p:nvPicPr>
        <p:blipFill rotWithShape="1">
          <a:blip r:embed="rId4">
            <a:alphaModFix/>
          </a:blip>
          <a:srcRect b="0" l="0" r="0" t="0"/>
          <a:stretch/>
        </p:blipFill>
        <p:spPr>
          <a:xfrm>
            <a:off x="10625575" y="0"/>
            <a:ext cx="1723784" cy="1218637"/>
          </a:xfrm>
          <a:prstGeom prst="rect">
            <a:avLst/>
          </a:prstGeom>
          <a:noFill/>
          <a:ln>
            <a:noFill/>
          </a:ln>
        </p:spPr>
      </p:pic>
      <p:pic>
        <p:nvPicPr>
          <p:cNvPr id="231" name="Google Shape;231;p22"/>
          <p:cNvPicPr preferRelativeResize="0"/>
          <p:nvPr/>
        </p:nvPicPr>
        <p:blipFill rotWithShape="1">
          <a:blip r:embed="rId5">
            <a:alphaModFix/>
          </a:blip>
          <a:srcRect b="0" l="0" r="0" t="0"/>
          <a:stretch/>
        </p:blipFill>
        <p:spPr>
          <a:xfrm>
            <a:off x="163286" y="6283219"/>
            <a:ext cx="2247900" cy="460922"/>
          </a:xfrm>
          <a:prstGeom prst="rect">
            <a:avLst/>
          </a:prstGeom>
          <a:noFill/>
          <a:ln>
            <a:noFill/>
          </a:ln>
        </p:spPr>
      </p:pic>
      <p:sp>
        <p:nvSpPr>
          <p:cNvPr id="232" name="Google Shape;232;p22"/>
          <p:cNvSpPr txBox="1"/>
          <p:nvPr/>
        </p:nvSpPr>
        <p:spPr>
          <a:xfrm>
            <a:off x="1698750" y="1805700"/>
            <a:ext cx="10650600" cy="4215900"/>
          </a:xfrm>
          <a:prstGeom prst="rect">
            <a:avLst/>
          </a:prstGeom>
          <a:noFill/>
          <a:ln>
            <a:noFill/>
          </a:ln>
        </p:spPr>
        <p:txBody>
          <a:bodyPr anchorCtr="0" anchor="ctr" bIns="91425" lIns="91425" spcFirstLastPara="1" rIns="91425" wrap="square" tIns="91425">
            <a:noAutofit/>
          </a:bodyPr>
          <a:lstStyle/>
          <a:p>
            <a:pPr indent="-355600" lvl="0" marL="457200" marR="0" rtl="0" algn="l">
              <a:lnSpc>
                <a:spcPct val="115000"/>
              </a:lnSpc>
              <a:spcBef>
                <a:spcPts val="1500"/>
              </a:spcBef>
              <a:spcAft>
                <a:spcPts val="0"/>
              </a:spcAft>
              <a:buClr>
                <a:schemeClr val="dk1"/>
              </a:buClr>
              <a:buSzPts val="2000"/>
              <a:buFont typeface="Philosopher"/>
              <a:buChar char="●"/>
            </a:pPr>
            <a:r>
              <a:rPr b="1" lang="cs-CZ" sz="2000">
                <a:solidFill>
                  <a:schemeClr val="dk1"/>
                </a:solidFill>
                <a:latin typeface="Philosopher"/>
                <a:ea typeface="Philosopher"/>
                <a:cs typeface="Philosopher"/>
                <a:sym typeface="Philosopher"/>
              </a:rPr>
              <a:t>Reflect on the entire learning journey:</a:t>
            </a:r>
            <a:endParaRPr b="1" sz="2000">
              <a:solidFill>
                <a:schemeClr val="dk1"/>
              </a:solidFill>
              <a:latin typeface="Philosopher"/>
              <a:ea typeface="Philosopher"/>
              <a:cs typeface="Philosopher"/>
              <a:sym typeface="Philosopher"/>
            </a:endParaRPr>
          </a:p>
          <a:p>
            <a:pPr indent="-355600" lvl="1" marL="914400" marR="0" rtl="0" algn="l">
              <a:lnSpc>
                <a:spcPct val="115000"/>
              </a:lnSpc>
              <a:spcBef>
                <a:spcPts val="100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What were the most significant insights you gained from each section?</a:t>
            </a:r>
            <a:endParaRPr sz="2000">
              <a:solidFill>
                <a:schemeClr val="dk1"/>
              </a:solidFill>
              <a:latin typeface="Philosopher"/>
              <a:ea typeface="Philosopher"/>
              <a:cs typeface="Philosopher"/>
              <a:sym typeface="Philosopher"/>
            </a:endParaRPr>
          </a:p>
          <a:p>
            <a:pPr indent="-355600" lvl="1" marL="914400" marR="0" rtl="0" algn="l">
              <a:lnSpc>
                <a:spcPct val="115000"/>
              </a:lnSpc>
              <a:spcBef>
                <a:spcPts val="100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How will you apply the engagement strategies, especially in non-traditional environments?</a:t>
            </a:r>
            <a:endParaRPr sz="2000">
              <a:solidFill>
                <a:schemeClr val="dk1"/>
              </a:solidFill>
              <a:latin typeface="Philosopher"/>
              <a:ea typeface="Philosopher"/>
              <a:cs typeface="Philosopher"/>
              <a:sym typeface="Philosopher"/>
            </a:endParaRPr>
          </a:p>
          <a:p>
            <a:pPr indent="-355600" lvl="1" marL="914400" marR="0" rtl="0" algn="l">
              <a:lnSpc>
                <a:spcPct val="115000"/>
              </a:lnSpc>
              <a:spcBef>
                <a:spcPts val="100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What steps will you take to engage hard-to-reach learners through social media platforms?</a:t>
            </a:r>
            <a:endParaRPr sz="2000">
              <a:solidFill>
                <a:schemeClr val="dk1"/>
              </a:solidFill>
              <a:latin typeface="Philosopher"/>
              <a:ea typeface="Philosopher"/>
              <a:cs typeface="Philosopher"/>
              <a:sym typeface="Philosopher"/>
            </a:endParaRPr>
          </a:p>
          <a:p>
            <a:pPr indent="-355600" lvl="1" marL="914400" marR="0" rtl="0" algn="l">
              <a:lnSpc>
                <a:spcPct val="115000"/>
              </a:lnSpc>
              <a:spcBef>
                <a:spcPts val="100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How has your perception of the changing role of educators evolved?</a:t>
            </a:r>
            <a:endParaRPr sz="2000">
              <a:solidFill>
                <a:schemeClr val="dk1"/>
              </a:solidFill>
              <a:latin typeface="Philosopher"/>
              <a:ea typeface="Philosopher"/>
              <a:cs typeface="Philosopher"/>
              <a:sym typeface="Philosopher"/>
            </a:endParaRPr>
          </a:p>
          <a:p>
            <a:pPr indent="-355600" lvl="1" marL="914400" marR="0" rtl="0" algn="l">
              <a:lnSpc>
                <a:spcPct val="115000"/>
              </a:lnSpc>
              <a:spcBef>
                <a:spcPts val="1500"/>
              </a:spcBef>
              <a:spcAft>
                <a:spcPts val="1000"/>
              </a:spcAft>
              <a:buClr>
                <a:schemeClr val="dk1"/>
              </a:buClr>
              <a:buSzPts val="2000"/>
              <a:buFont typeface="Philosopher"/>
              <a:buChar char="○"/>
            </a:pPr>
            <a:r>
              <a:rPr lang="cs-CZ" sz="2000">
                <a:solidFill>
                  <a:schemeClr val="dk1"/>
                </a:solidFill>
                <a:latin typeface="Philosopher"/>
                <a:ea typeface="Philosopher"/>
                <a:cs typeface="Philosopher"/>
                <a:sym typeface="Philosopher"/>
              </a:rPr>
              <a:t>How can you leverage the strategies for digital interaction and community building you've learned to create a dynamic and inclusive online learning environment that fosters active engagement and meaningful connections among your learners?"</a:t>
            </a:r>
            <a:endParaRPr sz="2000">
              <a:solidFill>
                <a:schemeClr val="dk1"/>
              </a:solidFill>
              <a:latin typeface="Philosopher"/>
              <a:ea typeface="Philosopher"/>
              <a:cs typeface="Philosopher"/>
              <a:sym typeface="Philosopher"/>
            </a:endParaRPr>
          </a:p>
        </p:txBody>
      </p:sp>
      <p:grpSp>
        <p:nvGrpSpPr>
          <p:cNvPr id="233" name="Google Shape;233;p22"/>
          <p:cNvGrpSpPr/>
          <p:nvPr/>
        </p:nvGrpSpPr>
        <p:grpSpPr>
          <a:xfrm>
            <a:off x="5470061" y="1099672"/>
            <a:ext cx="1251984" cy="358200"/>
            <a:chOff x="5470062" y="1167647"/>
            <a:chExt cx="1251984" cy="358200"/>
          </a:xfrm>
        </p:grpSpPr>
        <p:sp>
          <p:nvSpPr>
            <p:cNvPr id="234" name="Google Shape;234;p22"/>
            <p:cNvSpPr/>
            <p:nvPr/>
          </p:nvSpPr>
          <p:spPr>
            <a:xfrm>
              <a:off x="5470062" y="1248799"/>
              <a:ext cx="195900" cy="1959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5" name="Google Shape;235;p22"/>
            <p:cNvSpPr/>
            <p:nvPr/>
          </p:nvSpPr>
          <p:spPr>
            <a:xfrm>
              <a:off x="5916952" y="1167647"/>
              <a:ext cx="358200" cy="3582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6" name="Google Shape;236;p22"/>
            <p:cNvSpPr/>
            <p:nvPr/>
          </p:nvSpPr>
          <p:spPr>
            <a:xfrm>
              <a:off x="6526146" y="1248799"/>
              <a:ext cx="195900" cy="1959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23"/>
          <p:cNvSpPr/>
          <p:nvPr/>
        </p:nvSpPr>
        <p:spPr>
          <a:xfrm>
            <a:off x="3195457" y="325"/>
            <a:ext cx="5800937" cy="6857341"/>
          </a:xfrm>
          <a:custGeom>
            <a:rect b="b" l="l" r="r" t="t"/>
            <a:pathLst>
              <a:path extrusionOk="0" h="10121536" w="9628111">
                <a:moveTo>
                  <a:pt x="0" y="0"/>
                </a:moveTo>
                <a:lnTo>
                  <a:pt x="9628111" y="0"/>
                </a:lnTo>
                <a:lnTo>
                  <a:pt x="9628111" y="10121536"/>
                </a:lnTo>
                <a:lnTo>
                  <a:pt x="0" y="10121536"/>
                </a:lnTo>
                <a:lnTo>
                  <a:pt x="0" y="0"/>
                </a:lnTo>
                <a:close/>
              </a:path>
            </a:pathLst>
          </a:custGeom>
          <a:blipFill rotWithShape="1">
            <a:blip r:embed="rId3">
              <a:alphaModFix amt="14000"/>
            </a:blip>
            <a:stretch>
              <a:fillRect b="0" l="0" r="0" t="0"/>
            </a:stretch>
          </a:blipFill>
          <a:ln>
            <a:noFill/>
          </a:ln>
        </p:spPr>
      </p:sp>
      <p:sp>
        <p:nvSpPr>
          <p:cNvPr id="242" name="Google Shape;242;p23"/>
          <p:cNvSpPr txBox="1"/>
          <p:nvPr/>
        </p:nvSpPr>
        <p:spPr>
          <a:xfrm>
            <a:off x="4694696" y="677902"/>
            <a:ext cx="3044700" cy="367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cs-CZ" sz="4000" u="none" cap="none" strike="noStrike">
                <a:solidFill>
                  <a:schemeClr val="dk1"/>
                </a:solidFill>
                <a:latin typeface="Philosopher"/>
                <a:ea typeface="Philosopher"/>
                <a:cs typeface="Philosopher"/>
                <a:sym typeface="Philosopher"/>
              </a:rPr>
              <a:t>Conclusion</a:t>
            </a:r>
            <a:endParaRPr b="1" i="0" sz="4000" u="none" cap="none" strike="noStrike">
              <a:solidFill>
                <a:schemeClr val="dk1"/>
              </a:solidFill>
              <a:latin typeface="Philosopher"/>
              <a:ea typeface="Philosopher"/>
              <a:cs typeface="Philosopher"/>
              <a:sym typeface="Philosopher"/>
            </a:endParaRPr>
          </a:p>
        </p:txBody>
      </p:sp>
      <p:grpSp>
        <p:nvGrpSpPr>
          <p:cNvPr id="243" name="Google Shape;243;p23"/>
          <p:cNvGrpSpPr/>
          <p:nvPr/>
        </p:nvGrpSpPr>
        <p:grpSpPr>
          <a:xfrm>
            <a:off x="5591111" y="1276910"/>
            <a:ext cx="1251876" cy="358096"/>
            <a:chOff x="5470062" y="1167647"/>
            <a:chExt cx="1251876" cy="358096"/>
          </a:xfrm>
        </p:grpSpPr>
        <p:sp>
          <p:nvSpPr>
            <p:cNvPr id="244" name="Google Shape;244;p23"/>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5" name="Google Shape;245;p23"/>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6" name="Google Shape;246;p23"/>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247" name="Google Shape;247;p23"/>
          <p:cNvPicPr preferRelativeResize="0"/>
          <p:nvPr/>
        </p:nvPicPr>
        <p:blipFill rotWithShape="1">
          <a:blip r:embed="rId4">
            <a:alphaModFix/>
          </a:blip>
          <a:srcRect b="0" l="0" r="0" t="0"/>
          <a:stretch/>
        </p:blipFill>
        <p:spPr>
          <a:xfrm>
            <a:off x="10625575" y="0"/>
            <a:ext cx="1723782" cy="1218637"/>
          </a:xfrm>
          <a:prstGeom prst="rect">
            <a:avLst/>
          </a:prstGeom>
          <a:noFill/>
          <a:ln>
            <a:noFill/>
          </a:ln>
        </p:spPr>
      </p:pic>
      <p:pic>
        <p:nvPicPr>
          <p:cNvPr id="248" name="Google Shape;248;p23"/>
          <p:cNvPicPr preferRelativeResize="0"/>
          <p:nvPr/>
        </p:nvPicPr>
        <p:blipFill rotWithShape="1">
          <a:blip r:embed="rId5">
            <a:alphaModFix/>
          </a:blip>
          <a:srcRect b="0" l="0" r="0" t="0"/>
          <a:stretch/>
        </p:blipFill>
        <p:spPr>
          <a:xfrm>
            <a:off x="163286" y="6283219"/>
            <a:ext cx="2247900" cy="460922"/>
          </a:xfrm>
          <a:prstGeom prst="rect">
            <a:avLst/>
          </a:prstGeom>
          <a:noFill/>
          <a:ln>
            <a:noFill/>
          </a:ln>
        </p:spPr>
      </p:pic>
      <p:sp>
        <p:nvSpPr>
          <p:cNvPr id="249" name="Google Shape;249;p23"/>
          <p:cNvSpPr txBox="1"/>
          <p:nvPr/>
        </p:nvSpPr>
        <p:spPr>
          <a:xfrm>
            <a:off x="1287236" y="2229898"/>
            <a:ext cx="10395857" cy="2560735"/>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Philosopher"/>
              <a:buNone/>
            </a:pPr>
            <a:r>
              <a:rPr b="0" i="0" lang="cs-CZ" sz="3200" u="none" cap="none" strike="noStrike">
                <a:solidFill>
                  <a:schemeClr val="accent2"/>
                </a:solidFill>
                <a:latin typeface="Philosopher"/>
                <a:ea typeface="Philosopher"/>
                <a:cs typeface="Philosopher"/>
                <a:sym typeface="Philosopher"/>
              </a:rPr>
              <a:t>Thank you for going through these self-directed learning activities.</a:t>
            </a:r>
            <a:endParaRPr>
              <a:solidFill>
                <a:schemeClr val="accent2"/>
              </a:solidFill>
            </a:endParaRPr>
          </a:p>
          <a:p>
            <a:pPr indent="0" lvl="0" marL="0" marR="0" rtl="0" algn="ctr">
              <a:lnSpc>
                <a:spcPct val="100000"/>
              </a:lnSpc>
              <a:spcBef>
                <a:spcPts val="0"/>
              </a:spcBef>
              <a:spcAft>
                <a:spcPts val="0"/>
              </a:spcAft>
              <a:buClr>
                <a:schemeClr val="dk1"/>
              </a:buClr>
              <a:buSzPts val="1400"/>
              <a:buFont typeface="Philosopher"/>
              <a:buNone/>
            </a:pPr>
            <a:r>
              <a:rPr b="0" i="0" lang="cs-CZ" sz="3200" u="none" cap="none" strike="noStrike">
                <a:solidFill>
                  <a:schemeClr val="dk1"/>
                </a:solidFill>
                <a:latin typeface="Philosopher"/>
                <a:ea typeface="Philosopher"/>
                <a:cs typeface="Philosopher"/>
                <a:sym typeface="Philosopher"/>
              </a:rPr>
              <a:t>If you enjoyed this module, we recommend you to explore other ONE STEP UP resources.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pic>
        <p:nvPicPr>
          <p:cNvPr descr="A person sitting at a desk with a computer and papers on it&#10;&#10;Description automatically generated with low confidence" id="254" name="Google Shape;254;p24"/>
          <p:cNvPicPr preferRelativeResize="0"/>
          <p:nvPr/>
        </p:nvPicPr>
        <p:blipFill rotWithShape="1">
          <a:blip r:embed="rId3">
            <a:alphaModFix/>
          </a:blip>
          <a:srcRect b="0" l="0" r="0" t="0"/>
          <a:stretch/>
        </p:blipFill>
        <p:spPr>
          <a:xfrm>
            <a:off x="0" y="-1"/>
            <a:ext cx="12192000" cy="6858001"/>
          </a:xfrm>
          <a:prstGeom prst="rect">
            <a:avLst/>
          </a:prstGeom>
          <a:noFill/>
          <a:ln>
            <a:noFill/>
          </a:ln>
        </p:spPr>
      </p:pic>
      <p:sp>
        <p:nvSpPr>
          <p:cNvPr id="255" name="Google Shape;255;p24"/>
          <p:cNvSpPr/>
          <p:nvPr/>
        </p:nvSpPr>
        <p:spPr>
          <a:xfrm>
            <a:off x="-264695" y="-270712"/>
            <a:ext cx="12721500" cy="7399500"/>
          </a:xfrm>
          <a:prstGeom prst="rect">
            <a:avLst/>
          </a:prstGeom>
          <a:gradFill>
            <a:gsLst>
              <a:gs pos="0">
                <a:srgbClr val="FFE77E">
                  <a:alpha val="0"/>
                </a:srgbClr>
              </a:gs>
              <a:gs pos="100000">
                <a:srgbClr val="FFEDB1"/>
              </a:gs>
            </a:gsLst>
            <a:path path="circle">
              <a:fillToRect b="50%" l="50%" r="50%" t="50%"/>
            </a:path>
            <a:tileRect/>
          </a:gradFill>
          <a:ln cap="flat" cmpd="sng" w="25400">
            <a:solidFill>
              <a:srgbClr val="FFE6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56" name="Google Shape;256;p24"/>
          <p:cNvSpPr txBox="1"/>
          <p:nvPr/>
        </p:nvSpPr>
        <p:spPr>
          <a:xfrm>
            <a:off x="3839189" y="2051289"/>
            <a:ext cx="7014257" cy="110799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cs-CZ" sz="6600" u="none" cap="none" strike="noStrike">
                <a:solidFill>
                  <a:schemeClr val="dk1"/>
                </a:solidFill>
                <a:latin typeface="Roboto"/>
                <a:ea typeface="Roboto"/>
                <a:cs typeface="Roboto"/>
                <a:sym typeface="Roboto"/>
              </a:rPr>
              <a:t>THANK YOU!</a:t>
            </a:r>
            <a:endParaRPr b="0" i="0" sz="6600" u="none" cap="none" strike="noStrike">
              <a:solidFill>
                <a:schemeClr val="dk1"/>
              </a:solidFill>
              <a:latin typeface="Roboto"/>
              <a:ea typeface="Roboto"/>
              <a:cs typeface="Roboto"/>
              <a:sym typeface="Roboto"/>
            </a:endParaRPr>
          </a:p>
        </p:txBody>
      </p:sp>
      <p:pic>
        <p:nvPicPr>
          <p:cNvPr descr="A picture containing logo&#10;&#10;Description automatically generated" id="257" name="Google Shape;257;p24"/>
          <p:cNvPicPr preferRelativeResize="0"/>
          <p:nvPr/>
        </p:nvPicPr>
        <p:blipFill rotWithShape="1">
          <a:blip r:embed="rId4">
            <a:alphaModFix/>
          </a:blip>
          <a:srcRect b="0" l="0" r="0" t="0"/>
          <a:stretch/>
        </p:blipFill>
        <p:spPr>
          <a:xfrm>
            <a:off x="10853446" y="74429"/>
            <a:ext cx="1338553" cy="946297"/>
          </a:xfrm>
          <a:prstGeom prst="rect">
            <a:avLst/>
          </a:prstGeom>
          <a:noFill/>
          <a:ln>
            <a:noFill/>
          </a:ln>
        </p:spPr>
      </p:pic>
      <p:pic>
        <p:nvPicPr>
          <p:cNvPr id="258" name="Google Shape;258;p24"/>
          <p:cNvPicPr preferRelativeResize="0"/>
          <p:nvPr/>
        </p:nvPicPr>
        <p:blipFill rotWithShape="1">
          <a:blip r:embed="rId5">
            <a:alphaModFix/>
          </a:blip>
          <a:srcRect b="0" l="0" r="0" t="0"/>
          <a:stretch/>
        </p:blipFill>
        <p:spPr>
          <a:xfrm>
            <a:off x="163286" y="6283219"/>
            <a:ext cx="2247900" cy="46092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25"/>
          <p:cNvSpPr/>
          <p:nvPr/>
        </p:nvSpPr>
        <p:spPr>
          <a:xfrm>
            <a:off x="0" y="6314701"/>
            <a:ext cx="12192000" cy="543299"/>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icon&#10;&#10;Description automatically generated" id="264" name="Google Shape;264;p25"/>
          <p:cNvPicPr preferRelativeResize="0"/>
          <p:nvPr/>
        </p:nvPicPr>
        <p:blipFill rotWithShape="1">
          <a:blip r:embed="rId3">
            <a:alphaModFix/>
          </a:blip>
          <a:srcRect b="0" l="0" r="0" t="0"/>
          <a:stretch/>
        </p:blipFill>
        <p:spPr>
          <a:xfrm>
            <a:off x="2946834" y="-349757"/>
            <a:ext cx="6572448" cy="4646428"/>
          </a:xfrm>
          <a:prstGeom prst="rect">
            <a:avLst/>
          </a:prstGeom>
          <a:noFill/>
          <a:ln>
            <a:noFill/>
          </a:ln>
        </p:spPr>
      </p:pic>
      <p:pic>
        <p:nvPicPr>
          <p:cNvPr descr="Logo, company name&#10;&#10;Description automatically generated" id="265" name="Google Shape;265;p25"/>
          <p:cNvPicPr preferRelativeResize="0"/>
          <p:nvPr/>
        </p:nvPicPr>
        <p:blipFill rotWithShape="1">
          <a:blip r:embed="rId4">
            <a:alphaModFix/>
          </a:blip>
          <a:srcRect b="0" l="0" r="0" t="0"/>
          <a:stretch/>
        </p:blipFill>
        <p:spPr>
          <a:xfrm>
            <a:off x="6708435" y="3659445"/>
            <a:ext cx="1557761" cy="1090828"/>
          </a:xfrm>
          <a:prstGeom prst="rect">
            <a:avLst/>
          </a:prstGeom>
          <a:noFill/>
          <a:ln>
            <a:noFill/>
          </a:ln>
        </p:spPr>
      </p:pic>
      <p:pic>
        <p:nvPicPr>
          <p:cNvPr descr="Logo, company name&#10;&#10;Description automatically generated" id="266" name="Google Shape;266;p25"/>
          <p:cNvPicPr preferRelativeResize="0"/>
          <p:nvPr/>
        </p:nvPicPr>
        <p:blipFill rotWithShape="1">
          <a:blip r:embed="rId5">
            <a:alphaModFix/>
          </a:blip>
          <a:srcRect b="0" l="0" r="0" t="0"/>
          <a:stretch/>
        </p:blipFill>
        <p:spPr>
          <a:xfrm>
            <a:off x="1513633" y="3274140"/>
            <a:ext cx="2010195" cy="2010195"/>
          </a:xfrm>
          <a:prstGeom prst="rect">
            <a:avLst/>
          </a:prstGeom>
          <a:noFill/>
          <a:ln>
            <a:noFill/>
          </a:ln>
        </p:spPr>
      </p:pic>
      <p:pic>
        <p:nvPicPr>
          <p:cNvPr descr="Logo&#10;&#10;Description automatically generated" id="267" name="Google Shape;267;p25"/>
          <p:cNvPicPr preferRelativeResize="0"/>
          <p:nvPr/>
        </p:nvPicPr>
        <p:blipFill rotWithShape="1">
          <a:blip r:embed="rId6">
            <a:alphaModFix/>
          </a:blip>
          <a:srcRect b="0" l="0" r="0" t="0"/>
          <a:stretch/>
        </p:blipFill>
        <p:spPr>
          <a:xfrm>
            <a:off x="1611909" y="5229626"/>
            <a:ext cx="1605199" cy="800060"/>
          </a:xfrm>
          <a:prstGeom prst="rect">
            <a:avLst/>
          </a:prstGeom>
          <a:noFill/>
          <a:ln>
            <a:noFill/>
          </a:ln>
        </p:spPr>
      </p:pic>
      <p:pic>
        <p:nvPicPr>
          <p:cNvPr descr="A picture containing company name&#10;&#10;Description automatically generated" id="268" name="Google Shape;268;p25"/>
          <p:cNvPicPr preferRelativeResize="0"/>
          <p:nvPr/>
        </p:nvPicPr>
        <p:blipFill rotWithShape="1">
          <a:blip r:embed="rId7">
            <a:alphaModFix/>
          </a:blip>
          <a:srcRect b="0" l="0" r="0" t="0"/>
          <a:stretch/>
        </p:blipFill>
        <p:spPr>
          <a:xfrm>
            <a:off x="9519282" y="3754416"/>
            <a:ext cx="888691" cy="963528"/>
          </a:xfrm>
          <a:prstGeom prst="rect">
            <a:avLst/>
          </a:prstGeom>
          <a:noFill/>
          <a:ln>
            <a:noFill/>
          </a:ln>
        </p:spPr>
      </p:pic>
      <p:pic>
        <p:nvPicPr>
          <p:cNvPr descr="Logo&#10;&#10;Description automatically generated with medium confidence" id="269" name="Google Shape;269;p25"/>
          <p:cNvPicPr preferRelativeResize="0"/>
          <p:nvPr/>
        </p:nvPicPr>
        <p:blipFill rotWithShape="1">
          <a:blip r:embed="rId8">
            <a:alphaModFix/>
          </a:blip>
          <a:srcRect b="0" l="0" r="0" t="0"/>
          <a:stretch/>
        </p:blipFill>
        <p:spPr>
          <a:xfrm>
            <a:off x="4048977" y="5091014"/>
            <a:ext cx="1628935" cy="1142685"/>
          </a:xfrm>
          <a:prstGeom prst="rect">
            <a:avLst/>
          </a:prstGeom>
          <a:noFill/>
          <a:ln>
            <a:noFill/>
          </a:ln>
        </p:spPr>
      </p:pic>
      <p:pic>
        <p:nvPicPr>
          <p:cNvPr descr="Logo&#10;&#10;Description automatically generated" id="270" name="Google Shape;270;p25"/>
          <p:cNvPicPr preferRelativeResize="0"/>
          <p:nvPr/>
        </p:nvPicPr>
        <p:blipFill rotWithShape="1">
          <a:blip r:embed="rId9">
            <a:alphaModFix/>
          </a:blip>
          <a:srcRect b="0" l="0" r="0" t="0"/>
          <a:stretch/>
        </p:blipFill>
        <p:spPr>
          <a:xfrm>
            <a:off x="4237279" y="4054164"/>
            <a:ext cx="1440633" cy="485013"/>
          </a:xfrm>
          <a:prstGeom prst="rect">
            <a:avLst/>
          </a:prstGeom>
          <a:noFill/>
          <a:ln>
            <a:noFill/>
          </a:ln>
        </p:spPr>
      </p:pic>
      <p:pic>
        <p:nvPicPr>
          <p:cNvPr descr="Logo, company name&#10;&#10;Description automatically generated" id="271" name="Google Shape;271;p25"/>
          <p:cNvPicPr preferRelativeResize="0"/>
          <p:nvPr/>
        </p:nvPicPr>
        <p:blipFill rotWithShape="1">
          <a:blip r:embed="rId10">
            <a:alphaModFix/>
          </a:blip>
          <a:srcRect b="0" l="0" r="0" t="0"/>
          <a:stretch/>
        </p:blipFill>
        <p:spPr>
          <a:xfrm>
            <a:off x="9480271" y="5411983"/>
            <a:ext cx="1630941" cy="604941"/>
          </a:xfrm>
          <a:prstGeom prst="rect">
            <a:avLst/>
          </a:prstGeom>
          <a:noFill/>
          <a:ln>
            <a:noFill/>
          </a:ln>
        </p:spPr>
      </p:pic>
      <p:sp>
        <p:nvSpPr>
          <p:cNvPr id="272" name="Google Shape;272;p25"/>
          <p:cNvSpPr txBox="1"/>
          <p:nvPr/>
        </p:nvSpPr>
        <p:spPr>
          <a:xfrm>
            <a:off x="5760827" y="6460532"/>
            <a:ext cx="5350385"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baseline="30000" i="0" lang="cs-CZ" sz="800" u="none" cap="none" strike="noStrike">
                <a:solidFill>
                  <a:srgbClr val="000000"/>
                </a:solidFill>
                <a:latin typeface="Noto Sans"/>
                <a:ea typeface="Noto Sans"/>
                <a:cs typeface="Noto Sans"/>
                <a:sym typeface="Noto Sans"/>
              </a:rPr>
              <a:t>“The European Commission’s support of this publication does not constitute an endorsement of the contents, which reflect the views only of the authors, and the Commission can not be held responsible for any use which may be made of the information therein.” </a:t>
            </a:r>
            <a:endParaRPr/>
          </a:p>
          <a:p>
            <a:pPr indent="0" lvl="0" marL="0" marR="0" rtl="0" algn="ctr">
              <a:lnSpc>
                <a:spcPct val="100000"/>
              </a:lnSpc>
              <a:spcBef>
                <a:spcPts val="0"/>
              </a:spcBef>
              <a:spcAft>
                <a:spcPts val="0"/>
              </a:spcAft>
              <a:buNone/>
            </a:pPr>
            <a:r>
              <a:rPr b="0" baseline="30000" i="0" lang="cs-CZ" sz="800" u="none" cap="none" strike="noStrike">
                <a:solidFill>
                  <a:srgbClr val="000000"/>
                </a:solidFill>
                <a:latin typeface="Noto Sans"/>
                <a:ea typeface="Noto Sans"/>
                <a:cs typeface="Noto Sans"/>
                <a:sym typeface="Noto Sans"/>
              </a:rPr>
              <a:t>Project Number: 2022-1-LT01-KA220-ADU-000085898</a:t>
            </a:r>
            <a:endParaRPr b="1" baseline="30000" i="0" sz="800" u="none" cap="none" strike="noStrike">
              <a:solidFill>
                <a:srgbClr val="000000"/>
              </a:solidFill>
              <a:latin typeface="Noto Sans"/>
              <a:ea typeface="Noto Sans"/>
              <a:cs typeface="Noto Sans"/>
              <a:sym typeface="Noto Sans"/>
            </a:endParaRPr>
          </a:p>
        </p:txBody>
      </p:sp>
      <p:pic>
        <p:nvPicPr>
          <p:cNvPr descr="Logo&#10;&#10;Description automatically generated" id="273" name="Google Shape;273;p25"/>
          <p:cNvPicPr preferRelativeResize="0"/>
          <p:nvPr/>
        </p:nvPicPr>
        <p:blipFill rotWithShape="1">
          <a:blip r:embed="rId11">
            <a:alphaModFix/>
          </a:blip>
          <a:srcRect b="0" l="0" r="0" t="0"/>
          <a:stretch/>
        </p:blipFill>
        <p:spPr>
          <a:xfrm>
            <a:off x="7019467" y="5121884"/>
            <a:ext cx="1231930" cy="822872"/>
          </a:xfrm>
          <a:prstGeom prst="rect">
            <a:avLst/>
          </a:prstGeom>
          <a:noFill/>
          <a:ln>
            <a:noFill/>
          </a:ln>
        </p:spPr>
      </p:pic>
      <p:pic>
        <p:nvPicPr>
          <p:cNvPr id="274" name="Google Shape;274;p25"/>
          <p:cNvPicPr preferRelativeResize="0"/>
          <p:nvPr/>
        </p:nvPicPr>
        <p:blipFill rotWithShape="1">
          <a:blip r:embed="rId12">
            <a:alphaModFix/>
          </a:blip>
          <a:srcRect b="0" l="0" r="0" t="0"/>
          <a:stretch/>
        </p:blipFill>
        <p:spPr>
          <a:xfrm>
            <a:off x="166608" y="6355889"/>
            <a:ext cx="2247900" cy="46092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 name="Shape 40"/>
        <p:cNvGrpSpPr/>
        <p:nvPr/>
      </p:nvGrpSpPr>
      <p:grpSpPr>
        <a:xfrm>
          <a:off x="0" y="0"/>
          <a:ext cx="0" cy="0"/>
          <a:chOff x="0" y="0"/>
          <a:chExt cx="0" cy="0"/>
        </a:xfrm>
      </p:grpSpPr>
      <p:sp>
        <p:nvSpPr>
          <p:cNvPr id="41" name="Google Shape;41;p9"/>
          <p:cNvSpPr/>
          <p:nvPr/>
        </p:nvSpPr>
        <p:spPr>
          <a:xfrm>
            <a:off x="0" y="0"/>
            <a:ext cx="60960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Close-up of hands holding coins&#10;&#10;Description automatically generated with medium confidence" id="42" name="Google Shape;42;p9"/>
          <p:cNvPicPr preferRelativeResize="0"/>
          <p:nvPr>
            <p:ph idx="2" type="pic"/>
          </p:nvPr>
        </p:nvPicPr>
        <p:blipFill rotWithShape="1">
          <a:blip r:embed="rId3">
            <a:alphaModFix/>
          </a:blip>
          <a:srcRect b="0" l="25403" r="25404" t="0"/>
          <a:stretch/>
        </p:blipFill>
        <p:spPr>
          <a:xfrm>
            <a:off x="1610913" y="1464429"/>
            <a:ext cx="2771775" cy="3756025"/>
          </a:xfrm>
          <a:prstGeom prst="rect">
            <a:avLst/>
          </a:prstGeom>
          <a:noFill/>
          <a:ln>
            <a:noFill/>
          </a:ln>
        </p:spPr>
      </p:pic>
      <p:sp>
        <p:nvSpPr>
          <p:cNvPr id="43" name="Google Shape;43;p9"/>
          <p:cNvSpPr txBox="1"/>
          <p:nvPr/>
        </p:nvSpPr>
        <p:spPr>
          <a:xfrm>
            <a:off x="7554300" y="811693"/>
            <a:ext cx="2019265" cy="36718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cs-CZ" sz="1800" u="none" cap="none" strike="noStrike">
                <a:solidFill>
                  <a:schemeClr val="dk1"/>
                </a:solidFill>
                <a:latin typeface="Philosopher"/>
                <a:ea typeface="Philosopher"/>
                <a:cs typeface="Philosopher"/>
                <a:sym typeface="Philosopher"/>
              </a:rPr>
              <a:t>MODULE </a:t>
            </a:r>
            <a:r>
              <a:rPr b="1" lang="cs-CZ" sz="1800">
                <a:solidFill>
                  <a:schemeClr val="dk1"/>
                </a:solidFill>
                <a:latin typeface="Philosopher"/>
                <a:ea typeface="Philosopher"/>
                <a:cs typeface="Philosopher"/>
                <a:sym typeface="Philosopher"/>
              </a:rPr>
              <a:t>3</a:t>
            </a:r>
            <a:endParaRPr b="1" i="0" sz="1800" u="none" cap="none" strike="noStrike">
              <a:solidFill>
                <a:schemeClr val="dk1"/>
              </a:solidFill>
              <a:latin typeface="Philosopher"/>
              <a:ea typeface="Philosopher"/>
              <a:cs typeface="Philosopher"/>
              <a:sym typeface="Philosopher"/>
            </a:endParaRPr>
          </a:p>
        </p:txBody>
      </p:sp>
      <p:sp>
        <p:nvSpPr>
          <p:cNvPr id="44" name="Google Shape;44;p9"/>
          <p:cNvSpPr txBox="1"/>
          <p:nvPr/>
        </p:nvSpPr>
        <p:spPr>
          <a:xfrm>
            <a:off x="7201695" y="2174891"/>
            <a:ext cx="3976349" cy="1159105"/>
          </a:xfrm>
          <a:prstGeom prst="rect">
            <a:avLst/>
          </a:prstGeom>
          <a:noFill/>
          <a:ln>
            <a:noFill/>
          </a:ln>
        </p:spPr>
        <p:txBody>
          <a:bodyPr anchorCtr="0" anchor="t" bIns="91425" lIns="91425" spcFirstLastPara="1" rIns="91425" wrap="square" tIns="91425">
            <a:noAutofit/>
          </a:bodyPr>
          <a:lstStyle/>
          <a:p>
            <a:pPr indent="0" lvl="0" marL="0" marR="0" rtl="0" algn="ctr">
              <a:lnSpc>
                <a:spcPct val="150000"/>
              </a:lnSpc>
              <a:spcBef>
                <a:spcPts val="0"/>
              </a:spcBef>
              <a:spcAft>
                <a:spcPts val="0"/>
              </a:spcAft>
              <a:buClr>
                <a:srgbClr val="000000"/>
              </a:buClr>
              <a:buSzPts val="2000"/>
              <a:buFont typeface="Arial"/>
              <a:buNone/>
            </a:pPr>
            <a:r>
              <a:rPr b="0" i="0" lang="cs-CZ" sz="2000" u="none" cap="none" strike="noStrike">
                <a:solidFill>
                  <a:schemeClr val="dk1"/>
                </a:solidFill>
                <a:latin typeface="Roboto"/>
                <a:ea typeface="Roboto"/>
                <a:cs typeface="Roboto"/>
                <a:sym typeface="Roboto"/>
              </a:rPr>
              <a:t>This module includes 14 hours of learning content.</a:t>
            </a:r>
            <a:endParaRPr b="0" i="0" sz="2000" u="none" cap="none" strike="noStrike">
              <a:solidFill>
                <a:schemeClr val="dk1"/>
              </a:solidFill>
              <a:latin typeface="Roboto"/>
              <a:ea typeface="Roboto"/>
              <a:cs typeface="Roboto"/>
              <a:sym typeface="Roboto"/>
            </a:endParaRPr>
          </a:p>
        </p:txBody>
      </p:sp>
      <p:grpSp>
        <p:nvGrpSpPr>
          <p:cNvPr id="45" name="Google Shape;45;p9"/>
          <p:cNvGrpSpPr/>
          <p:nvPr/>
        </p:nvGrpSpPr>
        <p:grpSpPr>
          <a:xfrm>
            <a:off x="7937994" y="1428370"/>
            <a:ext cx="1251876" cy="358096"/>
            <a:chOff x="5470062" y="1167647"/>
            <a:chExt cx="1251876" cy="358096"/>
          </a:xfrm>
        </p:grpSpPr>
        <p:sp>
          <p:nvSpPr>
            <p:cNvPr id="46" name="Google Shape;46;p9"/>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7" name="Google Shape;47;p9"/>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8" name="Google Shape;48;p9"/>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49" name="Google Shape;49;p9"/>
          <p:cNvPicPr preferRelativeResize="0"/>
          <p:nvPr/>
        </p:nvPicPr>
        <p:blipFill rotWithShape="1">
          <a:blip r:embed="rId4">
            <a:alphaModFix/>
          </a:blip>
          <a:srcRect b="0" l="0" r="0" t="0"/>
          <a:stretch/>
        </p:blipFill>
        <p:spPr>
          <a:xfrm>
            <a:off x="10252595" y="-167864"/>
            <a:ext cx="2386989" cy="1687495"/>
          </a:xfrm>
          <a:prstGeom prst="rect">
            <a:avLst/>
          </a:prstGeom>
          <a:noFill/>
          <a:ln>
            <a:noFill/>
          </a:ln>
        </p:spPr>
      </p:pic>
      <p:pic>
        <p:nvPicPr>
          <p:cNvPr id="50" name="Google Shape;50;p9"/>
          <p:cNvPicPr preferRelativeResize="0"/>
          <p:nvPr/>
        </p:nvPicPr>
        <p:blipFill rotWithShape="1">
          <a:blip r:embed="rId5">
            <a:alphaModFix/>
          </a:blip>
          <a:srcRect b="0" l="0" r="0" t="0"/>
          <a:stretch/>
        </p:blipFill>
        <p:spPr>
          <a:xfrm>
            <a:off x="163286" y="6283219"/>
            <a:ext cx="2247900" cy="460922"/>
          </a:xfrm>
          <a:prstGeom prst="rect">
            <a:avLst/>
          </a:prstGeom>
          <a:noFill/>
          <a:ln>
            <a:noFill/>
          </a:ln>
        </p:spPr>
      </p:pic>
      <p:sp>
        <p:nvSpPr>
          <p:cNvPr id="51" name="Google Shape;51;p9"/>
          <p:cNvSpPr txBox="1"/>
          <p:nvPr/>
        </p:nvSpPr>
        <p:spPr>
          <a:xfrm>
            <a:off x="6338341" y="3544798"/>
            <a:ext cx="2761800" cy="900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Philosopher"/>
              <a:buNone/>
            </a:pPr>
            <a:r>
              <a:rPr b="1" i="0" lang="cs-CZ" sz="3200" u="none" cap="none" strike="noStrike">
                <a:solidFill>
                  <a:srgbClr val="000000"/>
                </a:solidFill>
                <a:latin typeface="Philosopher"/>
                <a:ea typeface="Philosopher"/>
                <a:cs typeface="Philosopher"/>
                <a:sym typeface="Philosopher"/>
              </a:rPr>
              <a:t>6 hours of F2F learning</a:t>
            </a:r>
            <a:endParaRPr b="1" i="0" sz="3200" u="none" cap="none" strike="noStrike">
              <a:solidFill>
                <a:srgbClr val="000000"/>
              </a:solidFill>
              <a:latin typeface="Philosopher"/>
              <a:ea typeface="Philosopher"/>
              <a:cs typeface="Philosopher"/>
              <a:sym typeface="Philosopher"/>
            </a:endParaRPr>
          </a:p>
        </p:txBody>
      </p:sp>
      <p:sp>
        <p:nvSpPr>
          <p:cNvPr id="52" name="Google Shape;52;p9"/>
          <p:cNvSpPr txBox="1"/>
          <p:nvPr/>
        </p:nvSpPr>
        <p:spPr>
          <a:xfrm>
            <a:off x="8936406" y="3722421"/>
            <a:ext cx="2919000" cy="900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400"/>
              <a:buFont typeface="Philosopher"/>
              <a:buNone/>
            </a:pPr>
            <a:r>
              <a:rPr b="1" i="0" lang="cs-CZ" sz="3200" u="none" cap="none" strike="noStrike">
                <a:solidFill>
                  <a:srgbClr val="000000"/>
                </a:solidFill>
                <a:latin typeface="Philosopher"/>
                <a:ea typeface="Philosopher"/>
                <a:cs typeface="Philosopher"/>
                <a:sym typeface="Philosopher"/>
              </a:rPr>
              <a:t>8 hours of self-directed learning</a:t>
            </a:r>
            <a:endParaRPr/>
          </a:p>
        </p:txBody>
      </p:sp>
      <p:sp>
        <p:nvSpPr>
          <p:cNvPr id="53" name="Google Shape;53;p9"/>
          <p:cNvSpPr txBox="1"/>
          <p:nvPr/>
        </p:nvSpPr>
        <p:spPr>
          <a:xfrm>
            <a:off x="6330156" y="4656100"/>
            <a:ext cx="2761800" cy="2088000"/>
          </a:xfrm>
          <a:prstGeom prst="rect">
            <a:avLst/>
          </a:prstGeom>
          <a:noFill/>
          <a:ln>
            <a:noFill/>
          </a:ln>
        </p:spPr>
        <p:txBody>
          <a:bodyPr anchorCtr="0" anchor="t" bIns="91425" lIns="91425" spcFirstLastPara="1" rIns="91425" wrap="square" tIns="91425">
            <a:noAutofit/>
          </a:bodyPr>
          <a:lstStyle/>
          <a:p>
            <a:pPr indent="0" lvl="0" marL="0" marR="0" rtl="0" algn="just">
              <a:lnSpc>
                <a:spcPct val="150000"/>
              </a:lnSpc>
              <a:spcBef>
                <a:spcPts val="0"/>
              </a:spcBef>
              <a:spcAft>
                <a:spcPts val="0"/>
              </a:spcAft>
              <a:buClr>
                <a:srgbClr val="000000"/>
              </a:buClr>
              <a:buSzPts val="1600"/>
              <a:buFont typeface="Arial"/>
              <a:buNone/>
            </a:pPr>
            <a:r>
              <a:rPr b="0" i="0" lang="cs-CZ" sz="1600" u="none" cap="none" strike="noStrike">
                <a:solidFill>
                  <a:srgbClr val="000000"/>
                </a:solidFill>
                <a:latin typeface="Roboto"/>
                <a:ea typeface="Roboto"/>
                <a:cs typeface="Roboto"/>
                <a:sym typeface="Roboto"/>
              </a:rPr>
              <a:t>This presentation covers the 6 hours of F2F learning.</a:t>
            </a:r>
            <a:endParaRPr/>
          </a:p>
          <a:p>
            <a:pPr indent="0" lvl="0" marL="0" marR="0" rtl="0" algn="l">
              <a:lnSpc>
                <a:spcPct val="150000"/>
              </a:lnSpc>
              <a:spcBef>
                <a:spcPts val="0"/>
              </a:spcBef>
              <a:spcAft>
                <a:spcPts val="0"/>
              </a:spcAft>
              <a:buClr>
                <a:srgbClr val="000000"/>
              </a:buClr>
              <a:buSzPts val="1600"/>
              <a:buFont typeface="Arial"/>
              <a:buNone/>
            </a:pPr>
            <a:r>
              <a:rPr b="0" i="0" lang="cs-CZ" sz="1600" u="none" cap="none" strike="noStrike">
                <a:solidFill>
                  <a:srgbClr val="000000"/>
                </a:solidFill>
                <a:latin typeface="Roboto"/>
                <a:ea typeface="Roboto"/>
                <a:cs typeface="Roboto"/>
                <a:sym typeface="Roboto"/>
              </a:rPr>
              <a:t>It is accompanied by a Lesson Plan for the facilitator.</a:t>
            </a:r>
            <a:endParaRPr b="0" i="0" sz="1600" u="none" cap="none" strike="noStrike">
              <a:solidFill>
                <a:srgbClr val="000000"/>
              </a:solidFill>
              <a:latin typeface="Roboto"/>
              <a:ea typeface="Roboto"/>
              <a:cs typeface="Roboto"/>
              <a:sym typeface="Roboto"/>
            </a:endParaRPr>
          </a:p>
        </p:txBody>
      </p:sp>
      <p:sp>
        <p:nvSpPr>
          <p:cNvPr id="54" name="Google Shape;54;p9"/>
          <p:cNvSpPr txBox="1"/>
          <p:nvPr/>
        </p:nvSpPr>
        <p:spPr>
          <a:xfrm>
            <a:off x="8935200" y="5011450"/>
            <a:ext cx="2919000" cy="1271700"/>
          </a:xfrm>
          <a:prstGeom prst="rect">
            <a:avLst/>
          </a:prstGeom>
          <a:noFill/>
          <a:ln>
            <a:noFill/>
          </a:ln>
        </p:spPr>
        <p:txBody>
          <a:bodyPr anchorCtr="0" anchor="t" bIns="91425" lIns="91425" spcFirstLastPara="1" rIns="91425" wrap="square" tIns="91425">
            <a:noAutofit/>
          </a:bodyPr>
          <a:lstStyle/>
          <a:p>
            <a:pPr indent="0" lvl="0" marL="0" marR="0" rtl="0" algn="r">
              <a:lnSpc>
                <a:spcPct val="150000"/>
              </a:lnSpc>
              <a:spcBef>
                <a:spcPts val="0"/>
              </a:spcBef>
              <a:spcAft>
                <a:spcPts val="0"/>
              </a:spcAft>
              <a:buClr>
                <a:srgbClr val="000000"/>
              </a:buClr>
              <a:buSzPts val="1600"/>
              <a:buFont typeface="Arial"/>
              <a:buNone/>
            </a:pPr>
            <a:r>
              <a:rPr b="0" i="0" lang="cs-CZ" sz="1600" u="none" cap="none" strike="noStrike">
                <a:solidFill>
                  <a:srgbClr val="000000"/>
                </a:solidFill>
                <a:latin typeface="Roboto"/>
                <a:ea typeface="Roboto"/>
                <a:cs typeface="Roboto"/>
                <a:sym typeface="Roboto"/>
              </a:rPr>
              <a:t>Go through the</a:t>
            </a:r>
            <a:r>
              <a:rPr lang="cs-CZ" sz="1600">
                <a:solidFill>
                  <a:srgbClr val="000000"/>
                </a:solidFill>
                <a:latin typeface="Roboto"/>
                <a:ea typeface="Roboto"/>
                <a:cs typeface="Roboto"/>
                <a:sym typeface="Roboto"/>
              </a:rPr>
              <a:t> </a:t>
            </a:r>
            <a:r>
              <a:rPr b="0" i="0" lang="cs-CZ" sz="1600" u="none" cap="none" strike="noStrike">
                <a:solidFill>
                  <a:srgbClr val="000000"/>
                </a:solidFill>
                <a:latin typeface="Roboto"/>
                <a:ea typeface="Roboto"/>
                <a:cs typeface="Roboto"/>
                <a:sym typeface="Roboto"/>
              </a:rPr>
              <a:t>presentation with</a:t>
            </a:r>
            <a:r>
              <a:rPr lang="cs-CZ" sz="1600">
                <a:solidFill>
                  <a:srgbClr val="000000"/>
                </a:solidFill>
                <a:latin typeface="Roboto"/>
                <a:ea typeface="Roboto"/>
                <a:cs typeface="Roboto"/>
                <a:sym typeface="Roboto"/>
              </a:rPr>
              <a:t> </a:t>
            </a:r>
            <a:r>
              <a:rPr b="0" i="0" lang="cs-CZ" sz="1600" u="none" cap="none" strike="noStrike">
                <a:solidFill>
                  <a:srgbClr val="000000"/>
                </a:solidFill>
                <a:latin typeface="Roboto"/>
                <a:ea typeface="Roboto"/>
                <a:cs typeface="Roboto"/>
                <a:sym typeface="Roboto"/>
              </a:rPr>
              <a:t>self-directed learning</a:t>
            </a:r>
            <a:r>
              <a:rPr lang="cs-CZ" sz="1600">
                <a:solidFill>
                  <a:srgbClr val="000000"/>
                </a:solidFill>
                <a:latin typeface="Roboto"/>
                <a:ea typeface="Roboto"/>
                <a:cs typeface="Roboto"/>
                <a:sym typeface="Roboto"/>
              </a:rPr>
              <a:t> </a:t>
            </a:r>
            <a:r>
              <a:rPr b="0" i="0" lang="cs-CZ" sz="1600" u="none" cap="none" strike="noStrike">
                <a:solidFill>
                  <a:srgbClr val="000000"/>
                </a:solidFill>
                <a:latin typeface="Roboto"/>
                <a:ea typeface="Roboto"/>
                <a:cs typeface="Roboto"/>
                <a:sym typeface="Roboto"/>
              </a:rPr>
              <a:t>resources at your own</a:t>
            </a:r>
            <a:r>
              <a:rPr lang="cs-CZ" sz="1600">
                <a:solidFill>
                  <a:srgbClr val="000000"/>
                </a:solidFill>
                <a:latin typeface="Roboto"/>
                <a:ea typeface="Roboto"/>
                <a:cs typeface="Roboto"/>
                <a:sym typeface="Roboto"/>
              </a:rPr>
              <a:t> </a:t>
            </a:r>
            <a:r>
              <a:rPr b="0" i="0" lang="cs-CZ" sz="1600" u="none" cap="none" strike="noStrike">
                <a:solidFill>
                  <a:srgbClr val="000000"/>
                </a:solidFill>
                <a:latin typeface="Roboto"/>
                <a:ea typeface="Roboto"/>
                <a:cs typeface="Roboto"/>
                <a:sym typeface="Roboto"/>
              </a:rPr>
              <a:t>pace!</a:t>
            </a:r>
            <a:endParaRPr b="0" i="0" sz="1600" u="none" cap="none" strike="noStrike">
              <a:solidFill>
                <a:srgbClr val="000000"/>
              </a:solidFill>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p10"/>
          <p:cNvSpPr txBox="1"/>
          <p:nvPr/>
        </p:nvSpPr>
        <p:spPr>
          <a:xfrm>
            <a:off x="4573595" y="851457"/>
            <a:ext cx="3044807" cy="36718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cs-CZ" sz="4000" u="none" cap="none" strike="noStrike">
                <a:solidFill>
                  <a:schemeClr val="dk1"/>
                </a:solidFill>
                <a:latin typeface="Philosopher"/>
                <a:ea typeface="Philosopher"/>
                <a:cs typeface="Philosopher"/>
                <a:sym typeface="Philosopher"/>
              </a:rPr>
              <a:t>Introduction</a:t>
            </a:r>
            <a:endParaRPr b="1" i="0" sz="4000" u="none" cap="none" strike="noStrike">
              <a:solidFill>
                <a:schemeClr val="dk1"/>
              </a:solidFill>
              <a:latin typeface="Philosopher"/>
              <a:ea typeface="Philosopher"/>
              <a:cs typeface="Philosopher"/>
              <a:sym typeface="Philosopher"/>
            </a:endParaRPr>
          </a:p>
        </p:txBody>
      </p:sp>
      <p:grpSp>
        <p:nvGrpSpPr>
          <p:cNvPr id="60" name="Google Shape;60;p10"/>
          <p:cNvGrpSpPr/>
          <p:nvPr/>
        </p:nvGrpSpPr>
        <p:grpSpPr>
          <a:xfrm>
            <a:off x="5470061" y="1709272"/>
            <a:ext cx="1251876" cy="358096"/>
            <a:chOff x="5470062" y="1167647"/>
            <a:chExt cx="1251876" cy="358096"/>
          </a:xfrm>
        </p:grpSpPr>
        <p:sp>
          <p:nvSpPr>
            <p:cNvPr id="61" name="Google Shape;61;p10"/>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2" name="Google Shape;62;p10"/>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3" name="Google Shape;63;p10"/>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64" name="Google Shape;64;p10"/>
          <p:cNvPicPr preferRelativeResize="0"/>
          <p:nvPr/>
        </p:nvPicPr>
        <p:blipFill rotWithShape="1">
          <a:blip r:embed="rId3">
            <a:alphaModFix/>
          </a:blip>
          <a:srcRect b="0" l="0" r="0" t="0"/>
          <a:stretch/>
        </p:blipFill>
        <p:spPr>
          <a:xfrm>
            <a:off x="10625575" y="0"/>
            <a:ext cx="1723782" cy="1218637"/>
          </a:xfrm>
          <a:prstGeom prst="rect">
            <a:avLst/>
          </a:prstGeom>
          <a:noFill/>
          <a:ln>
            <a:noFill/>
          </a:ln>
        </p:spPr>
      </p:pic>
      <p:pic>
        <p:nvPicPr>
          <p:cNvPr id="65" name="Google Shape;65;p10"/>
          <p:cNvPicPr preferRelativeResize="0"/>
          <p:nvPr/>
        </p:nvPicPr>
        <p:blipFill rotWithShape="1">
          <a:blip r:embed="rId4">
            <a:alphaModFix/>
          </a:blip>
          <a:srcRect b="0" l="0" r="0" t="0"/>
          <a:stretch/>
        </p:blipFill>
        <p:spPr>
          <a:xfrm>
            <a:off x="163286" y="6283219"/>
            <a:ext cx="2247900" cy="460922"/>
          </a:xfrm>
          <a:prstGeom prst="rect">
            <a:avLst/>
          </a:prstGeom>
          <a:noFill/>
          <a:ln>
            <a:noFill/>
          </a:ln>
        </p:spPr>
      </p:pic>
      <p:sp>
        <p:nvSpPr>
          <p:cNvPr id="66" name="Google Shape;66;p10"/>
          <p:cNvSpPr txBox="1"/>
          <p:nvPr/>
        </p:nvSpPr>
        <p:spPr>
          <a:xfrm>
            <a:off x="537738" y="2625925"/>
            <a:ext cx="11116500" cy="2560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Philosopher"/>
              <a:buNone/>
            </a:pPr>
            <a:r>
              <a:rPr b="0" i="0" lang="cs-CZ" sz="3200" u="none" cap="none" strike="noStrike">
                <a:solidFill>
                  <a:schemeClr val="dk1"/>
                </a:solidFill>
                <a:latin typeface="Philosopher"/>
                <a:ea typeface="Philosopher"/>
                <a:cs typeface="Philosopher"/>
                <a:sym typeface="Philosopher"/>
              </a:rPr>
              <a:t>This presentation includes</a:t>
            </a:r>
            <a:r>
              <a:rPr lang="cs-CZ" sz="3200">
                <a:solidFill>
                  <a:schemeClr val="dk1"/>
                </a:solidFill>
                <a:latin typeface="Philosopher"/>
                <a:ea typeface="Philosopher"/>
                <a:cs typeface="Philosopher"/>
                <a:sym typeface="Philosopher"/>
              </a:rPr>
              <a:t> </a:t>
            </a:r>
            <a:r>
              <a:rPr b="1" i="0" lang="cs-CZ" sz="3200" u="none" cap="none" strike="noStrike">
                <a:solidFill>
                  <a:schemeClr val="dk1"/>
                </a:solidFill>
                <a:latin typeface="Philosopher"/>
                <a:ea typeface="Philosopher"/>
                <a:cs typeface="Philosopher"/>
                <a:sym typeface="Philosopher"/>
              </a:rPr>
              <a:t>self-directed learning resources and a self-reflection exercise</a:t>
            </a:r>
            <a:r>
              <a:rPr b="0" i="0" lang="cs-CZ" sz="3200" u="none" cap="none" strike="noStrike">
                <a:solidFill>
                  <a:schemeClr val="dk1"/>
                </a:solidFill>
                <a:latin typeface="Philosopher"/>
                <a:ea typeface="Philosopher"/>
                <a:cs typeface="Philosopher"/>
                <a:sym typeface="Philosopher"/>
              </a:rPr>
              <a:t>.</a:t>
            </a:r>
            <a:endParaRPr/>
          </a:p>
          <a:p>
            <a:pPr indent="0" lvl="0" marL="0" marR="0" rtl="0" algn="ctr">
              <a:lnSpc>
                <a:spcPct val="100000"/>
              </a:lnSpc>
              <a:spcBef>
                <a:spcPts val="0"/>
              </a:spcBef>
              <a:spcAft>
                <a:spcPts val="0"/>
              </a:spcAft>
              <a:buClr>
                <a:schemeClr val="dk1"/>
              </a:buClr>
              <a:buSzPts val="1400"/>
              <a:buFont typeface="Philosopher"/>
              <a:buNone/>
            </a:pPr>
            <a:r>
              <a:rPr b="0" i="0" lang="cs-CZ" sz="3200" u="none" cap="none" strike="noStrike">
                <a:solidFill>
                  <a:schemeClr val="dk1"/>
                </a:solidFill>
                <a:latin typeface="Philosopher"/>
                <a:ea typeface="Philosopher"/>
                <a:cs typeface="Philosopher"/>
                <a:sym typeface="Philosopher"/>
              </a:rPr>
              <a:t>Feel free to select the resources that best align with your interests and learning goals. </a:t>
            </a:r>
            <a:endParaRPr b="0" i="0" sz="3200" u="none" cap="none" strike="noStrike">
              <a:solidFill>
                <a:schemeClr val="dk1"/>
              </a:solidFill>
              <a:latin typeface="Philosopher"/>
              <a:ea typeface="Philosopher"/>
              <a:cs typeface="Philosopher"/>
              <a:sym typeface="Philosopher"/>
            </a:endParaRPr>
          </a:p>
          <a:p>
            <a:pPr indent="0" lvl="0" marL="0" marR="0" rtl="0" algn="ctr">
              <a:lnSpc>
                <a:spcPct val="100000"/>
              </a:lnSpc>
              <a:spcBef>
                <a:spcPts val="0"/>
              </a:spcBef>
              <a:spcAft>
                <a:spcPts val="0"/>
              </a:spcAft>
              <a:buClr>
                <a:schemeClr val="dk1"/>
              </a:buClr>
              <a:buSzPts val="1400"/>
              <a:buFont typeface="Philosopher"/>
              <a:buNone/>
            </a:pPr>
            <a:r>
              <a:rPr b="0" i="0" lang="cs-CZ" sz="3200" u="none" cap="none" strike="noStrike">
                <a:solidFill>
                  <a:schemeClr val="dk1"/>
                </a:solidFill>
                <a:latin typeface="Philosopher"/>
                <a:ea typeface="Philosopher"/>
                <a:cs typeface="Philosopher"/>
                <a:sym typeface="Philosopher"/>
              </a:rPr>
              <a:t>These resources can be explored </a:t>
            </a:r>
            <a:r>
              <a:rPr b="1" i="0" lang="cs-CZ" sz="3200" u="none" cap="none" strike="noStrike">
                <a:solidFill>
                  <a:schemeClr val="dk1"/>
                </a:solidFill>
                <a:latin typeface="Philosopher"/>
                <a:ea typeface="Philosopher"/>
                <a:cs typeface="Philosopher"/>
                <a:sym typeface="Philosopher"/>
              </a:rPr>
              <a:t>independently</a:t>
            </a:r>
            <a:r>
              <a:rPr b="0" i="0" lang="cs-CZ" sz="3200" u="none" cap="none" strike="noStrike">
                <a:solidFill>
                  <a:schemeClr val="dk1"/>
                </a:solidFill>
                <a:latin typeface="Philosopher"/>
                <a:ea typeface="Philosopher"/>
                <a:cs typeface="Philosopher"/>
                <a:sym typeface="Philosopher"/>
              </a:rPr>
              <a:t>, without any prescribed order or requirement to go through all of them.</a:t>
            </a:r>
            <a:endParaRPr b="0" i="0" sz="3200" u="none" cap="none" strike="noStrike">
              <a:solidFill>
                <a:schemeClr val="dk1"/>
              </a:solidFill>
              <a:latin typeface="Philosopher"/>
              <a:ea typeface="Philosopher"/>
              <a:cs typeface="Philosopher"/>
              <a:sym typeface="Philosophe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1"/>
          <p:cNvSpPr txBox="1"/>
          <p:nvPr/>
        </p:nvSpPr>
        <p:spPr>
          <a:xfrm>
            <a:off x="2214900" y="109400"/>
            <a:ext cx="7762200" cy="1218600"/>
          </a:xfrm>
          <a:prstGeom prst="rect">
            <a:avLst/>
          </a:prstGeom>
          <a:noFill/>
          <a:ln>
            <a:noFill/>
          </a:ln>
        </p:spPr>
        <p:txBody>
          <a:bodyPr anchorCtr="0" anchor="ctr" bIns="91425" lIns="91425" spcFirstLastPara="1" rIns="91425" wrap="square" tIns="91425">
            <a:noAutofit/>
          </a:bodyPr>
          <a:lstStyle/>
          <a:p>
            <a:pPr indent="-381000" lvl="0" marL="457200" marR="0" rtl="0" algn="ctr">
              <a:lnSpc>
                <a:spcPct val="100000"/>
              </a:lnSpc>
              <a:spcBef>
                <a:spcPts val="0"/>
              </a:spcBef>
              <a:spcAft>
                <a:spcPts val="0"/>
              </a:spcAft>
              <a:buClr>
                <a:schemeClr val="dk1"/>
              </a:buClr>
              <a:buSzPts val="2400"/>
              <a:buFont typeface="Philosopher"/>
              <a:buAutoNum type="arabicPeriod"/>
            </a:pPr>
            <a:r>
              <a:rPr b="1" lang="cs-CZ" sz="2400">
                <a:solidFill>
                  <a:schemeClr val="dk1"/>
                </a:solidFill>
                <a:latin typeface="Philosopher"/>
                <a:ea typeface="Philosopher"/>
                <a:cs typeface="Philosopher"/>
                <a:sym typeface="Philosopher"/>
              </a:rPr>
              <a:t>Introduction to Engagement Strategies in Digital Environments (I)</a:t>
            </a:r>
            <a:endParaRPr b="1" i="0" sz="2400" u="none" cap="none" strike="noStrike">
              <a:solidFill>
                <a:schemeClr val="dk1"/>
              </a:solidFill>
              <a:latin typeface="Philosopher"/>
              <a:ea typeface="Philosopher"/>
              <a:cs typeface="Philosopher"/>
              <a:sym typeface="Philosopher"/>
            </a:endParaRPr>
          </a:p>
        </p:txBody>
      </p:sp>
      <p:grpSp>
        <p:nvGrpSpPr>
          <p:cNvPr id="72" name="Google Shape;72;p11"/>
          <p:cNvGrpSpPr/>
          <p:nvPr/>
        </p:nvGrpSpPr>
        <p:grpSpPr>
          <a:xfrm>
            <a:off x="5470011" y="1218622"/>
            <a:ext cx="1251984" cy="358200"/>
            <a:chOff x="5470062" y="1167647"/>
            <a:chExt cx="1251984" cy="358200"/>
          </a:xfrm>
        </p:grpSpPr>
        <p:sp>
          <p:nvSpPr>
            <p:cNvPr id="73" name="Google Shape;73;p11"/>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4" name="Google Shape;74;p11"/>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5" name="Google Shape;75;p11"/>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76" name="Google Shape;76;p11"/>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pic>
        <p:nvPicPr>
          <p:cNvPr id="77" name="Google Shape;77;p11"/>
          <p:cNvPicPr preferRelativeResize="0"/>
          <p:nvPr/>
        </p:nvPicPr>
        <p:blipFill rotWithShape="1">
          <a:blip r:embed="rId4">
            <a:alphaModFix/>
          </a:blip>
          <a:srcRect b="0" l="0" r="0" t="0"/>
          <a:stretch/>
        </p:blipFill>
        <p:spPr>
          <a:xfrm>
            <a:off x="163286" y="6283219"/>
            <a:ext cx="2247900" cy="460922"/>
          </a:xfrm>
          <a:prstGeom prst="rect">
            <a:avLst/>
          </a:prstGeom>
          <a:noFill/>
          <a:ln>
            <a:noFill/>
          </a:ln>
        </p:spPr>
      </p:pic>
      <p:sp>
        <p:nvSpPr>
          <p:cNvPr id="78" name="Google Shape;78;p11"/>
          <p:cNvSpPr txBox="1"/>
          <p:nvPr/>
        </p:nvSpPr>
        <p:spPr>
          <a:xfrm>
            <a:off x="163275" y="1800525"/>
            <a:ext cx="4997100" cy="3706800"/>
          </a:xfrm>
          <a:prstGeom prst="rect">
            <a:avLst/>
          </a:prstGeom>
          <a:noFill/>
          <a:ln>
            <a:noFill/>
          </a:ln>
        </p:spPr>
        <p:txBody>
          <a:bodyPr anchorCtr="0" anchor="ctr" bIns="91425" lIns="91425" spcFirstLastPara="1" rIns="91425" wrap="square" tIns="91425">
            <a:noAutofit/>
          </a:bodyPr>
          <a:lstStyle/>
          <a:p>
            <a:pPr indent="-355600" lvl="0" marL="457200" rtl="0" algn="l">
              <a:lnSpc>
                <a:spcPct val="115000"/>
              </a:lnSpc>
              <a:spcBef>
                <a:spcPts val="150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Resource 1: Video Presentation (1h 14min)</a:t>
            </a:r>
            <a:endParaRPr sz="2000">
              <a:solidFill>
                <a:schemeClr val="dk1"/>
              </a:solidFill>
              <a:latin typeface="Philosopher"/>
              <a:ea typeface="Philosopher"/>
              <a:cs typeface="Philosopher"/>
              <a:sym typeface="Philosopher"/>
            </a:endParaRPr>
          </a:p>
          <a:p>
            <a:pPr indent="-355600" lvl="1" marL="914400" rtl="0" algn="l">
              <a:lnSpc>
                <a:spcPct val="115000"/>
              </a:lnSpc>
              <a:spcBef>
                <a:spcPts val="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Watch a video presentation about Creating a Culture of Engagement in the Adult Classroom;</a:t>
            </a:r>
            <a:endParaRPr sz="2000">
              <a:solidFill>
                <a:schemeClr val="dk1"/>
              </a:solidFill>
              <a:latin typeface="Philosopher"/>
              <a:ea typeface="Philosopher"/>
              <a:cs typeface="Philosopher"/>
              <a:sym typeface="Philosopher"/>
            </a:endParaRPr>
          </a:p>
          <a:p>
            <a:pPr indent="-355600" lvl="1" marL="914400" rtl="0" algn="l">
              <a:lnSpc>
                <a:spcPct val="115000"/>
              </a:lnSpc>
              <a:spcBef>
                <a:spcPts val="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Gain insights into the importance of engagement and its impact on learning outcomes.</a:t>
            </a:r>
            <a:endParaRPr sz="2000">
              <a:solidFill>
                <a:schemeClr val="dk1"/>
              </a:solidFill>
              <a:latin typeface="Philosopher"/>
              <a:ea typeface="Philosopher"/>
              <a:cs typeface="Philosopher"/>
              <a:sym typeface="Philosopher"/>
            </a:endParaRPr>
          </a:p>
          <a:p>
            <a:pPr indent="-355600" lvl="1" marL="914400" rtl="0" algn="l">
              <a:lnSpc>
                <a:spcPct val="115000"/>
              </a:lnSpc>
              <a:spcBef>
                <a:spcPts val="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Link: </a:t>
            </a:r>
            <a:r>
              <a:rPr lang="cs-CZ" sz="2000" u="sng">
                <a:solidFill>
                  <a:schemeClr val="hlink"/>
                </a:solidFill>
                <a:latin typeface="Philosopher"/>
                <a:ea typeface="Philosopher"/>
                <a:cs typeface="Philosopher"/>
                <a:sym typeface="Philosopher"/>
                <a:hlinkClick r:id="rId5"/>
              </a:rPr>
              <a:t>https://www.youtube.com/watch?v=25H09leLyf4</a:t>
            </a:r>
            <a:r>
              <a:rPr lang="cs-CZ" sz="2000">
                <a:solidFill>
                  <a:schemeClr val="dk1"/>
                </a:solidFill>
                <a:latin typeface="Philosopher"/>
                <a:ea typeface="Philosopher"/>
                <a:cs typeface="Philosopher"/>
                <a:sym typeface="Philosopher"/>
              </a:rPr>
              <a:t> </a:t>
            </a:r>
            <a:endParaRPr sz="2000">
              <a:solidFill>
                <a:schemeClr val="dk1"/>
              </a:solidFill>
              <a:latin typeface="Philosopher"/>
              <a:ea typeface="Philosopher"/>
              <a:cs typeface="Philosopher"/>
              <a:sym typeface="Philosopher"/>
            </a:endParaRPr>
          </a:p>
          <a:p>
            <a:pPr indent="-355600" lvl="1" marL="914400" rtl="0" algn="l">
              <a:lnSpc>
                <a:spcPct val="115000"/>
              </a:lnSpc>
              <a:spcBef>
                <a:spcPts val="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Use automatic Youtube </a:t>
            </a:r>
            <a:r>
              <a:rPr lang="cs-CZ" sz="2000">
                <a:solidFill>
                  <a:schemeClr val="dk1"/>
                </a:solidFill>
                <a:latin typeface="Philosopher"/>
                <a:ea typeface="Philosopher"/>
                <a:cs typeface="Philosopher"/>
                <a:sym typeface="Philosopher"/>
              </a:rPr>
              <a:t>translations.</a:t>
            </a:r>
            <a:endParaRPr sz="2000">
              <a:solidFill>
                <a:schemeClr val="dk1"/>
              </a:solidFill>
              <a:latin typeface="Philosopher"/>
              <a:ea typeface="Philosopher"/>
              <a:cs typeface="Philosopher"/>
              <a:sym typeface="Philosopher"/>
            </a:endParaRPr>
          </a:p>
        </p:txBody>
      </p:sp>
      <p:pic>
        <p:nvPicPr>
          <p:cNvPr descr="This EdTech Showcase features an in-conversation session with two prominent leaders in education; Dr Lyn Hay, Director Leading Learning Institute &amp; Leanne Guillion, Deputy Principal and Head of Caulfield Campus Caulfield Grammar School. Facilitated by David Linke, Managing Director EduGrowth the discussion includes making the case for change among school leaders and the wider school community, defining frameworks for transformation and thinking about the tools that will help achieve desired outcomes. &#10;&#10;Amidst the discussion is a showcase of four Australian EdTech products focussed on maximising student engagement in a digital environment: Education Horizons Group, Verso Learning, edQuire and Smart Stone Technology." id="79" name="Google Shape;79;p11" title="K12 EdTech Showcase - Student Engagement in a Digital Environment">
            <a:hlinkClick r:id="rId6"/>
          </p:cNvPr>
          <p:cNvPicPr preferRelativeResize="0"/>
          <p:nvPr/>
        </p:nvPicPr>
        <p:blipFill>
          <a:blip r:embed="rId7">
            <a:alphaModFix/>
          </a:blip>
          <a:stretch>
            <a:fillRect/>
          </a:stretch>
        </p:blipFill>
        <p:spPr>
          <a:xfrm>
            <a:off x="5324025" y="1800525"/>
            <a:ext cx="6580100" cy="41715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
                                        </p:tgtEl>
                                        <p:attrNameLst>
                                          <p:attrName>style.visibility</p:attrName>
                                        </p:attrNameLst>
                                      </p:cBhvr>
                                      <p:to>
                                        <p:strVal val="visible"/>
                                      </p:to>
                                    </p:set>
                                    <p:animEffect filter="fade" transition="in">
                                      <p:cBhvr>
                                        <p:cTn dur="1000"/>
                                        <p:tgtEl>
                                          <p:spTgt spid="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2"/>
          <p:cNvSpPr/>
          <p:nvPr/>
        </p:nvSpPr>
        <p:spPr>
          <a:xfrm>
            <a:off x="567001" y="2403125"/>
            <a:ext cx="5242560" cy="3017520"/>
          </a:xfrm>
          <a:custGeom>
            <a:rect b="b" l="l" r="r" t="t"/>
            <a:pathLst>
              <a:path extrusionOk="0" h="6858000" w="12192000">
                <a:moveTo>
                  <a:pt x="0" y="0"/>
                </a:moveTo>
                <a:lnTo>
                  <a:pt x="12192000" y="0"/>
                </a:lnTo>
                <a:lnTo>
                  <a:pt x="12192000" y="6858000"/>
                </a:lnTo>
                <a:lnTo>
                  <a:pt x="0" y="6858000"/>
                </a:lnTo>
                <a:close/>
              </a:path>
            </a:pathLst>
          </a:custGeom>
          <a:solidFill>
            <a:srgbClr val="FFCA08"/>
          </a:solidFill>
          <a:ln>
            <a:noFill/>
          </a:ln>
        </p:spPr>
      </p:sp>
      <p:sp>
        <p:nvSpPr>
          <p:cNvPr id="85" name="Google Shape;85;p12"/>
          <p:cNvSpPr txBox="1"/>
          <p:nvPr/>
        </p:nvSpPr>
        <p:spPr>
          <a:xfrm>
            <a:off x="2214900" y="261775"/>
            <a:ext cx="7762200" cy="1447500"/>
          </a:xfrm>
          <a:prstGeom prst="rect">
            <a:avLst/>
          </a:prstGeom>
          <a:noFill/>
          <a:ln>
            <a:noFill/>
          </a:ln>
        </p:spPr>
        <p:txBody>
          <a:bodyPr anchorCtr="0" anchor="ctr" bIns="91425" lIns="91425" spcFirstLastPara="1" rIns="91425" wrap="square" tIns="91425">
            <a:noAutofit/>
          </a:bodyPr>
          <a:lstStyle/>
          <a:p>
            <a:pPr indent="-381000" lvl="0" marL="457200" marR="0" rtl="0" algn="ctr">
              <a:lnSpc>
                <a:spcPct val="100000"/>
              </a:lnSpc>
              <a:spcBef>
                <a:spcPts val="0"/>
              </a:spcBef>
              <a:spcAft>
                <a:spcPts val="0"/>
              </a:spcAft>
              <a:buClr>
                <a:schemeClr val="dk1"/>
              </a:buClr>
              <a:buSzPts val="2400"/>
              <a:buFont typeface="Philosopher"/>
              <a:buAutoNum type="arabicPeriod"/>
            </a:pPr>
            <a:r>
              <a:rPr b="1" lang="cs-CZ" sz="2400">
                <a:solidFill>
                  <a:schemeClr val="dk1"/>
                </a:solidFill>
                <a:latin typeface="Philosopher"/>
                <a:ea typeface="Philosopher"/>
                <a:cs typeface="Philosopher"/>
                <a:sym typeface="Philosopher"/>
              </a:rPr>
              <a:t>Introduction to Engagement Strategies in Digital Environments (II)</a:t>
            </a:r>
            <a:endParaRPr b="1" i="0" sz="2400" u="none" cap="none" strike="noStrike">
              <a:solidFill>
                <a:schemeClr val="dk1"/>
              </a:solidFill>
              <a:latin typeface="Philosopher"/>
              <a:ea typeface="Philosopher"/>
              <a:cs typeface="Philosopher"/>
              <a:sym typeface="Philosopher"/>
            </a:endParaRPr>
          </a:p>
        </p:txBody>
      </p:sp>
      <p:grpSp>
        <p:nvGrpSpPr>
          <p:cNvPr id="86" name="Google Shape;86;p12"/>
          <p:cNvGrpSpPr/>
          <p:nvPr/>
        </p:nvGrpSpPr>
        <p:grpSpPr>
          <a:xfrm>
            <a:off x="5470011" y="1544372"/>
            <a:ext cx="1251984" cy="358200"/>
            <a:chOff x="5470062" y="1167647"/>
            <a:chExt cx="1251984" cy="358200"/>
          </a:xfrm>
        </p:grpSpPr>
        <p:sp>
          <p:nvSpPr>
            <p:cNvPr id="87" name="Google Shape;87;p12"/>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8" name="Google Shape;88;p12"/>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9" name="Google Shape;89;p12"/>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90" name="Google Shape;90;p12"/>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pic>
        <p:nvPicPr>
          <p:cNvPr id="91" name="Google Shape;91;p12"/>
          <p:cNvPicPr preferRelativeResize="0"/>
          <p:nvPr/>
        </p:nvPicPr>
        <p:blipFill rotWithShape="1">
          <a:blip r:embed="rId4">
            <a:alphaModFix/>
          </a:blip>
          <a:srcRect b="0" l="0" r="0" t="0"/>
          <a:stretch/>
        </p:blipFill>
        <p:spPr>
          <a:xfrm>
            <a:off x="163286" y="6283219"/>
            <a:ext cx="2247900" cy="460922"/>
          </a:xfrm>
          <a:prstGeom prst="rect">
            <a:avLst/>
          </a:prstGeom>
          <a:noFill/>
          <a:ln>
            <a:noFill/>
          </a:ln>
        </p:spPr>
      </p:pic>
      <p:sp>
        <p:nvSpPr>
          <p:cNvPr id="92" name="Google Shape;92;p12"/>
          <p:cNvSpPr txBox="1"/>
          <p:nvPr/>
        </p:nvSpPr>
        <p:spPr>
          <a:xfrm>
            <a:off x="728725" y="2577600"/>
            <a:ext cx="4919100" cy="2750400"/>
          </a:xfrm>
          <a:prstGeom prst="rect">
            <a:avLst/>
          </a:prstGeom>
          <a:noFill/>
          <a:ln>
            <a:noFill/>
          </a:ln>
        </p:spPr>
        <p:txBody>
          <a:bodyPr anchorCtr="0" anchor="ctr" bIns="91425" lIns="91425" spcFirstLastPara="1" rIns="91425" wrap="square" tIns="91425">
            <a:noAutofit/>
          </a:bodyPr>
          <a:lstStyle/>
          <a:p>
            <a:pPr indent="-355600" lvl="0" marL="457200" rtl="0" algn="l">
              <a:lnSpc>
                <a:spcPct val="115000"/>
              </a:lnSpc>
              <a:spcBef>
                <a:spcPts val="1500"/>
              </a:spcBef>
              <a:spcAft>
                <a:spcPts val="0"/>
              </a:spcAft>
              <a:buClr>
                <a:schemeClr val="dk1"/>
              </a:buClr>
              <a:buSzPts val="2000"/>
              <a:buFont typeface="Philosopher"/>
              <a:buChar char="●"/>
            </a:pPr>
            <a:r>
              <a:rPr b="1" lang="cs-CZ" sz="2000">
                <a:solidFill>
                  <a:schemeClr val="dk1"/>
                </a:solidFill>
                <a:latin typeface="Philosopher"/>
                <a:ea typeface="Philosopher"/>
                <a:cs typeface="Philosopher"/>
                <a:sym typeface="Philosopher"/>
              </a:rPr>
              <a:t>Self-Reflection Exercise </a:t>
            </a:r>
            <a:r>
              <a:rPr lang="cs-CZ" sz="2000">
                <a:solidFill>
                  <a:schemeClr val="dk1"/>
                </a:solidFill>
                <a:latin typeface="Philosopher"/>
                <a:ea typeface="Philosopher"/>
                <a:cs typeface="Philosopher"/>
                <a:sym typeface="Philosopher"/>
              </a:rPr>
              <a:t>(15 minutes)</a:t>
            </a:r>
            <a:endParaRPr sz="2000">
              <a:solidFill>
                <a:schemeClr val="dk1"/>
              </a:solidFill>
              <a:latin typeface="Philosopher"/>
              <a:ea typeface="Philosopher"/>
              <a:cs typeface="Philosopher"/>
              <a:sym typeface="Philosopher"/>
            </a:endParaRPr>
          </a:p>
          <a:p>
            <a:pPr indent="-355599" lvl="4" marL="899999" rtl="0" algn="l">
              <a:lnSpc>
                <a:spcPct val="115000"/>
              </a:lnSpc>
              <a:spcBef>
                <a:spcPts val="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Take notes on key concepts from the presentation.</a:t>
            </a:r>
            <a:endParaRPr sz="2000">
              <a:solidFill>
                <a:schemeClr val="dk1"/>
              </a:solidFill>
              <a:latin typeface="Philosopher"/>
              <a:ea typeface="Philosopher"/>
              <a:cs typeface="Philosopher"/>
              <a:sym typeface="Philosopher"/>
            </a:endParaRPr>
          </a:p>
          <a:p>
            <a:pPr indent="-355599" lvl="4" marL="899999" rtl="0" algn="l">
              <a:lnSpc>
                <a:spcPct val="115000"/>
              </a:lnSpc>
              <a:spcBef>
                <a:spcPts val="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Reflect on your own teaching experiences and how engagement strategies have influenced your learners.</a:t>
            </a:r>
            <a:endParaRPr sz="3400">
              <a:solidFill>
                <a:schemeClr val="dk1"/>
              </a:solidFill>
              <a:latin typeface="Philosopher"/>
              <a:ea typeface="Philosopher"/>
              <a:cs typeface="Philosopher"/>
              <a:sym typeface="Philosopher"/>
            </a:endParaRPr>
          </a:p>
        </p:txBody>
      </p:sp>
      <p:sp>
        <p:nvSpPr>
          <p:cNvPr id="93" name="Google Shape;93;p12"/>
          <p:cNvSpPr/>
          <p:nvPr/>
        </p:nvSpPr>
        <p:spPr>
          <a:xfrm>
            <a:off x="6245176" y="3033675"/>
            <a:ext cx="5623560" cy="3433286"/>
          </a:xfrm>
          <a:custGeom>
            <a:rect b="b" l="l" r="r" t="t"/>
            <a:pathLst>
              <a:path extrusionOk="0" h="5143500" w="9144000">
                <a:moveTo>
                  <a:pt x="0" y="0"/>
                </a:moveTo>
                <a:lnTo>
                  <a:pt x="9144000" y="0"/>
                </a:lnTo>
                <a:lnTo>
                  <a:pt x="9144000" y="5143500"/>
                </a:lnTo>
                <a:lnTo>
                  <a:pt x="0" y="5143500"/>
                </a:lnTo>
                <a:lnTo>
                  <a:pt x="0" y="0"/>
                </a:lnTo>
                <a:close/>
              </a:path>
            </a:pathLst>
          </a:custGeom>
          <a:blipFill rotWithShape="1">
            <a:blip r:embed="rId5">
              <a:alphaModFix/>
            </a:blip>
            <a:stretch>
              <a:fillRect b="0" l="-6249" r="-6249" t="0"/>
            </a:stretch>
          </a:blipFill>
          <a:ln>
            <a:noFill/>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13"/>
          <p:cNvSpPr/>
          <p:nvPr/>
        </p:nvSpPr>
        <p:spPr>
          <a:xfrm rot="10800000">
            <a:off x="5392373" y="1469479"/>
            <a:ext cx="6432602" cy="4813746"/>
          </a:xfrm>
          <a:custGeom>
            <a:rect b="b" l="l" r="r" t="t"/>
            <a:pathLst>
              <a:path extrusionOk="0" h="3835654" w="17385412">
                <a:moveTo>
                  <a:pt x="0" y="0"/>
                </a:moveTo>
                <a:lnTo>
                  <a:pt x="17385412" y="0"/>
                </a:lnTo>
                <a:lnTo>
                  <a:pt x="17385412" y="3835654"/>
                </a:lnTo>
                <a:lnTo>
                  <a:pt x="0" y="3835654"/>
                </a:lnTo>
                <a:close/>
              </a:path>
            </a:pathLst>
          </a:custGeom>
          <a:solidFill>
            <a:srgbClr val="FFCA08"/>
          </a:solidFill>
          <a:ln>
            <a:noFill/>
          </a:ln>
        </p:spPr>
      </p:sp>
      <p:sp>
        <p:nvSpPr>
          <p:cNvPr id="99" name="Google Shape;99;p13"/>
          <p:cNvSpPr txBox="1"/>
          <p:nvPr/>
        </p:nvSpPr>
        <p:spPr>
          <a:xfrm>
            <a:off x="2137300" y="-114429"/>
            <a:ext cx="7762200" cy="974700"/>
          </a:xfrm>
          <a:prstGeom prst="rect">
            <a:avLst/>
          </a:prstGeom>
          <a:noFill/>
          <a:ln>
            <a:noFill/>
          </a:ln>
        </p:spPr>
        <p:txBody>
          <a:bodyPr anchorCtr="0" anchor="ctr" bIns="91425" lIns="91425" spcFirstLastPara="1" rIns="91425" wrap="square" tIns="91425">
            <a:noAutofit/>
          </a:bodyPr>
          <a:lstStyle/>
          <a:p>
            <a:pPr indent="0" lvl="0" marL="457200" marR="0" rtl="0" algn="ctr">
              <a:lnSpc>
                <a:spcPct val="100000"/>
              </a:lnSpc>
              <a:spcBef>
                <a:spcPts val="0"/>
              </a:spcBef>
              <a:spcAft>
                <a:spcPts val="0"/>
              </a:spcAft>
              <a:buNone/>
            </a:pPr>
            <a:r>
              <a:rPr b="1" lang="cs-CZ" sz="2400">
                <a:solidFill>
                  <a:schemeClr val="dk1"/>
                </a:solidFill>
                <a:latin typeface="Philosopher"/>
                <a:ea typeface="Philosopher"/>
                <a:cs typeface="Philosopher"/>
                <a:sym typeface="Philosopher"/>
              </a:rPr>
              <a:t>2. </a:t>
            </a:r>
            <a:r>
              <a:rPr b="1" lang="cs-CZ" sz="2400">
                <a:solidFill>
                  <a:schemeClr val="dk1"/>
                </a:solidFill>
                <a:latin typeface="Philosopher"/>
                <a:ea typeface="Philosopher"/>
                <a:cs typeface="Philosopher"/>
                <a:sym typeface="Philosopher"/>
              </a:rPr>
              <a:t>Working in Non-Traditional Environments (I)</a:t>
            </a:r>
            <a:endParaRPr b="1" i="0" sz="2400" u="none" cap="none" strike="noStrike">
              <a:solidFill>
                <a:schemeClr val="dk1"/>
              </a:solidFill>
              <a:latin typeface="Philosopher"/>
              <a:ea typeface="Philosopher"/>
              <a:cs typeface="Philosopher"/>
              <a:sym typeface="Philosopher"/>
            </a:endParaRPr>
          </a:p>
        </p:txBody>
      </p:sp>
      <p:grpSp>
        <p:nvGrpSpPr>
          <p:cNvPr id="100" name="Google Shape;100;p13"/>
          <p:cNvGrpSpPr/>
          <p:nvPr/>
        </p:nvGrpSpPr>
        <p:grpSpPr>
          <a:xfrm>
            <a:off x="5392411" y="676122"/>
            <a:ext cx="1251984" cy="358200"/>
            <a:chOff x="5470062" y="1167647"/>
            <a:chExt cx="1251984" cy="358200"/>
          </a:xfrm>
        </p:grpSpPr>
        <p:sp>
          <p:nvSpPr>
            <p:cNvPr id="101" name="Google Shape;101;p13"/>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2" name="Google Shape;102;p13"/>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3" name="Google Shape;103;p13"/>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104" name="Google Shape;104;p13"/>
          <p:cNvPicPr preferRelativeResize="0"/>
          <p:nvPr/>
        </p:nvPicPr>
        <p:blipFill rotWithShape="1">
          <a:blip r:embed="rId3">
            <a:alphaModFix/>
          </a:blip>
          <a:srcRect b="0" l="0" r="0" t="0"/>
          <a:stretch/>
        </p:blipFill>
        <p:spPr>
          <a:xfrm>
            <a:off x="10547975" y="0"/>
            <a:ext cx="1723784" cy="1218637"/>
          </a:xfrm>
          <a:prstGeom prst="rect">
            <a:avLst/>
          </a:prstGeom>
          <a:noFill/>
          <a:ln>
            <a:noFill/>
          </a:ln>
        </p:spPr>
      </p:pic>
      <p:pic>
        <p:nvPicPr>
          <p:cNvPr id="105" name="Google Shape;105;p13"/>
          <p:cNvPicPr preferRelativeResize="0"/>
          <p:nvPr/>
        </p:nvPicPr>
        <p:blipFill rotWithShape="1">
          <a:blip r:embed="rId4">
            <a:alphaModFix/>
          </a:blip>
          <a:srcRect b="0" l="0" r="0" t="0"/>
          <a:stretch/>
        </p:blipFill>
        <p:spPr>
          <a:xfrm>
            <a:off x="85686" y="6283219"/>
            <a:ext cx="2247900" cy="460922"/>
          </a:xfrm>
          <a:prstGeom prst="rect">
            <a:avLst/>
          </a:prstGeom>
          <a:noFill/>
          <a:ln>
            <a:noFill/>
          </a:ln>
        </p:spPr>
      </p:pic>
      <p:sp>
        <p:nvSpPr>
          <p:cNvPr id="106" name="Google Shape;106;p13"/>
          <p:cNvSpPr txBox="1"/>
          <p:nvPr/>
        </p:nvSpPr>
        <p:spPr>
          <a:xfrm>
            <a:off x="85675" y="1575600"/>
            <a:ext cx="5306700" cy="3706800"/>
          </a:xfrm>
          <a:prstGeom prst="rect">
            <a:avLst/>
          </a:prstGeom>
          <a:noFill/>
          <a:ln>
            <a:noFill/>
          </a:ln>
        </p:spPr>
        <p:txBody>
          <a:bodyPr anchorCtr="0" anchor="ctr" bIns="91425" lIns="91425" spcFirstLastPara="1" rIns="91425" wrap="square" tIns="91425">
            <a:noAutofit/>
          </a:bodyPr>
          <a:lstStyle/>
          <a:p>
            <a:pPr indent="-342900" lvl="0" marL="457200" marR="0" rtl="0" algn="l">
              <a:lnSpc>
                <a:spcPct val="115000"/>
              </a:lnSpc>
              <a:spcBef>
                <a:spcPts val="1500"/>
              </a:spcBef>
              <a:spcAft>
                <a:spcPts val="0"/>
              </a:spcAft>
              <a:buClr>
                <a:schemeClr val="dk1"/>
              </a:buClr>
              <a:buSzPts val="1800"/>
              <a:buFont typeface="Philosopher"/>
              <a:buChar char="●"/>
            </a:pPr>
            <a:r>
              <a:rPr lang="cs-CZ" sz="1800">
                <a:solidFill>
                  <a:schemeClr val="dk1"/>
                </a:solidFill>
                <a:latin typeface="Philosopher"/>
                <a:ea typeface="Philosopher"/>
                <a:cs typeface="Philosopher"/>
                <a:sym typeface="Philosopher"/>
              </a:rPr>
              <a:t>Resource 2: Article Reading (1 hour)</a:t>
            </a:r>
            <a:endParaRPr sz="1800">
              <a:solidFill>
                <a:schemeClr val="dk1"/>
              </a:solidFill>
              <a:latin typeface="Philosopher"/>
              <a:ea typeface="Philosopher"/>
              <a:cs typeface="Philosopher"/>
              <a:sym typeface="Philosopher"/>
            </a:endParaRPr>
          </a:p>
          <a:p>
            <a:pPr indent="-342900" lvl="1" marL="914400" marR="0" rtl="0" algn="l">
              <a:lnSpc>
                <a:spcPct val="115000"/>
              </a:lnSpc>
              <a:spcBef>
                <a:spcPts val="0"/>
              </a:spcBef>
              <a:spcAft>
                <a:spcPts val="0"/>
              </a:spcAft>
              <a:buClr>
                <a:schemeClr val="dk1"/>
              </a:buClr>
              <a:buSzPts val="1800"/>
              <a:buFont typeface="Philosopher"/>
              <a:buChar char="○"/>
            </a:pPr>
            <a:r>
              <a:rPr lang="cs-CZ" sz="1800">
                <a:solidFill>
                  <a:schemeClr val="dk1"/>
                </a:solidFill>
                <a:latin typeface="Philosopher"/>
                <a:ea typeface="Philosopher"/>
                <a:cs typeface="Philosopher"/>
                <a:sym typeface="Philosopher"/>
              </a:rPr>
              <a:t>Read an article about the challenges and benefits of working in non-traditional teaching environments.</a:t>
            </a:r>
            <a:endParaRPr sz="1800">
              <a:solidFill>
                <a:schemeClr val="dk1"/>
              </a:solidFill>
              <a:latin typeface="Philosopher"/>
              <a:ea typeface="Philosopher"/>
              <a:cs typeface="Philosopher"/>
              <a:sym typeface="Philosopher"/>
            </a:endParaRPr>
          </a:p>
          <a:p>
            <a:pPr indent="-342900" lvl="1" marL="914400" marR="0" rtl="0" algn="l">
              <a:lnSpc>
                <a:spcPct val="115000"/>
              </a:lnSpc>
              <a:spcBef>
                <a:spcPts val="0"/>
              </a:spcBef>
              <a:spcAft>
                <a:spcPts val="0"/>
              </a:spcAft>
              <a:buClr>
                <a:schemeClr val="dk1"/>
              </a:buClr>
              <a:buSzPts val="1800"/>
              <a:buFont typeface="Philosopher"/>
              <a:buChar char="○"/>
            </a:pPr>
            <a:r>
              <a:rPr lang="cs-CZ" sz="1800">
                <a:solidFill>
                  <a:schemeClr val="dk1"/>
                </a:solidFill>
                <a:latin typeface="Philosopher"/>
                <a:ea typeface="Philosopher"/>
                <a:cs typeface="Philosopher"/>
                <a:sym typeface="Philosopher"/>
              </a:rPr>
              <a:t>Gain an understanding of how digital environments have transformed education.</a:t>
            </a:r>
            <a:endParaRPr sz="1800">
              <a:solidFill>
                <a:schemeClr val="dk1"/>
              </a:solidFill>
              <a:latin typeface="Philosopher"/>
              <a:ea typeface="Philosopher"/>
              <a:cs typeface="Philosopher"/>
              <a:sym typeface="Philosopher"/>
            </a:endParaRPr>
          </a:p>
          <a:p>
            <a:pPr indent="-342900" lvl="1" marL="914400" marR="0" rtl="0" algn="l">
              <a:lnSpc>
                <a:spcPct val="115000"/>
              </a:lnSpc>
              <a:spcBef>
                <a:spcPts val="0"/>
              </a:spcBef>
              <a:spcAft>
                <a:spcPts val="0"/>
              </a:spcAft>
              <a:buClr>
                <a:schemeClr val="dk1"/>
              </a:buClr>
              <a:buSzPts val="1800"/>
              <a:buFont typeface="Philosopher"/>
              <a:buChar char="○"/>
            </a:pPr>
            <a:r>
              <a:rPr lang="cs-CZ" sz="1800">
                <a:solidFill>
                  <a:schemeClr val="dk1"/>
                </a:solidFill>
                <a:latin typeface="Philosopher"/>
                <a:ea typeface="Philosopher"/>
                <a:cs typeface="Philosopher"/>
                <a:sym typeface="Philosopher"/>
              </a:rPr>
              <a:t>Link:</a:t>
            </a:r>
            <a:r>
              <a:rPr lang="cs-CZ" sz="1800">
                <a:solidFill>
                  <a:schemeClr val="dk1"/>
                </a:solidFill>
                <a:uFill>
                  <a:noFill/>
                </a:uFill>
                <a:latin typeface="Philosopher"/>
                <a:ea typeface="Philosopher"/>
                <a:cs typeface="Philosopher"/>
                <a:sym typeface="Philosopher"/>
                <a:hlinkClick r:id="rId5">
                  <a:extLst>
                    <a:ext uri="{A12FA001-AC4F-418D-AE19-62706E023703}">
                      <ahyp:hlinkClr val="tx"/>
                    </a:ext>
                  </a:extLst>
                </a:hlinkClick>
              </a:rPr>
              <a:t> </a:t>
            </a:r>
            <a:r>
              <a:rPr lang="cs-CZ" sz="1800" u="sng">
                <a:solidFill>
                  <a:schemeClr val="hlink"/>
                </a:solidFill>
                <a:latin typeface="Philosopher"/>
                <a:ea typeface="Philosopher"/>
                <a:cs typeface="Philosopher"/>
                <a:sym typeface="Philosopher"/>
                <a:hlinkClick r:id="rId6"/>
              </a:rPr>
              <a:t>https://onlinelibrary.wiley.com/doi/epdf/10.1111/ijtd.12171</a:t>
            </a:r>
            <a:r>
              <a:rPr lang="cs-CZ" sz="1800">
                <a:solidFill>
                  <a:schemeClr val="dk1"/>
                </a:solidFill>
                <a:latin typeface="Philosopher"/>
                <a:ea typeface="Philosopher"/>
                <a:cs typeface="Philosopher"/>
                <a:sym typeface="Philosopher"/>
              </a:rPr>
              <a:t> </a:t>
            </a:r>
            <a:endParaRPr sz="1800">
              <a:solidFill>
                <a:schemeClr val="dk1"/>
              </a:solidFill>
              <a:latin typeface="Philosopher"/>
              <a:ea typeface="Philosopher"/>
              <a:cs typeface="Philosopher"/>
              <a:sym typeface="Philosopher"/>
            </a:endParaRPr>
          </a:p>
          <a:p>
            <a:pPr indent="-342900" lvl="1" marL="914400" marR="0" rtl="0" algn="l">
              <a:lnSpc>
                <a:spcPct val="115000"/>
              </a:lnSpc>
              <a:spcBef>
                <a:spcPts val="1000"/>
              </a:spcBef>
              <a:spcAft>
                <a:spcPts val="1000"/>
              </a:spcAft>
              <a:buClr>
                <a:schemeClr val="dk1"/>
              </a:buClr>
              <a:buSzPts val="1800"/>
              <a:buFont typeface="Philosopher"/>
              <a:buChar char="○"/>
            </a:pPr>
            <a:r>
              <a:rPr lang="cs-CZ" sz="1800">
                <a:solidFill>
                  <a:schemeClr val="dk1"/>
                </a:solidFill>
                <a:latin typeface="Philosopher"/>
                <a:ea typeface="Philosopher"/>
                <a:cs typeface="Philosopher"/>
                <a:sym typeface="Philosopher"/>
              </a:rPr>
              <a:t>For the translation of the article - try deeple.com </a:t>
            </a:r>
            <a:endParaRPr sz="1800">
              <a:solidFill>
                <a:schemeClr val="dk1"/>
              </a:solidFill>
              <a:latin typeface="Philosopher"/>
              <a:ea typeface="Philosopher"/>
              <a:cs typeface="Philosopher"/>
              <a:sym typeface="Philosopher"/>
            </a:endParaRPr>
          </a:p>
        </p:txBody>
      </p:sp>
      <p:sp>
        <p:nvSpPr>
          <p:cNvPr id="107" name="Google Shape;107;p13"/>
          <p:cNvSpPr txBox="1"/>
          <p:nvPr/>
        </p:nvSpPr>
        <p:spPr>
          <a:xfrm>
            <a:off x="5530175" y="2188825"/>
            <a:ext cx="6198300" cy="341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cs-CZ">
                <a:latin typeface="Philosopher"/>
                <a:ea typeface="Philosopher"/>
                <a:cs typeface="Philosopher"/>
                <a:sym typeface="Philosopher"/>
              </a:rPr>
              <a:t>SUMMARY of the article </a:t>
            </a:r>
            <a:endParaRPr>
              <a:latin typeface="Philosopher"/>
              <a:ea typeface="Philosopher"/>
              <a:cs typeface="Philosopher"/>
              <a:sym typeface="Philosopher"/>
            </a:endParaRPr>
          </a:p>
          <a:p>
            <a:pPr indent="0" lvl="0" marL="0" rtl="0" algn="ctr">
              <a:spcBef>
                <a:spcPts val="0"/>
              </a:spcBef>
              <a:spcAft>
                <a:spcPts val="0"/>
              </a:spcAft>
              <a:buNone/>
            </a:pPr>
            <a:r>
              <a:rPr b="1" lang="cs-CZ">
                <a:latin typeface="Philosopher"/>
                <a:ea typeface="Philosopher"/>
                <a:cs typeface="Philosopher"/>
                <a:sym typeface="Philosopher"/>
              </a:rPr>
              <a:t>“</a:t>
            </a:r>
            <a:r>
              <a:rPr b="1" lang="cs-CZ">
                <a:solidFill>
                  <a:schemeClr val="dk1"/>
                </a:solidFill>
                <a:latin typeface="Times New Roman"/>
                <a:ea typeface="Times New Roman"/>
                <a:cs typeface="Times New Roman"/>
                <a:sym typeface="Times New Roman"/>
              </a:rPr>
              <a:t>The relationship between trainers’ media-didactical competence and media-didactical self-efficacy, attitudes and use of digital media in training”</a:t>
            </a:r>
            <a:endParaRPr b="1">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200">
              <a:solidFill>
                <a:schemeClr val="dk1"/>
              </a:solidFill>
              <a:latin typeface="Times New Roman"/>
              <a:ea typeface="Times New Roman"/>
              <a:cs typeface="Times New Roman"/>
              <a:sym typeface="Times New Roman"/>
            </a:endParaRPr>
          </a:p>
          <a:p>
            <a:pPr indent="0" lvl="0" marL="0" rtl="0" algn="ctr">
              <a:lnSpc>
                <a:spcPct val="115000"/>
              </a:lnSpc>
              <a:spcBef>
                <a:spcPts val="0"/>
              </a:spcBef>
              <a:spcAft>
                <a:spcPts val="0"/>
              </a:spcAft>
              <a:buNone/>
            </a:pPr>
            <a:r>
              <a:rPr lang="cs-CZ" sz="1200">
                <a:solidFill>
                  <a:schemeClr val="dk1"/>
                </a:solidFill>
                <a:latin typeface="Times New Roman"/>
                <a:ea typeface="Times New Roman"/>
                <a:cs typeface="Times New Roman"/>
                <a:sym typeface="Times New Roman"/>
              </a:rPr>
              <a:t>Caroline Bonnes, Carmen Leiser,Bernhard Schmidt-Hertha, Karin Julia Rott and </a:t>
            </a:r>
            <a:br>
              <a:rPr lang="cs-CZ" sz="1200">
                <a:solidFill>
                  <a:schemeClr val="dk1"/>
                </a:solidFill>
                <a:latin typeface="Times New Roman"/>
                <a:ea typeface="Times New Roman"/>
                <a:cs typeface="Times New Roman"/>
                <a:sym typeface="Times New Roman"/>
              </a:rPr>
            </a:br>
            <a:r>
              <a:rPr lang="cs-CZ" sz="1200">
                <a:solidFill>
                  <a:schemeClr val="dk1"/>
                </a:solidFill>
                <a:latin typeface="Times New Roman"/>
                <a:ea typeface="Times New Roman"/>
                <a:cs typeface="Times New Roman"/>
                <a:sym typeface="Times New Roman"/>
              </a:rPr>
              <a:t>Sabine Hochholdinger</a:t>
            </a:r>
            <a:br>
              <a:rPr lang="cs-CZ" sz="1200">
                <a:solidFill>
                  <a:schemeClr val="dk1"/>
                </a:solidFill>
                <a:latin typeface="Times New Roman"/>
                <a:ea typeface="Times New Roman"/>
                <a:cs typeface="Times New Roman"/>
                <a:sym typeface="Times New Roman"/>
              </a:rPr>
            </a:br>
            <a:endParaRPr sz="800">
              <a:solidFill>
                <a:schemeClr val="dk1"/>
              </a:solidFill>
              <a:latin typeface="Times New Roman"/>
              <a:ea typeface="Times New Roman"/>
              <a:cs typeface="Times New Roman"/>
              <a:sym typeface="Times New Roman"/>
            </a:endParaRPr>
          </a:p>
          <a:p>
            <a:pPr indent="0" lvl="0" marL="0" rtl="0" algn="ctr">
              <a:spcBef>
                <a:spcPts val="0"/>
              </a:spcBef>
              <a:spcAft>
                <a:spcPts val="0"/>
              </a:spcAft>
              <a:buNone/>
            </a:pPr>
            <a:r>
              <a:rPr i="1" lang="cs-CZ">
                <a:latin typeface="Philosopher"/>
                <a:ea typeface="Philosopher"/>
                <a:cs typeface="Philosopher"/>
                <a:sym typeface="Philosopher"/>
              </a:rPr>
              <a:t>The   ongoing   digitalization   in   the   training   sector   produces   new  demands  on  the  media-didactical  competence  of  trainers.  We  conducted  an  online  survey  of  279  trainers  in  Germany  to  investigate  the relationships  among  media-didactical  competence,  media-didactical self-efficacy,  attitudes  toward  the  use  of digital media and the actual use of digital media in training. Furthermore,  we  compared  trainers  who attended  a  course  on  digital  media  with  trainers  who  did  not  attend such  a  course.  The  analysis  of  the  theoretically  expected  correlations between  the variables resulted in not all hypotheses being accepted. The analysis  of  the  group  differences  showed  that  the  trainers  who  attended a course on digital media had higher media-didactical competence and  media-didactical  self-efficacy  scores  and  used  digital  media  more often  in  training.  There  was  no  significant  difference in negative attitudes. The implications for the promotion of the media-didactical competence of trainers are discussed.</a:t>
            </a:r>
            <a:endParaRPr i="1">
              <a:latin typeface="Philosopher"/>
              <a:ea typeface="Philosopher"/>
              <a:cs typeface="Philosopher"/>
              <a:sym typeface="Philosophe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14"/>
          <p:cNvSpPr/>
          <p:nvPr/>
        </p:nvSpPr>
        <p:spPr>
          <a:xfrm>
            <a:off x="0" y="-60800"/>
            <a:ext cx="12481560" cy="709803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6668" l="0" r="0" t="-16668"/>
            </a:stretch>
          </a:blipFill>
          <a:ln>
            <a:noFill/>
          </a:ln>
        </p:spPr>
      </p:sp>
      <p:sp>
        <p:nvSpPr>
          <p:cNvPr id="113" name="Google Shape;113;p14"/>
          <p:cNvSpPr/>
          <p:nvPr/>
        </p:nvSpPr>
        <p:spPr>
          <a:xfrm>
            <a:off x="1643725" y="2594325"/>
            <a:ext cx="5730240" cy="3017520"/>
          </a:xfrm>
          <a:custGeom>
            <a:rect b="b" l="l" r="r" t="t"/>
            <a:pathLst>
              <a:path extrusionOk="0" h="6858000" w="12192000">
                <a:moveTo>
                  <a:pt x="0" y="0"/>
                </a:moveTo>
                <a:lnTo>
                  <a:pt x="12192000" y="0"/>
                </a:lnTo>
                <a:lnTo>
                  <a:pt x="12192000" y="6858000"/>
                </a:lnTo>
                <a:lnTo>
                  <a:pt x="0" y="6858000"/>
                </a:lnTo>
                <a:close/>
              </a:path>
            </a:pathLst>
          </a:custGeom>
          <a:solidFill>
            <a:srgbClr val="FFCA08"/>
          </a:solidFill>
          <a:ln>
            <a:noFill/>
          </a:ln>
        </p:spPr>
      </p:sp>
      <p:sp>
        <p:nvSpPr>
          <p:cNvPr id="114" name="Google Shape;114;p14"/>
          <p:cNvSpPr txBox="1"/>
          <p:nvPr/>
        </p:nvSpPr>
        <p:spPr>
          <a:xfrm>
            <a:off x="2214900" y="-77162"/>
            <a:ext cx="7762200" cy="1084200"/>
          </a:xfrm>
          <a:prstGeom prst="rect">
            <a:avLst/>
          </a:prstGeom>
          <a:noFill/>
          <a:ln>
            <a:noFill/>
          </a:ln>
        </p:spPr>
        <p:txBody>
          <a:bodyPr anchorCtr="0" anchor="ctr" bIns="91425" lIns="91425" spcFirstLastPara="1" rIns="91425" wrap="square" tIns="91425">
            <a:noAutofit/>
          </a:bodyPr>
          <a:lstStyle/>
          <a:p>
            <a:pPr indent="0" lvl="0" marL="457200" marR="0" rtl="0" algn="ctr">
              <a:lnSpc>
                <a:spcPct val="100000"/>
              </a:lnSpc>
              <a:spcBef>
                <a:spcPts val="0"/>
              </a:spcBef>
              <a:spcAft>
                <a:spcPts val="0"/>
              </a:spcAft>
              <a:buNone/>
            </a:pPr>
            <a:r>
              <a:rPr b="1" lang="cs-CZ" sz="2400">
                <a:solidFill>
                  <a:schemeClr val="dk1"/>
                </a:solidFill>
                <a:latin typeface="Philosopher"/>
                <a:ea typeface="Philosopher"/>
                <a:cs typeface="Philosopher"/>
                <a:sym typeface="Philosopher"/>
              </a:rPr>
              <a:t>2. Working in Non-Traditional Environments (II)</a:t>
            </a:r>
            <a:endParaRPr b="1" i="0" sz="2400" u="none" cap="none" strike="noStrike">
              <a:solidFill>
                <a:schemeClr val="dk1"/>
              </a:solidFill>
              <a:latin typeface="Philosopher"/>
              <a:ea typeface="Philosopher"/>
              <a:cs typeface="Philosopher"/>
              <a:sym typeface="Philosopher"/>
            </a:endParaRPr>
          </a:p>
        </p:txBody>
      </p:sp>
      <p:grpSp>
        <p:nvGrpSpPr>
          <p:cNvPr id="115" name="Google Shape;115;p14"/>
          <p:cNvGrpSpPr/>
          <p:nvPr/>
        </p:nvGrpSpPr>
        <p:grpSpPr>
          <a:xfrm>
            <a:off x="5614786" y="784222"/>
            <a:ext cx="1251984" cy="358200"/>
            <a:chOff x="5470062" y="1167647"/>
            <a:chExt cx="1251984" cy="358200"/>
          </a:xfrm>
        </p:grpSpPr>
        <p:sp>
          <p:nvSpPr>
            <p:cNvPr id="116" name="Google Shape;116;p14"/>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7" name="Google Shape;117;p14"/>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8" name="Google Shape;118;p14"/>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119" name="Google Shape;119;p14"/>
          <p:cNvPicPr preferRelativeResize="0"/>
          <p:nvPr/>
        </p:nvPicPr>
        <p:blipFill rotWithShape="1">
          <a:blip r:embed="rId4">
            <a:alphaModFix/>
          </a:blip>
          <a:srcRect b="0" l="0" r="0" t="0"/>
          <a:stretch/>
        </p:blipFill>
        <p:spPr>
          <a:xfrm>
            <a:off x="10625575" y="0"/>
            <a:ext cx="1723784" cy="1218637"/>
          </a:xfrm>
          <a:prstGeom prst="rect">
            <a:avLst/>
          </a:prstGeom>
          <a:noFill/>
          <a:ln>
            <a:noFill/>
          </a:ln>
        </p:spPr>
      </p:pic>
      <p:pic>
        <p:nvPicPr>
          <p:cNvPr id="120" name="Google Shape;120;p14"/>
          <p:cNvPicPr preferRelativeResize="0"/>
          <p:nvPr/>
        </p:nvPicPr>
        <p:blipFill rotWithShape="1">
          <a:blip r:embed="rId5">
            <a:alphaModFix/>
          </a:blip>
          <a:srcRect b="0" l="0" r="0" t="0"/>
          <a:stretch/>
        </p:blipFill>
        <p:spPr>
          <a:xfrm>
            <a:off x="163286" y="6283219"/>
            <a:ext cx="2247900" cy="460922"/>
          </a:xfrm>
          <a:prstGeom prst="rect">
            <a:avLst/>
          </a:prstGeom>
          <a:noFill/>
          <a:ln>
            <a:noFill/>
          </a:ln>
        </p:spPr>
      </p:pic>
      <p:sp>
        <p:nvSpPr>
          <p:cNvPr id="121" name="Google Shape;121;p14"/>
          <p:cNvSpPr txBox="1"/>
          <p:nvPr/>
        </p:nvSpPr>
        <p:spPr>
          <a:xfrm>
            <a:off x="1802525" y="2634175"/>
            <a:ext cx="5286600" cy="24504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1500"/>
              </a:spcBef>
              <a:spcAft>
                <a:spcPts val="0"/>
              </a:spcAft>
              <a:buNone/>
            </a:pPr>
            <a:r>
              <a:t/>
            </a:r>
            <a:endParaRPr sz="2000">
              <a:solidFill>
                <a:schemeClr val="dk1"/>
              </a:solidFill>
              <a:latin typeface="Philosopher"/>
              <a:ea typeface="Philosopher"/>
              <a:cs typeface="Philosopher"/>
              <a:sym typeface="Philosopher"/>
            </a:endParaRPr>
          </a:p>
          <a:p>
            <a:pPr indent="-355600" lvl="3" marL="450000" marR="0" rtl="0" algn="l">
              <a:lnSpc>
                <a:spcPct val="115000"/>
              </a:lnSpc>
              <a:spcBef>
                <a:spcPts val="1500"/>
              </a:spcBef>
              <a:spcAft>
                <a:spcPts val="0"/>
              </a:spcAft>
              <a:buClr>
                <a:schemeClr val="dk1"/>
              </a:buClr>
              <a:buSzPts val="2000"/>
              <a:buFont typeface="Philosopher"/>
              <a:buChar char="●"/>
            </a:pPr>
            <a:r>
              <a:rPr b="1" lang="cs-CZ" sz="2000">
                <a:solidFill>
                  <a:schemeClr val="dk1"/>
                </a:solidFill>
                <a:latin typeface="Philosopher"/>
                <a:ea typeface="Philosopher"/>
                <a:cs typeface="Philosopher"/>
                <a:sym typeface="Philosopher"/>
              </a:rPr>
              <a:t>Self-Reflection Exercise</a:t>
            </a:r>
            <a:r>
              <a:rPr lang="cs-CZ" sz="2000">
                <a:solidFill>
                  <a:schemeClr val="dk1"/>
                </a:solidFill>
                <a:latin typeface="Philosopher"/>
                <a:ea typeface="Philosopher"/>
                <a:cs typeface="Philosopher"/>
                <a:sym typeface="Philosopher"/>
              </a:rPr>
              <a:t> (30 minutes)</a:t>
            </a:r>
            <a:endParaRPr sz="2000">
              <a:solidFill>
                <a:schemeClr val="dk1"/>
              </a:solidFill>
              <a:latin typeface="Philosopher"/>
              <a:ea typeface="Philosopher"/>
              <a:cs typeface="Philosopher"/>
              <a:sym typeface="Philosopher"/>
            </a:endParaRPr>
          </a:p>
          <a:p>
            <a:pPr indent="-355600" lvl="1" marL="914400" marR="0" rtl="0" algn="l">
              <a:lnSpc>
                <a:spcPct val="115000"/>
              </a:lnSpc>
              <a:spcBef>
                <a:spcPts val="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Reflect on how the insights from the article apply to your teaching context.</a:t>
            </a:r>
            <a:endParaRPr sz="2000">
              <a:solidFill>
                <a:schemeClr val="dk1"/>
              </a:solidFill>
              <a:latin typeface="Philosopher"/>
              <a:ea typeface="Philosopher"/>
              <a:cs typeface="Philosopher"/>
              <a:sym typeface="Philosopher"/>
            </a:endParaRPr>
          </a:p>
          <a:p>
            <a:pPr indent="-355600" lvl="1" marL="914400" marR="0" rtl="0" algn="l">
              <a:lnSpc>
                <a:spcPct val="115000"/>
              </a:lnSpc>
              <a:spcBef>
                <a:spcPts val="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Identify potential opportunities and challenges when engaging learners in non-traditional settings.</a:t>
            </a:r>
            <a:endParaRPr sz="2000">
              <a:solidFill>
                <a:schemeClr val="dk1"/>
              </a:solidFill>
              <a:latin typeface="Philosopher"/>
              <a:ea typeface="Philosopher"/>
              <a:cs typeface="Philosopher"/>
              <a:sym typeface="Philosophe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15"/>
          <p:cNvSpPr/>
          <p:nvPr/>
        </p:nvSpPr>
        <p:spPr>
          <a:xfrm rot="10800000">
            <a:off x="5469998" y="1430079"/>
            <a:ext cx="6432602" cy="4813746"/>
          </a:xfrm>
          <a:custGeom>
            <a:rect b="b" l="l" r="r" t="t"/>
            <a:pathLst>
              <a:path extrusionOk="0" h="3835654" w="17385412">
                <a:moveTo>
                  <a:pt x="0" y="0"/>
                </a:moveTo>
                <a:lnTo>
                  <a:pt x="17385412" y="0"/>
                </a:lnTo>
                <a:lnTo>
                  <a:pt x="17385412" y="3835654"/>
                </a:lnTo>
                <a:lnTo>
                  <a:pt x="0" y="3835654"/>
                </a:lnTo>
                <a:close/>
              </a:path>
            </a:pathLst>
          </a:custGeom>
          <a:solidFill>
            <a:srgbClr val="FFCA08"/>
          </a:solidFill>
          <a:ln>
            <a:noFill/>
          </a:ln>
        </p:spPr>
      </p:sp>
      <p:sp>
        <p:nvSpPr>
          <p:cNvPr id="127" name="Google Shape;127;p15"/>
          <p:cNvSpPr txBox="1"/>
          <p:nvPr/>
        </p:nvSpPr>
        <p:spPr>
          <a:xfrm>
            <a:off x="2214900" y="-2"/>
            <a:ext cx="7762200" cy="1161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2000">
                <a:solidFill>
                  <a:schemeClr val="dk1"/>
                </a:solidFill>
                <a:latin typeface="Philosopher"/>
                <a:ea typeface="Philosopher"/>
                <a:cs typeface="Philosopher"/>
                <a:sym typeface="Philosopher"/>
              </a:rPr>
              <a:t>3. </a:t>
            </a:r>
            <a:r>
              <a:rPr b="1" lang="cs-CZ" sz="2000">
                <a:solidFill>
                  <a:schemeClr val="dk1"/>
                </a:solidFill>
                <a:latin typeface="Philosopher"/>
                <a:ea typeface="Philosopher"/>
                <a:cs typeface="Philosopher"/>
                <a:sym typeface="Philosopher"/>
              </a:rPr>
              <a:t>Strategies for Engaging Hard-to-Reach Adult Learners through Social Media Platforms (I)</a:t>
            </a:r>
            <a:endParaRPr b="1" i="0" sz="2000" u="none" cap="none" strike="noStrike">
              <a:solidFill>
                <a:schemeClr val="dk1"/>
              </a:solidFill>
              <a:latin typeface="Philosopher"/>
              <a:ea typeface="Philosopher"/>
              <a:cs typeface="Philosopher"/>
              <a:sym typeface="Philosopher"/>
            </a:endParaRPr>
          </a:p>
        </p:txBody>
      </p:sp>
      <p:grpSp>
        <p:nvGrpSpPr>
          <p:cNvPr id="128" name="Google Shape;128;p15"/>
          <p:cNvGrpSpPr/>
          <p:nvPr/>
        </p:nvGrpSpPr>
        <p:grpSpPr>
          <a:xfrm>
            <a:off x="5641021" y="960179"/>
            <a:ext cx="909942" cy="258441"/>
            <a:chOff x="5470062" y="1167647"/>
            <a:chExt cx="1251984" cy="358200"/>
          </a:xfrm>
        </p:grpSpPr>
        <p:sp>
          <p:nvSpPr>
            <p:cNvPr id="129" name="Google Shape;129;p15"/>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0" name="Google Shape;130;p15"/>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1" name="Google Shape;131;p15"/>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132" name="Google Shape;132;p15"/>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pic>
        <p:nvPicPr>
          <p:cNvPr id="133" name="Google Shape;133;p15"/>
          <p:cNvPicPr preferRelativeResize="0"/>
          <p:nvPr/>
        </p:nvPicPr>
        <p:blipFill rotWithShape="1">
          <a:blip r:embed="rId4">
            <a:alphaModFix/>
          </a:blip>
          <a:srcRect b="0" l="0" r="0" t="0"/>
          <a:stretch/>
        </p:blipFill>
        <p:spPr>
          <a:xfrm>
            <a:off x="163286" y="6283219"/>
            <a:ext cx="2247900" cy="460922"/>
          </a:xfrm>
          <a:prstGeom prst="rect">
            <a:avLst/>
          </a:prstGeom>
          <a:noFill/>
          <a:ln>
            <a:noFill/>
          </a:ln>
        </p:spPr>
      </p:pic>
      <p:sp>
        <p:nvSpPr>
          <p:cNvPr id="134" name="Google Shape;134;p15"/>
          <p:cNvSpPr txBox="1"/>
          <p:nvPr/>
        </p:nvSpPr>
        <p:spPr>
          <a:xfrm>
            <a:off x="0" y="1729000"/>
            <a:ext cx="5348400" cy="4215900"/>
          </a:xfrm>
          <a:prstGeom prst="rect">
            <a:avLst/>
          </a:prstGeom>
          <a:noFill/>
          <a:ln>
            <a:noFill/>
          </a:ln>
        </p:spPr>
        <p:txBody>
          <a:bodyPr anchorCtr="0" anchor="ctr" bIns="91425" lIns="91425" spcFirstLastPara="1" rIns="91425" wrap="square" tIns="91425">
            <a:noAutofit/>
          </a:bodyPr>
          <a:lstStyle/>
          <a:p>
            <a:pPr indent="-330200" lvl="0" marL="457200" marR="0" rtl="0" algn="l">
              <a:lnSpc>
                <a:spcPct val="115000"/>
              </a:lnSpc>
              <a:spcBef>
                <a:spcPts val="1500"/>
              </a:spcBef>
              <a:spcAft>
                <a:spcPts val="0"/>
              </a:spcAft>
              <a:buClr>
                <a:schemeClr val="dk1"/>
              </a:buClr>
              <a:buSzPts val="1600"/>
              <a:buFont typeface="Philosopher"/>
              <a:buChar char="●"/>
            </a:pPr>
            <a:r>
              <a:rPr lang="cs-CZ" sz="1600">
                <a:solidFill>
                  <a:schemeClr val="dk1"/>
                </a:solidFill>
                <a:latin typeface="Philosopher"/>
                <a:ea typeface="Philosopher"/>
                <a:cs typeface="Philosopher"/>
                <a:sym typeface="Philosopher"/>
              </a:rPr>
              <a:t>Resource 3: Webinar Recording (1 hour)</a:t>
            </a:r>
            <a:endParaRPr sz="1600">
              <a:solidFill>
                <a:schemeClr val="dk1"/>
              </a:solidFill>
              <a:latin typeface="Philosopher"/>
              <a:ea typeface="Philosopher"/>
              <a:cs typeface="Philosopher"/>
              <a:sym typeface="Philosopher"/>
            </a:endParaRPr>
          </a:p>
          <a:p>
            <a:pPr indent="-330200" lvl="1" marL="914400" marR="0" rtl="0" algn="l">
              <a:lnSpc>
                <a:spcPct val="115000"/>
              </a:lnSpc>
              <a:spcBef>
                <a:spcPts val="0"/>
              </a:spcBef>
              <a:spcAft>
                <a:spcPts val="0"/>
              </a:spcAft>
              <a:buClr>
                <a:schemeClr val="dk1"/>
              </a:buClr>
              <a:buSzPts val="1600"/>
              <a:buFont typeface="Philosopher"/>
              <a:buChar char="○"/>
            </a:pPr>
            <a:r>
              <a:rPr lang="cs-CZ" sz="1600">
                <a:solidFill>
                  <a:schemeClr val="dk1"/>
                </a:solidFill>
                <a:latin typeface="Philosopher"/>
                <a:ea typeface="Philosopher"/>
                <a:cs typeface="Philosopher"/>
                <a:sym typeface="Philosopher"/>
              </a:rPr>
              <a:t>Read an article on how adult learners adapt to social media as an e-learning platform: </a:t>
            </a:r>
            <a:r>
              <a:rPr lang="cs-CZ" sz="1600" u="sng">
                <a:solidFill>
                  <a:schemeClr val="hlink"/>
                </a:solidFill>
                <a:latin typeface="Philosopher"/>
                <a:ea typeface="Philosopher"/>
                <a:cs typeface="Philosopher"/>
                <a:sym typeface="Philosopher"/>
                <a:hlinkClick r:id="rId5"/>
              </a:rPr>
              <a:t>https://www.researchgate.net/publication/335364325_THE_ADOPTION_OF_SOCIAL_MEDIA_BY_ADULT_LEARNERS_AS_AN_E-LEARNING_PLATFORM</a:t>
            </a:r>
            <a:r>
              <a:rPr lang="cs-CZ" sz="1600">
                <a:solidFill>
                  <a:schemeClr val="dk1"/>
                </a:solidFill>
                <a:latin typeface="Philosopher"/>
                <a:ea typeface="Philosopher"/>
                <a:cs typeface="Philosopher"/>
                <a:sym typeface="Philosopher"/>
              </a:rPr>
              <a:t> </a:t>
            </a:r>
            <a:endParaRPr sz="1600">
              <a:solidFill>
                <a:schemeClr val="dk1"/>
              </a:solidFill>
              <a:latin typeface="Philosopher"/>
              <a:ea typeface="Philosopher"/>
              <a:cs typeface="Philosopher"/>
              <a:sym typeface="Philosopher"/>
            </a:endParaRPr>
          </a:p>
          <a:p>
            <a:pPr indent="-317500" lvl="1" marL="914400" rtl="0" algn="l">
              <a:lnSpc>
                <a:spcPct val="115000"/>
              </a:lnSpc>
              <a:spcBef>
                <a:spcPts val="0"/>
              </a:spcBef>
              <a:spcAft>
                <a:spcPts val="0"/>
              </a:spcAft>
              <a:buClr>
                <a:schemeClr val="dk1"/>
              </a:buClr>
              <a:buSzPts val="1400"/>
              <a:buFont typeface="Philosopher"/>
              <a:buChar char="○"/>
            </a:pPr>
            <a:r>
              <a:rPr lang="cs-CZ" sz="1600">
                <a:solidFill>
                  <a:schemeClr val="dk1"/>
                </a:solidFill>
                <a:latin typeface="Philosopher"/>
                <a:ea typeface="Philosopher"/>
                <a:cs typeface="Philosopher"/>
                <a:sym typeface="Philosopher"/>
              </a:rPr>
              <a:t>For the translation of the article - try deeple.com </a:t>
            </a:r>
            <a:endParaRPr>
              <a:solidFill>
                <a:schemeClr val="dk1"/>
              </a:solidFill>
              <a:latin typeface="Philosopher"/>
              <a:ea typeface="Philosopher"/>
              <a:cs typeface="Philosopher"/>
              <a:sym typeface="Philosopher"/>
            </a:endParaRPr>
          </a:p>
          <a:p>
            <a:pPr indent="-330200" lvl="1" marL="914400" marR="0" rtl="0" algn="l">
              <a:lnSpc>
                <a:spcPct val="115000"/>
              </a:lnSpc>
              <a:spcBef>
                <a:spcPts val="1000"/>
              </a:spcBef>
              <a:spcAft>
                <a:spcPts val="1000"/>
              </a:spcAft>
              <a:buClr>
                <a:schemeClr val="dk1"/>
              </a:buClr>
              <a:buSzPts val="1600"/>
              <a:buFont typeface="Philosopher"/>
              <a:buChar char="○"/>
            </a:pPr>
            <a:r>
              <a:rPr lang="cs-CZ" sz="1600">
                <a:solidFill>
                  <a:schemeClr val="dk1"/>
                </a:solidFill>
                <a:latin typeface="Philosopher"/>
                <a:ea typeface="Philosopher"/>
                <a:cs typeface="Philosopher"/>
                <a:sym typeface="Philosopher"/>
              </a:rPr>
              <a:t>Learn practical tips and case studies from educators who have successfully utilized social media for engagement - </a:t>
            </a:r>
            <a:r>
              <a:rPr lang="cs-CZ" sz="1600" u="sng">
                <a:solidFill>
                  <a:schemeClr val="hlink"/>
                </a:solidFill>
                <a:latin typeface="Philosopher"/>
                <a:ea typeface="Philosopher"/>
                <a:cs typeface="Philosopher"/>
                <a:sym typeface="Philosopher"/>
                <a:hlinkClick r:id="rId6"/>
              </a:rPr>
              <a:t>https://epale.ec.europa.eu/en/blog/social-media-adult-learning-benefits-and-uses</a:t>
            </a:r>
            <a:r>
              <a:rPr lang="cs-CZ" sz="1600">
                <a:solidFill>
                  <a:schemeClr val="dk1"/>
                </a:solidFill>
                <a:latin typeface="Philosopher"/>
                <a:ea typeface="Philosopher"/>
                <a:cs typeface="Philosopher"/>
                <a:sym typeface="Philosopher"/>
              </a:rPr>
              <a:t>  (use translation possibility on the page).</a:t>
            </a:r>
            <a:endParaRPr sz="1600">
              <a:solidFill>
                <a:schemeClr val="dk1"/>
              </a:solidFill>
              <a:latin typeface="Philosopher"/>
              <a:ea typeface="Philosopher"/>
              <a:cs typeface="Philosopher"/>
              <a:sym typeface="Philosopher"/>
            </a:endParaRPr>
          </a:p>
        </p:txBody>
      </p:sp>
      <p:sp>
        <p:nvSpPr>
          <p:cNvPr id="135" name="Google Shape;135;p15"/>
          <p:cNvSpPr txBox="1"/>
          <p:nvPr/>
        </p:nvSpPr>
        <p:spPr>
          <a:xfrm>
            <a:off x="5638300" y="1532625"/>
            <a:ext cx="6096000" cy="4756200"/>
          </a:xfrm>
          <a:prstGeom prst="rect">
            <a:avLst/>
          </a:prstGeom>
          <a:noFill/>
          <a:ln>
            <a:noFill/>
          </a:ln>
        </p:spPr>
        <p:txBody>
          <a:bodyPr anchorCtr="0" anchor="t" bIns="91425" lIns="91425" spcFirstLastPara="1" rIns="91425" wrap="square" tIns="91425">
            <a:spAutoFit/>
          </a:bodyPr>
          <a:lstStyle/>
          <a:p>
            <a:pPr indent="0" lvl="0" marL="0" rtl="0" algn="ctr">
              <a:lnSpc>
                <a:spcPct val="86181"/>
              </a:lnSpc>
              <a:spcBef>
                <a:spcPts val="0"/>
              </a:spcBef>
              <a:spcAft>
                <a:spcPts val="0"/>
              </a:spcAft>
              <a:buNone/>
            </a:pPr>
            <a:r>
              <a:rPr b="1" lang="cs-CZ">
                <a:solidFill>
                  <a:schemeClr val="dk1"/>
                </a:solidFill>
                <a:latin typeface="Philosopher"/>
                <a:ea typeface="Philosopher"/>
                <a:cs typeface="Philosopher"/>
                <a:sym typeface="Philosopher"/>
              </a:rPr>
              <a:t>“</a:t>
            </a:r>
            <a:r>
              <a:rPr b="1" lang="cs-CZ">
                <a:solidFill>
                  <a:schemeClr val="dk1"/>
                </a:solidFill>
                <a:latin typeface="Philosopher"/>
                <a:ea typeface="Philosopher"/>
                <a:cs typeface="Philosopher"/>
                <a:sym typeface="Philosopher"/>
              </a:rPr>
              <a:t>The adoption of social media by adult learners as an e-learning platform”</a:t>
            </a:r>
            <a:endParaRPr b="1">
              <a:solidFill>
                <a:schemeClr val="dk1"/>
              </a:solidFill>
              <a:latin typeface="Philosopher"/>
              <a:ea typeface="Philosopher"/>
              <a:cs typeface="Philosopher"/>
              <a:sym typeface="Philosopher"/>
            </a:endParaRPr>
          </a:p>
          <a:p>
            <a:pPr indent="0" lvl="0" marL="0" rtl="0" algn="ctr">
              <a:lnSpc>
                <a:spcPct val="89599"/>
              </a:lnSpc>
              <a:spcBef>
                <a:spcPts val="0"/>
              </a:spcBef>
              <a:spcAft>
                <a:spcPts val="0"/>
              </a:spcAft>
              <a:buNone/>
            </a:pPr>
            <a:r>
              <a:rPr lang="cs-CZ" sz="1200">
                <a:solidFill>
                  <a:schemeClr val="dk1"/>
                </a:solidFill>
                <a:latin typeface="Philosopher"/>
                <a:ea typeface="Philosopher"/>
                <a:cs typeface="Philosopher"/>
                <a:sym typeface="Philosopher"/>
              </a:rPr>
              <a:t>Moodley, P</a:t>
            </a:r>
            <a:endParaRPr sz="1200">
              <a:solidFill>
                <a:schemeClr val="dk1"/>
              </a:solidFill>
              <a:latin typeface="Philosopher"/>
              <a:ea typeface="Philosopher"/>
              <a:cs typeface="Philosopher"/>
              <a:sym typeface="Philosopher"/>
            </a:endParaRPr>
          </a:p>
          <a:p>
            <a:pPr indent="0" lvl="0" marL="0" rtl="0" algn="ctr">
              <a:lnSpc>
                <a:spcPct val="89599"/>
              </a:lnSpc>
              <a:spcBef>
                <a:spcPts val="0"/>
              </a:spcBef>
              <a:spcAft>
                <a:spcPts val="0"/>
              </a:spcAft>
              <a:buNone/>
            </a:pPr>
            <a:r>
              <a:t/>
            </a:r>
            <a:endParaRPr sz="500">
              <a:solidFill>
                <a:schemeClr val="dk1"/>
              </a:solidFill>
              <a:latin typeface="Philosopher"/>
              <a:ea typeface="Philosopher"/>
              <a:cs typeface="Philosopher"/>
              <a:sym typeface="Philosopher"/>
            </a:endParaRPr>
          </a:p>
          <a:p>
            <a:pPr indent="0" lvl="0" marL="0" rtl="0" algn="l">
              <a:lnSpc>
                <a:spcPct val="86181"/>
              </a:lnSpc>
              <a:spcBef>
                <a:spcPts val="0"/>
              </a:spcBef>
              <a:spcAft>
                <a:spcPts val="0"/>
              </a:spcAft>
              <a:buNone/>
            </a:pPr>
            <a:r>
              <a:rPr lang="cs-CZ">
                <a:solidFill>
                  <a:schemeClr val="dk1"/>
                </a:solidFill>
                <a:latin typeface="Philosopher"/>
                <a:ea typeface="Philosopher"/>
                <a:cs typeface="Philosopher"/>
                <a:sym typeface="Philosopher"/>
              </a:rPr>
              <a:t>ABSTRACT:  </a:t>
            </a:r>
            <a:r>
              <a:rPr i="1" lang="cs-CZ">
                <a:solidFill>
                  <a:schemeClr val="dk1"/>
                </a:solidFill>
                <a:latin typeface="Philosopher"/>
                <a:ea typeface="Philosopher"/>
                <a:cs typeface="Philosopher"/>
                <a:sym typeface="Philosopher"/>
              </a:rPr>
              <a:t>Recent technological developments have increased the platforms and capacity for learning at HEIs. Whilst the adoption of web 2.0 tools by undergraduates continues to be a focus in e-learning discourse, attention should be given to adult learners who are forced to adapt to the spate of technologically innovative educational practices. This paper, explores the experience of adult learners use of social media which is used as an e-learning platform for a course in Research Methodology (RMBA 201).  A Facebook page was set up and monitored for the duration of the course which was regularly updated with course slides (in the form of videos) and notifications. Non-probability sampling technique was used in the selection of the sample. Only adult learners’  who accessed the prescribed social media designed for the course were eligible to participate in this study. This meant that purposive sampling was used to generate the desired sample. Fifty seven adult learners completed a closed ended questionnaire.  The study reveals that although the adult learners were slow to grasp the concept of social media as an e-learning platform, their interest grew exponentially week on week. Furthermore, the test periods saw immense activity from adult learners on the social media, which was indicative of the social media’s usefulness as an e-learning platform.</a:t>
            </a:r>
            <a:endParaRPr i="1">
              <a:solidFill>
                <a:schemeClr val="dk1"/>
              </a:solidFill>
              <a:latin typeface="Philosopher"/>
              <a:ea typeface="Philosopher"/>
              <a:cs typeface="Philosopher"/>
              <a:sym typeface="Philosophe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16"/>
          <p:cNvSpPr/>
          <p:nvPr/>
        </p:nvSpPr>
        <p:spPr>
          <a:xfrm>
            <a:off x="6395975" y="3363450"/>
            <a:ext cx="5181600" cy="2674620"/>
          </a:xfrm>
          <a:custGeom>
            <a:rect b="b" l="l" r="r" t="t"/>
            <a:pathLst>
              <a:path extrusionOk="0" h="6858000" w="12192000">
                <a:moveTo>
                  <a:pt x="0" y="0"/>
                </a:moveTo>
                <a:lnTo>
                  <a:pt x="12192000" y="0"/>
                </a:lnTo>
                <a:lnTo>
                  <a:pt x="12192000" y="6858000"/>
                </a:lnTo>
                <a:lnTo>
                  <a:pt x="0" y="6858000"/>
                </a:lnTo>
                <a:close/>
              </a:path>
            </a:pathLst>
          </a:custGeom>
          <a:solidFill>
            <a:srgbClr val="FFCA08"/>
          </a:solidFill>
          <a:ln>
            <a:noFill/>
          </a:ln>
        </p:spPr>
      </p:sp>
      <p:sp>
        <p:nvSpPr>
          <p:cNvPr id="141" name="Google Shape;141;p16"/>
          <p:cNvSpPr txBox="1"/>
          <p:nvPr/>
        </p:nvSpPr>
        <p:spPr>
          <a:xfrm>
            <a:off x="6395975" y="1444963"/>
            <a:ext cx="5300700" cy="1447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2400">
                <a:solidFill>
                  <a:schemeClr val="dk1"/>
                </a:solidFill>
                <a:latin typeface="Philosopher"/>
                <a:ea typeface="Philosopher"/>
                <a:cs typeface="Philosopher"/>
                <a:sym typeface="Philosopher"/>
              </a:rPr>
              <a:t>3. Strategies for Engaging Hard-to-Reach Adult Learners through Social Media Platforms (II)</a:t>
            </a:r>
            <a:endParaRPr b="1" i="0" sz="2400" u="none" cap="none" strike="noStrike">
              <a:solidFill>
                <a:schemeClr val="dk1"/>
              </a:solidFill>
              <a:latin typeface="Philosopher"/>
              <a:ea typeface="Philosopher"/>
              <a:cs typeface="Philosopher"/>
              <a:sym typeface="Philosopher"/>
            </a:endParaRPr>
          </a:p>
        </p:txBody>
      </p:sp>
      <p:grpSp>
        <p:nvGrpSpPr>
          <p:cNvPr id="142" name="Google Shape;142;p16"/>
          <p:cNvGrpSpPr/>
          <p:nvPr/>
        </p:nvGrpSpPr>
        <p:grpSpPr>
          <a:xfrm>
            <a:off x="2719261" y="4198510"/>
            <a:ext cx="1251984" cy="358200"/>
            <a:chOff x="5470062" y="1167647"/>
            <a:chExt cx="1251984" cy="358200"/>
          </a:xfrm>
        </p:grpSpPr>
        <p:sp>
          <p:nvSpPr>
            <p:cNvPr id="143" name="Google Shape;143;p16"/>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4" name="Google Shape;144;p16"/>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5" name="Google Shape;145;p16"/>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146" name="Google Shape;146;p16"/>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pic>
        <p:nvPicPr>
          <p:cNvPr id="147" name="Google Shape;147;p16"/>
          <p:cNvPicPr preferRelativeResize="0"/>
          <p:nvPr/>
        </p:nvPicPr>
        <p:blipFill rotWithShape="1">
          <a:blip r:embed="rId4">
            <a:alphaModFix/>
          </a:blip>
          <a:srcRect b="0" l="0" r="0" t="0"/>
          <a:stretch/>
        </p:blipFill>
        <p:spPr>
          <a:xfrm>
            <a:off x="163286" y="6283219"/>
            <a:ext cx="2247900" cy="460922"/>
          </a:xfrm>
          <a:prstGeom prst="rect">
            <a:avLst/>
          </a:prstGeom>
          <a:noFill/>
          <a:ln>
            <a:noFill/>
          </a:ln>
        </p:spPr>
      </p:pic>
      <p:sp>
        <p:nvSpPr>
          <p:cNvPr id="148" name="Google Shape;148;p16"/>
          <p:cNvSpPr txBox="1"/>
          <p:nvPr/>
        </p:nvSpPr>
        <p:spPr>
          <a:xfrm>
            <a:off x="6487675" y="3118800"/>
            <a:ext cx="4917900" cy="26700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1500"/>
              </a:spcBef>
              <a:spcAft>
                <a:spcPts val="0"/>
              </a:spcAft>
              <a:buNone/>
            </a:pPr>
            <a:r>
              <a:t/>
            </a:r>
            <a:endParaRPr sz="2000">
              <a:solidFill>
                <a:schemeClr val="dk1"/>
              </a:solidFill>
              <a:latin typeface="Philosopher"/>
              <a:ea typeface="Philosopher"/>
              <a:cs typeface="Philosopher"/>
              <a:sym typeface="Philosopher"/>
            </a:endParaRPr>
          </a:p>
          <a:p>
            <a:pPr indent="-355600" lvl="3" marL="450000" marR="0" rtl="0" algn="l">
              <a:lnSpc>
                <a:spcPct val="115000"/>
              </a:lnSpc>
              <a:spcBef>
                <a:spcPts val="1500"/>
              </a:spcBef>
              <a:spcAft>
                <a:spcPts val="0"/>
              </a:spcAft>
              <a:buClr>
                <a:schemeClr val="dk1"/>
              </a:buClr>
              <a:buSzPts val="2000"/>
              <a:buFont typeface="Philosopher"/>
              <a:buChar char="●"/>
            </a:pPr>
            <a:r>
              <a:rPr b="1" lang="cs-CZ" sz="2000">
                <a:solidFill>
                  <a:schemeClr val="dk1"/>
                </a:solidFill>
                <a:latin typeface="Philosopher"/>
                <a:ea typeface="Philosopher"/>
                <a:cs typeface="Philosopher"/>
                <a:sym typeface="Philosopher"/>
              </a:rPr>
              <a:t>Self-Reflection Exercise</a:t>
            </a:r>
            <a:r>
              <a:rPr lang="cs-CZ" sz="2000">
                <a:solidFill>
                  <a:schemeClr val="dk1"/>
                </a:solidFill>
                <a:latin typeface="Philosopher"/>
                <a:ea typeface="Philosopher"/>
                <a:cs typeface="Philosopher"/>
                <a:sym typeface="Philosopher"/>
              </a:rPr>
              <a:t> (30 minutes)</a:t>
            </a:r>
            <a:endParaRPr sz="2000">
              <a:solidFill>
                <a:schemeClr val="dk1"/>
              </a:solidFill>
              <a:latin typeface="Philosopher"/>
              <a:ea typeface="Philosopher"/>
              <a:cs typeface="Philosopher"/>
              <a:sym typeface="Philosopher"/>
            </a:endParaRPr>
          </a:p>
          <a:p>
            <a:pPr indent="-355599" lvl="4" marL="899999" marR="0" rtl="0" algn="l">
              <a:lnSpc>
                <a:spcPct val="115000"/>
              </a:lnSpc>
              <a:spcBef>
                <a:spcPts val="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Jot down key takeaways from the article and the blog.</a:t>
            </a:r>
            <a:endParaRPr sz="2000">
              <a:solidFill>
                <a:schemeClr val="dk1"/>
              </a:solidFill>
              <a:latin typeface="Philosopher"/>
              <a:ea typeface="Philosopher"/>
              <a:cs typeface="Philosopher"/>
              <a:sym typeface="Philosopher"/>
            </a:endParaRPr>
          </a:p>
          <a:p>
            <a:pPr indent="-355599" lvl="4" marL="899999" marR="0" rtl="0" algn="l">
              <a:lnSpc>
                <a:spcPct val="115000"/>
              </a:lnSpc>
              <a:spcBef>
                <a:spcPts val="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Brainstorm ways you could adapt social media strategies to connect with your own learners.</a:t>
            </a:r>
            <a:endParaRPr sz="2000">
              <a:solidFill>
                <a:schemeClr val="dk1"/>
              </a:solidFill>
              <a:latin typeface="Philosopher"/>
              <a:ea typeface="Philosopher"/>
              <a:cs typeface="Philosopher"/>
              <a:sym typeface="Philosopher"/>
            </a:endParaRPr>
          </a:p>
        </p:txBody>
      </p:sp>
      <p:sp>
        <p:nvSpPr>
          <p:cNvPr id="149" name="Google Shape;149;p16"/>
          <p:cNvSpPr/>
          <p:nvPr/>
        </p:nvSpPr>
        <p:spPr>
          <a:xfrm>
            <a:off x="595550" y="394100"/>
            <a:ext cx="5499403" cy="3567674"/>
          </a:xfrm>
          <a:custGeom>
            <a:rect b="b" l="l" r="r" t="t"/>
            <a:pathLst>
              <a:path extrusionOk="0" h="5446831" w="8694708">
                <a:moveTo>
                  <a:pt x="0" y="0"/>
                </a:moveTo>
                <a:lnTo>
                  <a:pt x="8694708" y="0"/>
                </a:lnTo>
                <a:lnTo>
                  <a:pt x="8694708" y="5446832"/>
                </a:lnTo>
                <a:lnTo>
                  <a:pt x="0" y="5446832"/>
                </a:lnTo>
                <a:lnTo>
                  <a:pt x="0" y="0"/>
                </a:lnTo>
                <a:close/>
              </a:path>
            </a:pathLst>
          </a:custGeom>
          <a:blipFill rotWithShape="1">
            <a:blip r:embed="rId5">
              <a:alphaModFix/>
            </a:blip>
            <a:stretch>
              <a:fillRect b="-6428" l="0" r="0" t="-7679"/>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Yellow">
      <a:dk1>
        <a:srgbClr val="000000"/>
      </a:dk1>
      <a:lt1>
        <a:srgbClr val="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