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Noto Sans" panose="020B0502040504020204" pitchFamily="34" charset="0"/>
      <p:regular r:id="rId44"/>
      <p:bold r:id="rId45"/>
      <p:italic r:id="rId46"/>
      <p:boldItalic r:id="rId47"/>
    </p:embeddedFont>
    <p:embeddedFont>
      <p:font typeface="Philosopher" panose="020B0604020202020204" charset="0"/>
      <p:regular r:id="rId48"/>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42" name="Google Shape;1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78" name="Google Shape;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Allocated time: 150 minutes</a:t>
            </a:r>
            <a:endParaRPr/>
          </a:p>
          <a:p>
            <a:pPr marL="0" lvl="0" indent="0" algn="l" rtl="0">
              <a:lnSpc>
                <a:spcPct val="100000"/>
              </a:lnSpc>
              <a:spcBef>
                <a:spcPts val="0"/>
              </a:spcBef>
              <a:spcAft>
                <a:spcPts val="0"/>
              </a:spcAft>
              <a:buSzPts val="1100"/>
              <a:buNone/>
            </a:pPr>
            <a:endParaRPr/>
          </a:p>
        </p:txBody>
      </p:sp>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Some of them are introduced with a video. You can find them on slides 20 to 28.</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223" name="Google Shape;2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Philosopher"/>
                <a:ea typeface="Philosopher"/>
                <a:cs typeface="Philosopher"/>
                <a:sym typeface="Philosopher"/>
              </a:rPr>
              <a:t>By focusing on group discussion rather than individual research or outcome creation, this activity will allow participants to tap into their collective knowledge, learn from each other's experiences, and engage in meaningful conversations about the digital tools and platforms relevant to micro-learning resource development.</a:t>
            </a:r>
            <a:endParaRPr>
              <a:latin typeface="Philosopher"/>
              <a:ea typeface="Philosopher"/>
              <a:cs typeface="Philosopher"/>
              <a:sym typeface="Philosopher"/>
            </a:endParaRPr>
          </a:p>
        </p:txBody>
      </p:sp>
      <p:sp>
        <p:nvSpPr>
          <p:cNvPr id="235" name="Google Shape;23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academic hour = 45 minutes</a:t>
            </a:r>
            <a:endParaRPr/>
          </a:p>
        </p:txBody>
      </p:sp>
      <p:sp>
        <p:nvSpPr>
          <p:cNvPr id="45" name="Google Shape;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This activity is the main one of this workshop. Its objective is to </a:t>
            </a:r>
            <a:r>
              <a:rPr lang="cs-CZ" b="0" i="0">
                <a:solidFill>
                  <a:srgbClr val="374151"/>
                </a:solidFill>
                <a:latin typeface="Arial"/>
                <a:ea typeface="Arial"/>
                <a:cs typeface="Arial"/>
                <a:sym typeface="Arial"/>
              </a:rPr>
              <a:t>provide participants with a hands-on experience in creating a micro-learning resource using digital tools and platforms, fostering their creativity and understanding of the micro-learning design process.</a:t>
            </a:r>
            <a:endParaRPr>
              <a:latin typeface="Arial"/>
              <a:ea typeface="Arial"/>
              <a:cs typeface="Arial"/>
              <a:sym typeface="Arial"/>
            </a:endParaRPr>
          </a:p>
        </p:txBody>
      </p:sp>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This activity should take about 70 minutes, depending on the number of groups.</a:t>
            </a:r>
            <a:endParaRPr/>
          </a:p>
          <a:p>
            <a:pPr marL="0" lvl="0" indent="0" algn="l" rtl="0">
              <a:lnSpc>
                <a:spcPct val="100000"/>
              </a:lnSpc>
              <a:spcBef>
                <a:spcPts val="0"/>
              </a:spcBef>
              <a:spcAft>
                <a:spcPts val="0"/>
              </a:spcAft>
              <a:buSzPts val="1100"/>
              <a:buNone/>
            </a:pPr>
            <a:r>
              <a:rPr lang="cs-CZ">
                <a:latin typeface="Arial"/>
                <a:ea typeface="Arial"/>
                <a:cs typeface="Arial"/>
                <a:sym typeface="Arial"/>
              </a:rPr>
              <a:t>It offers a practical and collaborative experience for participants. By engaging in the process of designing and developing a micro-learning resource, participants can directly apply the concepts and principles discussed in the workshop to a real-world scenario.</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Through this hands-on activity, participants have the chance to actively explore different digital tools and platforms for creating micro-learning resources. They can experiment with multimedia elements, interactive features, and various formats to enhance the learning experience.</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By working in small groups, participants can benefit from the diverse perspectives and expertise of their peers. Collaboration fosters creativity and encourages participants to discuss and exchange ideas, leading to a richer learning experience. The activity also promotes teamwork and communication skills as groups work together to plan, create, and refine their micro-learning resource.</a:t>
            </a:r>
            <a:endParaRPr>
              <a:latin typeface="Arial"/>
              <a:ea typeface="Arial"/>
              <a:cs typeface="Arial"/>
              <a:sym typeface="Arial"/>
            </a:endParaRPr>
          </a:p>
        </p:txBody>
      </p:sp>
      <p:sp>
        <p:nvSpPr>
          <p:cNvPr id="384" name="Google Shape;38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35 minutes</a:t>
            </a:r>
            <a:endParaRP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05" name="Google Shape;4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17" name="Google Shape;41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29" name="Google Shape;4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79" name="Google Shape;47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491" name="Google Shape;49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505" name="Google Shape;5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30 minutes</a:t>
            </a:r>
            <a:endParaRPr/>
          </a:p>
        </p:txBody>
      </p:sp>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Allocated time: 25 minutes</a:t>
            </a:r>
            <a:endParaRPr/>
          </a:p>
          <a:p>
            <a:pPr marL="0" lvl="0" indent="0" algn="l" rtl="0">
              <a:lnSpc>
                <a:spcPct val="100000"/>
              </a:lnSpc>
              <a:spcBef>
                <a:spcPts val="0"/>
              </a:spcBef>
              <a:spcAft>
                <a:spcPts val="0"/>
              </a:spcAft>
              <a:buSzPts val="1100"/>
              <a:buNone/>
            </a:pPr>
            <a:endParaRPr/>
          </a:p>
        </p:txBody>
      </p:sp>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1"/>
        <p:cNvGrpSpPr/>
        <p:nvPr/>
      </p:nvGrpSpPr>
      <p:grpSpPr>
        <a:xfrm>
          <a:off x="0" y="0"/>
          <a:ext cx="0" cy="0"/>
          <a:chOff x="0" y="0"/>
          <a:chExt cx="0" cy="0"/>
        </a:xfrm>
      </p:grpSpPr>
      <p:sp>
        <p:nvSpPr>
          <p:cNvPr id="32" name="Google Shape;32;p11"/>
          <p:cNvSpPr>
            <a:spLocks noGrp="1"/>
          </p:cNvSpPr>
          <p:nvPr>
            <p:ph type="pic" idx="2"/>
          </p:nvPr>
        </p:nvSpPr>
        <p:spPr>
          <a:xfrm>
            <a:off x="0" y="1936063"/>
            <a:ext cx="12192000" cy="298587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2100262" y="573087"/>
            <a:ext cx="3995738" cy="57118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5068887" y="2402681"/>
            <a:ext cx="2054225" cy="205263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5360279" y="2700362"/>
            <a:ext cx="6096000" cy="3429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2"/>
        <p:cNvGrpSpPr/>
        <p:nvPr/>
      </p:nvGrpSpPr>
      <p:grpSpPr>
        <a:xfrm>
          <a:off x="0" y="0"/>
          <a:ext cx="0" cy="0"/>
          <a:chOff x="0" y="0"/>
          <a:chExt cx="0" cy="0"/>
        </a:xfrm>
      </p:grpSpPr>
      <p:sp>
        <p:nvSpPr>
          <p:cNvPr id="23" name="Google Shape;23;p8"/>
          <p:cNvSpPr>
            <a:spLocks noGrp="1"/>
          </p:cNvSpPr>
          <p:nvPr>
            <p:ph type="pic" idx="2"/>
          </p:nvPr>
        </p:nvSpPr>
        <p:spPr>
          <a:xfrm>
            <a:off x="1319669" y="2525150"/>
            <a:ext cx="2116082" cy="2117188"/>
          </a:xfrm>
          <a:prstGeom prst="rect">
            <a:avLst/>
          </a:prstGeom>
          <a:noFill/>
          <a:ln>
            <a:noFill/>
          </a:ln>
        </p:spPr>
      </p:sp>
      <p:sp>
        <p:nvSpPr>
          <p:cNvPr id="24" name="Google Shape;24;p8"/>
          <p:cNvSpPr>
            <a:spLocks noGrp="1"/>
          </p:cNvSpPr>
          <p:nvPr>
            <p:ph type="pic" idx="3"/>
          </p:nvPr>
        </p:nvSpPr>
        <p:spPr>
          <a:xfrm>
            <a:off x="3788433" y="2525150"/>
            <a:ext cx="2116082" cy="2117188"/>
          </a:xfrm>
          <a:prstGeom prst="rect">
            <a:avLst/>
          </a:prstGeom>
          <a:noFill/>
          <a:ln>
            <a:noFill/>
          </a:ln>
        </p:spPr>
      </p:sp>
      <p:sp>
        <p:nvSpPr>
          <p:cNvPr id="25" name="Google Shape;25;p8"/>
          <p:cNvSpPr>
            <a:spLocks noGrp="1"/>
          </p:cNvSpPr>
          <p:nvPr>
            <p:ph type="pic" idx="4"/>
          </p:nvPr>
        </p:nvSpPr>
        <p:spPr>
          <a:xfrm>
            <a:off x="6257197" y="2525150"/>
            <a:ext cx="2116082" cy="2117188"/>
          </a:xfrm>
          <a:prstGeom prst="rect">
            <a:avLst/>
          </a:prstGeom>
          <a:noFill/>
          <a:ln>
            <a:noFill/>
          </a:ln>
        </p:spPr>
      </p:sp>
      <p:sp>
        <p:nvSpPr>
          <p:cNvPr id="26" name="Google Shape;26;p8"/>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7"/>
        <p:cNvGrpSpPr/>
        <p:nvPr/>
      </p:nvGrpSpPr>
      <p:grpSpPr>
        <a:xfrm>
          <a:off x="0" y="0"/>
          <a:ext cx="0" cy="0"/>
          <a:chOff x="0" y="0"/>
          <a:chExt cx="0" cy="0"/>
        </a:xfrm>
      </p:grpSpPr>
      <p:sp>
        <p:nvSpPr>
          <p:cNvPr id="28" name="Google Shape;28;p9"/>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9"/>
        <p:cNvGrpSpPr/>
        <p:nvPr/>
      </p:nvGrpSpPr>
      <p:grpSpPr>
        <a:xfrm>
          <a:off x="0" y="0"/>
          <a:ext cx="0" cy="0"/>
          <a:chOff x="0" y="0"/>
          <a:chExt cx="0" cy="0"/>
        </a:xfrm>
      </p:grpSpPr>
      <p:sp>
        <p:nvSpPr>
          <p:cNvPr id="30" name="Google Shape;30;p10"/>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12"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0"/>
            <a:ext cx="12192000" cy="6858001"/>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12"/>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Professional Development Training for Front-line Adult Educators</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40" name="Google Shape;40;p12"/>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2"/>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Module 2:</a:t>
            </a:r>
            <a:br>
              <a:rPr lang="cs-CZ" sz="2400" b="1" i="0" u="none" strike="noStrike" cap="none">
                <a:solidFill>
                  <a:schemeClr val="dk1"/>
                </a:solidFill>
                <a:latin typeface="Philosopher"/>
                <a:ea typeface="Philosopher"/>
                <a:cs typeface="Philosopher"/>
                <a:sym typeface="Philosopher"/>
              </a:rPr>
            </a:br>
            <a:r>
              <a:rPr lang="cs-CZ" sz="2400" b="0" i="0" u="none" strike="noStrike" cap="none">
                <a:solidFill>
                  <a:schemeClr val="dk1"/>
                </a:solidFill>
                <a:latin typeface="Philosopher"/>
                <a:ea typeface="Philosopher"/>
                <a:cs typeface="Philosopher"/>
                <a:sym typeface="Philosopher"/>
              </a:rPr>
              <a:t>Developing Micro-Learning Resources for Low-Skilled Adults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2" name="Google Shape;42;p12"/>
          <p:cNvPicPr preferRelativeResize="0"/>
          <p:nvPr/>
        </p:nvPicPr>
        <p:blipFill>
          <a:blip r:embed="rId4">
            <a:alphaModFix/>
          </a:blip>
          <a:stretch>
            <a:fillRect/>
          </a:stretch>
        </p:blipFill>
        <p:spPr>
          <a:xfrm>
            <a:off x="348450" y="6085499"/>
            <a:ext cx="2535275" cy="530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The benefits</a:t>
            </a:r>
            <a:endParaRPr sz="2800" b="1" i="0" u="none" strike="noStrike" cap="non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16764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9" name="Google Shape;149;p21"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50" name="Google Shape;150;p21"/>
          <p:cNvSpPr txBox="1"/>
          <p:nvPr/>
        </p:nvSpPr>
        <p:spPr>
          <a:xfrm>
            <a:off x="1850571" y="2274033"/>
            <a:ext cx="849085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Flexible and accessible: </a:t>
            </a:r>
            <a:r>
              <a:rPr lang="cs-CZ" sz="2400" b="0" i="0" u="none" strike="noStrike" cap="none">
                <a:solidFill>
                  <a:srgbClr val="000000"/>
                </a:solidFill>
                <a:latin typeface="Philosopher"/>
                <a:ea typeface="Philosopher"/>
                <a:cs typeface="Philosopher"/>
                <a:sym typeface="Philosopher"/>
              </a:rPr>
              <a:t>Learners can access micro-learning resources anytime, anywhere, and on any device.</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Personalized: </a:t>
            </a:r>
            <a:r>
              <a:rPr lang="cs-CZ" sz="2400" b="0" i="0" u="none" strike="noStrike" cap="none">
                <a:solidFill>
                  <a:srgbClr val="000000"/>
                </a:solidFill>
                <a:latin typeface="Philosopher"/>
                <a:ea typeface="Philosopher"/>
                <a:cs typeface="Philosopher"/>
                <a:sym typeface="Philosopher"/>
              </a:rPr>
              <a:t>Micro-learning can be tailored to the specific needs and interests of individual learners.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Engaging: </a:t>
            </a:r>
            <a:r>
              <a:rPr lang="cs-CZ" sz="2400" b="0" i="0" u="none" strike="noStrike" cap="none">
                <a:solidFill>
                  <a:srgbClr val="000000"/>
                </a:solidFill>
                <a:latin typeface="Philosopher"/>
                <a:ea typeface="Philosopher"/>
                <a:cs typeface="Philosopher"/>
                <a:sym typeface="Philosopher"/>
              </a:rPr>
              <a:t>The short, interactive nature of micro-learning can make it more engaging and enjoyable than traditional forms of learning.</a:t>
            </a:r>
            <a:endParaRPr/>
          </a:p>
        </p:txBody>
      </p:sp>
      <p:pic>
        <p:nvPicPr>
          <p:cNvPr id="151" name="Google Shape;151;p21"/>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The effectiveness</a:t>
            </a:r>
            <a:endParaRPr sz="2800" b="1" i="0" u="none" strike="noStrike" cap="non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1" name="Google Shape;161;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62" name="Google Shape;162;p22"/>
          <p:cNvSpPr txBox="1"/>
          <p:nvPr/>
        </p:nvSpPr>
        <p:spPr>
          <a:xfrm>
            <a:off x="1850571" y="2274033"/>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Research has shown that micro-learning can </a:t>
            </a:r>
            <a:r>
              <a:rPr lang="cs-CZ" sz="2400" b="1" i="0" u="none" strike="noStrike" cap="none">
                <a:solidFill>
                  <a:srgbClr val="000000"/>
                </a:solidFill>
                <a:latin typeface="Philosopher"/>
                <a:ea typeface="Philosopher"/>
                <a:cs typeface="Philosopher"/>
                <a:sym typeface="Philosopher"/>
              </a:rPr>
              <a:t>be an effective way to deliver information</a:t>
            </a:r>
            <a:r>
              <a:rPr lang="cs-CZ" sz="2400" b="0" i="0" u="none" strike="noStrike" cap="none">
                <a:solidFill>
                  <a:srgbClr val="000000"/>
                </a:solidFill>
                <a:latin typeface="Philosopher"/>
                <a:ea typeface="Philosopher"/>
                <a:cs typeface="Philosopher"/>
                <a:sym typeface="Philosopher"/>
              </a:rPr>
              <a:t> and improve learning outcomes.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Studies have found that </a:t>
            </a:r>
            <a:r>
              <a:rPr lang="cs-CZ" sz="2400" b="1" i="0" u="none" strike="noStrike" cap="none">
                <a:solidFill>
                  <a:srgbClr val="000000"/>
                </a:solidFill>
                <a:latin typeface="Philosopher"/>
                <a:ea typeface="Philosopher"/>
                <a:cs typeface="Philosopher"/>
                <a:sym typeface="Philosopher"/>
              </a:rPr>
              <a:t>learners retain more information </a:t>
            </a:r>
            <a:r>
              <a:rPr lang="cs-CZ" sz="2400" b="0" i="0" u="none" strike="noStrike" cap="none">
                <a:solidFill>
                  <a:srgbClr val="000000"/>
                </a:solidFill>
                <a:latin typeface="Philosopher"/>
                <a:ea typeface="Philosopher"/>
                <a:cs typeface="Philosopher"/>
                <a:sym typeface="Philosopher"/>
              </a:rPr>
              <a:t>when it is presented in small, focused chunks.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Micro-learning can also help improve learner </a:t>
            </a:r>
            <a:r>
              <a:rPr lang="cs-CZ" sz="2400" b="1" i="0" u="none" strike="noStrike" cap="none">
                <a:solidFill>
                  <a:srgbClr val="000000"/>
                </a:solidFill>
                <a:latin typeface="Philosopher"/>
                <a:ea typeface="Philosopher"/>
                <a:cs typeface="Philosopher"/>
                <a:sym typeface="Philosopher"/>
              </a:rPr>
              <a:t>motivation and engagement</a:t>
            </a:r>
            <a:r>
              <a:rPr lang="cs-CZ" sz="2400" b="0" i="0" u="none" strike="noStrike" cap="none">
                <a:solidFill>
                  <a:srgbClr val="000000"/>
                </a:solidFill>
                <a:latin typeface="Philosopher"/>
                <a:ea typeface="Philosopher"/>
                <a:cs typeface="Philosopher"/>
                <a:sym typeface="Philosopher"/>
              </a:rPr>
              <a:t>, leading to better learning outcomes.</a:t>
            </a:r>
            <a:endParaRPr/>
          </a:p>
        </p:txBody>
      </p:sp>
      <p:pic>
        <p:nvPicPr>
          <p:cNvPr id="163" name="Google Shape;163;p22"/>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Applications</a:t>
            </a:r>
            <a:endParaRPr sz="2800" b="1" i="0" u="none" strike="noStrike" cap="non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2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74" name="Google Shape;174;p23"/>
          <p:cNvSpPr txBox="1"/>
          <p:nvPr/>
        </p:nvSpPr>
        <p:spPr>
          <a:xfrm>
            <a:off x="1850570" y="2088976"/>
            <a:ext cx="8490858"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Micro-learning can be applied to a </a:t>
            </a:r>
            <a:r>
              <a:rPr lang="cs-CZ" sz="2400" b="1" i="0" u="none" strike="noStrike" cap="none">
                <a:solidFill>
                  <a:srgbClr val="000000"/>
                </a:solidFill>
                <a:latin typeface="Philosopher"/>
                <a:ea typeface="Philosopher"/>
                <a:cs typeface="Philosopher"/>
                <a:sym typeface="Philosopher"/>
              </a:rPr>
              <a:t>variety of learning goals</a:t>
            </a:r>
            <a:r>
              <a:rPr lang="cs-CZ" sz="2400" b="0" i="0" u="none" strike="noStrike" cap="none">
                <a:solidFill>
                  <a:srgbClr val="000000"/>
                </a:solidFill>
                <a:latin typeface="Philosopher"/>
                <a:ea typeface="Philosopher"/>
                <a:cs typeface="Philosopher"/>
                <a:sym typeface="Philosopher"/>
              </a:rPr>
              <a:t>, such as job training, skill development, and personal enrichment.</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It can also be used in a </a:t>
            </a:r>
            <a:r>
              <a:rPr lang="cs-CZ" sz="2400" b="1" i="0" u="none" strike="noStrike" cap="none">
                <a:solidFill>
                  <a:srgbClr val="000000"/>
                </a:solidFill>
                <a:latin typeface="Philosopher"/>
                <a:ea typeface="Philosopher"/>
                <a:cs typeface="Philosopher"/>
                <a:sym typeface="Philosopher"/>
              </a:rPr>
              <a:t>variety of settings</a:t>
            </a:r>
            <a:r>
              <a:rPr lang="cs-CZ" sz="2400" b="0" i="0" u="none" strike="noStrike" cap="none">
                <a:solidFill>
                  <a:srgbClr val="000000"/>
                </a:solidFill>
                <a:latin typeface="Philosopher"/>
                <a:ea typeface="Philosopher"/>
                <a:cs typeface="Philosopher"/>
                <a:sym typeface="Philosopher"/>
              </a:rPr>
              <a:t>, including schools, businesses, and non-profits.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Micro-learning can be </a:t>
            </a:r>
            <a:r>
              <a:rPr lang="cs-CZ" sz="2400" b="1" i="0" u="none" strike="noStrike" cap="none">
                <a:solidFill>
                  <a:srgbClr val="000000"/>
                </a:solidFill>
                <a:latin typeface="Philosopher"/>
                <a:ea typeface="Philosopher"/>
                <a:cs typeface="Philosopher"/>
                <a:sym typeface="Philosopher"/>
              </a:rPr>
              <a:t>particularly effective for low-skilled adults</a:t>
            </a:r>
            <a:r>
              <a:rPr lang="cs-CZ" sz="2400" b="0" i="0" u="none" strike="noStrike" cap="none">
                <a:solidFill>
                  <a:srgbClr val="000000"/>
                </a:solidFill>
                <a:latin typeface="Philosopher"/>
                <a:ea typeface="Philosopher"/>
                <a:cs typeface="Philosopher"/>
                <a:sym typeface="Philosopher"/>
              </a:rPr>
              <a:t> who may have limited time or resources for traditional forms of learning</a:t>
            </a:r>
            <a:endParaRPr sz="2400" b="0" i="0" u="none" strike="noStrike" cap="none">
              <a:solidFill>
                <a:srgbClr val="000000"/>
              </a:solidFill>
              <a:latin typeface="Philosopher"/>
              <a:ea typeface="Philosopher"/>
              <a:cs typeface="Philosopher"/>
              <a:sym typeface="Philosopher"/>
            </a:endParaRPr>
          </a:p>
        </p:txBody>
      </p:sp>
      <p:pic>
        <p:nvPicPr>
          <p:cNvPr id="175" name="Google Shape;175;p23"/>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Best practices</a:t>
            </a:r>
            <a:endParaRPr sz="2800" b="1" i="0" u="none" strike="noStrike" cap="non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5" name="Google Shape;185;p2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6" name="Google Shape;186;p24"/>
          <p:cNvSpPr txBox="1"/>
          <p:nvPr/>
        </p:nvSpPr>
        <p:spPr>
          <a:xfrm>
            <a:off x="1850570" y="2088976"/>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To design effective micro-learning resources, consider the </a:t>
            </a:r>
            <a:r>
              <a:rPr lang="cs-CZ" sz="2400" b="1" i="0" u="none" strike="noStrike" cap="none">
                <a:solidFill>
                  <a:srgbClr val="000000"/>
                </a:solidFill>
                <a:latin typeface="Philosopher"/>
                <a:ea typeface="Philosopher"/>
                <a:cs typeface="Philosopher"/>
                <a:sym typeface="Philosopher"/>
              </a:rPr>
              <a:t>needs and interests </a:t>
            </a:r>
            <a:r>
              <a:rPr lang="cs-CZ" sz="2400" b="0" i="0" u="none" strike="noStrike" cap="none">
                <a:solidFill>
                  <a:srgbClr val="000000"/>
                </a:solidFill>
                <a:latin typeface="Philosopher"/>
                <a:ea typeface="Philosopher"/>
                <a:cs typeface="Philosopher"/>
                <a:sym typeface="Philosopher"/>
              </a:rPr>
              <a:t>of your target audience.</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Use visuals, interactive elements, and other </a:t>
            </a:r>
            <a:r>
              <a:rPr lang="cs-CZ" sz="2400" b="1" i="0" u="none" strike="noStrike" cap="none">
                <a:solidFill>
                  <a:srgbClr val="000000"/>
                </a:solidFill>
                <a:latin typeface="Philosopher"/>
                <a:ea typeface="Philosopher"/>
                <a:cs typeface="Philosopher"/>
                <a:sym typeface="Philosopher"/>
              </a:rPr>
              <a:t>engaging techniques </a:t>
            </a:r>
            <a:r>
              <a:rPr lang="cs-CZ" sz="2400" b="0" i="0" u="none" strike="noStrike" cap="none">
                <a:solidFill>
                  <a:srgbClr val="000000"/>
                </a:solidFill>
                <a:latin typeface="Philosopher"/>
                <a:ea typeface="Philosopher"/>
                <a:cs typeface="Philosopher"/>
                <a:sym typeface="Philosopher"/>
              </a:rPr>
              <a:t>to capture learners' attention,</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Keep content </a:t>
            </a:r>
            <a:r>
              <a:rPr lang="cs-CZ" sz="2400" b="1" i="0" u="none" strike="noStrike" cap="none">
                <a:solidFill>
                  <a:srgbClr val="000000"/>
                </a:solidFill>
                <a:latin typeface="Philosopher"/>
                <a:ea typeface="Philosopher"/>
                <a:cs typeface="Philosopher"/>
                <a:sym typeface="Philosopher"/>
              </a:rPr>
              <a:t>focused and concise</a:t>
            </a:r>
            <a:r>
              <a:rPr lang="cs-CZ" sz="2400" b="0" i="0" u="none" strike="noStrike" cap="none">
                <a:solidFill>
                  <a:srgbClr val="000000"/>
                </a:solidFill>
                <a:latin typeface="Philosopher"/>
                <a:ea typeface="Philosopher"/>
                <a:cs typeface="Philosopher"/>
                <a:sym typeface="Philosopher"/>
              </a:rPr>
              <a:t>, with clear learning objectives and outcomes in mind.</a:t>
            </a:r>
            <a:endParaRPr sz="2400" b="0" i="0" u="none" strike="noStrike" cap="none">
              <a:solidFill>
                <a:srgbClr val="000000"/>
              </a:solidFill>
              <a:latin typeface="Philosopher"/>
              <a:ea typeface="Philosopher"/>
              <a:cs typeface="Philosopher"/>
              <a:sym typeface="Philosopher"/>
            </a:endParaRPr>
          </a:p>
        </p:txBody>
      </p:sp>
      <p:pic>
        <p:nvPicPr>
          <p:cNvPr id="187" name="Google Shape;187;p24"/>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2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94" name="Google Shape;194;p2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3</a:t>
            </a:r>
            <a:endParaRPr sz="1800" b="1" i="0" u="none" strike="noStrike" cap="non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Digital tools and platforms for creating micro-learning resources</a:t>
            </a:r>
            <a:endParaRPr sz="2000" b="0" i="0" u="none" strike="noStrike" cap="none">
              <a:solidFill>
                <a:schemeClr val="dk1"/>
              </a:solidFill>
              <a:latin typeface="Roboto"/>
              <a:ea typeface="Roboto"/>
              <a:cs typeface="Roboto"/>
              <a:sym typeface="Roboto"/>
            </a:endParaRPr>
          </a:p>
        </p:txBody>
      </p:sp>
      <p:pic>
        <p:nvPicPr>
          <p:cNvPr id="196" name="Google Shape;196;p25"/>
          <p:cNvPicPr preferRelativeResize="0"/>
          <p:nvPr/>
        </p:nvPicPr>
        <p:blipFill>
          <a:blip r:embed="rId4">
            <a:alphaModFix/>
          </a:blip>
          <a:stretch>
            <a:fillRect/>
          </a:stretch>
        </p:blipFill>
        <p:spPr>
          <a:xfrm>
            <a:off x="337975" y="6158900"/>
            <a:ext cx="2019275" cy="4225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Digital tools</a:t>
            </a:r>
            <a:endParaRPr sz="2800" b="1" i="0" u="none" strike="noStrike" cap="non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2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07" name="Google Shape;207;p26"/>
          <p:cNvSpPr txBox="1"/>
          <p:nvPr/>
        </p:nvSpPr>
        <p:spPr>
          <a:xfrm>
            <a:off x="1576771" y="1720840"/>
            <a:ext cx="9396550"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800" b="0" i="0" u="none" strike="noStrike" cap="none">
                <a:solidFill>
                  <a:srgbClr val="000000"/>
                </a:solidFill>
                <a:latin typeface="Philosopher"/>
                <a:ea typeface="Philosopher"/>
                <a:cs typeface="Philosopher"/>
                <a:sym typeface="Philosopher"/>
              </a:rPr>
              <a:t>Digital tools and platforms play </a:t>
            </a:r>
            <a:r>
              <a:rPr lang="cs-CZ" sz="2800" b="1" i="0" u="none" strike="noStrike" cap="none">
                <a:solidFill>
                  <a:srgbClr val="000000"/>
                </a:solidFill>
                <a:latin typeface="Philosopher"/>
                <a:ea typeface="Philosopher"/>
                <a:cs typeface="Philosopher"/>
                <a:sym typeface="Philosopher"/>
              </a:rPr>
              <a:t>a crucial role </a:t>
            </a:r>
            <a:r>
              <a:rPr lang="cs-CZ" sz="2800" b="0" i="0" u="none" strike="noStrike" cap="none">
                <a:solidFill>
                  <a:srgbClr val="000000"/>
                </a:solidFill>
                <a:latin typeface="Philosopher"/>
                <a:ea typeface="Philosopher"/>
                <a:cs typeface="Philosopher"/>
                <a:sym typeface="Philosopher"/>
              </a:rPr>
              <a:t>in creating effective micro-learning resources. They offer </a:t>
            </a:r>
            <a:r>
              <a:rPr lang="cs-CZ" sz="2800" b="1" i="0" u="none" strike="noStrike" cap="none">
                <a:solidFill>
                  <a:srgbClr val="000000"/>
                </a:solidFill>
                <a:latin typeface="Philosopher"/>
                <a:ea typeface="Philosopher"/>
                <a:cs typeface="Philosopher"/>
                <a:sym typeface="Philosopher"/>
              </a:rPr>
              <a:t>a wide range of features </a:t>
            </a:r>
            <a:r>
              <a:rPr lang="cs-CZ" sz="2800" b="0" i="0" u="none" strike="noStrike" cap="none">
                <a:solidFill>
                  <a:srgbClr val="000000"/>
                </a:solidFill>
                <a:latin typeface="Philosopher"/>
                <a:ea typeface="Philosopher"/>
                <a:cs typeface="Philosopher"/>
                <a:sym typeface="Philosopher"/>
              </a:rPr>
              <a:t>and functionalities to enhance the learning experience. </a:t>
            </a: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800" b="0" i="0" u="none" strike="noStrike" cap="none">
                <a:solidFill>
                  <a:srgbClr val="000000"/>
                </a:solidFill>
                <a:latin typeface="Philosopher"/>
                <a:ea typeface="Philosopher"/>
                <a:cs typeface="Philosopher"/>
                <a:sym typeface="Philosopher"/>
              </a:rPr>
              <a:t>These tools enable educators to </a:t>
            </a:r>
            <a:r>
              <a:rPr lang="cs-CZ" sz="2800" b="1" i="0" u="none" strike="noStrike" cap="none">
                <a:solidFill>
                  <a:srgbClr val="000000"/>
                </a:solidFill>
                <a:latin typeface="Philosopher"/>
                <a:ea typeface="Philosopher"/>
                <a:cs typeface="Philosopher"/>
                <a:sym typeface="Philosopher"/>
              </a:rPr>
              <a:t>design interactive and engaging content</a:t>
            </a:r>
            <a:r>
              <a:rPr lang="cs-CZ" sz="2800" b="0" i="0" u="none" strike="noStrike" cap="none">
                <a:solidFill>
                  <a:srgbClr val="000000"/>
                </a:solidFill>
                <a:latin typeface="Philosopher"/>
                <a:ea typeface="Philosopher"/>
                <a:cs typeface="Philosopher"/>
                <a:sym typeface="Philosopher"/>
              </a:rPr>
              <a:t>, incorporating multimedia elements such as videos, images, and quizzes. With </a:t>
            </a:r>
            <a:r>
              <a:rPr lang="cs-CZ" sz="2800" b="1" i="0" u="none" strike="noStrike" cap="none">
                <a:solidFill>
                  <a:srgbClr val="000000"/>
                </a:solidFill>
                <a:latin typeface="Philosopher"/>
                <a:ea typeface="Philosopher"/>
                <a:cs typeface="Philosopher"/>
                <a:sym typeface="Philosopher"/>
              </a:rPr>
              <a:t>customization options</a:t>
            </a:r>
            <a:r>
              <a:rPr lang="cs-CZ" sz="2800" b="0" i="0" u="none" strike="noStrike" cap="none">
                <a:solidFill>
                  <a:srgbClr val="000000"/>
                </a:solidFill>
                <a:latin typeface="Philosopher"/>
                <a:ea typeface="Philosopher"/>
                <a:cs typeface="Philosopher"/>
                <a:sym typeface="Philosopher"/>
              </a:rPr>
              <a:t>, educators can tailor the resources to meet specific learning goals and address the needs of their audience.</a:t>
            </a:r>
            <a:endParaRPr sz="2800" b="0" i="0" u="none" strike="noStrike" cap="none">
              <a:solidFill>
                <a:srgbClr val="000000"/>
              </a:solidFill>
              <a:latin typeface="Philosopher"/>
              <a:ea typeface="Philosopher"/>
              <a:cs typeface="Philosopher"/>
              <a:sym typeface="Philosopher"/>
            </a:endParaRPr>
          </a:p>
        </p:txBody>
      </p:sp>
      <p:pic>
        <p:nvPicPr>
          <p:cNvPr id="208" name="Google Shape;208;p26"/>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Digital tools</a:t>
            </a:r>
            <a:endParaRPr sz="2800" b="1" i="0" u="none" strike="noStrike" cap="non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8" name="Google Shape;218;p27"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19" name="Google Shape;219;p27"/>
          <p:cNvSpPr txBox="1"/>
          <p:nvPr/>
        </p:nvSpPr>
        <p:spPr>
          <a:xfrm>
            <a:off x="1576771" y="1524317"/>
            <a:ext cx="9396550" cy="44935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600" b="0" i="0" u="none" strike="noStrike" cap="none">
                <a:solidFill>
                  <a:srgbClr val="000000"/>
                </a:solidFill>
                <a:latin typeface="Philosopher"/>
                <a:ea typeface="Philosopher"/>
                <a:cs typeface="Philosopher"/>
                <a:sym typeface="Philosopher"/>
              </a:rPr>
              <a:t>Collaboration is facilitated through these tools and platforms, allowing educators to work together in creating micro-learning resources. By </a:t>
            </a:r>
            <a:r>
              <a:rPr lang="cs-CZ" sz="2600" b="1" i="0" u="none" strike="noStrike" cap="none">
                <a:solidFill>
                  <a:srgbClr val="000000"/>
                </a:solidFill>
                <a:latin typeface="Philosopher"/>
                <a:ea typeface="Philosopher"/>
                <a:cs typeface="Philosopher"/>
                <a:sym typeface="Philosopher"/>
              </a:rPr>
              <a:t>leveraging the capabilities of digital tools </a:t>
            </a:r>
            <a:r>
              <a:rPr lang="cs-CZ" sz="2600" b="0" i="0" u="none" strike="noStrike" cap="none">
                <a:solidFill>
                  <a:srgbClr val="000000"/>
                </a:solidFill>
                <a:latin typeface="Philosopher"/>
                <a:ea typeface="Philosopher"/>
                <a:cs typeface="Philosopher"/>
                <a:sym typeface="Philosopher"/>
              </a:rPr>
              <a:t>and platforms, educators can make micro-learning accessible and adaptable for diverse audiences. This promotes inclusivity and supports </a:t>
            </a:r>
            <a:r>
              <a:rPr lang="cs-CZ" sz="2600" b="1" i="0" u="none" strike="noStrike" cap="none">
                <a:solidFill>
                  <a:srgbClr val="000000"/>
                </a:solidFill>
                <a:latin typeface="Philosopher"/>
                <a:ea typeface="Philosopher"/>
                <a:cs typeface="Philosopher"/>
                <a:sym typeface="Philosopher"/>
              </a:rPr>
              <a:t>personalized learning experiences</a:t>
            </a:r>
            <a:r>
              <a:rPr lang="cs-CZ" sz="2600" b="0" i="0" u="none" strike="noStrike" cap="none">
                <a:solidFill>
                  <a:srgbClr val="000000"/>
                </a:solidFill>
                <a:latin typeface="Philosopher"/>
                <a:ea typeface="Philosopher"/>
                <a:cs typeface="Philosopher"/>
                <a:sym typeface="Philosopher"/>
              </a:rPr>
              <a:t>. </a:t>
            </a: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600" b="0" i="0" u="none" strike="noStrike" cap="none">
                <a:solidFill>
                  <a:srgbClr val="000000"/>
                </a:solidFill>
                <a:latin typeface="Philosopher"/>
                <a:ea typeface="Philosopher"/>
                <a:cs typeface="Philosopher"/>
                <a:sym typeface="Philosopher"/>
              </a:rPr>
              <a:t>When selecting tools and platforms, it is important to align them with the </a:t>
            </a:r>
            <a:r>
              <a:rPr lang="cs-CZ" sz="2600" b="1" i="0" u="none" strike="noStrike" cap="none">
                <a:solidFill>
                  <a:srgbClr val="000000"/>
                </a:solidFill>
                <a:latin typeface="Philosopher"/>
                <a:ea typeface="Philosopher"/>
                <a:cs typeface="Philosopher"/>
                <a:sym typeface="Philosopher"/>
              </a:rPr>
              <a:t>learning goals and requirements of the audience</a:t>
            </a:r>
            <a:r>
              <a:rPr lang="cs-CZ" sz="2600" b="0" i="0" u="none" strike="noStrike" cap="none">
                <a:solidFill>
                  <a:srgbClr val="000000"/>
                </a:solidFill>
                <a:latin typeface="Philosopher"/>
                <a:ea typeface="Philosopher"/>
                <a:cs typeface="Philosopher"/>
                <a:sym typeface="Philosopher"/>
              </a:rPr>
              <a:t>, ensuring that the chosen tools effectively contribute to the creation of impactful micro-learning resources.</a:t>
            </a:r>
            <a:endParaRPr sz="2600" b="0" i="0" u="none" strike="noStrike" cap="none">
              <a:solidFill>
                <a:srgbClr val="000000"/>
              </a:solidFill>
              <a:latin typeface="Philosopher"/>
              <a:ea typeface="Philosopher"/>
              <a:cs typeface="Philosopher"/>
              <a:sym typeface="Philosopher"/>
            </a:endParaRPr>
          </a:p>
        </p:txBody>
      </p:sp>
      <p:pic>
        <p:nvPicPr>
          <p:cNvPr id="220" name="Google Shape;220;p27"/>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Activity 2: Discussion</a:t>
            </a:r>
            <a:endParaRPr sz="2400" b="1" i="0" u="none" strike="noStrike" cap="non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0" name="Google Shape;230;p2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31" name="Google Shape;231;p28"/>
          <p:cNvSpPr txBox="1"/>
          <p:nvPr/>
        </p:nvSpPr>
        <p:spPr>
          <a:xfrm>
            <a:off x="707571" y="1718434"/>
            <a:ext cx="10651106" cy="390876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Divide participants into small groups </a:t>
            </a:r>
            <a:r>
              <a:rPr lang="cs-CZ" sz="2000" b="1" i="0" u="none" strike="noStrike" cap="none">
                <a:solidFill>
                  <a:srgbClr val="000000"/>
                </a:solidFill>
                <a:latin typeface="Philosopher"/>
                <a:ea typeface="Philosopher"/>
                <a:cs typeface="Philosopher"/>
                <a:sym typeface="Philosopher"/>
              </a:rPr>
              <a:t>of 4-6 people</a:t>
            </a:r>
            <a:r>
              <a:rPr lang="cs-CZ" sz="2000" b="0" i="0" u="none" strike="noStrike" cap="none">
                <a:solidFill>
                  <a:srgbClr val="000000"/>
                </a:solidFill>
                <a:latin typeface="Philosopher"/>
                <a:ea typeface="Philosopher"/>
                <a:cs typeface="Philosopher"/>
                <a:sym typeface="Philosopher"/>
              </a:rPr>
              <a:t>.</a:t>
            </a: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Provide each group with </a:t>
            </a:r>
            <a:r>
              <a:rPr lang="cs-CZ" sz="2000" b="1" i="0" u="none" strike="noStrike" cap="none">
                <a:solidFill>
                  <a:srgbClr val="000000"/>
                </a:solidFill>
                <a:latin typeface="Philosopher"/>
                <a:ea typeface="Philosopher"/>
                <a:cs typeface="Philosopher"/>
                <a:sym typeface="Philosopher"/>
              </a:rPr>
              <a:t>a list of digital tools and platforms </a:t>
            </a:r>
            <a:r>
              <a:rPr lang="cs-CZ" sz="2000" b="0" i="0" u="none" strike="noStrike" cap="none">
                <a:solidFill>
                  <a:srgbClr val="000000"/>
                </a:solidFill>
                <a:latin typeface="Philosopher"/>
                <a:ea typeface="Philosopher"/>
                <a:cs typeface="Philosopher"/>
                <a:sym typeface="Philosopher"/>
              </a:rPr>
              <a:t>commonly used for creating micro-learning resources. Use the same list provided earlier or customize it based on your preferences.</a:t>
            </a: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Instruct the groups to discuss the following points for a tool or platform they choose:</a:t>
            </a:r>
            <a:endParaRPr sz="2000" b="0" i="0" u="none" strike="noStrike" cap="none">
              <a:solidFill>
                <a:srgbClr val="000000"/>
              </a:solidFill>
              <a:latin typeface="Philosopher"/>
              <a:ea typeface="Philosopher"/>
              <a:cs typeface="Philosopher"/>
              <a:sym typeface="Philosophe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How user-friendly is the tool/platform? Are there any technical or design skills required?</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What specific features and functionalities does the tool/platform offer? How do they support micro-learning resource creation?</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Can the tool/platform be customized to meet specific needs and preferences?</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How does the tool/platform facilitate interactivity and learner engagement?</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Does the tool/platform enable collaboration among educators or learners?</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Is the tool/platform affordable? Is it easily accessible, particularly for low-skilled adults?</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Share any examples or success stories of how the tool/platform has been used effectively for micro-learning.</a:t>
            </a:r>
            <a:endParaRPr sz="1600" b="0" i="1" u="none" strike="noStrike" cap="none">
              <a:solidFill>
                <a:srgbClr val="000000"/>
              </a:solidFill>
              <a:latin typeface="Philosopher"/>
              <a:ea typeface="Philosopher"/>
              <a:cs typeface="Philosopher"/>
              <a:sym typeface="Philosopher"/>
            </a:endParaRPr>
          </a:p>
        </p:txBody>
      </p:sp>
      <p:pic>
        <p:nvPicPr>
          <p:cNvPr id="232" name="Google Shape;232;p28"/>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1" name="Google Shape;241;p2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42" name="Google Shape;242;p29"/>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4. </a:t>
            </a:r>
            <a:r>
              <a:rPr lang="cs-CZ" sz="2000" b="1" i="0" u="none" strike="noStrike" cap="none">
                <a:solidFill>
                  <a:srgbClr val="000000"/>
                </a:solidFill>
                <a:latin typeface="Philosopher"/>
                <a:ea typeface="Philosopher"/>
                <a:cs typeface="Philosopher"/>
                <a:sym typeface="Philosopher"/>
              </a:rPr>
              <a:t>Encourage participants to share their own experiences</a:t>
            </a:r>
            <a:r>
              <a:rPr lang="cs-CZ" sz="2000" b="0" i="0" u="none" strike="noStrike" cap="none">
                <a:solidFill>
                  <a:srgbClr val="000000"/>
                </a:solidFill>
                <a:latin typeface="Philosopher"/>
                <a:ea typeface="Philosopher"/>
                <a:cs typeface="Philosopher"/>
                <a:sym typeface="Philosopher"/>
              </a:rPr>
              <a:t>, insights, and opinions about the tools/platforms. They can discuss the pros and cons, challenges they have faced, and any tips or best practices they have discovered.</a:t>
            </a:r>
            <a:endParaRPr sz="20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5. As a facilitator, move between the groups, actively listen to the discussions, and ask guiding questions to stimulate deeper conversation and reflection.</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6. After a designated discussion period, </a:t>
            </a:r>
            <a:r>
              <a:rPr lang="cs-CZ" sz="2000" b="1" i="0" u="none" strike="noStrike" cap="none">
                <a:solidFill>
                  <a:srgbClr val="000000"/>
                </a:solidFill>
                <a:latin typeface="Philosopher"/>
                <a:ea typeface="Philosopher"/>
                <a:cs typeface="Philosopher"/>
                <a:sym typeface="Philosopher"/>
              </a:rPr>
              <a:t>bring the groups back together as a whole and initiate a larger group discussion.</a:t>
            </a:r>
            <a:endParaRPr sz="2000" b="1"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7. In the larger group discussion, ask each group to share their key findings and insights. Encourage participants from other groups to add their thoughts, provide additional perspectives, or ask questions.</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8. </a:t>
            </a:r>
            <a:r>
              <a:rPr lang="cs-CZ" sz="2000" b="1" i="0" u="none" strike="noStrike" cap="none">
                <a:solidFill>
                  <a:srgbClr val="000000"/>
                </a:solidFill>
                <a:latin typeface="Philosopher"/>
                <a:ea typeface="Philosopher"/>
                <a:cs typeface="Philosopher"/>
                <a:sym typeface="Philosopher"/>
              </a:rPr>
              <a:t>Summarize the main points </a:t>
            </a:r>
            <a:r>
              <a:rPr lang="cs-CZ" sz="2000" b="0" i="0" u="none" strike="noStrike" cap="none">
                <a:solidFill>
                  <a:srgbClr val="000000"/>
                </a:solidFill>
                <a:latin typeface="Philosopher"/>
                <a:ea typeface="Philosopher"/>
                <a:cs typeface="Philosopher"/>
                <a:sym typeface="Philosopher"/>
              </a:rPr>
              <a:t>raised during the discussion and highlight any patterns or common themes that emerge.</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9. Conclude the activity by facilitating a brief reflection session, where participants can share their key takeaways from the discussion.</a:t>
            </a:r>
            <a:endParaRPr sz="1600" b="0" i="1" u="none" strike="noStrike" cap="none">
              <a:solidFill>
                <a:srgbClr val="000000"/>
              </a:solidFill>
              <a:latin typeface="Philosopher"/>
              <a:ea typeface="Philosopher"/>
              <a:cs typeface="Philosopher"/>
              <a:sym typeface="Philosopher"/>
            </a:endParaRPr>
          </a:p>
        </p:txBody>
      </p:sp>
      <p:sp>
        <p:nvSpPr>
          <p:cNvPr id="243" name="Google Shape;243;p29"/>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Activity 2: Discussion</a:t>
            </a:r>
            <a:endParaRPr sz="2400" b="1" i="0" u="none" strike="noStrike" cap="none">
              <a:solidFill>
                <a:schemeClr val="dk1"/>
              </a:solidFill>
              <a:latin typeface="Philosopher"/>
              <a:ea typeface="Philosopher"/>
              <a:cs typeface="Philosopher"/>
              <a:sym typeface="Philosopher"/>
            </a:endParaRPr>
          </a:p>
        </p:txBody>
      </p:sp>
      <p:pic>
        <p:nvPicPr>
          <p:cNvPr id="244" name="Google Shape;244;p29"/>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3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BREAK TIME!</a:t>
            </a:r>
            <a:endParaRPr sz="6600" b="0" i="0" u="none" strike="noStrike" cap="none">
              <a:solidFill>
                <a:schemeClr val="dk1"/>
              </a:solidFill>
              <a:latin typeface="Roboto"/>
              <a:ea typeface="Roboto"/>
              <a:cs typeface="Roboto"/>
              <a:sym typeface="Roboto"/>
            </a:endParaRPr>
          </a:p>
        </p:txBody>
      </p:sp>
      <p:pic>
        <p:nvPicPr>
          <p:cNvPr id="252" name="Google Shape;252;p3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53" name="Google Shape;253;p30"/>
          <p:cNvPicPr preferRelativeResize="0"/>
          <p:nvPr/>
        </p:nvPicPr>
        <p:blipFill>
          <a:blip r:embed="rId5">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13"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MODULE 2</a:t>
            </a:r>
            <a:endParaRPr sz="1800" b="1" i="0" u="none" strike="noStrike" cap="non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This module includes 14 hours of learning content.</a:t>
            </a:r>
            <a:endParaRPr sz="2000" b="0" i="0" u="none" strike="noStrike" cap="none">
              <a:solidFill>
                <a:schemeClr val="dk1"/>
              </a:solidFill>
              <a:latin typeface="Roboto"/>
              <a:ea typeface="Roboto"/>
              <a:cs typeface="Roboto"/>
              <a:sym typeface="Roboto"/>
            </a:endParaRPr>
          </a:p>
        </p:txBody>
      </p:sp>
      <p:sp>
        <p:nvSpPr>
          <p:cNvPr id="51" name="Google Shape;51;p13"/>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6 hours of F2F learning</a:t>
            </a:r>
            <a:endParaRPr sz="3200" b="1" i="0" u="none" strike="noStrike" cap="none">
              <a:solidFill>
                <a:schemeClr val="dk1"/>
              </a:solidFill>
              <a:latin typeface="Philosopher"/>
              <a:ea typeface="Philosopher"/>
              <a:cs typeface="Philosopher"/>
              <a:sym typeface="Philosopher"/>
            </a:endParaRPr>
          </a:p>
        </p:txBody>
      </p:sp>
      <p:sp>
        <p:nvSpPr>
          <p:cNvPr id="52" name="Google Shape;52;p13"/>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8 hours of self-directed learning</a:t>
            </a:r>
            <a:endParaRPr/>
          </a:p>
        </p:txBody>
      </p:sp>
      <p:sp>
        <p:nvSpPr>
          <p:cNvPr id="53" name="Google Shape;53;p13"/>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This presentation covers the 6 hours of F2F learning.</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It is accompanied by a Lesson Plan for the facilitator.</a:t>
            </a:r>
            <a:endParaRPr sz="1600" b="0" i="0" u="none" strike="noStrike" cap="none">
              <a:solidFill>
                <a:schemeClr val="dk1"/>
              </a:solidFill>
              <a:latin typeface="Roboto"/>
              <a:ea typeface="Roboto"/>
              <a:cs typeface="Roboto"/>
              <a:sym typeface="Roboto"/>
            </a:endParaRPr>
          </a:p>
        </p:txBody>
      </p:sp>
      <p:sp>
        <p:nvSpPr>
          <p:cNvPr id="54" name="Google Shape;54;p13"/>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Go through the presentation with self-directed learning resources at your own pace!</a:t>
            </a:r>
            <a:endParaRPr sz="1600" b="0" i="0" u="none" strike="noStrike" cap="none">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9" name="Google Shape;59;p13"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60" name="Google Shape;60;p13"/>
          <p:cNvPicPr preferRelativeResize="0"/>
          <p:nvPr/>
        </p:nvPicPr>
        <p:blipFill>
          <a:blip r:embed="rId5">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Videos</a:t>
            </a:r>
            <a:endParaRPr sz="4000" b="1" i="0" u="none" strike="noStrike" cap="non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4" name="Google Shape;264;p3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65" name="Google Shape;265;p31"/>
          <p:cNvSpPr txBox="1"/>
          <p:nvPr/>
        </p:nvSpPr>
        <p:spPr>
          <a:xfrm>
            <a:off x="3683726" y="2609947"/>
            <a:ext cx="8188234" cy="238584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On the following slides, eight platforms and tools are introduced.</a:t>
            </a:r>
            <a:endParaRPr/>
          </a:p>
        </p:txBody>
      </p:sp>
      <p:pic>
        <p:nvPicPr>
          <p:cNvPr id="266" name="Google Shape;266;p31"/>
          <p:cNvPicPr preferRelativeResize="0"/>
          <p:nvPr/>
        </p:nvPicPr>
        <p:blipFill>
          <a:blip r:embed="rId5">
            <a:alphaModFix/>
          </a:blip>
          <a:stretch>
            <a:fillRect/>
          </a:stretch>
        </p:blipFill>
        <p:spPr>
          <a:xfrm>
            <a:off x="9807050" y="6221800"/>
            <a:ext cx="2019275" cy="4225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72" name="Google Shape;272;p3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273" name="Google Shape;273;p32" title="What is Kahoot!?"/>
          <p:cNvPicPr preferRelativeResize="0"/>
          <p:nvPr/>
        </p:nvPicPr>
        <p:blipFill rotWithShape="1">
          <a:blip r:embed="rId5">
            <a:alphaModFix/>
          </a:blip>
          <a:srcRect/>
          <a:stretch/>
        </p:blipFill>
        <p:spPr>
          <a:xfrm>
            <a:off x="1470741" y="914801"/>
            <a:ext cx="9501625" cy="5368418"/>
          </a:xfrm>
          <a:prstGeom prst="rect">
            <a:avLst/>
          </a:prstGeom>
          <a:noFill/>
          <a:ln>
            <a:noFill/>
          </a:ln>
        </p:spPr>
      </p:pic>
      <p:sp>
        <p:nvSpPr>
          <p:cNvPr id="274" name="Google Shape;274;p3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Kahoot</a:t>
            </a:r>
            <a:endParaRPr sz="1800" b="1" i="0" u="none" strike="noStrike" cap="none">
              <a:solidFill>
                <a:schemeClr val="dk1"/>
              </a:solidFill>
              <a:latin typeface="Philosopher"/>
              <a:ea typeface="Philosopher"/>
              <a:cs typeface="Philosopher"/>
              <a:sym typeface="Philosopher"/>
            </a:endParaRPr>
          </a:p>
        </p:txBody>
      </p:sp>
      <p:pic>
        <p:nvPicPr>
          <p:cNvPr id="275" name="Google Shape;275;p32"/>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81" name="Google Shape;281;p3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82" name="Google Shape;282;p3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Mentimeter</a:t>
            </a:r>
            <a:endParaRPr sz="1800" b="1" i="0" u="none" strike="noStrike" cap="none">
              <a:solidFill>
                <a:schemeClr val="dk1"/>
              </a:solidFill>
              <a:latin typeface="Philosopher"/>
              <a:ea typeface="Philosopher"/>
              <a:cs typeface="Philosopher"/>
              <a:sym typeface="Philosopher"/>
            </a:endParaRPr>
          </a:p>
        </p:txBody>
      </p:sp>
      <p:pic>
        <p:nvPicPr>
          <p:cNvPr id="283" name="Google Shape;283;p33" title="Say Hello to Mentimeter"/>
          <p:cNvPicPr preferRelativeResize="0"/>
          <p:nvPr/>
        </p:nvPicPr>
        <p:blipFill rotWithShape="1">
          <a:blip r:embed="rId5">
            <a:alphaModFix/>
          </a:blip>
          <a:srcRect/>
          <a:stretch/>
        </p:blipFill>
        <p:spPr>
          <a:xfrm>
            <a:off x="1443073" y="1025413"/>
            <a:ext cx="9305852" cy="5257806"/>
          </a:xfrm>
          <a:prstGeom prst="rect">
            <a:avLst/>
          </a:prstGeom>
          <a:noFill/>
          <a:ln>
            <a:noFill/>
          </a:ln>
        </p:spPr>
      </p:pic>
      <p:pic>
        <p:nvPicPr>
          <p:cNvPr id="284" name="Google Shape;284;p33"/>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1"/>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0" name="Google Shape;290;p3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91" name="Google Shape;291;p3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Articulate 360</a:t>
            </a:r>
            <a:endParaRPr sz="1800" b="1" i="0" u="none" strike="noStrike" cap="none">
              <a:solidFill>
                <a:schemeClr val="dk1"/>
              </a:solidFill>
              <a:latin typeface="Philosopher"/>
              <a:ea typeface="Philosopher"/>
              <a:cs typeface="Philosopher"/>
              <a:sym typeface="Philosopher"/>
            </a:endParaRPr>
          </a:p>
        </p:txBody>
      </p:sp>
      <p:pic>
        <p:nvPicPr>
          <p:cNvPr id="292" name="Google Shape;292;p34" title="Articulate 360 Capterra Final"/>
          <p:cNvPicPr preferRelativeResize="0"/>
          <p:nvPr/>
        </p:nvPicPr>
        <p:blipFill rotWithShape="1">
          <a:blip r:embed="rId5">
            <a:alphaModFix/>
          </a:blip>
          <a:srcRect/>
          <a:stretch/>
        </p:blipFill>
        <p:spPr>
          <a:xfrm>
            <a:off x="1367937" y="798792"/>
            <a:ext cx="9456123" cy="5342709"/>
          </a:xfrm>
          <a:prstGeom prst="rect">
            <a:avLst/>
          </a:prstGeom>
          <a:noFill/>
          <a:ln>
            <a:noFill/>
          </a:ln>
        </p:spPr>
      </p:pic>
      <p:pic>
        <p:nvPicPr>
          <p:cNvPr id="293" name="Google Shape;293;p34"/>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9" name="Google Shape;299;p3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00" name="Google Shape;300;p3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Canva</a:t>
            </a:r>
            <a:endParaRPr sz="1800" b="1" i="0" u="none" strike="noStrike" cap="none">
              <a:solidFill>
                <a:schemeClr val="dk1"/>
              </a:solidFill>
              <a:latin typeface="Philosopher"/>
              <a:ea typeface="Philosopher"/>
              <a:cs typeface="Philosopher"/>
              <a:sym typeface="Philosopher"/>
            </a:endParaRPr>
          </a:p>
        </p:txBody>
      </p:sp>
      <p:pic>
        <p:nvPicPr>
          <p:cNvPr id="301" name="Google Shape;301;p35" title="What is Canva? How Canva Made Design Simple"/>
          <p:cNvPicPr preferRelativeResize="0"/>
          <p:nvPr/>
        </p:nvPicPr>
        <p:blipFill rotWithShape="1">
          <a:blip r:embed="rId5">
            <a:alphaModFix/>
          </a:blip>
          <a:srcRect/>
          <a:stretch/>
        </p:blipFill>
        <p:spPr>
          <a:xfrm>
            <a:off x="1486044" y="824375"/>
            <a:ext cx="9219910" cy="5209250"/>
          </a:xfrm>
          <a:prstGeom prst="rect">
            <a:avLst/>
          </a:prstGeom>
          <a:noFill/>
          <a:ln>
            <a:noFill/>
          </a:ln>
        </p:spPr>
      </p:pic>
      <p:pic>
        <p:nvPicPr>
          <p:cNvPr id="302" name="Google Shape;302;p35"/>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08" name="Google Shape;308;p3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09" name="Google Shape;309;p3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Powtoon</a:t>
            </a:r>
            <a:endParaRPr sz="1800" b="1" i="0" u="none" strike="noStrike" cap="none">
              <a:solidFill>
                <a:schemeClr val="dk1"/>
              </a:solidFill>
              <a:latin typeface="Philosopher"/>
              <a:ea typeface="Philosopher"/>
              <a:cs typeface="Philosopher"/>
              <a:sym typeface="Philosopher"/>
            </a:endParaRPr>
          </a:p>
        </p:txBody>
      </p:sp>
      <p:pic>
        <p:nvPicPr>
          <p:cNvPr id="310" name="Google Shape;310;p36" title="Professional Presentation PowerPoint - by Powtoon"/>
          <p:cNvPicPr preferRelativeResize="0"/>
          <p:nvPr/>
        </p:nvPicPr>
        <p:blipFill rotWithShape="1">
          <a:blip r:embed="rId5">
            <a:alphaModFix/>
          </a:blip>
          <a:srcRect/>
          <a:stretch/>
        </p:blipFill>
        <p:spPr>
          <a:xfrm>
            <a:off x="1777478" y="989036"/>
            <a:ext cx="8637041" cy="4879928"/>
          </a:xfrm>
          <a:prstGeom prst="rect">
            <a:avLst/>
          </a:prstGeom>
          <a:noFill/>
          <a:ln>
            <a:noFill/>
          </a:ln>
        </p:spPr>
      </p:pic>
      <p:pic>
        <p:nvPicPr>
          <p:cNvPr id="311" name="Google Shape;311;p36"/>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17" name="Google Shape;317;p3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18" name="Google Shape;318;p3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H5P</a:t>
            </a:r>
            <a:endParaRPr sz="1800" b="1" i="0" u="none" strike="noStrike" cap="none">
              <a:solidFill>
                <a:schemeClr val="dk1"/>
              </a:solidFill>
              <a:latin typeface="Philosopher"/>
              <a:ea typeface="Philosopher"/>
              <a:cs typeface="Philosopher"/>
              <a:sym typeface="Philosopher"/>
            </a:endParaRPr>
          </a:p>
        </p:txBody>
      </p:sp>
      <p:pic>
        <p:nvPicPr>
          <p:cNvPr id="319" name="Google Shape;319;p37" title="H5P – Introduction"/>
          <p:cNvPicPr preferRelativeResize="0"/>
          <p:nvPr/>
        </p:nvPicPr>
        <p:blipFill rotWithShape="1">
          <a:blip r:embed="rId5">
            <a:alphaModFix/>
          </a:blip>
          <a:srcRect/>
          <a:stretch/>
        </p:blipFill>
        <p:spPr>
          <a:xfrm>
            <a:off x="1863133" y="1071986"/>
            <a:ext cx="8465731" cy="4783138"/>
          </a:xfrm>
          <a:prstGeom prst="rect">
            <a:avLst/>
          </a:prstGeom>
          <a:noFill/>
          <a:ln>
            <a:noFill/>
          </a:ln>
        </p:spPr>
      </p:pic>
      <p:pic>
        <p:nvPicPr>
          <p:cNvPr id="320" name="Google Shape;320;p37"/>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26" name="Google Shape;326;p3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27" name="Google Shape;327;p3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Quizlet</a:t>
            </a:r>
            <a:endParaRPr sz="1800" b="1" i="0" u="none" strike="noStrike" cap="none">
              <a:solidFill>
                <a:schemeClr val="dk1"/>
              </a:solidFill>
              <a:latin typeface="Philosopher"/>
              <a:ea typeface="Philosopher"/>
              <a:cs typeface="Philosopher"/>
              <a:sym typeface="Philosopher"/>
            </a:endParaRPr>
          </a:p>
        </p:txBody>
      </p:sp>
      <p:pic>
        <p:nvPicPr>
          <p:cNvPr id="328" name="Google Shape;328;p38" title="What is Quizlet?"/>
          <p:cNvPicPr preferRelativeResize="0"/>
          <p:nvPr/>
        </p:nvPicPr>
        <p:blipFill rotWithShape="1">
          <a:blip r:embed="rId5">
            <a:alphaModFix/>
          </a:blip>
          <a:srcRect/>
          <a:stretch/>
        </p:blipFill>
        <p:spPr>
          <a:xfrm>
            <a:off x="1757725" y="977875"/>
            <a:ext cx="8676549" cy="4902250"/>
          </a:xfrm>
          <a:prstGeom prst="rect">
            <a:avLst/>
          </a:prstGeom>
          <a:noFill/>
          <a:ln>
            <a:noFill/>
          </a:ln>
        </p:spPr>
      </p:pic>
      <p:pic>
        <p:nvPicPr>
          <p:cNvPr id="329" name="Google Shape;329;p38"/>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35" name="Google Shape;335;p3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36" name="Google Shape;336;p3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Video: Genially</a:t>
            </a:r>
            <a:endParaRPr sz="1800" b="1" i="0" u="none" strike="noStrike" cap="none">
              <a:solidFill>
                <a:schemeClr val="dk1"/>
              </a:solidFill>
              <a:latin typeface="Philosopher"/>
              <a:ea typeface="Philosopher"/>
              <a:cs typeface="Philosopher"/>
              <a:sym typeface="Philosopher"/>
            </a:endParaRPr>
          </a:p>
        </p:txBody>
      </p:sp>
      <p:pic>
        <p:nvPicPr>
          <p:cNvPr id="337" name="Google Shape;337;p39" title="How to create a genially in 5 steps"/>
          <p:cNvPicPr preferRelativeResize="0"/>
          <p:nvPr/>
        </p:nvPicPr>
        <p:blipFill rotWithShape="1">
          <a:blip r:embed="rId5">
            <a:alphaModFix/>
          </a:blip>
          <a:srcRect/>
          <a:stretch/>
        </p:blipFill>
        <p:spPr>
          <a:xfrm>
            <a:off x="1777478" y="989036"/>
            <a:ext cx="8637041" cy="4879928"/>
          </a:xfrm>
          <a:prstGeom prst="rect">
            <a:avLst/>
          </a:prstGeom>
          <a:noFill/>
          <a:ln>
            <a:noFill/>
          </a:ln>
        </p:spPr>
      </p:pic>
      <p:pic>
        <p:nvPicPr>
          <p:cNvPr id="338" name="Google Shape;338;p39"/>
          <p:cNvPicPr preferRelativeResize="0"/>
          <p:nvPr/>
        </p:nvPicPr>
        <p:blipFill>
          <a:blip r:embed="rId6">
            <a:alphaModFix/>
          </a:blip>
          <a:stretch>
            <a:fillRect/>
          </a:stretch>
        </p:blipFill>
        <p:spPr>
          <a:xfrm>
            <a:off x="327475" y="6253275"/>
            <a:ext cx="2019275" cy="42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Activity 3: Creating a micro-learning resource </a:t>
            </a:r>
            <a:endParaRPr sz="2400" b="1" i="0" u="none" strike="noStrike" cap="non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8" name="Google Shape;348;p4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49" name="Google Shape;349;p40"/>
          <p:cNvSpPr txBox="1"/>
          <p:nvPr/>
        </p:nvSpPr>
        <p:spPr>
          <a:xfrm>
            <a:off x="943529" y="1717104"/>
            <a:ext cx="10304939" cy="4524315"/>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Divide participants </a:t>
            </a:r>
            <a:r>
              <a:rPr lang="cs-CZ" sz="2400" b="1" i="0" u="none" strike="noStrike" cap="none">
                <a:solidFill>
                  <a:srgbClr val="000000"/>
                </a:solidFill>
                <a:latin typeface="Philosopher"/>
                <a:ea typeface="Philosopher"/>
                <a:cs typeface="Philosopher"/>
                <a:sym typeface="Philosopher"/>
              </a:rPr>
              <a:t>into small groups of 3-5 people.</a:t>
            </a:r>
            <a:endParaRP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Provide each group </a:t>
            </a:r>
            <a:r>
              <a:rPr lang="cs-CZ" sz="2400" b="1" i="0" u="none" strike="noStrike" cap="none">
                <a:solidFill>
                  <a:srgbClr val="000000"/>
                </a:solidFill>
                <a:latin typeface="Philosopher"/>
                <a:ea typeface="Philosopher"/>
                <a:cs typeface="Philosopher"/>
                <a:sym typeface="Philosopher"/>
              </a:rPr>
              <a:t>with a specific topic or subject area related to low-skilled adults</a:t>
            </a:r>
            <a:r>
              <a:rPr lang="cs-CZ" sz="2400" b="0" i="0" u="none" strike="noStrike" cap="none">
                <a:solidFill>
                  <a:srgbClr val="000000"/>
                </a:solidFill>
                <a:latin typeface="Philosopher"/>
                <a:ea typeface="Philosopher"/>
                <a:cs typeface="Philosopher"/>
                <a:sym typeface="Philosopher"/>
              </a:rPr>
              <a:t> that they will focus on for their micro-learning resource. Examples could include basic financial literacy, digital skills, health and wellness, or workplace communication.</a:t>
            </a:r>
            <a:endParaRP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Explain that the goal of the activity is for each group to </a:t>
            </a:r>
            <a:r>
              <a:rPr lang="cs-CZ" sz="2400" b="1" i="0" u="none" strike="noStrike" cap="none">
                <a:solidFill>
                  <a:srgbClr val="000000"/>
                </a:solidFill>
                <a:latin typeface="Philosopher"/>
                <a:ea typeface="Philosopher"/>
                <a:cs typeface="Philosopher"/>
                <a:sym typeface="Philosopher"/>
              </a:rPr>
              <a:t>collaboratively design and create a micro-learning resource </a:t>
            </a:r>
            <a:r>
              <a:rPr lang="cs-CZ" sz="2400" b="0" i="0" u="none" strike="noStrike" cap="none">
                <a:solidFill>
                  <a:srgbClr val="000000"/>
                </a:solidFill>
                <a:latin typeface="Philosopher"/>
                <a:ea typeface="Philosopher"/>
                <a:cs typeface="Philosopher"/>
                <a:sym typeface="Philosopher"/>
              </a:rPr>
              <a:t>on their assigned topic using a digital tool or platform of their choice.</a:t>
            </a:r>
            <a:endParaRP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Allocate time for the following steps that are explained </a:t>
            </a:r>
            <a:r>
              <a:rPr lang="cs-CZ" sz="2400" b="1" i="0" u="none" strike="noStrike" cap="none">
                <a:solidFill>
                  <a:srgbClr val="000000"/>
                </a:solidFill>
                <a:latin typeface="Philosopher"/>
                <a:ea typeface="Philosopher"/>
                <a:cs typeface="Philosopher"/>
                <a:sym typeface="Philosopher"/>
              </a:rPr>
              <a:t>on the next slide</a:t>
            </a:r>
            <a:r>
              <a:rPr lang="cs-CZ" sz="2400" b="0" i="0" u="none" strike="noStrike" cap="none">
                <a:solidFill>
                  <a:srgbClr val="000000"/>
                </a:solidFill>
                <a:latin typeface="Philosopher"/>
                <a:ea typeface="Philosopher"/>
                <a:cs typeface="Philosopher"/>
                <a:sym typeface="Philosopher"/>
              </a:rPr>
              <a:t>.</a:t>
            </a:r>
            <a:endParaRPr sz="2400" b="0" i="1" u="none" strike="noStrike" cap="none">
              <a:solidFill>
                <a:srgbClr val="000000"/>
              </a:solidFill>
              <a:latin typeface="Philosopher"/>
              <a:ea typeface="Philosopher"/>
              <a:cs typeface="Philosopher"/>
              <a:sym typeface="Philosopher"/>
            </a:endParaRPr>
          </a:p>
        </p:txBody>
      </p:sp>
      <p:pic>
        <p:nvPicPr>
          <p:cNvPr id="350" name="Google Shape;350;p40"/>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TABLE OF CONTENT</a:t>
            </a:r>
            <a:endParaRPr sz="2400" b="1" i="0" u="none" strike="noStrike" cap="none">
              <a:solidFill>
                <a:schemeClr val="dk1"/>
              </a:solidFill>
              <a:latin typeface="Philosopher"/>
              <a:ea typeface="Philosopher"/>
              <a:cs typeface="Philosopher"/>
              <a:sym typeface="Philosopher"/>
            </a:endParaRPr>
          </a:p>
        </p:txBody>
      </p:sp>
      <p:sp>
        <p:nvSpPr>
          <p:cNvPr id="67" name="Google Shape;67;p14"/>
          <p:cNvSpPr txBox="1"/>
          <p:nvPr/>
        </p:nvSpPr>
        <p:spPr>
          <a:xfrm>
            <a:off x="6693525" y="1559930"/>
            <a:ext cx="43663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1 – Introduction and Icebreaker </a:t>
            </a:r>
            <a:endParaRPr sz="1800" b="1" i="0" u="none" strike="noStrike" cap="none">
              <a:solidFill>
                <a:schemeClr val="dk1"/>
              </a:solidFill>
              <a:latin typeface="Philosopher"/>
              <a:ea typeface="Philosopher"/>
              <a:cs typeface="Philosopher"/>
              <a:sym typeface="Philosopher"/>
            </a:endParaRPr>
          </a:p>
        </p:txBody>
      </p:sp>
      <p:sp>
        <p:nvSpPr>
          <p:cNvPr id="68" name="Google Shape;68;p14"/>
          <p:cNvSpPr/>
          <p:nvPr/>
        </p:nvSpPr>
        <p:spPr>
          <a:xfrm rot="5400000">
            <a:off x="6435630" y="1594423"/>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p:nvPr/>
        </p:nvSpPr>
        <p:spPr>
          <a:xfrm>
            <a:off x="6700063" y="2026092"/>
            <a:ext cx="495418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2 – Overview of micro-learning and its benefits </a:t>
            </a:r>
            <a:endParaRPr sz="1800" b="1" i="0" u="none" strike="noStrike" cap="none">
              <a:solidFill>
                <a:schemeClr val="dk1"/>
              </a:solidFill>
              <a:latin typeface="Philosopher"/>
              <a:ea typeface="Philosopher"/>
              <a:cs typeface="Philosopher"/>
              <a:sym typeface="Philosopher"/>
            </a:endParaRPr>
          </a:p>
        </p:txBody>
      </p:sp>
      <p:sp>
        <p:nvSpPr>
          <p:cNvPr id="70" name="Google Shape;70;p14"/>
          <p:cNvSpPr/>
          <p:nvPr/>
        </p:nvSpPr>
        <p:spPr>
          <a:xfrm rot="5400000">
            <a:off x="6442168" y="2116705"/>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4"/>
          <p:cNvSpPr txBox="1"/>
          <p:nvPr/>
        </p:nvSpPr>
        <p:spPr>
          <a:xfrm>
            <a:off x="6700063" y="2777290"/>
            <a:ext cx="5347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3 – Digital tools and platforms for creating micro-learning resources</a:t>
            </a:r>
            <a:endParaRPr sz="1800" b="1" i="0" u="none" strike="noStrike" cap="none">
              <a:solidFill>
                <a:schemeClr val="dk1"/>
              </a:solidFill>
              <a:latin typeface="Philosopher"/>
              <a:ea typeface="Philosopher"/>
              <a:cs typeface="Philosopher"/>
              <a:sym typeface="Philosopher"/>
            </a:endParaRPr>
          </a:p>
        </p:txBody>
      </p:sp>
      <p:sp>
        <p:nvSpPr>
          <p:cNvPr id="72" name="Google Shape;72;p14"/>
          <p:cNvSpPr/>
          <p:nvPr/>
        </p:nvSpPr>
        <p:spPr>
          <a:xfrm rot="5400000">
            <a:off x="6435630" y="2812432"/>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14"/>
          <p:cNvSpPr txBox="1"/>
          <p:nvPr/>
        </p:nvSpPr>
        <p:spPr>
          <a:xfrm>
            <a:off x="6700064" y="3649175"/>
            <a:ext cx="495418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4 - Addressing common challenges and barriers to micro-learning adoption</a:t>
            </a:r>
            <a:endParaRPr sz="1800" b="1" i="0" u="none" strike="noStrike" cap="none">
              <a:solidFill>
                <a:schemeClr val="dk1"/>
              </a:solidFill>
              <a:latin typeface="Philosopher"/>
              <a:ea typeface="Philosopher"/>
              <a:cs typeface="Philosopher"/>
              <a:sym typeface="Philosopher"/>
            </a:endParaRPr>
          </a:p>
        </p:txBody>
      </p:sp>
      <p:sp>
        <p:nvSpPr>
          <p:cNvPr id="74" name="Google Shape;74;p14"/>
          <p:cNvSpPr/>
          <p:nvPr/>
        </p:nvSpPr>
        <p:spPr>
          <a:xfrm rot="5400000">
            <a:off x="6442168" y="3668278"/>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14" descr="A picture containing yellow, person&#10;&#10;Description automatically generated"/>
          <p:cNvPicPr preferRelativeResize="0">
            <a:picLocks noGrp="1"/>
          </p:cNvPicPr>
          <p:nvPr>
            <p:ph type="pic" idx="2"/>
          </p:nvPr>
        </p:nvPicPr>
        <p:blipFill rotWithShape="1">
          <a:blip r:embed="rId3">
            <a:alphaModFix/>
          </a:blip>
          <a:srcRect l="26728" r="26728"/>
          <a:stretch/>
        </p:blipFill>
        <p:spPr>
          <a:xfrm>
            <a:off x="2100263" y="573088"/>
            <a:ext cx="3995737" cy="5711825"/>
          </a:xfrm>
          <a:prstGeom prst="rect">
            <a:avLst/>
          </a:prstGeom>
          <a:noFill/>
          <a:ln>
            <a:noFill/>
          </a:ln>
        </p:spPr>
      </p:pic>
      <p:pic>
        <p:nvPicPr>
          <p:cNvPr id="76" name="Google Shape;76;p14" descr="A picture containing icon&#10;&#10;Description automatically generated"/>
          <p:cNvPicPr preferRelativeResize="0"/>
          <p:nvPr/>
        </p:nvPicPr>
        <p:blipFill rotWithShape="1">
          <a:blip r:embed="rId4">
            <a:alphaModFix/>
          </a:blip>
          <a:srcRect/>
          <a:stretch/>
        </p:blipFill>
        <p:spPr>
          <a:xfrm>
            <a:off x="10198706" y="-127565"/>
            <a:ext cx="2386989" cy="1687495"/>
          </a:xfrm>
          <a:prstGeom prst="rect">
            <a:avLst/>
          </a:prstGeom>
          <a:noFill/>
          <a:ln>
            <a:noFill/>
          </a:ln>
        </p:spPr>
      </p:pic>
      <p:pic>
        <p:nvPicPr>
          <p:cNvPr id="77" name="Google Shape;77;p14"/>
          <p:cNvPicPr preferRelativeResize="0"/>
          <p:nvPr/>
        </p:nvPicPr>
        <p:blipFill>
          <a:blip r:embed="rId5">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p:nvPr/>
        </p:nvSpPr>
        <p:spPr>
          <a:xfrm>
            <a:off x="4671492" y="71706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endParaRPr sz="1800" b="1" i="0" u="none" strike="noStrike" cap="non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41"/>
          <p:cNvSpPr/>
          <p:nvPr/>
        </p:nvSpPr>
        <p:spPr>
          <a:xfrm>
            <a:off x="4552070" y="774896"/>
            <a:ext cx="3975912" cy="6140937"/>
          </a:xfrm>
          <a:prstGeom prst="rect">
            <a:avLst/>
          </a:prstGeom>
          <a:solidFill>
            <a:srgbClr val="C59A00">
              <a:alpha val="69411"/>
            </a:srgbClr>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chemeClr val="dk1"/>
                </a:solidFill>
                <a:latin typeface="Arial"/>
                <a:ea typeface="Arial"/>
                <a:cs typeface="Arial"/>
                <a:sym typeface="Arial"/>
              </a:rPr>
              <a:t>CREATION</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Instruct the groups to use their chosen digital tool or platform to create the micro-learning resource. They can develop slides, interactive modules, videos, quizzes, or any other format that suits their content and tool/platform capabilities.</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Encourage them to utilize multimedia elements such as images, videos, and audio to enhance the learning experience.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Remind participants to ensure the resource is visually appealing, accessible, and aligned with the learning objectives identified in the planning phase.</a:t>
            </a:r>
            <a:endParaRPr sz="1400" b="0" i="0" u="none" strike="noStrike" cap="none">
              <a:solidFill>
                <a:srgbClr val="000000"/>
              </a:solidFill>
              <a:latin typeface="Arial"/>
              <a:ea typeface="Arial"/>
              <a:cs typeface="Arial"/>
              <a:sym typeface="Arial"/>
            </a:endParaRPr>
          </a:p>
        </p:txBody>
      </p:sp>
      <p:sp>
        <p:nvSpPr>
          <p:cNvPr id="358" name="Google Shape;358;p41"/>
          <p:cNvSpPr/>
          <p:nvPr/>
        </p:nvSpPr>
        <p:spPr>
          <a:xfrm>
            <a:off x="8751107" y="1557933"/>
            <a:ext cx="3018528" cy="533836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41"/>
          <p:cNvSpPr txBox="1"/>
          <p:nvPr/>
        </p:nvSpPr>
        <p:spPr>
          <a:xfrm>
            <a:off x="8877574" y="2946562"/>
            <a:ext cx="2657677"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rgbClr val="000000"/>
                </a:solidFill>
                <a:latin typeface="Arial"/>
                <a:ea typeface="Arial"/>
                <a:cs typeface="Arial"/>
                <a:sym typeface="Arial"/>
              </a:rPr>
              <a:t>REVIEW</a:t>
            </a:r>
            <a:endParaRPr sz="1400" b="0" i="0" u="none" strike="noStrike" cap="none">
              <a:solidFill>
                <a:srgbClr val="000000"/>
              </a:solidFill>
              <a:latin typeface="Arial"/>
              <a:ea typeface="Arial"/>
              <a:cs typeface="Arial"/>
              <a:sym typeface="Arial"/>
            </a:endParaRPr>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Advise the groups to review their micro-learning resource and make necessary revisions or improvements.</a:t>
            </a:r>
            <a:endParaRPr/>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Encourage them to check for clarity, accuracy, and consistency in the content, as well as test any interactive elements or activities.</a:t>
            </a:r>
            <a:endParaRPr sz="1400" b="0" i="0" u="none" strike="noStrike" cap="none">
              <a:solidFill>
                <a:srgbClr val="000000"/>
              </a:solidFill>
              <a:latin typeface="Arial"/>
              <a:ea typeface="Arial"/>
              <a:cs typeface="Arial"/>
              <a:sym typeface="Arial"/>
            </a:endParaRPr>
          </a:p>
        </p:txBody>
      </p:sp>
      <p:sp>
        <p:nvSpPr>
          <p:cNvPr id="360" name="Google Shape;360;p41"/>
          <p:cNvSpPr txBox="1"/>
          <p:nvPr/>
        </p:nvSpPr>
        <p:spPr>
          <a:xfrm>
            <a:off x="656749" y="1974068"/>
            <a:ext cx="3195583"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chemeClr val="dk1"/>
                </a:solidFill>
                <a:latin typeface="Arial"/>
                <a:ea typeface="Arial"/>
                <a:cs typeface="Arial"/>
                <a:sym typeface="Arial"/>
              </a:rPr>
              <a:t>PLANNING</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Encourage the groups to brainstorm and outline the key concepts, learning objectives, and structure of their micro-learning resource.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Advise them to consider the target audience, learning outcomes, and any specific challenges or needs of low-skilled adults.</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Remind them to keep the resource concise, engaging, and focused on delivering bite-sized learning.</a:t>
            </a:r>
            <a:endParaRPr sz="1400" b="0" i="0" u="none" strike="noStrike" cap="none">
              <a:solidFill>
                <a:srgbClr val="000000"/>
              </a:solidFill>
              <a:latin typeface="Arial"/>
              <a:ea typeface="Arial"/>
              <a:cs typeface="Arial"/>
              <a:sym typeface="Arial"/>
            </a:endParaRPr>
          </a:p>
        </p:txBody>
      </p:sp>
      <p:grpSp>
        <p:nvGrpSpPr>
          <p:cNvPr id="361" name="Google Shape;361;p41"/>
          <p:cNvGrpSpPr/>
          <p:nvPr/>
        </p:nvGrpSpPr>
        <p:grpSpPr>
          <a:xfrm>
            <a:off x="6096000" y="967121"/>
            <a:ext cx="813415" cy="744691"/>
            <a:chOff x="4841896" y="4468827"/>
            <a:chExt cx="469910" cy="430209"/>
          </a:xfrm>
        </p:grpSpPr>
        <p:sp>
          <p:nvSpPr>
            <p:cNvPr id="362" name="Google Shape;362;p41"/>
            <p:cNvSpPr/>
            <p:nvPr/>
          </p:nvSpPr>
          <p:spPr>
            <a:xfrm>
              <a:off x="5046684" y="4810140"/>
              <a:ext cx="60326" cy="14288"/>
            </a:xfrm>
            <a:custGeom>
              <a:avLst/>
              <a:gdLst/>
              <a:ahLst/>
              <a:cxnLst/>
              <a:rect l="l" t="t" r="r" b="b"/>
              <a:pathLst>
                <a:path w="1693" h="424" extrusionOk="0">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avLst/>
              <a:gdLst/>
              <a:ahLst/>
              <a:cxnLst/>
              <a:rect l="l" t="t" r="r" b="b"/>
              <a:pathLst>
                <a:path w="13264" h="10966" extrusionOk="0">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avLst/>
              <a:gdLst/>
              <a:ahLst/>
              <a:cxnLst/>
              <a:rect l="l" t="t" r="r" b="b"/>
              <a:pathLst>
                <a:path w="11239" h="7791" extrusionOk="0">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5" name="Google Shape;365;p41"/>
          <p:cNvGrpSpPr/>
          <p:nvPr/>
        </p:nvGrpSpPr>
        <p:grpSpPr>
          <a:xfrm>
            <a:off x="9847266" y="1940803"/>
            <a:ext cx="810660" cy="810663"/>
            <a:chOff x="6200801" y="4449777"/>
            <a:chExt cx="468319" cy="468321"/>
          </a:xfrm>
        </p:grpSpPr>
        <p:sp>
          <p:nvSpPr>
            <p:cNvPr id="366" name="Google Shape;366;p41"/>
            <p:cNvSpPr/>
            <p:nvPr/>
          </p:nvSpPr>
          <p:spPr>
            <a:xfrm>
              <a:off x="6499252" y="4603764"/>
              <a:ext cx="76200" cy="74614"/>
            </a:xfrm>
            <a:custGeom>
              <a:avLst/>
              <a:gdLst/>
              <a:ahLst/>
              <a:cxnLst/>
              <a:rect l="l" t="t" r="r" b="b"/>
              <a:pathLst>
                <a:path w="2118" h="2117" extrusionOk="0">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avLst/>
              <a:gdLst/>
              <a:ahLst/>
              <a:cxnLst/>
              <a:rect l="l" t="t" r="r" b="b"/>
              <a:pathLst>
                <a:path w="2713" h="1958" extrusionOk="0">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avLst/>
              <a:gdLst/>
              <a:ahLst/>
              <a:cxnLst/>
              <a:rect l="l" t="t" r="r" b="b"/>
              <a:pathLst>
                <a:path w="2713" h="1958" extrusionOk="0">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avLst/>
              <a:gdLst/>
              <a:ahLst/>
              <a:cxnLst/>
              <a:rect l="l" t="t" r="r" b="b"/>
              <a:pathLst>
                <a:path w="2118" h="2117" extrusionOk="0">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avLst/>
              <a:gdLst/>
              <a:ahLst/>
              <a:cxnLst/>
              <a:rect l="l" t="t" r="r" b="b"/>
              <a:pathLst>
                <a:path w="2726" h="2727" extrusionOk="0">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avLst/>
              <a:gdLst/>
              <a:ahLst/>
              <a:cxnLst/>
              <a:rect l="l" t="t" r="r" b="b"/>
              <a:pathLst>
                <a:path w="4598" h="2511" extrusionOk="0">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avLst/>
              <a:gdLst/>
              <a:ahLst/>
              <a:cxnLst/>
              <a:rect l="l" t="t" r="r" b="b"/>
              <a:pathLst>
                <a:path w="13264" h="13265" extrusionOk="0">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avLst/>
              <a:gdLst/>
              <a:ahLst/>
              <a:cxnLst/>
              <a:rect l="l" t="t" r="r" b="b"/>
              <a:pathLst>
                <a:path w="4177" h="4177" extrusionOk="0">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avLst/>
              <a:gdLst/>
              <a:ahLst/>
              <a:cxnLst/>
              <a:rect l="l" t="t" r="r" b="b"/>
              <a:pathLst>
                <a:path w="7227" h="3826" extrusionOk="0">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avLst/>
              <a:gdLst/>
              <a:ahLst/>
              <a:cxnLst/>
              <a:rect l="l" t="t" r="r" b="b"/>
              <a:pathLst>
                <a:path w="4168" h="3970" extrusionOk="0">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avLst/>
              <a:gdLst/>
              <a:ahLst/>
              <a:cxnLst/>
              <a:rect l="l" t="t" r="r" b="b"/>
              <a:pathLst>
                <a:path w="4167" h="3970" extrusionOk="0">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avLst/>
              <a:gdLst/>
              <a:ahLst/>
              <a:cxnLst/>
              <a:rect l="l" t="t" r="r" b="b"/>
              <a:pathLst>
                <a:path w="4167" h="3970" extrusionOk="0">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avLst/>
              <a:gdLst/>
              <a:ahLst/>
              <a:cxnLst/>
              <a:rect l="l" t="t" r="r" b="b"/>
              <a:pathLst>
                <a:path w="1602" h="706" extrusionOk="0">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80" name="Google Shape;380;p41" descr="A picture containing icon&#10;&#10;Description automatically generated"/>
          <p:cNvPicPr preferRelativeResize="0"/>
          <p:nvPr/>
        </p:nvPicPr>
        <p:blipFill rotWithShape="1">
          <a:blip r:embed="rId3">
            <a:alphaModFix/>
          </a:blip>
          <a:srcRect/>
          <a:stretch/>
        </p:blipFill>
        <p:spPr>
          <a:xfrm>
            <a:off x="10252596" y="30162"/>
            <a:ext cx="2106878" cy="1489469"/>
          </a:xfrm>
          <a:prstGeom prst="rect">
            <a:avLst/>
          </a:prstGeom>
          <a:noFill/>
          <a:ln>
            <a:noFill/>
          </a:ln>
        </p:spPr>
      </p:pic>
      <p:pic>
        <p:nvPicPr>
          <p:cNvPr id="381" name="Google Shape;381;p41"/>
          <p:cNvPicPr preferRelativeResize="0"/>
          <p:nvPr/>
        </p:nvPicPr>
        <p:blipFill>
          <a:blip r:embed="rId4">
            <a:alphaModFix/>
          </a:blip>
          <a:stretch>
            <a:fillRect/>
          </a:stretch>
        </p:blipFill>
        <p:spPr>
          <a:xfrm>
            <a:off x="201625" y="213200"/>
            <a:ext cx="2019275" cy="4225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42"/>
          <p:cNvGrpSpPr/>
          <p:nvPr/>
        </p:nvGrpSpPr>
        <p:grpSpPr>
          <a:xfrm>
            <a:off x="5470062" y="1167647"/>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4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91" name="Google Shape;391;p42"/>
          <p:cNvSpPr txBox="1"/>
          <p:nvPr/>
        </p:nvSpPr>
        <p:spPr>
          <a:xfrm>
            <a:off x="1092924" y="1671157"/>
            <a:ext cx="10006149"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5. After the designated time, ask each group to present their micro-learning resource to the rest of the participants. </a:t>
            </a:r>
            <a:r>
              <a:rPr lang="cs-CZ" sz="2400" b="1" i="0" u="none" strike="noStrike" cap="none">
                <a:solidFill>
                  <a:srgbClr val="000000"/>
                </a:solidFill>
                <a:latin typeface="Philosopher"/>
                <a:ea typeface="Philosopher"/>
                <a:cs typeface="Philosopher"/>
                <a:sym typeface="Philosopher"/>
              </a:rPr>
              <a:t>Allocate 5-7 minutes for each group's presentation</a:t>
            </a:r>
            <a:r>
              <a:rPr lang="cs-CZ" sz="2400" b="0" i="0" u="none" strike="noStrike" cap="none">
                <a:solidFill>
                  <a:srgbClr val="000000"/>
                </a:solidFill>
                <a:latin typeface="Philosopher"/>
                <a:ea typeface="Philosopher"/>
                <a:cs typeface="Philosopher"/>
                <a:sym typeface="Philosopher"/>
              </a:rPr>
              <a:t>, including a brief explanation of the topic, an overview of the resource, and a demonstration of its key features.</a:t>
            </a:r>
            <a:endParaRPr/>
          </a:p>
          <a:p>
            <a:pPr marL="0" marR="0" lvl="0" indent="0" algn="just"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6. As participants present, encourage others </a:t>
            </a:r>
            <a:r>
              <a:rPr lang="cs-CZ" sz="2400" b="1" i="0" u="none" strike="noStrike" cap="none">
                <a:solidFill>
                  <a:srgbClr val="000000"/>
                </a:solidFill>
                <a:latin typeface="Philosopher"/>
                <a:ea typeface="Philosopher"/>
                <a:cs typeface="Philosopher"/>
                <a:sym typeface="Philosopher"/>
              </a:rPr>
              <a:t>to provide feedback and ask questions</a:t>
            </a:r>
            <a:r>
              <a:rPr lang="cs-CZ" sz="2400" b="0" i="0" u="none" strike="noStrike" cap="none">
                <a:solidFill>
                  <a:srgbClr val="000000"/>
                </a:solidFill>
                <a:latin typeface="Philosopher"/>
                <a:ea typeface="Philosopher"/>
                <a:cs typeface="Philosopher"/>
                <a:sym typeface="Philosopher"/>
              </a:rPr>
              <a:t>. Foster a supportive and constructive environment for sharing ideas and suggestions.</a:t>
            </a:r>
            <a:endParaRPr/>
          </a:p>
          <a:p>
            <a:pPr marL="0" marR="0" lvl="0" indent="0" algn="just"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7. Allow time for </a:t>
            </a:r>
            <a:r>
              <a:rPr lang="cs-CZ" sz="2400" b="1" i="0" u="none" strike="noStrike" cap="none">
                <a:solidFill>
                  <a:srgbClr val="000000"/>
                </a:solidFill>
                <a:latin typeface="Philosopher"/>
                <a:ea typeface="Philosopher"/>
                <a:cs typeface="Philosopher"/>
                <a:sym typeface="Philosopher"/>
              </a:rPr>
              <a:t>a brief discussion following each presentation</a:t>
            </a:r>
            <a:r>
              <a:rPr lang="cs-CZ" sz="2400" b="0" i="0" u="none" strike="noStrike" cap="none">
                <a:solidFill>
                  <a:srgbClr val="000000"/>
                </a:solidFill>
                <a:latin typeface="Philosopher"/>
                <a:ea typeface="Philosopher"/>
                <a:cs typeface="Philosopher"/>
                <a:sym typeface="Philosopher"/>
              </a:rPr>
              <a:t>, where participants can reflect on the strengths and areas for improvement in each micro-learning resource.</a:t>
            </a:r>
            <a:endParaRPr sz="2400" b="0" i="0" u="none" strike="noStrike" cap="none">
              <a:solidFill>
                <a:srgbClr val="000000"/>
              </a:solidFill>
              <a:latin typeface="Philosopher"/>
              <a:ea typeface="Philosopher"/>
              <a:cs typeface="Philosopher"/>
              <a:sym typeface="Philosopher"/>
            </a:endParaRPr>
          </a:p>
        </p:txBody>
      </p:sp>
      <p:sp>
        <p:nvSpPr>
          <p:cNvPr id="392" name="Google Shape;392;p42"/>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Activity 3: Creating a micro-learning resource </a:t>
            </a:r>
            <a:endParaRPr sz="2400" b="1" i="0" u="none" strike="noStrike" cap="none">
              <a:solidFill>
                <a:schemeClr val="dk1"/>
              </a:solidFill>
              <a:latin typeface="Philosopher"/>
              <a:ea typeface="Philosopher"/>
              <a:cs typeface="Philosopher"/>
              <a:sym typeface="Philosopher"/>
            </a:endParaRPr>
          </a:p>
        </p:txBody>
      </p:sp>
      <p:pic>
        <p:nvPicPr>
          <p:cNvPr id="393" name="Google Shape;393;p42"/>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p43"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400" name="Google Shape;400;p43"/>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4</a:t>
            </a:r>
            <a:endParaRPr sz="1800" b="1" i="0" u="none" strike="noStrike" cap="none">
              <a:solidFill>
                <a:schemeClr val="dk1"/>
              </a:solidFill>
              <a:latin typeface="Philosopher"/>
              <a:ea typeface="Philosopher"/>
              <a:cs typeface="Philosopher"/>
              <a:sym typeface="Philosopher"/>
            </a:endParaRPr>
          </a:p>
        </p:txBody>
      </p:sp>
      <p:sp>
        <p:nvSpPr>
          <p:cNvPr id="401" name="Google Shape;401;p43"/>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Addressing common challenges and barriers to micro-learning adoption</a:t>
            </a:r>
            <a:endParaRPr sz="2000" b="0" i="0" u="none" strike="noStrike" cap="none">
              <a:solidFill>
                <a:schemeClr val="dk1"/>
              </a:solidFill>
              <a:latin typeface="Roboto"/>
              <a:ea typeface="Roboto"/>
              <a:cs typeface="Roboto"/>
              <a:sym typeface="Roboto"/>
            </a:endParaRPr>
          </a:p>
        </p:txBody>
      </p:sp>
      <p:pic>
        <p:nvPicPr>
          <p:cNvPr id="402" name="Google Shape;402;p43"/>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Common challenges to micro-learning adoption</a:t>
            </a:r>
            <a:endParaRPr sz="2800" b="1" i="0" u="none" strike="noStrike" cap="none">
              <a:solidFill>
                <a:schemeClr val="dk1"/>
              </a:solidFill>
              <a:latin typeface="Philosopher"/>
              <a:ea typeface="Philosopher"/>
              <a:cs typeface="Philosopher"/>
              <a:sym typeface="Philosopher"/>
            </a:endParaRPr>
          </a:p>
        </p:txBody>
      </p:sp>
      <p:grpSp>
        <p:nvGrpSpPr>
          <p:cNvPr id="408" name="Google Shape;408;p44"/>
          <p:cNvGrpSpPr/>
          <p:nvPr/>
        </p:nvGrpSpPr>
        <p:grpSpPr>
          <a:xfrm>
            <a:off x="5470060" y="1039589"/>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12" name="Google Shape;412;p4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13" name="Google Shape;413;p44"/>
          <p:cNvSpPr txBox="1"/>
          <p:nvPr/>
        </p:nvSpPr>
        <p:spPr>
          <a:xfrm>
            <a:off x="1760218" y="1590349"/>
            <a:ext cx="8671500" cy="517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Lack of awareness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Many organizations are not aware of the benefits and potential of micro-learning.</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Resistance to change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Some stakeholders may resist adopting micro-learning due to traditional training methods.</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Technical constraints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Limited access to technology or poor digital infrastructure can hinder micro-learning implementation.</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Content development</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Creating bite-sized and engaging content can be time-consuming and challenging.</a:t>
            </a:r>
            <a:endParaRPr sz="2200" b="0" i="0" u="none" strike="noStrike" cap="none">
              <a:solidFill>
                <a:srgbClr val="000000"/>
              </a:solidFill>
              <a:latin typeface="Philosopher"/>
              <a:ea typeface="Philosopher"/>
              <a:cs typeface="Philosopher"/>
              <a:sym typeface="Philosopher"/>
            </a:endParaRPr>
          </a:p>
        </p:txBody>
      </p:sp>
      <p:pic>
        <p:nvPicPr>
          <p:cNvPr id="414" name="Google Shape;414;p44"/>
          <p:cNvPicPr preferRelativeResize="0"/>
          <p:nvPr/>
        </p:nvPicPr>
        <p:blipFill>
          <a:blip r:embed="rId4">
            <a:alphaModFix/>
          </a:blip>
          <a:stretch>
            <a:fillRect/>
          </a:stretch>
        </p:blipFill>
        <p:spPr>
          <a:xfrm>
            <a:off x="327475" y="213200"/>
            <a:ext cx="2019275" cy="4225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Overcoming challenges</a:t>
            </a:r>
            <a:endParaRPr sz="2800" b="1" i="0" u="none" strike="noStrike" cap="non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24" name="Google Shape;424;p45"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25" name="Google Shape;425;p45"/>
          <p:cNvSpPr txBox="1"/>
          <p:nvPr/>
        </p:nvSpPr>
        <p:spPr>
          <a:xfrm>
            <a:off x="1492406" y="1573495"/>
            <a:ext cx="9565279"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Increasing awareness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Conduct awareness campaigns and training sessions to educate stakeholders about the advantages of micro-learning.</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Change management</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Implement change management strategies to address resistance and promote a culture of continuous learning.</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Technology solutions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Invest in suitable technology infrastructure and provide necessary resources for effective micro-learning implementation.</a:t>
            </a: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Content development support</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Establish guidelines and provide tools to support trainers and subject matter experts in developing engaging micro-learning content.</a:t>
            </a:r>
            <a:endParaRPr sz="2200" b="0" i="0" u="none" strike="noStrike" cap="none">
              <a:solidFill>
                <a:srgbClr val="000000"/>
              </a:solidFill>
              <a:latin typeface="Philosopher"/>
              <a:ea typeface="Philosopher"/>
              <a:cs typeface="Philosopher"/>
              <a:sym typeface="Philosopher"/>
            </a:endParaRPr>
          </a:p>
        </p:txBody>
      </p:sp>
      <p:pic>
        <p:nvPicPr>
          <p:cNvPr id="426" name="Google Shape;426;p45"/>
          <p:cNvPicPr preferRelativeResize="0"/>
          <p:nvPr/>
        </p:nvPicPr>
        <p:blipFill>
          <a:blip r:embed="rId4">
            <a:alphaModFix/>
          </a:blip>
          <a:stretch>
            <a:fillRect/>
          </a:stretch>
        </p:blipFill>
        <p:spPr>
          <a:xfrm>
            <a:off x="432350" y="234175"/>
            <a:ext cx="2019275" cy="4225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Adressing barriers</a:t>
            </a:r>
            <a:endParaRPr sz="2800" b="1" i="0" u="none" strike="noStrike" cap="non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039589"/>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6" name="Google Shape;436;p4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37" name="Google Shape;437;p46"/>
          <p:cNvSpPr txBox="1"/>
          <p:nvPr/>
        </p:nvSpPr>
        <p:spPr>
          <a:xfrm>
            <a:off x="1492406" y="1573495"/>
            <a:ext cx="9565279" cy="4832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Personalized learning paths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Tailor micro-learning content to individual learners' needs and preferences.</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Gamification and rewards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Incorporate game elements and incentives to enhance learner engagement and motivation.</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Mobile-friendly approach</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Ensure that micro-learning content is accessible on mobile devices to accommodate flexible learning.</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Social learning opportunities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Encourage collaboration and knowledge-sharing through discussion forums, chat groups, or virtual classrooms.</a:t>
            </a:r>
            <a:endParaRPr sz="2200" b="0" i="0" u="none" strike="noStrike" cap="none">
              <a:solidFill>
                <a:srgbClr val="000000"/>
              </a:solidFill>
              <a:latin typeface="Philosopher"/>
              <a:ea typeface="Philosopher"/>
              <a:cs typeface="Philosopher"/>
              <a:sym typeface="Philosopher"/>
            </a:endParaRPr>
          </a:p>
        </p:txBody>
      </p:sp>
      <p:pic>
        <p:nvPicPr>
          <p:cNvPr id="438" name="Google Shape;438;p46"/>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7"/>
          <p:cNvSpPr txBox="1"/>
          <p:nvPr/>
        </p:nvSpPr>
        <p:spPr>
          <a:xfrm>
            <a:off x="4227317" y="663637"/>
            <a:ext cx="3737366" cy="60342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Evaluating your micro-learning resources</a:t>
            </a:r>
            <a:endParaRPr sz="2400" b="1" i="0" u="none" strike="noStrike" cap="non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49" name="Google Shape;449;p47"/>
          <p:cNvCxnSpPr/>
          <p:nvPr/>
        </p:nvCxnSpPr>
        <p:spPr>
          <a:xfrm>
            <a:off x="7707893"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50" name="Google Shape;450;p47"/>
          <p:cNvCxnSpPr/>
          <p:nvPr/>
        </p:nvCxnSpPr>
        <p:spPr>
          <a:xfrm>
            <a:off x="2286504" y="2995543"/>
            <a:ext cx="2015377" cy="0"/>
          </a:xfrm>
          <a:prstGeom prst="straightConnector1">
            <a:avLst/>
          </a:prstGeom>
          <a:noFill/>
          <a:ln w="25400" cap="flat" cmpd="sng">
            <a:solidFill>
              <a:schemeClr val="accent1"/>
            </a:solidFill>
            <a:prstDash val="solid"/>
            <a:miter lim="800000"/>
            <a:headEnd type="none" w="sm" len="sm"/>
            <a:tailEnd type="none" w="sm" len="sm"/>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01</a:t>
            </a:r>
            <a:endParaRPr sz="3600" b="1" i="0" u="none" strike="noStrike" cap="non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02</a:t>
            </a:r>
            <a:endParaRPr sz="3600" b="1" i="0" u="none" strike="noStrike" cap="non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03</a:t>
            </a:r>
            <a:endParaRPr sz="3600" b="1" i="0" u="none" strike="noStrike" cap="non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04</a:t>
            </a:r>
            <a:endParaRPr sz="3600" b="1" i="0" u="none" strike="noStrike" cap="none">
              <a:solidFill>
                <a:schemeClr val="dk1"/>
              </a:solidFill>
              <a:latin typeface="Philosopher"/>
              <a:ea typeface="Philosopher"/>
              <a:cs typeface="Philosopher"/>
              <a:sym typeface="Philosopher"/>
            </a:endParaRPr>
          </a:p>
        </p:txBody>
      </p:sp>
      <p:sp>
        <p:nvSpPr>
          <p:cNvPr id="467" name="Google Shape;467;p47"/>
          <p:cNvSpPr txBox="1"/>
          <p:nvPr/>
        </p:nvSpPr>
        <p:spPr>
          <a:xfrm>
            <a:off x="832133" y="4110422"/>
            <a:ext cx="238447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Set clear goals</a:t>
            </a:r>
            <a:endParaRPr sz="1400" b="0" i="0" u="none" strike="noStrike" cap="none">
              <a:solidFill>
                <a:srgbClr val="000000"/>
              </a:solidFill>
              <a:latin typeface="Arial"/>
              <a:ea typeface="Arial"/>
              <a:cs typeface="Arial"/>
              <a:sym typeface="Arial"/>
            </a:endParaRPr>
          </a:p>
        </p:txBody>
      </p:sp>
      <p:sp>
        <p:nvSpPr>
          <p:cNvPr id="468" name="Google Shape;468;p47"/>
          <p:cNvSpPr txBox="1"/>
          <p:nvPr/>
        </p:nvSpPr>
        <p:spPr>
          <a:xfrm>
            <a:off x="938352" y="4527406"/>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rgbClr val="000000"/>
                </a:solidFill>
                <a:latin typeface="Roboto"/>
                <a:ea typeface="Roboto"/>
                <a:cs typeface="Roboto"/>
                <a:sym typeface="Roboto"/>
              </a:rPr>
              <a:t>Define specific learning objectives and performance outcomes that can be achieved through micro-learning.</a:t>
            </a:r>
            <a:endParaRPr sz="1400" b="0" i="0" u="none" strike="noStrike" cap="none">
              <a:solidFill>
                <a:srgbClr val="000000"/>
              </a:solidFill>
              <a:latin typeface="Roboto"/>
              <a:ea typeface="Roboto"/>
              <a:cs typeface="Roboto"/>
              <a:sym typeface="Roboto"/>
            </a:endParaRPr>
          </a:p>
        </p:txBody>
      </p:sp>
      <p:sp>
        <p:nvSpPr>
          <p:cNvPr id="469" name="Google Shape;469;p47"/>
          <p:cNvSpPr txBox="1"/>
          <p:nvPr/>
        </p:nvSpPr>
        <p:spPr>
          <a:xfrm>
            <a:off x="3502446" y="4110422"/>
            <a:ext cx="238447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Track learner progress</a:t>
            </a:r>
            <a:endParaRPr sz="1400" b="0" i="0" u="none" strike="noStrike" cap="none">
              <a:solidFill>
                <a:srgbClr val="000000"/>
              </a:solidFill>
              <a:latin typeface="Arial"/>
              <a:ea typeface="Arial"/>
              <a:cs typeface="Arial"/>
              <a:sym typeface="Arial"/>
            </a:endParaRPr>
          </a:p>
        </p:txBody>
      </p:sp>
      <p:sp>
        <p:nvSpPr>
          <p:cNvPr id="470" name="Google Shape;470;p47"/>
          <p:cNvSpPr txBox="1"/>
          <p:nvPr/>
        </p:nvSpPr>
        <p:spPr>
          <a:xfrm>
            <a:off x="3581653" y="4780002"/>
            <a:ext cx="22479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Implement a robust tracking and analytics system to monitor learner engagement, completion rates, and knowledge retention.</a:t>
            </a:r>
            <a:endParaRPr sz="1400" b="0" i="0" u="none" strike="noStrike" cap="none">
              <a:solidFill>
                <a:srgbClr val="000000"/>
              </a:solidFill>
              <a:latin typeface="Arial"/>
              <a:ea typeface="Arial"/>
              <a:cs typeface="Arial"/>
              <a:sym typeface="Arial"/>
            </a:endParaRPr>
          </a:p>
        </p:txBody>
      </p:sp>
      <p:sp>
        <p:nvSpPr>
          <p:cNvPr id="471" name="Google Shape;471;p47"/>
          <p:cNvSpPr txBox="1"/>
          <p:nvPr/>
        </p:nvSpPr>
        <p:spPr>
          <a:xfrm>
            <a:off x="6172759" y="4110422"/>
            <a:ext cx="23844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Collect feedback</a:t>
            </a:r>
            <a:endParaRPr sz="1400" b="0" i="0" u="none" strike="noStrike" cap="none">
              <a:solidFill>
                <a:srgbClr val="000000"/>
              </a:solidFill>
              <a:latin typeface="Arial"/>
              <a:ea typeface="Arial"/>
              <a:cs typeface="Arial"/>
              <a:sym typeface="Arial"/>
            </a:endParaRPr>
          </a:p>
        </p:txBody>
      </p:sp>
      <p:sp>
        <p:nvSpPr>
          <p:cNvPr id="472" name="Google Shape;472;p47"/>
          <p:cNvSpPr txBox="1"/>
          <p:nvPr/>
        </p:nvSpPr>
        <p:spPr>
          <a:xfrm>
            <a:off x="6202152" y="4595805"/>
            <a:ext cx="2240817"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Regularly gather feedback from learners and trainers to identify areas for improvement and make necessary adjustments.</a:t>
            </a:r>
            <a:endParaRPr sz="1400" b="0" i="0" u="none" strike="noStrike" cap="none">
              <a:solidFill>
                <a:schemeClr val="dk1"/>
              </a:solidFill>
              <a:latin typeface="Roboto"/>
              <a:ea typeface="Roboto"/>
              <a:cs typeface="Roboto"/>
              <a:sym typeface="Roboto"/>
            </a:endParaRPr>
          </a:p>
        </p:txBody>
      </p:sp>
      <p:sp>
        <p:nvSpPr>
          <p:cNvPr id="473" name="Google Shape;473;p47"/>
          <p:cNvSpPr txBox="1"/>
          <p:nvPr/>
        </p:nvSpPr>
        <p:spPr>
          <a:xfrm>
            <a:off x="8843072" y="4110422"/>
            <a:ext cx="238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Continuous </a:t>
            </a:r>
            <a:r>
              <a:rPr lang="cs-CZ" sz="1800" b="1">
                <a:solidFill>
                  <a:schemeClr val="dk1"/>
                </a:solidFill>
                <a:latin typeface="Philosopher"/>
                <a:ea typeface="Philosopher"/>
                <a:cs typeface="Philosopher"/>
                <a:sym typeface="Philosopher"/>
              </a:rPr>
              <a:t>improvement</a:t>
            </a:r>
            <a:endParaRPr sz="1400" b="0" i="0" u="none" strike="noStrike" cap="none">
              <a:solidFill>
                <a:srgbClr val="000000"/>
              </a:solidFill>
              <a:latin typeface="Arial"/>
              <a:ea typeface="Arial"/>
              <a:cs typeface="Arial"/>
              <a:sym typeface="Arial"/>
            </a:endParaRPr>
          </a:p>
        </p:txBody>
      </p:sp>
      <p:sp>
        <p:nvSpPr>
          <p:cNvPr id="474" name="Google Shape;474;p47"/>
          <p:cNvSpPr txBox="1"/>
          <p:nvPr/>
        </p:nvSpPr>
        <p:spPr>
          <a:xfrm>
            <a:off x="9020511" y="4800831"/>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Use data and insights to iterate and enhance micro-learning programs, ensuring they remain effective and relevant.</a:t>
            </a:r>
            <a:endParaRPr sz="1400" b="0" i="0" u="none" strike="noStrike" cap="none">
              <a:solidFill>
                <a:srgbClr val="000000"/>
              </a:solidFill>
              <a:latin typeface="Arial"/>
              <a:ea typeface="Arial"/>
              <a:cs typeface="Arial"/>
              <a:sym typeface="Arial"/>
            </a:endParaRPr>
          </a:p>
        </p:txBody>
      </p:sp>
      <p:pic>
        <p:nvPicPr>
          <p:cNvPr id="475" name="Google Shape;475;p47" descr="A picture containing icon&#10;&#10;Description automatically generated"/>
          <p:cNvPicPr preferRelativeResize="0"/>
          <p:nvPr/>
        </p:nvPicPr>
        <p:blipFill rotWithShape="1">
          <a:blip r:embed="rId3">
            <a:alphaModFix/>
          </a:blip>
          <a:srcRect/>
          <a:stretch/>
        </p:blipFill>
        <p:spPr>
          <a:xfrm>
            <a:off x="10701663" y="-38388"/>
            <a:ext cx="1728147" cy="1221723"/>
          </a:xfrm>
          <a:prstGeom prst="rect">
            <a:avLst/>
          </a:prstGeom>
          <a:noFill/>
          <a:ln>
            <a:noFill/>
          </a:ln>
        </p:spPr>
      </p:pic>
      <p:pic>
        <p:nvPicPr>
          <p:cNvPr id="476" name="Google Shape;476;p47"/>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Success stories and examples</a:t>
            </a:r>
            <a:endParaRPr sz="2800" b="1" i="0" u="none" strike="noStrike" cap="none">
              <a:solidFill>
                <a:schemeClr val="dk1"/>
              </a:solidFill>
              <a:latin typeface="Philosopher"/>
              <a:ea typeface="Philosopher"/>
              <a:cs typeface="Philosopher"/>
              <a:sym typeface="Philosopher"/>
            </a:endParaRPr>
          </a:p>
        </p:txBody>
      </p:sp>
      <p:grpSp>
        <p:nvGrpSpPr>
          <p:cNvPr id="482" name="Google Shape;482;p48"/>
          <p:cNvGrpSpPr/>
          <p:nvPr/>
        </p:nvGrpSpPr>
        <p:grpSpPr>
          <a:xfrm>
            <a:off x="5470060" y="1039589"/>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6" name="Google Shape;486;p4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87" name="Google Shape;487;p48"/>
          <p:cNvSpPr txBox="1"/>
          <p:nvPr/>
        </p:nvSpPr>
        <p:spPr>
          <a:xfrm>
            <a:off x="727742" y="1497313"/>
            <a:ext cx="10378416"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Showcase success stories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Highlight examples of organizations that have successfully adopted micro-learning and achieved positive outcomes.</a:t>
            </a: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Demonstrate impact</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Share data and metrics showcasing the benefits of micro-learning, such as increased knowledge retention, improved performance, and reduced training costs.</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Provide testimonials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Include quotes or testimonials from learners or trainers who have experienced the value of micro-learning firsthand.</a:t>
            </a: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Inspire others</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Use these examples to motivate and encourage other organizations to overcome their challenges and embrace micro-learning.</a:t>
            </a:r>
            <a:endParaRPr sz="2200" b="0" i="0" u="none" strike="noStrike" cap="none">
              <a:solidFill>
                <a:srgbClr val="000000"/>
              </a:solidFill>
              <a:latin typeface="Philosopher"/>
              <a:ea typeface="Philosopher"/>
              <a:cs typeface="Philosopher"/>
              <a:sym typeface="Philosopher"/>
            </a:endParaRPr>
          </a:p>
        </p:txBody>
      </p:sp>
      <p:pic>
        <p:nvPicPr>
          <p:cNvPr id="488" name="Google Shape;488;p48"/>
          <p:cNvPicPr preferRelativeResize="0"/>
          <p:nvPr/>
        </p:nvPicPr>
        <p:blipFill>
          <a:blip r:embed="rId4">
            <a:alphaModFix/>
          </a:blip>
          <a:stretch>
            <a:fillRect/>
          </a:stretch>
        </p:blipFill>
        <p:spPr>
          <a:xfrm>
            <a:off x="390400" y="160775"/>
            <a:ext cx="2019275" cy="4225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9"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494" name="Google Shape;494;p4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FAQ Session</a:t>
            </a:r>
            <a:endParaRPr sz="4000" b="1" i="0" u="none" strike="noStrike" cap="none">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500" name="Google Shape;500;p49"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501" name="Google Shape;501;p49"/>
          <p:cNvSpPr txBox="1"/>
          <p:nvPr/>
        </p:nvSpPr>
        <p:spPr>
          <a:xfrm>
            <a:off x="3644537" y="2024744"/>
            <a:ext cx="8188234" cy="324798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Do you have </a:t>
            </a:r>
            <a:r>
              <a:rPr lang="cs-CZ" sz="3200" b="1" i="0" u="none" strike="noStrike" cap="none">
                <a:solidFill>
                  <a:schemeClr val="dk1"/>
                </a:solidFill>
                <a:latin typeface="Philosopher"/>
                <a:ea typeface="Philosopher"/>
                <a:cs typeface="Philosopher"/>
                <a:sym typeface="Philosopher"/>
              </a:rPr>
              <a:t>any questions </a:t>
            </a:r>
            <a:r>
              <a:rPr lang="cs-CZ" sz="3200" b="0" i="0" u="none" strike="noStrike" cap="none">
                <a:solidFill>
                  <a:schemeClr val="dk1"/>
                </a:solidFill>
                <a:latin typeface="Philosopher"/>
                <a:ea typeface="Philosopher"/>
                <a:cs typeface="Philosopher"/>
                <a:sym typeface="Philosopher"/>
              </a:rPr>
              <a:t>related to the content of the workshop? Feel free to ask them now!</a:t>
            </a:r>
            <a:endParaRPr sz="3200" b="0" i="0" u="none" strike="noStrike" cap="none">
              <a:solidFill>
                <a:schemeClr val="dk1"/>
              </a:solidFill>
              <a:latin typeface="Philosopher"/>
              <a:ea typeface="Philosopher"/>
              <a:cs typeface="Philosopher"/>
              <a:sym typeface="Philosopher"/>
            </a:endParaRPr>
          </a:p>
        </p:txBody>
      </p:sp>
      <p:pic>
        <p:nvPicPr>
          <p:cNvPr id="502" name="Google Shape;502;p49"/>
          <p:cNvPicPr preferRelativeResize="0"/>
          <p:nvPr/>
        </p:nvPicPr>
        <p:blipFill>
          <a:blip r:embed="rId5">
            <a:alphaModFix/>
          </a:blip>
          <a:stretch>
            <a:fillRect/>
          </a:stretch>
        </p:blipFill>
        <p:spPr>
          <a:xfrm>
            <a:off x="9805400" y="6127450"/>
            <a:ext cx="2019275" cy="4225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0"/>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Evaluation &amp; Conclusion</a:t>
            </a:r>
            <a:endParaRPr sz="4000" b="1" i="0" u="none" strike="noStrike" cap="none">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12" name="Google Shape;512;p5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13" name="Google Shape;513;p5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What have you learned today? How will you be able to use your new knowledge and skills in the future?</a:t>
            </a:r>
            <a:endParaRPr/>
          </a:p>
          <a:p>
            <a:pPr marL="0" marR="0" lvl="0" indent="0" algn="ctr" rtl="0">
              <a:lnSpc>
                <a:spcPct val="100000"/>
              </a:lnSpc>
              <a:spcBef>
                <a:spcPts val="0"/>
              </a:spcBef>
              <a:spcAft>
                <a:spcPts val="0"/>
              </a:spcAft>
              <a:buClr>
                <a:schemeClr val="dk1"/>
              </a:buClr>
              <a:buSzPts val="1400"/>
              <a:buFont typeface="Philosopher"/>
              <a:buNone/>
            </a:pP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Please, fill out the </a:t>
            </a:r>
            <a:r>
              <a:rPr lang="cs-CZ" sz="3200" b="1" i="0" u="none" strike="noStrike" cap="none">
                <a:solidFill>
                  <a:schemeClr val="dk1"/>
                </a:solidFill>
                <a:latin typeface="Philosopher"/>
                <a:ea typeface="Philosopher"/>
                <a:cs typeface="Philosopher"/>
                <a:sym typeface="Philosopher"/>
              </a:rPr>
              <a:t>online evaluation survey</a:t>
            </a:r>
            <a:r>
              <a:rPr lang="cs-CZ" sz="3200" b="0" i="0" u="none" strike="noStrike" cap="none">
                <a:solidFill>
                  <a:schemeClr val="dk1"/>
                </a:solidFill>
                <a:latin typeface="Philosopher"/>
                <a:ea typeface="Philosopher"/>
                <a:cs typeface="Philosopher"/>
                <a:sym typeface="Philosopher"/>
              </a:rPr>
              <a:t>!</a:t>
            </a:r>
            <a:endParaRPr sz="3200" b="0" i="0" u="none" strike="noStrike" cap="none">
              <a:solidFill>
                <a:schemeClr val="dk1"/>
              </a:solidFill>
              <a:latin typeface="Philosopher"/>
              <a:ea typeface="Philosopher"/>
              <a:cs typeface="Philosopher"/>
              <a:sym typeface="Philosopher"/>
            </a:endParaRPr>
          </a:p>
        </p:txBody>
      </p:sp>
      <p:pic>
        <p:nvPicPr>
          <p:cNvPr id="514" name="Google Shape;514;p50"/>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1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84" name="Google Shape;84;p1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1</a:t>
            </a:r>
            <a:endParaRPr sz="1800" b="1" i="0" u="none" strike="noStrike" cap="none">
              <a:solidFill>
                <a:schemeClr val="dk1"/>
              </a:solidFill>
              <a:latin typeface="Philosopher"/>
              <a:ea typeface="Philosopher"/>
              <a:cs typeface="Philosopher"/>
              <a:sym typeface="Philosopher"/>
            </a:endParaRPr>
          </a:p>
        </p:txBody>
      </p:sp>
      <p:sp>
        <p:nvSpPr>
          <p:cNvPr id="85" name="Google Shape;85;p15"/>
          <p:cNvSpPr txBox="1"/>
          <p:nvPr/>
        </p:nvSpPr>
        <p:spPr>
          <a:xfrm>
            <a:off x="4363324" y="4483533"/>
            <a:ext cx="346534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b="0" i="0" u="none" strike="noStrike" cap="none">
                <a:solidFill>
                  <a:schemeClr val="dk1"/>
                </a:solidFill>
                <a:latin typeface="Roboto"/>
                <a:ea typeface="Roboto"/>
                <a:cs typeface="Roboto"/>
                <a:sym typeface="Roboto"/>
              </a:rPr>
              <a:t>Introduction</a:t>
            </a:r>
            <a:br>
              <a:rPr lang="cs-CZ" sz="2400" b="0" i="0" u="none" strike="noStrike" cap="none">
                <a:solidFill>
                  <a:schemeClr val="dk1"/>
                </a:solidFill>
                <a:latin typeface="Roboto"/>
                <a:ea typeface="Roboto"/>
                <a:cs typeface="Roboto"/>
                <a:sym typeface="Roboto"/>
              </a:rPr>
            </a:br>
            <a:r>
              <a:rPr lang="cs-CZ" sz="2400" b="0" i="0" u="none" strike="noStrike" cap="none">
                <a:solidFill>
                  <a:schemeClr val="dk1"/>
                </a:solidFill>
                <a:latin typeface="Roboto"/>
                <a:ea typeface="Roboto"/>
                <a:cs typeface="Roboto"/>
                <a:sym typeface="Roboto"/>
              </a:rPr>
              <a:t>&amp; icebreaker</a:t>
            </a:r>
            <a:endParaRPr sz="2400" b="0" i="0" u="none" strike="noStrike" cap="none">
              <a:solidFill>
                <a:schemeClr val="dk1"/>
              </a:solidFill>
              <a:latin typeface="Roboto"/>
              <a:ea typeface="Roboto"/>
              <a:cs typeface="Roboto"/>
              <a:sym typeface="Roboto"/>
            </a:endParaRPr>
          </a:p>
        </p:txBody>
      </p:sp>
      <p:pic>
        <p:nvPicPr>
          <p:cNvPr id="86" name="Google Shape;86;p15"/>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1"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1" name="Google Shape;521;p51"/>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THANK YOU!</a:t>
            </a:r>
            <a:endParaRPr sz="6600" b="0" i="0" u="none" strike="noStrike" cap="none">
              <a:solidFill>
                <a:schemeClr val="dk1"/>
              </a:solidFill>
              <a:latin typeface="Roboto"/>
              <a:ea typeface="Roboto"/>
              <a:cs typeface="Roboto"/>
              <a:sym typeface="Roboto"/>
            </a:endParaRPr>
          </a:p>
        </p:txBody>
      </p:sp>
      <p:pic>
        <p:nvPicPr>
          <p:cNvPr id="522" name="Google Shape;522;p51"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523" name="Google Shape;523;p51"/>
          <p:cNvPicPr preferRelativeResize="0"/>
          <p:nvPr/>
        </p:nvPicPr>
        <p:blipFill>
          <a:blip r:embed="rId5">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2"/>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9" name="Google Shape;529;p52"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530" name="Google Shape;530;p52"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531" name="Google Shape;531;p52"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532" name="Google Shape;532;p52"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533" name="Google Shape;533;p52"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534" name="Google Shape;534;p52"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535" name="Google Shape;535;p52"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536" name="Google Shape;536;p52"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537" name="Google Shape;537;p52"/>
          <p:cNvSpPr txBox="1"/>
          <p:nvPr/>
        </p:nvSpPr>
        <p:spPr>
          <a:xfrm>
            <a:off x="5760702" y="6375057"/>
            <a:ext cx="5350500" cy="49753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700" dirty="0">
                <a:solidFill>
                  <a:srgbClr val="26324B"/>
                </a:solidFill>
              </a:rPr>
              <a:t>Funded by the European Union. Views and opinions expressed are however those of the author(s) only and do not necessarily reflect those of the European Union or the National Agency. Neither the European Union nor National Agency can be held responsible for them. </a:t>
            </a:r>
            <a:r>
              <a:rPr lang="en-US" sz="700">
                <a:solidFill>
                  <a:srgbClr val="26324B"/>
                </a:solidFill>
              </a:rPr>
              <a:t>Project Number: 2022-1-LT01-KA220-ADU-000085898</a:t>
            </a:r>
          </a:p>
          <a:p>
            <a:pPr marL="0" marR="0" lvl="0" indent="0" algn="ctr" rtl="0">
              <a:lnSpc>
                <a:spcPct val="100000"/>
              </a:lnSpc>
              <a:spcBef>
                <a:spcPts val="0"/>
              </a:spcBef>
              <a:spcAft>
                <a:spcPts val="0"/>
              </a:spcAft>
              <a:buNone/>
            </a:pPr>
            <a:endParaRPr sz="800" baseline="30000" dirty="0">
              <a:latin typeface="Noto Sans"/>
              <a:ea typeface="Noto Sans"/>
              <a:cs typeface="Noto Sans"/>
              <a:sym typeface="Noto Sans"/>
            </a:endParaRPr>
          </a:p>
        </p:txBody>
      </p:sp>
      <p:pic>
        <p:nvPicPr>
          <p:cNvPr id="538" name="Google Shape;538;p52"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539" name="Google Shape;539;p52"/>
          <p:cNvPicPr preferRelativeResize="0"/>
          <p:nvPr/>
        </p:nvPicPr>
        <p:blipFill>
          <a:blip r:embed="rId12">
            <a:alphaModFix/>
          </a:blip>
          <a:stretch>
            <a:fillRect/>
          </a:stretch>
        </p:blipFill>
        <p:spPr>
          <a:xfrm>
            <a:off x="306525" y="6375062"/>
            <a:ext cx="2019275" cy="4225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p:nvPr/>
        </p:nvSpPr>
        <p:spPr>
          <a:xfrm>
            <a:off x="886265" y="985862"/>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6" descr="A picture containing text, person, person&#10;&#10;Description automatically generated"/>
          <p:cNvPicPr preferRelativeResize="0">
            <a:picLocks noGrp="1"/>
          </p:cNvPicPr>
          <p:nvPr>
            <p:ph type="pic" idx="2"/>
          </p:nvPr>
        </p:nvPicPr>
        <p:blipFill rotWithShape="1">
          <a:blip r:embed="rId3">
            <a:alphaModFix/>
          </a:blip>
          <a:srcRect t="7812" b="7813"/>
          <a:stretch/>
        </p:blipFill>
        <p:spPr>
          <a:xfrm>
            <a:off x="5360988" y="2700338"/>
            <a:ext cx="6096000" cy="3429000"/>
          </a:xfrm>
          <a:prstGeom prst="rect">
            <a:avLst/>
          </a:prstGeom>
          <a:noFill/>
          <a:ln>
            <a:noFill/>
          </a:ln>
        </p:spPr>
      </p:pic>
      <p:sp>
        <p:nvSpPr>
          <p:cNvPr id="93" name="Google Shape;93;p16"/>
          <p:cNvSpPr txBox="1"/>
          <p:nvPr/>
        </p:nvSpPr>
        <p:spPr>
          <a:xfrm rot="5400000">
            <a:off x="5321768" y="1639112"/>
            <a:ext cx="1609500" cy="30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Hello!</a:t>
            </a:r>
            <a:endParaRPr sz="1800" b="1" i="0" u="none" strike="noStrike" cap="none">
              <a:solidFill>
                <a:schemeClr val="dk1"/>
              </a:solidFill>
              <a:latin typeface="Philosopher"/>
              <a:ea typeface="Philosopher"/>
              <a:cs typeface="Philosopher"/>
              <a:sym typeface="Philosopher"/>
            </a:endParaRPr>
          </a:p>
        </p:txBody>
      </p:sp>
      <p:sp>
        <p:nvSpPr>
          <p:cNvPr id="94" name="Google Shape;94;p16"/>
          <p:cNvSpPr txBox="1"/>
          <p:nvPr/>
        </p:nvSpPr>
        <p:spPr>
          <a:xfrm>
            <a:off x="1108250" y="1443089"/>
            <a:ext cx="4030045" cy="2649940"/>
          </a:xfrm>
          <a:prstGeom prst="rect">
            <a:avLst/>
          </a:prstGeom>
          <a:noFill/>
          <a:ln>
            <a:noFill/>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chemeClr val="dk1"/>
              </a:buClr>
              <a:buSzPts val="1000"/>
              <a:buFont typeface="Roboto"/>
              <a:buNone/>
            </a:pPr>
            <a:r>
              <a:rPr lang="cs-CZ" sz="1600" b="0" i="0" u="none" strike="noStrike" cap="none">
                <a:solidFill>
                  <a:schemeClr val="dk1"/>
                </a:solidFill>
                <a:latin typeface="Philosopher"/>
                <a:ea typeface="Philosopher"/>
                <a:cs typeface="Philosopher"/>
                <a:sym typeface="Philosopher"/>
              </a:rPr>
              <a:t>In this presentation, we'll explore how adult educators can develop their own digital micro-learning resources to support low-skilled adults.</a:t>
            </a:r>
            <a:endParaRPr sz="1600" b="0" i="0" u="none" strike="noStrike" cap="none">
              <a:solidFill>
                <a:schemeClr val="dk1"/>
              </a:solidFill>
              <a:latin typeface="Philosopher"/>
              <a:ea typeface="Philosopher"/>
              <a:cs typeface="Philosopher"/>
              <a:sym typeface="Philosopher"/>
            </a:endParaRPr>
          </a:p>
          <a:p>
            <a:pPr marL="0" marR="0" lvl="0" indent="0" algn="just" rtl="0">
              <a:lnSpc>
                <a:spcPct val="150000"/>
              </a:lnSpc>
              <a:spcBef>
                <a:spcPts val="0"/>
              </a:spcBef>
              <a:spcAft>
                <a:spcPts val="0"/>
              </a:spcAft>
              <a:buClr>
                <a:schemeClr val="dk1"/>
              </a:buClr>
              <a:buSzPts val="1000"/>
              <a:buFont typeface="Roboto"/>
              <a:buNone/>
            </a:pPr>
            <a:r>
              <a:rPr lang="cs-CZ" sz="1600" b="0" i="0" u="none" strike="noStrike" cap="none">
                <a:solidFill>
                  <a:schemeClr val="dk1"/>
                </a:solidFill>
                <a:latin typeface="Philosopher"/>
                <a:ea typeface="Philosopher"/>
                <a:cs typeface="Philosopher"/>
                <a:sym typeface="Philosopher"/>
              </a:rPr>
              <a:t>By the end of this presentation, you'll have a better understanding of the tools and strategies needed to create effective micro-learning resources.</a:t>
            </a:r>
            <a:endParaRPr sz="1600" b="0" i="0" u="none" strike="noStrike" cap="none">
              <a:solidFill>
                <a:schemeClr val="dk1"/>
              </a:solidFill>
              <a:latin typeface="Philosopher"/>
              <a:ea typeface="Philosopher"/>
              <a:cs typeface="Philosopher"/>
              <a:sym typeface="Philosopher"/>
            </a:endParaRPr>
          </a:p>
        </p:txBody>
      </p:sp>
      <p:pic>
        <p:nvPicPr>
          <p:cNvPr id="95" name="Google Shape;95;p16" descr="A picture containing icon&#10;&#10;Description automatically generated"/>
          <p:cNvPicPr preferRelativeResize="0"/>
          <p:nvPr/>
        </p:nvPicPr>
        <p:blipFill rotWithShape="1">
          <a:blip r:embed="rId4">
            <a:alphaModFix/>
          </a:blip>
          <a:srcRect/>
          <a:stretch/>
        </p:blipFill>
        <p:spPr>
          <a:xfrm>
            <a:off x="10037933" y="-45061"/>
            <a:ext cx="2386989" cy="1687495"/>
          </a:xfrm>
          <a:prstGeom prst="rect">
            <a:avLst/>
          </a:prstGeom>
          <a:noFill/>
          <a:ln>
            <a:noFill/>
          </a:ln>
        </p:spPr>
      </p:pic>
      <p:pic>
        <p:nvPicPr>
          <p:cNvPr id="96" name="Google Shape;96;p16"/>
          <p:cNvPicPr preferRelativeResize="0"/>
          <p:nvPr/>
        </p:nvPicPr>
        <p:blipFill>
          <a:blip r:embed="rId5">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7" descr="A person walking on a beach&#10;&#10;Description automatically generated with medium confidence"/>
          <p:cNvPicPr preferRelativeResize="0">
            <a:picLocks noGrp="1"/>
          </p:cNvPicPr>
          <p:nvPr>
            <p:ph type="pic" idx="2"/>
          </p:nvPr>
        </p:nvPicPr>
        <p:blipFill rotWithShape="1">
          <a:blip r:embed="rId3">
            <a:alphaModFix/>
          </a:blip>
          <a:srcRect t="7812" b="7813"/>
          <a:stretch/>
        </p:blipFill>
        <p:spPr>
          <a:xfrm>
            <a:off x="0" y="0"/>
            <a:ext cx="12192000" cy="6858000"/>
          </a:xfrm>
          <a:prstGeom prst="rect">
            <a:avLst/>
          </a:prstGeom>
          <a:noFill/>
          <a:ln>
            <a:noFill/>
          </a:ln>
        </p:spPr>
      </p:pic>
      <p:sp>
        <p:nvSpPr>
          <p:cNvPr id="102" name="Google Shape;102;p17"/>
          <p:cNvSpPr/>
          <p:nvPr/>
        </p:nvSpPr>
        <p:spPr>
          <a:xfrm rot="10800000">
            <a:off x="6096000" y="304799"/>
            <a:ext cx="5791200" cy="62738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7"/>
          <p:cNvSpPr txBox="1"/>
          <p:nvPr/>
        </p:nvSpPr>
        <p:spPr>
          <a:xfrm>
            <a:off x="6291943" y="424543"/>
            <a:ext cx="5540828" cy="60295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Did you know that in many European countries, the majority of low-skilled adults are not receiving the education and training they need to su</a:t>
            </a:r>
            <a:r>
              <a:rPr lang="cs-CZ" sz="3200" b="1">
                <a:solidFill>
                  <a:schemeClr val="dk1"/>
                </a:solidFill>
                <a:latin typeface="Philosopher"/>
                <a:ea typeface="Philosopher"/>
                <a:cs typeface="Philosopher"/>
                <a:sym typeface="Philosopher"/>
              </a:rPr>
              <a:t>cceed in today's wo</a:t>
            </a:r>
            <a:r>
              <a:rPr lang="cs-CZ" sz="3200" b="1" i="0" u="none" strike="noStrike" cap="none">
                <a:solidFill>
                  <a:schemeClr val="dk1"/>
                </a:solidFill>
                <a:latin typeface="Philosopher"/>
                <a:ea typeface="Philosopher"/>
                <a:cs typeface="Philosopher"/>
                <a:sym typeface="Philosopher"/>
              </a:rPr>
              <a:t>rkforce? </a:t>
            </a: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Micro-learning resources could be the key to reaching these individuals.</a:t>
            </a:r>
            <a:endParaRPr sz="3200" b="1" i="0" u="none" strike="noStrike" cap="none">
              <a:solidFill>
                <a:schemeClr val="dk1"/>
              </a:solidFill>
              <a:latin typeface="Philosopher"/>
              <a:ea typeface="Philosopher"/>
              <a:cs typeface="Philosopher"/>
              <a:sym typeface="Philosopher"/>
            </a:endParaRPr>
          </a:p>
        </p:txBody>
      </p:sp>
      <p:sp>
        <p:nvSpPr>
          <p:cNvPr id="104" name="Google Shape;104;p17"/>
          <p:cNvSpPr txBox="1"/>
          <p:nvPr/>
        </p:nvSpPr>
        <p:spPr>
          <a:xfrm>
            <a:off x="5988818" y="2205614"/>
            <a:ext cx="6203182" cy="7711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endParaRPr sz="6600" b="1" i="0" u="none" strike="noStrike" cap="none">
              <a:solidFill>
                <a:schemeClr val="dk1"/>
              </a:solidFill>
              <a:latin typeface="Philosopher"/>
              <a:ea typeface="Philosopher"/>
              <a:cs typeface="Philosopher"/>
              <a:sym typeface="Philosopher"/>
            </a:endParaRPr>
          </a:p>
        </p:txBody>
      </p:sp>
      <p:pic>
        <p:nvPicPr>
          <p:cNvPr id="105" name="Google Shape;105;p17"/>
          <p:cNvPicPr preferRelativeResize="0"/>
          <p:nvPr/>
        </p:nvPicPr>
        <p:blipFill rotWithShape="1">
          <a:blip r:embed="rId4">
            <a:alphaModFix/>
          </a:blip>
          <a:srcRect/>
          <a:stretch/>
        </p:blipFill>
        <p:spPr>
          <a:xfrm>
            <a:off x="304800" y="6454100"/>
            <a:ext cx="1143767" cy="249086"/>
          </a:xfrm>
          <a:prstGeom prst="rect">
            <a:avLst/>
          </a:prstGeom>
          <a:noFill/>
          <a:ln>
            <a:noFill/>
          </a:ln>
        </p:spPr>
      </p:pic>
      <p:pic>
        <p:nvPicPr>
          <p:cNvPr id="106" name="Google Shape;106;p17"/>
          <p:cNvPicPr preferRelativeResize="0"/>
          <p:nvPr/>
        </p:nvPicPr>
        <p:blipFill>
          <a:blip r:embed="rId5">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p:nvPr/>
        </p:nvSpPr>
        <p:spPr>
          <a:xfrm>
            <a:off x="4228809" y="591032"/>
            <a:ext cx="3734381" cy="19579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Activity 1: Icebreaker – Digital Scavenger Hunt</a:t>
            </a:r>
            <a:endParaRPr sz="2400" b="1" i="0" u="none" strike="noStrike" cap="none">
              <a:solidFill>
                <a:schemeClr val="dk1"/>
              </a:solidFill>
              <a:latin typeface="Philosopher"/>
              <a:ea typeface="Philosopher"/>
              <a:cs typeface="Philosopher"/>
              <a:sym typeface="Philosopher"/>
            </a:endParaRPr>
          </a:p>
        </p:txBody>
      </p:sp>
      <p:grpSp>
        <p:nvGrpSpPr>
          <p:cNvPr id="112" name="Google Shape;112;p18"/>
          <p:cNvGrpSpPr/>
          <p:nvPr/>
        </p:nvGrpSpPr>
        <p:grpSpPr>
          <a:xfrm>
            <a:off x="5470062" y="1167647"/>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6" name="Google Shape;116;p1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17" name="Google Shape;117;p18"/>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Divide the participants into </a:t>
            </a:r>
            <a:r>
              <a:rPr lang="cs-CZ" sz="2000" b="1" i="0" u="none" strike="noStrike" cap="none">
                <a:solidFill>
                  <a:srgbClr val="000000"/>
                </a:solidFill>
                <a:latin typeface="Philosopher"/>
                <a:ea typeface="Philosopher"/>
                <a:cs typeface="Philosopher"/>
                <a:sym typeface="Philosopher"/>
              </a:rPr>
              <a:t>teams of 3-4 people</a:t>
            </a:r>
            <a:r>
              <a:rPr lang="cs-CZ" sz="2000" b="0" i="0" u="none" strike="noStrike" cap="none">
                <a:solidFill>
                  <a:srgbClr val="000000"/>
                </a:solidFill>
                <a:latin typeface="Philosopher"/>
                <a:ea typeface="Philosopher"/>
                <a:cs typeface="Philosopher"/>
                <a:sym typeface="Philosopher"/>
              </a:rPr>
              <a:t>.</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Give each </a:t>
            </a:r>
            <a:r>
              <a:rPr lang="cs-CZ" sz="2000" b="1" i="0" u="none" strike="noStrike" cap="none">
                <a:solidFill>
                  <a:srgbClr val="000000"/>
                </a:solidFill>
                <a:latin typeface="Philosopher"/>
                <a:ea typeface="Philosopher"/>
                <a:cs typeface="Philosopher"/>
                <a:sym typeface="Philosopher"/>
              </a:rPr>
              <a:t>team a list of digital tools, platforms, or apps</a:t>
            </a:r>
            <a:r>
              <a:rPr lang="cs-CZ" sz="2000" b="0" i="0" u="none" strike="noStrike" cap="none">
                <a:solidFill>
                  <a:srgbClr val="000000"/>
                </a:solidFill>
                <a:latin typeface="Philosopher"/>
                <a:ea typeface="Philosopher"/>
                <a:cs typeface="Philosopher"/>
                <a:sym typeface="Philosopher"/>
              </a:rPr>
              <a:t> that can be used to create micro-learning resources. For example, you could include tools like Canva, Quizlet, or Kahoot.</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Ask the teams to use their smartphones or laptops to </a:t>
            </a:r>
            <a:r>
              <a:rPr lang="cs-CZ" sz="2000" b="1" i="0" u="none" strike="noStrike" cap="none">
                <a:solidFill>
                  <a:srgbClr val="000000"/>
                </a:solidFill>
                <a:latin typeface="Philosopher"/>
                <a:ea typeface="Philosopher"/>
                <a:cs typeface="Philosopher"/>
                <a:sym typeface="Philosopher"/>
              </a:rPr>
              <a:t>search for information</a:t>
            </a:r>
            <a:r>
              <a:rPr lang="cs-CZ" sz="2000" b="0" i="0" u="none" strike="noStrike" cap="none">
                <a:solidFill>
                  <a:srgbClr val="000000"/>
                </a:solidFill>
                <a:latin typeface="Philosopher"/>
                <a:ea typeface="Philosopher"/>
                <a:cs typeface="Philosopher"/>
                <a:sym typeface="Philosopher"/>
              </a:rPr>
              <a:t> about each tool on the list. They should try to find out what the tool is </a:t>
            </a:r>
            <a:r>
              <a:rPr lang="cs-CZ" sz="2000" b="1" i="0" u="none" strike="noStrike" cap="none">
                <a:solidFill>
                  <a:srgbClr val="000000"/>
                </a:solidFill>
                <a:latin typeface="Philosopher"/>
                <a:ea typeface="Philosopher"/>
                <a:cs typeface="Philosopher"/>
                <a:sym typeface="Philosopher"/>
              </a:rPr>
              <a:t>used for, how it works, and any advantages or disadvantages</a:t>
            </a:r>
            <a:r>
              <a:rPr lang="cs-CZ" sz="2000" b="0" i="0" u="none" strike="noStrike" cap="none">
                <a:solidFill>
                  <a:srgbClr val="000000"/>
                </a:solidFill>
                <a:latin typeface="Philosopher"/>
                <a:ea typeface="Philosopher"/>
                <a:cs typeface="Philosopher"/>
                <a:sym typeface="Philosopher"/>
              </a:rPr>
              <a:t>.</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Once they have found the information, they should share it with the rest of their team and decide which tool they think would be </a:t>
            </a:r>
            <a:r>
              <a:rPr lang="cs-CZ" sz="2000" b="1" i="0" u="none" strike="noStrike" cap="none">
                <a:solidFill>
                  <a:srgbClr val="000000"/>
                </a:solidFill>
                <a:latin typeface="Philosopher"/>
                <a:ea typeface="Philosopher"/>
                <a:cs typeface="Philosopher"/>
                <a:sym typeface="Philosopher"/>
              </a:rPr>
              <a:t>most useful for creating micro-learning resources</a:t>
            </a:r>
            <a:r>
              <a:rPr lang="cs-CZ" sz="2000" b="0" i="0" u="none" strike="noStrike" cap="none">
                <a:solidFill>
                  <a:srgbClr val="000000"/>
                </a:solidFill>
                <a:latin typeface="Philosopher"/>
                <a:ea typeface="Philosopher"/>
                <a:cs typeface="Philosopher"/>
                <a:sym typeface="Philosopher"/>
              </a:rPr>
              <a:t>.</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Finally, ask each team to </a:t>
            </a:r>
            <a:r>
              <a:rPr lang="cs-CZ" sz="2000" b="1" i="0" u="none" strike="noStrike" cap="none">
                <a:solidFill>
                  <a:srgbClr val="000000"/>
                </a:solidFill>
                <a:latin typeface="Philosopher"/>
                <a:ea typeface="Philosopher"/>
                <a:cs typeface="Philosopher"/>
                <a:sym typeface="Philosopher"/>
              </a:rPr>
              <a:t>present their chosen tool </a:t>
            </a:r>
            <a:r>
              <a:rPr lang="cs-CZ" sz="2000" b="0" i="0" u="none" strike="noStrike" cap="none">
                <a:solidFill>
                  <a:srgbClr val="000000"/>
                </a:solidFill>
                <a:latin typeface="Philosopher"/>
                <a:ea typeface="Philosopher"/>
                <a:cs typeface="Philosopher"/>
                <a:sym typeface="Philosopher"/>
              </a:rPr>
              <a:t>and explain why they think it would be effective for creating digital micro-learning resources.</a:t>
            </a:r>
            <a:endParaRPr sz="2000" b="0" i="0" u="none" strike="noStrike" cap="none">
              <a:solidFill>
                <a:srgbClr val="000000"/>
              </a:solidFill>
              <a:latin typeface="Philosopher"/>
              <a:ea typeface="Philosopher"/>
              <a:cs typeface="Philosopher"/>
              <a:sym typeface="Philosopher"/>
            </a:endParaRPr>
          </a:p>
        </p:txBody>
      </p:sp>
      <p:pic>
        <p:nvPicPr>
          <p:cNvPr id="118" name="Google Shape;118;p18"/>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19"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25" name="Google Shape;125;p19"/>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Part 2</a:t>
            </a:r>
            <a:endParaRPr sz="1800" b="1" i="0" u="none" strike="noStrike" cap="none">
              <a:solidFill>
                <a:schemeClr val="dk1"/>
              </a:solidFill>
              <a:latin typeface="Philosopher"/>
              <a:ea typeface="Philosopher"/>
              <a:cs typeface="Philosopher"/>
              <a:sym typeface="Philosopher"/>
            </a:endParaRPr>
          </a:p>
        </p:txBody>
      </p:sp>
      <p:sp>
        <p:nvSpPr>
          <p:cNvPr id="126" name="Google Shape;126;p19"/>
          <p:cNvSpPr txBox="1"/>
          <p:nvPr/>
        </p:nvSpPr>
        <p:spPr>
          <a:xfrm>
            <a:off x="4173742" y="4483533"/>
            <a:ext cx="384450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b="0" i="0" u="none" strike="noStrike" cap="none">
                <a:solidFill>
                  <a:schemeClr val="dk1"/>
                </a:solidFill>
                <a:latin typeface="Roboto"/>
                <a:ea typeface="Roboto"/>
                <a:cs typeface="Roboto"/>
                <a:sym typeface="Roboto"/>
              </a:rPr>
              <a:t>Overview of micro-learning and its benefits </a:t>
            </a:r>
            <a:endParaRPr sz="2400" b="0" i="0" u="none" strike="noStrike" cap="none">
              <a:solidFill>
                <a:schemeClr val="dk1"/>
              </a:solidFill>
              <a:latin typeface="Roboto"/>
              <a:ea typeface="Roboto"/>
              <a:cs typeface="Roboto"/>
              <a:sym typeface="Roboto"/>
            </a:endParaRPr>
          </a:p>
        </p:txBody>
      </p:sp>
      <p:pic>
        <p:nvPicPr>
          <p:cNvPr id="127" name="Google Shape;127;p19"/>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4076931" y="590614"/>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What is micro-learning?</a:t>
            </a:r>
            <a:endParaRPr sz="2800" b="1" i="0" u="none" strike="noStrike" cap="none">
              <a:solidFill>
                <a:schemeClr val="dk1"/>
              </a:solidFill>
              <a:latin typeface="Philosopher"/>
              <a:ea typeface="Philosopher"/>
              <a:cs typeface="Philosopher"/>
              <a:sym typeface="Philosopher"/>
            </a:endParaRPr>
          </a:p>
        </p:txBody>
      </p:sp>
      <p:grpSp>
        <p:nvGrpSpPr>
          <p:cNvPr id="133" name="Google Shape;133;p20"/>
          <p:cNvGrpSpPr/>
          <p:nvPr/>
        </p:nvGrpSpPr>
        <p:grpSpPr>
          <a:xfrm>
            <a:off x="5470062" y="1167647"/>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7" name="Google Shape;137;p2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38" name="Google Shape;138;p20"/>
          <p:cNvSpPr txBox="1"/>
          <p:nvPr/>
        </p:nvSpPr>
        <p:spPr>
          <a:xfrm>
            <a:off x="707571" y="1718434"/>
            <a:ext cx="10651106"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Micro-learning is an approach to learning that </a:t>
            </a:r>
            <a:r>
              <a:rPr lang="cs-CZ" sz="2400" b="1" i="0" u="none" strike="noStrike" cap="none">
                <a:solidFill>
                  <a:srgbClr val="000000"/>
                </a:solidFill>
                <a:latin typeface="Philosopher"/>
                <a:ea typeface="Philosopher"/>
                <a:cs typeface="Philosopher"/>
                <a:sym typeface="Philosopher"/>
              </a:rPr>
              <a:t>delivers information in small, bite-sized chunks</a:t>
            </a:r>
            <a:r>
              <a:rPr lang="cs-CZ" sz="2400" b="0" i="0" u="none" strike="noStrike" cap="none">
                <a:solidFill>
                  <a:srgbClr val="000000"/>
                </a:solidFill>
                <a:latin typeface="Philosopher"/>
                <a:ea typeface="Philosopher"/>
                <a:cs typeface="Philosopher"/>
                <a:sym typeface="Philosopher"/>
              </a:rPr>
              <a:t>.</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These chunks are typically no more than </a:t>
            </a:r>
            <a:r>
              <a:rPr lang="cs-CZ" sz="2400" b="1" i="0" u="none" strike="noStrike" cap="none">
                <a:solidFill>
                  <a:srgbClr val="000000"/>
                </a:solidFill>
                <a:latin typeface="Philosopher"/>
                <a:ea typeface="Philosopher"/>
                <a:cs typeface="Philosopher"/>
                <a:sym typeface="Philosopher"/>
              </a:rPr>
              <a:t>a few minutes long </a:t>
            </a:r>
            <a:r>
              <a:rPr lang="cs-CZ" sz="2400" b="0" i="0" u="none" strike="noStrike" cap="none">
                <a:solidFill>
                  <a:srgbClr val="000000"/>
                </a:solidFill>
                <a:latin typeface="Philosopher"/>
                <a:ea typeface="Philosopher"/>
                <a:cs typeface="Philosopher"/>
                <a:sym typeface="Philosopher"/>
              </a:rPr>
              <a:t>and can be delivered through a variety of </a:t>
            </a:r>
            <a:r>
              <a:rPr lang="cs-CZ" sz="2400" b="1" i="0" u="none" strike="noStrike" cap="none">
                <a:solidFill>
                  <a:srgbClr val="000000"/>
                </a:solidFill>
                <a:latin typeface="Philosopher"/>
                <a:ea typeface="Philosopher"/>
                <a:cs typeface="Philosopher"/>
                <a:sym typeface="Philosopher"/>
              </a:rPr>
              <a:t>digital channels.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Micro-learning can be used to supplement or </a:t>
            </a:r>
            <a:r>
              <a:rPr lang="cs-CZ" sz="2400" b="1" i="0" u="none" strike="noStrike" cap="none">
                <a:solidFill>
                  <a:srgbClr val="000000"/>
                </a:solidFill>
                <a:latin typeface="Philosopher"/>
                <a:ea typeface="Philosopher"/>
                <a:cs typeface="Philosopher"/>
                <a:sym typeface="Philosopher"/>
              </a:rPr>
              <a:t>reinforce traditional forms of learning</a:t>
            </a:r>
            <a:r>
              <a:rPr lang="cs-CZ" sz="2400" b="0" i="0" u="none" strike="noStrike" cap="none">
                <a:solidFill>
                  <a:srgbClr val="000000"/>
                </a:solidFill>
                <a:latin typeface="Philosopher"/>
                <a:ea typeface="Philosopher"/>
                <a:cs typeface="Philosopher"/>
                <a:sym typeface="Philosopher"/>
              </a:rPr>
              <a:t>, or as a standalone approach for learners who prefer shorter, more focused learning sessions.</a:t>
            </a: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Micro-learning can be used to </a:t>
            </a:r>
            <a:r>
              <a:rPr lang="cs-CZ" sz="2400" b="1" i="0" u="none" strike="noStrike" cap="none">
                <a:solidFill>
                  <a:srgbClr val="000000"/>
                </a:solidFill>
                <a:latin typeface="Philosopher"/>
                <a:ea typeface="Philosopher"/>
                <a:cs typeface="Philosopher"/>
                <a:sym typeface="Philosopher"/>
              </a:rPr>
              <a:t>provide just-in-time information</a:t>
            </a:r>
            <a:r>
              <a:rPr lang="cs-CZ" sz="2400" b="0" i="0" u="none" strike="noStrike" cap="none">
                <a:solidFill>
                  <a:srgbClr val="000000"/>
                </a:solidFill>
                <a:latin typeface="Philosopher"/>
                <a:ea typeface="Philosopher"/>
                <a:cs typeface="Philosopher"/>
                <a:sym typeface="Philosopher"/>
              </a:rPr>
              <a:t>, allowing learners to quickly and easily access information when they need it most.</a:t>
            </a:r>
            <a:endParaRPr sz="2400" b="0" i="0" u="none" strike="noStrike" cap="none">
              <a:solidFill>
                <a:srgbClr val="000000"/>
              </a:solidFill>
              <a:latin typeface="Philosopher"/>
              <a:ea typeface="Philosopher"/>
              <a:cs typeface="Philosopher"/>
              <a:sym typeface="Philosopher"/>
            </a:endParaRPr>
          </a:p>
        </p:txBody>
      </p:sp>
      <p:pic>
        <p:nvPicPr>
          <p:cNvPr id="139" name="Google Shape;139;p20"/>
          <p:cNvPicPr preferRelativeResize="0"/>
          <p:nvPr/>
        </p:nvPicPr>
        <p:blipFill>
          <a:blip r:embed="rId4">
            <a:alphaModFix/>
          </a:blip>
          <a:stretch>
            <a:fillRect/>
          </a:stretch>
        </p:blipFill>
        <p:spPr>
          <a:xfrm>
            <a:off x="327475" y="6253275"/>
            <a:ext cx="2019275" cy="42256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2576</Words>
  <Application>Microsoft Office PowerPoint</Application>
  <PresentationFormat>Widescreen</PresentationFormat>
  <Paragraphs>271</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Philosopher</vt:lpstr>
      <vt:lpstr>Noto Sans</vt:lpstr>
      <vt:lpstr>Calibri</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FIPL19</cp:lastModifiedBy>
  <cp:revision>1</cp:revision>
  <dcterms:modified xsi:type="dcterms:W3CDTF">2024-11-25T17:11:18Z</dcterms:modified>
</cp:coreProperties>
</file>