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embeddedFontLst>
    <p:embeddedFont>
      <p:font typeface="Roboto"/>
      <p:regular r:id="rId47"/>
      <p:bold r:id="rId48"/>
      <p:italic r:id="rId49"/>
      <p:boldItalic r:id="rId50"/>
    </p:embeddedFont>
    <p:embeddedFont>
      <p:font typeface="Noto Sans"/>
      <p:regular r:id="rId51"/>
      <p:bold r:id="rId52"/>
      <p:italic r:id="rId53"/>
      <p:boldItalic r:id="rId54"/>
    </p:embeddedFont>
    <p:embeddedFont>
      <p:font typeface="Philosopher"/>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otoSans-regular.fntdata"/><Relationship Id="rId50" Type="http://schemas.openxmlformats.org/officeDocument/2006/relationships/font" Target="fonts/Roboto-boldItalic.fntdata"/><Relationship Id="rId53" Type="http://schemas.openxmlformats.org/officeDocument/2006/relationships/font" Target="fonts/NotoSans-italic.fntdata"/><Relationship Id="rId52" Type="http://schemas.openxmlformats.org/officeDocument/2006/relationships/font" Target="fonts/NotoSans-bold.fntdata"/><Relationship Id="rId11" Type="http://schemas.openxmlformats.org/officeDocument/2006/relationships/slide" Target="slides/slide6.xml"/><Relationship Id="rId55" Type="http://schemas.openxmlformats.org/officeDocument/2006/relationships/font" Target="fonts/Philosopher-regular.fntdata"/><Relationship Id="rId10" Type="http://schemas.openxmlformats.org/officeDocument/2006/relationships/slide" Target="slides/slide5.xml"/><Relationship Id="rId54" Type="http://schemas.openxmlformats.org/officeDocument/2006/relationships/font" Target="fonts/NotoSans-boldItalic.fntdata"/><Relationship Id="rId13" Type="http://schemas.openxmlformats.org/officeDocument/2006/relationships/slide" Target="slides/slide8.xml"/><Relationship Id="rId57" Type="http://schemas.openxmlformats.org/officeDocument/2006/relationships/font" Target="fonts/Philosopher-italic.fntdata"/><Relationship Id="rId12" Type="http://schemas.openxmlformats.org/officeDocument/2006/relationships/slide" Target="slides/slide7.xml"/><Relationship Id="rId56" Type="http://schemas.openxmlformats.org/officeDocument/2006/relationships/font" Target="fonts/Philosopher-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Philosopher-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42" name="Google Shape;14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54" name="Google Shape;15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66" name="Google Shape;16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78" name="Google Shape;17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150 minutes</a:t>
            </a:r>
            <a:endParaRPr/>
          </a:p>
          <a:p>
            <a:pPr indent="0" lvl="0" marL="0" rtl="0" algn="l">
              <a:lnSpc>
                <a:spcPct val="100000"/>
              </a:lnSpc>
              <a:spcBef>
                <a:spcPts val="0"/>
              </a:spcBef>
              <a:spcAft>
                <a:spcPts val="0"/>
              </a:spcAft>
              <a:buSzPts val="1100"/>
              <a:buNone/>
            </a:pPr>
            <a:r>
              <a:t/>
            </a:r>
            <a:endParaRPr/>
          </a:p>
        </p:txBody>
      </p:sp>
      <p:sp>
        <p:nvSpPr>
          <p:cNvPr id="190" name="Google Shape;19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99" name="Google Shape;19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211" name="Google Shape;2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Some of them are introduced with a video. You can find them on slides 20 to 28.</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223" name="Google Shape;22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cs-CZ">
                <a:solidFill>
                  <a:srgbClr val="374151"/>
                </a:solidFill>
                <a:latin typeface="Philosopher"/>
                <a:ea typeface="Philosopher"/>
                <a:cs typeface="Philosopher"/>
                <a:sym typeface="Philosopher"/>
              </a:rPr>
              <a:t>By focusing on group discussion rather than individual research or outcome creation, this activity will allow participants to tap into their collective knowledge, learn from each other's experiences, and engage in meaningful conversations about the digital tools and platforms relevant to micro-learning resource development.</a:t>
            </a:r>
            <a:endParaRPr>
              <a:latin typeface="Philosopher"/>
              <a:ea typeface="Philosopher"/>
              <a:cs typeface="Philosopher"/>
              <a:sym typeface="Philosopher"/>
            </a:endParaRPr>
          </a:p>
        </p:txBody>
      </p:sp>
      <p:sp>
        <p:nvSpPr>
          <p:cNvPr id="235" name="Google Shape;23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45" name="Google Shape;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2" name="Google Shape;33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Arial"/>
                <a:ea typeface="Arial"/>
                <a:cs typeface="Arial"/>
                <a:sym typeface="Arial"/>
              </a:rPr>
              <a:t>This activity is the main one of this workshop. Its objective is to </a:t>
            </a:r>
            <a:r>
              <a:rPr b="0" i="0" lang="cs-CZ">
                <a:solidFill>
                  <a:srgbClr val="374151"/>
                </a:solidFill>
                <a:latin typeface="Arial"/>
                <a:ea typeface="Arial"/>
                <a:cs typeface="Arial"/>
                <a:sym typeface="Arial"/>
              </a:rPr>
              <a:t>provide participants with a hands-on experience in creating a micro-learning resource using digital tools and platforms, fostering their creativity and understanding of the micro-learning design process.</a:t>
            </a:r>
            <a:endParaRPr>
              <a:latin typeface="Arial"/>
              <a:ea typeface="Arial"/>
              <a:cs typeface="Arial"/>
              <a:sym typeface="Arial"/>
            </a:endParaRPr>
          </a:p>
        </p:txBody>
      </p:sp>
      <p:sp>
        <p:nvSpPr>
          <p:cNvPr id="341" name="Google Shape;34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Arial"/>
                <a:ea typeface="Arial"/>
                <a:cs typeface="Arial"/>
                <a:sym typeface="Arial"/>
              </a:rPr>
              <a:t>This activity should take about 70 minutes, depending on the number of groups.</a:t>
            </a:r>
            <a:endParaRPr/>
          </a:p>
          <a:p>
            <a:pPr indent="0" lvl="0" marL="0" rtl="0" algn="l">
              <a:lnSpc>
                <a:spcPct val="100000"/>
              </a:lnSpc>
              <a:spcBef>
                <a:spcPts val="0"/>
              </a:spcBef>
              <a:spcAft>
                <a:spcPts val="0"/>
              </a:spcAft>
              <a:buSzPts val="1100"/>
              <a:buNone/>
            </a:pPr>
            <a:r>
              <a:rPr lang="cs-CZ">
                <a:latin typeface="Arial"/>
                <a:ea typeface="Arial"/>
                <a:cs typeface="Arial"/>
                <a:sym typeface="Arial"/>
              </a:rPr>
              <a:t>It offers a practical and collaborative experience for participants. By engaging in the process of designing and developing a micro-learning resource, participants can directly apply the concepts and principles discussed in the workshop to a real-world scenario.</a:t>
            </a:r>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cs-CZ">
                <a:latin typeface="Arial"/>
                <a:ea typeface="Arial"/>
                <a:cs typeface="Arial"/>
                <a:sym typeface="Arial"/>
              </a:rPr>
              <a:t>Through this hands-on activity, participants have the chance to actively explore different digital tools and platforms for creating micro-learning resources. They can experiment with multimedia elements, interactive features, and various formats to enhance the learning experience.</a:t>
            </a:r>
            <a:endParaRPr/>
          </a:p>
          <a:p>
            <a:pPr indent="0" lvl="0" marL="0" rtl="0" algn="l">
              <a:lnSpc>
                <a:spcPct val="100000"/>
              </a:lnSpc>
              <a:spcBef>
                <a:spcPts val="0"/>
              </a:spcBef>
              <a:spcAft>
                <a:spcPts val="0"/>
              </a:spcAft>
              <a:buSzPts val="1100"/>
              <a:buNone/>
            </a:pPr>
            <a:r>
              <a:t/>
            </a:r>
            <a:endParaRPr>
              <a:latin typeface="Arial"/>
              <a:ea typeface="Arial"/>
              <a:cs typeface="Arial"/>
              <a:sym typeface="Arial"/>
            </a:endParaRPr>
          </a:p>
          <a:p>
            <a:pPr indent="0" lvl="0" marL="0" rtl="0" algn="l">
              <a:lnSpc>
                <a:spcPct val="100000"/>
              </a:lnSpc>
              <a:spcBef>
                <a:spcPts val="0"/>
              </a:spcBef>
              <a:spcAft>
                <a:spcPts val="0"/>
              </a:spcAft>
              <a:buSzPts val="1100"/>
              <a:buNone/>
            </a:pPr>
            <a:r>
              <a:rPr lang="cs-CZ">
                <a:latin typeface="Arial"/>
                <a:ea typeface="Arial"/>
                <a:cs typeface="Arial"/>
                <a:sym typeface="Arial"/>
              </a:rPr>
              <a:t>By working in small groups, participants can benefit from the diverse perspectives and expertise of their peers. Collaboration fosters creativity and encourages participants to discuss and exchange ideas, leading to a richer learning experience. The activity also promotes teamwork and communication skills as groups work together to plan, create, and refine their micro-learning resource.</a:t>
            </a:r>
            <a:endParaRPr>
              <a:latin typeface="Arial"/>
              <a:ea typeface="Arial"/>
              <a:cs typeface="Arial"/>
              <a:sym typeface="Arial"/>
            </a:endParaRPr>
          </a:p>
        </p:txBody>
      </p:sp>
      <p:sp>
        <p:nvSpPr>
          <p:cNvPr id="384" name="Google Shape;38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35 minutes</a:t>
            </a:r>
            <a:endParaRPr/>
          </a:p>
        </p:txBody>
      </p:sp>
      <p:sp>
        <p:nvSpPr>
          <p:cNvPr id="396" name="Google Shape;39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05" name="Google Shape;40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17" name="Google Shape;41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29" name="Google Shape;42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479" name="Google Shape;47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491" name="Google Shape;491;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10 minutes</a:t>
            </a:r>
            <a:endParaRPr/>
          </a:p>
        </p:txBody>
      </p:sp>
      <p:sp>
        <p:nvSpPr>
          <p:cNvPr id="505" name="Google Shape;50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Allocated time: 30 minutes</a:t>
            </a:r>
            <a:endParaRPr/>
          </a:p>
        </p:txBody>
      </p:sp>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 name="Google Shape;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Allocated time: 30 minutes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This icebreaker will not only help participants to get familiar with digital tools that they can use for creating micro-learning resources, but also to encourage team building and communication skills.</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Use this list of digital tools, platforms, or apps. Each team should receive at least 3 items.</a:t>
            </a:r>
            <a:endParaRPr/>
          </a:p>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Articulate 360</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Adobe Captivate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Camtasia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H5P</a:t>
            </a: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iSpring Suite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Canva</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Kahoot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Quizlet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Genially</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Mentimeter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Elucidat</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Easygenerator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Lectora Inspire</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EdApp</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Docebo Content Creator</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WizIQ</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Powtoon</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Vyond</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Prezi</a:t>
            </a:r>
            <a:endParaRPr>
              <a:latin typeface="Philosopher"/>
              <a:ea typeface="Philosopher"/>
              <a:cs typeface="Philosopher"/>
              <a:sym typeface="Philosopher"/>
            </a:endParaRPr>
          </a:p>
          <a:p>
            <a:pPr indent="0" lvl="0" marL="0" rtl="0" algn="l">
              <a:lnSpc>
                <a:spcPct val="100000"/>
              </a:lnSpc>
              <a:spcBef>
                <a:spcPts val="0"/>
              </a:spcBef>
              <a:spcAft>
                <a:spcPts val="0"/>
              </a:spcAft>
              <a:buSzPts val="1100"/>
              <a:buNone/>
            </a:pPr>
            <a:r>
              <a:rPr lang="cs-CZ">
                <a:latin typeface="Philosopher"/>
                <a:ea typeface="Philosopher"/>
                <a:cs typeface="Philosopher"/>
                <a:sym typeface="Philosopher"/>
              </a:rPr>
              <a:t>Animaker</a:t>
            </a:r>
            <a:endParaRPr>
              <a:latin typeface="Philosopher"/>
              <a:ea typeface="Philosopher"/>
              <a:cs typeface="Philosopher"/>
              <a:sym typeface="Philosopher"/>
            </a:endParaRPr>
          </a:p>
        </p:txBody>
      </p:sp>
      <p:sp>
        <p:nvSpPr>
          <p:cNvPr id="109" name="Google Shape;10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cs-CZ"/>
              <a:t>Allocated time: 25 minutes</a:t>
            </a:r>
            <a:endParaRPr/>
          </a:p>
          <a:p>
            <a:pPr indent="0" lvl="0" marL="0" rtl="0" algn="l">
              <a:lnSpc>
                <a:spcPct val="100000"/>
              </a:lnSpc>
              <a:spcBef>
                <a:spcPts val="0"/>
              </a:spcBef>
              <a:spcAft>
                <a:spcPts val="0"/>
              </a:spcAft>
              <a:buSzPts val="1100"/>
              <a:buNone/>
            </a:pPr>
            <a:r>
              <a:t/>
            </a:r>
            <a:endParaRPr/>
          </a:p>
        </p:txBody>
      </p:sp>
      <p:sp>
        <p:nvSpPr>
          <p:cNvPr id="121" name="Google Shape;1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Philosopher"/>
              <a:ea typeface="Philosopher"/>
              <a:cs typeface="Philosopher"/>
              <a:sym typeface="Philosopher"/>
            </a:endParaRPr>
          </a:p>
        </p:txBody>
      </p:sp>
      <p:sp>
        <p:nvSpPr>
          <p:cNvPr id="130" name="Google Shape;13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1" name="Shape 31"/>
        <p:cNvGrpSpPr/>
        <p:nvPr/>
      </p:nvGrpSpPr>
      <p:grpSpPr>
        <a:xfrm>
          <a:off x="0" y="0"/>
          <a:ext cx="0" cy="0"/>
          <a:chOff x="0" y="0"/>
          <a:chExt cx="0" cy="0"/>
        </a:xfrm>
      </p:grpSpPr>
      <p:sp>
        <p:nvSpPr>
          <p:cNvPr id="32" name="Google Shape;32;p11"/>
          <p:cNvSpPr/>
          <p:nvPr>
            <p:ph idx="2" type="pic"/>
          </p:nvPr>
        </p:nvSpPr>
        <p:spPr>
          <a:xfrm>
            <a:off x="0" y="1936063"/>
            <a:ext cx="12192000" cy="2985874"/>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4"/>
          <p:cNvSpPr/>
          <p:nvPr>
            <p:ph idx="2" type="pic"/>
          </p:nvPr>
        </p:nvSpPr>
        <p:spPr>
          <a:xfrm>
            <a:off x="2100262" y="573087"/>
            <a:ext cx="3995738" cy="57118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7" name="Shape 17"/>
        <p:cNvGrpSpPr/>
        <p:nvPr/>
      </p:nvGrpSpPr>
      <p:grpSpPr>
        <a:xfrm>
          <a:off x="0" y="0"/>
          <a:ext cx="0" cy="0"/>
          <a:chOff x="0" y="0"/>
          <a:chExt cx="0" cy="0"/>
        </a:xfrm>
      </p:grpSpPr>
      <p:sp>
        <p:nvSpPr>
          <p:cNvPr id="18" name="Google Shape;18;p5"/>
          <p:cNvSpPr/>
          <p:nvPr>
            <p:ph idx="2" type="pic"/>
          </p:nvPr>
        </p:nvSpPr>
        <p:spPr>
          <a:xfrm>
            <a:off x="5068887" y="2402681"/>
            <a:ext cx="2054225" cy="20526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9" name="Shape 19"/>
        <p:cNvGrpSpPr/>
        <p:nvPr/>
      </p:nvGrpSpPr>
      <p:grpSpPr>
        <a:xfrm>
          <a:off x="0" y="0"/>
          <a:ext cx="0" cy="0"/>
          <a:chOff x="0" y="0"/>
          <a:chExt cx="0" cy="0"/>
        </a:xfrm>
      </p:grpSpPr>
      <p:sp>
        <p:nvSpPr>
          <p:cNvPr id="20" name="Google Shape;20;p6"/>
          <p:cNvSpPr/>
          <p:nvPr>
            <p:ph idx="2" type="pic"/>
          </p:nvPr>
        </p:nvSpPr>
        <p:spPr>
          <a:xfrm>
            <a:off x="5360279" y="2700362"/>
            <a:ext cx="6096000" cy="3429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22" name="Shape 22"/>
        <p:cNvGrpSpPr/>
        <p:nvPr/>
      </p:nvGrpSpPr>
      <p:grpSpPr>
        <a:xfrm>
          <a:off x="0" y="0"/>
          <a:ext cx="0" cy="0"/>
          <a:chOff x="0" y="0"/>
          <a:chExt cx="0" cy="0"/>
        </a:xfrm>
      </p:grpSpPr>
      <p:sp>
        <p:nvSpPr>
          <p:cNvPr id="23" name="Google Shape;23;p8"/>
          <p:cNvSpPr/>
          <p:nvPr>
            <p:ph idx="2" type="pic"/>
          </p:nvPr>
        </p:nvSpPr>
        <p:spPr>
          <a:xfrm>
            <a:off x="1319669" y="2525150"/>
            <a:ext cx="2116082" cy="2117188"/>
          </a:xfrm>
          <a:prstGeom prst="rect">
            <a:avLst/>
          </a:prstGeom>
          <a:noFill/>
          <a:ln>
            <a:noFill/>
          </a:ln>
        </p:spPr>
      </p:sp>
      <p:sp>
        <p:nvSpPr>
          <p:cNvPr id="24" name="Google Shape;24;p8"/>
          <p:cNvSpPr/>
          <p:nvPr>
            <p:ph idx="3" type="pic"/>
          </p:nvPr>
        </p:nvSpPr>
        <p:spPr>
          <a:xfrm>
            <a:off x="3788433" y="2525150"/>
            <a:ext cx="2116082" cy="2117188"/>
          </a:xfrm>
          <a:prstGeom prst="rect">
            <a:avLst/>
          </a:prstGeom>
          <a:noFill/>
          <a:ln>
            <a:noFill/>
          </a:ln>
        </p:spPr>
      </p:sp>
      <p:sp>
        <p:nvSpPr>
          <p:cNvPr id="25" name="Google Shape;25;p8"/>
          <p:cNvSpPr/>
          <p:nvPr>
            <p:ph idx="4" type="pic"/>
          </p:nvPr>
        </p:nvSpPr>
        <p:spPr>
          <a:xfrm>
            <a:off x="6257197" y="2525150"/>
            <a:ext cx="2116082" cy="2117188"/>
          </a:xfrm>
          <a:prstGeom prst="rect">
            <a:avLst/>
          </a:prstGeom>
          <a:noFill/>
          <a:ln>
            <a:noFill/>
          </a:ln>
        </p:spPr>
      </p:sp>
      <p:sp>
        <p:nvSpPr>
          <p:cNvPr id="26" name="Google Shape;26;p8"/>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7" name="Shape 27"/>
        <p:cNvGrpSpPr/>
        <p:nvPr/>
      </p:nvGrpSpPr>
      <p:grpSpPr>
        <a:xfrm>
          <a:off x="0" y="0"/>
          <a:ext cx="0" cy="0"/>
          <a:chOff x="0" y="0"/>
          <a:chExt cx="0" cy="0"/>
        </a:xfrm>
      </p:grpSpPr>
      <p:sp>
        <p:nvSpPr>
          <p:cNvPr id="28" name="Google Shape;28;p9"/>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9" name="Shape 29"/>
        <p:cNvGrpSpPr/>
        <p:nvPr/>
      </p:nvGrpSpPr>
      <p:grpSpPr>
        <a:xfrm>
          <a:off x="0" y="0"/>
          <a:ext cx="0" cy="0"/>
          <a:chOff x="0" y="0"/>
          <a:chExt cx="0" cy="0"/>
        </a:xfrm>
      </p:grpSpPr>
      <p:sp>
        <p:nvSpPr>
          <p:cNvPr id="30" name="Google Shape;30;p10"/>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6.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7.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8.jpg"/><Relationship Id="rId4" Type="http://schemas.openxmlformats.org/officeDocument/2006/relationships/image" Target="../media/image7.png"/><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png"/><Relationship Id="rId4" Type="http://schemas.openxmlformats.org/officeDocument/2006/relationships/image" Target="../media/image6.pn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20.jpg"/><Relationship Id="rId11" Type="http://schemas.openxmlformats.org/officeDocument/2006/relationships/image" Target="../media/image26.png"/><Relationship Id="rId10" Type="http://schemas.openxmlformats.org/officeDocument/2006/relationships/image" Target="../media/image28.jpg"/><Relationship Id="rId12" Type="http://schemas.openxmlformats.org/officeDocument/2006/relationships/image" Target="../media/image1.png"/><Relationship Id="rId9" Type="http://schemas.openxmlformats.org/officeDocument/2006/relationships/image" Target="../media/image27.png"/><Relationship Id="rId5" Type="http://schemas.openxmlformats.org/officeDocument/2006/relationships/image" Target="../media/image19.jp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7.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pic>
        <p:nvPicPr>
          <p:cNvPr descr="A picture containing logo&#10;&#10;Description automatically generated" id="37" name="Google Shape;37;p12"/>
          <p:cNvPicPr preferRelativeResize="0"/>
          <p:nvPr>
            <p:ph idx="2" type="pic"/>
          </p:nvPr>
        </p:nvPicPr>
        <p:blipFill rotWithShape="1">
          <a:blip r:embed="rId3">
            <a:alphaModFix/>
          </a:blip>
          <a:srcRect b="10216" l="0" r="0" t="10217"/>
          <a:stretch/>
        </p:blipFill>
        <p:spPr>
          <a:xfrm>
            <a:off x="0" y="0"/>
            <a:ext cx="12192000" cy="6858000"/>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12"/>
          <p:cNvSpPr txBox="1"/>
          <p:nvPr/>
        </p:nvSpPr>
        <p:spPr>
          <a:xfrm>
            <a:off x="745723" y="914717"/>
            <a:ext cx="4038496"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Professional Development Training for Front-line Adult Educators</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pic>
        <p:nvPicPr>
          <p:cNvPr id="40" name="Google Shape;40;p1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1" name="Google Shape;41;p12"/>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12"/>
          <p:cNvSpPr txBox="1"/>
          <p:nvPr/>
        </p:nvSpPr>
        <p:spPr>
          <a:xfrm>
            <a:off x="348447" y="2581635"/>
            <a:ext cx="38535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cs-CZ" sz="2400" u="none" cap="none" strike="noStrike">
                <a:solidFill>
                  <a:schemeClr val="dk1"/>
                </a:solidFill>
                <a:latin typeface="Philosopher"/>
                <a:ea typeface="Philosopher"/>
                <a:cs typeface="Philosopher"/>
                <a:sym typeface="Philosopher"/>
              </a:rPr>
              <a:t>Module 2:</a:t>
            </a:r>
            <a:br>
              <a:rPr b="1" i="0" lang="cs-CZ" sz="2400" u="none" cap="none" strike="noStrike">
                <a:solidFill>
                  <a:schemeClr val="dk1"/>
                </a:solidFill>
                <a:latin typeface="Philosopher"/>
                <a:ea typeface="Philosopher"/>
                <a:cs typeface="Philosopher"/>
                <a:sym typeface="Philosopher"/>
              </a:rPr>
            </a:br>
            <a:r>
              <a:rPr b="0" i="0" lang="cs-CZ" sz="2400" u="none" cap="none" strike="noStrike">
                <a:solidFill>
                  <a:schemeClr val="dk1"/>
                </a:solidFill>
                <a:latin typeface="Philosopher"/>
                <a:ea typeface="Philosopher"/>
                <a:cs typeface="Philosopher"/>
                <a:sym typeface="Philosopher"/>
              </a:rPr>
              <a:t>Developing Micro-Learning Resources for Low-Skilled Adults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The benefits</a:t>
            </a:r>
            <a:endParaRPr b="1" i="0" sz="2800" u="none" cap="none" strike="noStrik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9" name="Google Shape;149;p21"/>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50" name="Google Shape;150;p21"/>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51" name="Google Shape;151;p21"/>
          <p:cNvSpPr txBox="1"/>
          <p:nvPr/>
        </p:nvSpPr>
        <p:spPr>
          <a:xfrm>
            <a:off x="1850571" y="2274033"/>
            <a:ext cx="8490858"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2400" u="none" cap="none" strike="noStrike">
                <a:solidFill>
                  <a:srgbClr val="000000"/>
                </a:solidFill>
                <a:latin typeface="Philosopher"/>
                <a:ea typeface="Philosopher"/>
                <a:cs typeface="Philosopher"/>
                <a:sym typeface="Philosopher"/>
              </a:rPr>
              <a:t>Flexible and accessible: </a:t>
            </a:r>
            <a:r>
              <a:rPr b="0" i="0" lang="cs-CZ" sz="2400" u="none" cap="none" strike="noStrike">
                <a:solidFill>
                  <a:srgbClr val="000000"/>
                </a:solidFill>
                <a:latin typeface="Philosopher"/>
                <a:ea typeface="Philosopher"/>
                <a:cs typeface="Philosopher"/>
                <a:sym typeface="Philosopher"/>
              </a:rPr>
              <a:t>Learners can access micro-learning resources anytime, anywhere, and on any device.</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400" u="none" cap="none" strike="noStrike">
                <a:solidFill>
                  <a:srgbClr val="000000"/>
                </a:solidFill>
                <a:latin typeface="Philosopher"/>
                <a:ea typeface="Philosopher"/>
                <a:cs typeface="Philosopher"/>
                <a:sym typeface="Philosopher"/>
              </a:rPr>
              <a:t>Personalized: </a:t>
            </a:r>
            <a:r>
              <a:rPr b="0" i="0" lang="cs-CZ" sz="2400" u="none" cap="none" strike="noStrike">
                <a:solidFill>
                  <a:srgbClr val="000000"/>
                </a:solidFill>
                <a:latin typeface="Philosopher"/>
                <a:ea typeface="Philosopher"/>
                <a:cs typeface="Philosopher"/>
                <a:sym typeface="Philosopher"/>
              </a:rPr>
              <a:t>Micro-learning can be tailored to the specific needs and interests of individual learners.</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400" u="none" cap="none" strike="noStrike">
                <a:solidFill>
                  <a:srgbClr val="000000"/>
                </a:solidFill>
                <a:latin typeface="Philosopher"/>
                <a:ea typeface="Philosopher"/>
                <a:cs typeface="Philosopher"/>
                <a:sym typeface="Philosopher"/>
              </a:rPr>
              <a:t>Engaging: </a:t>
            </a:r>
            <a:r>
              <a:rPr b="0" i="0" lang="cs-CZ" sz="2400" u="none" cap="none" strike="noStrike">
                <a:solidFill>
                  <a:srgbClr val="000000"/>
                </a:solidFill>
                <a:latin typeface="Philosopher"/>
                <a:ea typeface="Philosopher"/>
                <a:cs typeface="Philosopher"/>
                <a:sym typeface="Philosopher"/>
              </a:rPr>
              <a:t>The short, interactive nature of micro-learning can make it more engaging and enjoyable than traditional forms of learning.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The effectiveness</a:t>
            </a:r>
            <a:endParaRPr b="1" i="0" sz="2800" u="none" cap="none" strike="noStrik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61" name="Google Shape;161;p2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62" name="Google Shape;162;p2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63" name="Google Shape;163;p22"/>
          <p:cNvSpPr txBox="1"/>
          <p:nvPr/>
        </p:nvSpPr>
        <p:spPr>
          <a:xfrm>
            <a:off x="1850571" y="2274033"/>
            <a:ext cx="8490858"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Research has shown that micro-learning can </a:t>
            </a:r>
            <a:r>
              <a:rPr b="1" i="0" lang="cs-CZ" sz="2400" u="none" cap="none" strike="noStrike">
                <a:solidFill>
                  <a:srgbClr val="000000"/>
                </a:solidFill>
                <a:latin typeface="Philosopher"/>
                <a:ea typeface="Philosopher"/>
                <a:cs typeface="Philosopher"/>
                <a:sym typeface="Philosopher"/>
              </a:rPr>
              <a:t>be an effective way to deliver information</a:t>
            </a:r>
            <a:r>
              <a:rPr b="0" i="0" lang="cs-CZ" sz="2400" u="none" cap="none" strike="noStrike">
                <a:solidFill>
                  <a:srgbClr val="000000"/>
                </a:solidFill>
                <a:latin typeface="Philosopher"/>
                <a:ea typeface="Philosopher"/>
                <a:cs typeface="Philosopher"/>
                <a:sym typeface="Philosopher"/>
              </a:rPr>
              <a:t> and improve learning outcomes.</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Studies have found that </a:t>
            </a:r>
            <a:r>
              <a:rPr b="1" i="0" lang="cs-CZ" sz="2400" u="none" cap="none" strike="noStrike">
                <a:solidFill>
                  <a:srgbClr val="000000"/>
                </a:solidFill>
                <a:latin typeface="Philosopher"/>
                <a:ea typeface="Philosopher"/>
                <a:cs typeface="Philosopher"/>
                <a:sym typeface="Philosopher"/>
              </a:rPr>
              <a:t>learners retain more information </a:t>
            </a:r>
            <a:r>
              <a:rPr b="0" i="0" lang="cs-CZ" sz="2400" u="none" cap="none" strike="noStrike">
                <a:solidFill>
                  <a:srgbClr val="000000"/>
                </a:solidFill>
                <a:latin typeface="Philosopher"/>
                <a:ea typeface="Philosopher"/>
                <a:cs typeface="Philosopher"/>
                <a:sym typeface="Philosopher"/>
              </a:rPr>
              <a:t>when it is presented in small, focused chunks.</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can also help improve learner </a:t>
            </a:r>
            <a:r>
              <a:rPr b="1" i="0" lang="cs-CZ" sz="2400" u="none" cap="none" strike="noStrike">
                <a:solidFill>
                  <a:srgbClr val="000000"/>
                </a:solidFill>
                <a:latin typeface="Philosopher"/>
                <a:ea typeface="Philosopher"/>
                <a:cs typeface="Philosopher"/>
                <a:sym typeface="Philosopher"/>
              </a:rPr>
              <a:t>motivation and engagement</a:t>
            </a:r>
            <a:r>
              <a:rPr b="0" i="0" lang="cs-CZ" sz="2400" u="none" cap="none" strike="noStrike">
                <a:solidFill>
                  <a:srgbClr val="000000"/>
                </a:solidFill>
                <a:latin typeface="Philosopher"/>
                <a:ea typeface="Philosopher"/>
                <a:cs typeface="Philosopher"/>
                <a:sym typeface="Philosopher"/>
              </a:rPr>
              <a:t>, leading to better learning outcomes.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Applications</a:t>
            </a:r>
            <a:endParaRPr b="1" i="0" sz="2800" u="none" cap="none" strike="noStrik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73" name="Google Shape;173;p23"/>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74" name="Google Shape;174;p23"/>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75" name="Google Shape;175;p23"/>
          <p:cNvSpPr txBox="1"/>
          <p:nvPr/>
        </p:nvSpPr>
        <p:spPr>
          <a:xfrm>
            <a:off x="1850570" y="2088976"/>
            <a:ext cx="8490858" cy="3785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can be applied to a </a:t>
            </a:r>
            <a:r>
              <a:rPr b="1" i="0" lang="cs-CZ" sz="2400" u="none" cap="none" strike="noStrike">
                <a:solidFill>
                  <a:srgbClr val="000000"/>
                </a:solidFill>
                <a:latin typeface="Philosopher"/>
                <a:ea typeface="Philosopher"/>
                <a:cs typeface="Philosopher"/>
                <a:sym typeface="Philosopher"/>
              </a:rPr>
              <a:t>variety of learning goals</a:t>
            </a:r>
            <a:r>
              <a:rPr b="0" i="0" lang="cs-CZ" sz="2400" u="none" cap="none" strike="noStrike">
                <a:solidFill>
                  <a:srgbClr val="000000"/>
                </a:solidFill>
                <a:latin typeface="Philosopher"/>
                <a:ea typeface="Philosopher"/>
                <a:cs typeface="Philosopher"/>
                <a:sym typeface="Philosopher"/>
              </a:rPr>
              <a:t>, such as job training, skill development, and personal enrichment.</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It can also be used in a </a:t>
            </a:r>
            <a:r>
              <a:rPr b="1" i="0" lang="cs-CZ" sz="2400" u="none" cap="none" strike="noStrike">
                <a:solidFill>
                  <a:srgbClr val="000000"/>
                </a:solidFill>
                <a:latin typeface="Philosopher"/>
                <a:ea typeface="Philosopher"/>
                <a:cs typeface="Philosopher"/>
                <a:sym typeface="Philosopher"/>
              </a:rPr>
              <a:t>variety of settings</a:t>
            </a:r>
            <a:r>
              <a:rPr b="0" i="0" lang="cs-CZ" sz="2400" u="none" cap="none" strike="noStrike">
                <a:solidFill>
                  <a:srgbClr val="000000"/>
                </a:solidFill>
                <a:latin typeface="Philosopher"/>
                <a:ea typeface="Philosopher"/>
                <a:cs typeface="Philosopher"/>
                <a:sym typeface="Philosopher"/>
              </a:rPr>
              <a:t>, including schools, businesses, and non-profits.</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can be </a:t>
            </a:r>
            <a:r>
              <a:rPr b="1" i="0" lang="cs-CZ" sz="2400" u="none" cap="none" strike="noStrike">
                <a:solidFill>
                  <a:srgbClr val="000000"/>
                </a:solidFill>
                <a:latin typeface="Philosopher"/>
                <a:ea typeface="Philosopher"/>
                <a:cs typeface="Philosopher"/>
                <a:sym typeface="Philosopher"/>
              </a:rPr>
              <a:t>particularly effective for low-skilled adults</a:t>
            </a:r>
            <a:r>
              <a:rPr b="0" i="0" lang="cs-CZ" sz="2400" u="none" cap="none" strike="noStrike">
                <a:solidFill>
                  <a:srgbClr val="000000"/>
                </a:solidFill>
                <a:latin typeface="Philosopher"/>
                <a:ea typeface="Philosopher"/>
                <a:cs typeface="Philosopher"/>
                <a:sym typeface="Philosopher"/>
              </a:rPr>
              <a:t> who may have limited time or resources for traditional forms of learning</a:t>
            </a:r>
            <a:endParaRPr b="0" i="0" sz="24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Best practices</a:t>
            </a:r>
            <a:endParaRPr b="1" i="0" sz="2800" u="none" cap="none" strike="noStrik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5" name="Google Shape;185;p2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86" name="Google Shape;186;p24"/>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87" name="Google Shape;187;p24"/>
          <p:cNvSpPr txBox="1"/>
          <p:nvPr/>
        </p:nvSpPr>
        <p:spPr>
          <a:xfrm>
            <a:off x="1850570" y="2088976"/>
            <a:ext cx="8490858"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To design effective micro-learning resources, consider the </a:t>
            </a:r>
            <a:r>
              <a:rPr b="1" i="0" lang="cs-CZ" sz="2400" u="none" cap="none" strike="noStrike">
                <a:solidFill>
                  <a:srgbClr val="000000"/>
                </a:solidFill>
                <a:latin typeface="Philosopher"/>
                <a:ea typeface="Philosopher"/>
                <a:cs typeface="Philosopher"/>
                <a:sym typeface="Philosopher"/>
              </a:rPr>
              <a:t>needs and interests </a:t>
            </a:r>
            <a:r>
              <a:rPr b="0" i="0" lang="cs-CZ" sz="2400" u="none" cap="none" strike="noStrike">
                <a:solidFill>
                  <a:srgbClr val="000000"/>
                </a:solidFill>
                <a:latin typeface="Philosopher"/>
                <a:ea typeface="Philosopher"/>
                <a:cs typeface="Philosopher"/>
                <a:sym typeface="Philosopher"/>
              </a:rPr>
              <a:t>of your target audience.</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Use visuals, interactive elements, and other </a:t>
            </a:r>
            <a:r>
              <a:rPr b="1" i="0" lang="cs-CZ" sz="2400" u="none" cap="none" strike="noStrike">
                <a:solidFill>
                  <a:srgbClr val="000000"/>
                </a:solidFill>
                <a:latin typeface="Philosopher"/>
                <a:ea typeface="Philosopher"/>
                <a:cs typeface="Philosopher"/>
                <a:sym typeface="Philosopher"/>
              </a:rPr>
              <a:t>engaging techniques </a:t>
            </a:r>
            <a:r>
              <a:rPr b="0" i="0" lang="cs-CZ" sz="2400" u="none" cap="none" strike="noStrike">
                <a:solidFill>
                  <a:srgbClr val="000000"/>
                </a:solidFill>
                <a:latin typeface="Philosopher"/>
                <a:ea typeface="Philosopher"/>
                <a:cs typeface="Philosopher"/>
                <a:sym typeface="Philosopher"/>
              </a:rPr>
              <a:t>to capture learners' attention,</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Keep content </a:t>
            </a:r>
            <a:r>
              <a:rPr b="1" i="0" lang="cs-CZ" sz="2400" u="none" cap="none" strike="noStrike">
                <a:solidFill>
                  <a:srgbClr val="000000"/>
                </a:solidFill>
                <a:latin typeface="Philosopher"/>
                <a:ea typeface="Philosopher"/>
                <a:cs typeface="Philosopher"/>
                <a:sym typeface="Philosopher"/>
              </a:rPr>
              <a:t>focused and concise</a:t>
            </a:r>
            <a:r>
              <a:rPr b="0" i="0" lang="cs-CZ" sz="2400" u="none" cap="none" strike="noStrike">
                <a:solidFill>
                  <a:srgbClr val="000000"/>
                </a:solidFill>
                <a:latin typeface="Philosopher"/>
                <a:ea typeface="Philosopher"/>
                <a:cs typeface="Philosopher"/>
                <a:sym typeface="Philosopher"/>
              </a:rPr>
              <a:t>, with clear learning objectives and outcomes in mind.</a:t>
            </a:r>
            <a:endParaRPr b="0" i="0" sz="24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93" name="Google Shape;193;p2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3</a:t>
            </a:r>
            <a:endParaRPr b="1" i="0" sz="1800" u="none" cap="none" strike="noStrik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Digital tools and platforms for creating micro-learning resources</a:t>
            </a:r>
            <a:endParaRPr b="0" i="0" sz="2000" u="none" cap="none" strike="noStrike">
              <a:solidFill>
                <a:schemeClr val="dk1"/>
              </a:solidFill>
              <a:latin typeface="Roboto"/>
              <a:ea typeface="Roboto"/>
              <a:cs typeface="Roboto"/>
              <a:sym typeface="Roboto"/>
            </a:endParaRPr>
          </a:p>
        </p:txBody>
      </p:sp>
      <p:pic>
        <p:nvPicPr>
          <p:cNvPr id="196" name="Google Shape;196;p25"/>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Digital tools</a:t>
            </a:r>
            <a:endParaRPr b="1" i="0" sz="2800" u="none" cap="none" strike="noStrik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6" name="Google Shape;206;p26"/>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207" name="Google Shape;207;p26"/>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08" name="Google Shape;208;p26"/>
          <p:cNvSpPr txBox="1"/>
          <p:nvPr/>
        </p:nvSpPr>
        <p:spPr>
          <a:xfrm>
            <a:off x="1576771" y="1720840"/>
            <a:ext cx="9396550" cy="440120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2800" u="none" cap="none" strike="noStrike">
                <a:solidFill>
                  <a:srgbClr val="000000"/>
                </a:solidFill>
                <a:latin typeface="Philosopher"/>
                <a:ea typeface="Philosopher"/>
                <a:cs typeface="Philosopher"/>
                <a:sym typeface="Philosopher"/>
              </a:rPr>
              <a:t>Digital tools and platforms play </a:t>
            </a:r>
            <a:r>
              <a:rPr b="1" i="0" lang="cs-CZ" sz="2800" u="none" cap="none" strike="noStrike">
                <a:solidFill>
                  <a:srgbClr val="000000"/>
                </a:solidFill>
                <a:latin typeface="Philosopher"/>
                <a:ea typeface="Philosopher"/>
                <a:cs typeface="Philosopher"/>
                <a:sym typeface="Philosopher"/>
              </a:rPr>
              <a:t>a crucial role </a:t>
            </a:r>
            <a:r>
              <a:rPr b="0" i="0" lang="cs-CZ" sz="2800" u="none" cap="none" strike="noStrike">
                <a:solidFill>
                  <a:srgbClr val="000000"/>
                </a:solidFill>
                <a:latin typeface="Philosopher"/>
                <a:ea typeface="Philosopher"/>
                <a:cs typeface="Philosopher"/>
                <a:sym typeface="Philosopher"/>
              </a:rPr>
              <a:t>in creating effective micro-learning resources. They offer </a:t>
            </a:r>
            <a:r>
              <a:rPr b="1" i="0" lang="cs-CZ" sz="2800" u="none" cap="none" strike="noStrike">
                <a:solidFill>
                  <a:srgbClr val="000000"/>
                </a:solidFill>
                <a:latin typeface="Philosopher"/>
                <a:ea typeface="Philosopher"/>
                <a:cs typeface="Philosopher"/>
                <a:sym typeface="Philosopher"/>
              </a:rPr>
              <a:t>a wide range of features </a:t>
            </a:r>
            <a:r>
              <a:rPr b="0" i="0" lang="cs-CZ" sz="2800" u="none" cap="none" strike="noStrike">
                <a:solidFill>
                  <a:srgbClr val="000000"/>
                </a:solidFill>
                <a:latin typeface="Philosopher"/>
                <a:ea typeface="Philosopher"/>
                <a:cs typeface="Philosopher"/>
                <a:sym typeface="Philosopher"/>
              </a:rPr>
              <a:t>and functionalities to enhance the learning experience. </a:t>
            </a:r>
            <a:endParaRPr b="0" i="0" sz="28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t/>
            </a:r>
            <a:endParaRPr b="0" i="0" sz="28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800" u="none" cap="none" strike="noStrike">
                <a:solidFill>
                  <a:srgbClr val="000000"/>
                </a:solidFill>
                <a:latin typeface="Philosopher"/>
                <a:ea typeface="Philosopher"/>
                <a:cs typeface="Philosopher"/>
                <a:sym typeface="Philosopher"/>
              </a:rPr>
              <a:t>These tools enable educators to </a:t>
            </a:r>
            <a:r>
              <a:rPr b="1" i="0" lang="cs-CZ" sz="2800" u="none" cap="none" strike="noStrike">
                <a:solidFill>
                  <a:srgbClr val="000000"/>
                </a:solidFill>
                <a:latin typeface="Philosopher"/>
                <a:ea typeface="Philosopher"/>
                <a:cs typeface="Philosopher"/>
                <a:sym typeface="Philosopher"/>
              </a:rPr>
              <a:t>design interactive and engaging content</a:t>
            </a:r>
            <a:r>
              <a:rPr b="0" i="0" lang="cs-CZ" sz="2800" u="none" cap="none" strike="noStrike">
                <a:solidFill>
                  <a:srgbClr val="000000"/>
                </a:solidFill>
                <a:latin typeface="Philosopher"/>
                <a:ea typeface="Philosopher"/>
                <a:cs typeface="Philosopher"/>
                <a:sym typeface="Philosopher"/>
              </a:rPr>
              <a:t>, incorporating multimedia elements such as videos, images, and quizzes. With </a:t>
            </a:r>
            <a:r>
              <a:rPr b="1" i="0" lang="cs-CZ" sz="2800" u="none" cap="none" strike="noStrike">
                <a:solidFill>
                  <a:srgbClr val="000000"/>
                </a:solidFill>
                <a:latin typeface="Philosopher"/>
                <a:ea typeface="Philosopher"/>
                <a:cs typeface="Philosopher"/>
                <a:sym typeface="Philosopher"/>
              </a:rPr>
              <a:t>customization options</a:t>
            </a:r>
            <a:r>
              <a:rPr b="0" i="0" lang="cs-CZ" sz="2800" u="none" cap="none" strike="noStrike">
                <a:solidFill>
                  <a:srgbClr val="000000"/>
                </a:solidFill>
                <a:latin typeface="Philosopher"/>
                <a:ea typeface="Philosopher"/>
                <a:cs typeface="Philosopher"/>
                <a:sym typeface="Philosopher"/>
              </a:rPr>
              <a:t>, educators can tailor the resources to meet specific learning goals and address the needs of their audience.</a:t>
            </a:r>
            <a:endParaRPr b="0" i="0" sz="28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Digital tools</a:t>
            </a:r>
            <a:endParaRPr b="1" i="0" sz="2800" u="none" cap="none" strike="noStrik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18" name="Google Shape;218;p27"/>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219" name="Google Shape;219;p27"/>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20" name="Google Shape;220;p27"/>
          <p:cNvSpPr txBox="1"/>
          <p:nvPr/>
        </p:nvSpPr>
        <p:spPr>
          <a:xfrm>
            <a:off x="1576771" y="1524317"/>
            <a:ext cx="9396550" cy="449353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2600" u="none" cap="none" strike="noStrike">
                <a:solidFill>
                  <a:srgbClr val="000000"/>
                </a:solidFill>
                <a:latin typeface="Philosopher"/>
                <a:ea typeface="Philosopher"/>
                <a:cs typeface="Philosopher"/>
                <a:sym typeface="Philosopher"/>
              </a:rPr>
              <a:t>Collaboration is facilitated through these tools and platforms, allowing educators to work together in creating micro-learning resources. By </a:t>
            </a:r>
            <a:r>
              <a:rPr b="1" i="0" lang="cs-CZ" sz="2600" u="none" cap="none" strike="noStrike">
                <a:solidFill>
                  <a:srgbClr val="000000"/>
                </a:solidFill>
                <a:latin typeface="Philosopher"/>
                <a:ea typeface="Philosopher"/>
                <a:cs typeface="Philosopher"/>
                <a:sym typeface="Philosopher"/>
              </a:rPr>
              <a:t>leveraging the capabilities of digital tools </a:t>
            </a:r>
            <a:r>
              <a:rPr b="0" i="0" lang="cs-CZ" sz="2600" u="none" cap="none" strike="noStrike">
                <a:solidFill>
                  <a:srgbClr val="000000"/>
                </a:solidFill>
                <a:latin typeface="Philosopher"/>
                <a:ea typeface="Philosopher"/>
                <a:cs typeface="Philosopher"/>
                <a:sym typeface="Philosopher"/>
              </a:rPr>
              <a:t>and platforms, educators can make micro-learning accessible and adaptable for diverse audiences. This promotes inclusivity and supports </a:t>
            </a:r>
            <a:r>
              <a:rPr b="1" i="0" lang="cs-CZ" sz="2600" u="none" cap="none" strike="noStrike">
                <a:solidFill>
                  <a:srgbClr val="000000"/>
                </a:solidFill>
                <a:latin typeface="Philosopher"/>
                <a:ea typeface="Philosopher"/>
                <a:cs typeface="Philosopher"/>
                <a:sym typeface="Philosopher"/>
              </a:rPr>
              <a:t>personalized learning experiences</a:t>
            </a:r>
            <a:r>
              <a:rPr b="0" i="0" lang="cs-CZ" sz="2600" u="none" cap="none" strike="noStrike">
                <a:solidFill>
                  <a:srgbClr val="000000"/>
                </a:solidFill>
                <a:latin typeface="Philosopher"/>
                <a:ea typeface="Philosopher"/>
                <a:cs typeface="Philosopher"/>
                <a:sym typeface="Philosopher"/>
              </a:rPr>
              <a:t>. </a:t>
            </a:r>
            <a:endParaRPr b="0" i="0" sz="26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t/>
            </a:r>
            <a:endParaRPr b="0" i="0" sz="26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600" u="none" cap="none" strike="noStrike">
                <a:solidFill>
                  <a:srgbClr val="000000"/>
                </a:solidFill>
                <a:latin typeface="Philosopher"/>
                <a:ea typeface="Philosopher"/>
                <a:cs typeface="Philosopher"/>
                <a:sym typeface="Philosopher"/>
              </a:rPr>
              <a:t>When selecting tools and platforms, it is important to align them with the </a:t>
            </a:r>
            <a:r>
              <a:rPr b="1" i="0" lang="cs-CZ" sz="2600" u="none" cap="none" strike="noStrike">
                <a:solidFill>
                  <a:srgbClr val="000000"/>
                </a:solidFill>
                <a:latin typeface="Philosopher"/>
                <a:ea typeface="Philosopher"/>
                <a:cs typeface="Philosopher"/>
                <a:sym typeface="Philosopher"/>
              </a:rPr>
              <a:t>learning goals and requirements of the audience</a:t>
            </a:r>
            <a:r>
              <a:rPr b="0" i="0" lang="cs-CZ" sz="2600" u="none" cap="none" strike="noStrike">
                <a:solidFill>
                  <a:srgbClr val="000000"/>
                </a:solidFill>
                <a:latin typeface="Philosopher"/>
                <a:ea typeface="Philosopher"/>
                <a:cs typeface="Philosopher"/>
                <a:sym typeface="Philosopher"/>
              </a:rPr>
              <a:t>, ensuring that the chosen tools effectively contribute to the creation of impactful micro-learning resources.</a:t>
            </a:r>
            <a:endParaRPr b="0" i="0" sz="26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Activity 2: Discussion</a:t>
            </a:r>
            <a:endParaRPr b="1" i="0" sz="2400" u="none" cap="none" strike="noStrik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30" name="Google Shape;230;p2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231" name="Google Shape;231;p2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32" name="Google Shape;232;p28"/>
          <p:cNvSpPr txBox="1"/>
          <p:nvPr/>
        </p:nvSpPr>
        <p:spPr>
          <a:xfrm>
            <a:off x="707571" y="1718434"/>
            <a:ext cx="10651106" cy="3908762"/>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Divide participants into small groups </a:t>
            </a:r>
            <a:r>
              <a:rPr b="1" i="0" lang="cs-CZ" sz="2000" u="none" cap="none" strike="noStrike">
                <a:solidFill>
                  <a:srgbClr val="000000"/>
                </a:solidFill>
                <a:latin typeface="Philosopher"/>
                <a:ea typeface="Philosopher"/>
                <a:cs typeface="Philosopher"/>
                <a:sym typeface="Philosopher"/>
              </a:rPr>
              <a:t>of 4-6 people</a:t>
            </a:r>
            <a:r>
              <a:rPr b="0" i="0" lang="cs-CZ" sz="2000" u="none" cap="none" strike="noStrike">
                <a:solidFill>
                  <a:srgbClr val="000000"/>
                </a:solidFill>
                <a:latin typeface="Philosopher"/>
                <a:ea typeface="Philosopher"/>
                <a:cs typeface="Philosopher"/>
                <a:sym typeface="Philosopher"/>
              </a:rPr>
              <a:t>.</a:t>
            </a: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Provide each group with </a:t>
            </a:r>
            <a:r>
              <a:rPr b="1" i="0" lang="cs-CZ" sz="2000" u="none" cap="none" strike="noStrike">
                <a:solidFill>
                  <a:srgbClr val="000000"/>
                </a:solidFill>
                <a:latin typeface="Philosopher"/>
                <a:ea typeface="Philosopher"/>
                <a:cs typeface="Philosopher"/>
                <a:sym typeface="Philosopher"/>
              </a:rPr>
              <a:t>a list of digital tools and platforms </a:t>
            </a:r>
            <a:r>
              <a:rPr b="0" i="0" lang="cs-CZ" sz="2000" u="none" cap="none" strike="noStrike">
                <a:solidFill>
                  <a:srgbClr val="000000"/>
                </a:solidFill>
                <a:latin typeface="Philosopher"/>
                <a:ea typeface="Philosopher"/>
                <a:cs typeface="Philosopher"/>
                <a:sym typeface="Philosopher"/>
              </a:rPr>
              <a:t>commonly used for creating micro-learning resources. Use the same list provided earlier or customize it based on your preferences.</a:t>
            </a: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Instruct the groups to discuss the following points for a tool or platform they choose:</a:t>
            </a:r>
            <a:endParaRPr b="0" i="0" sz="2000" u="none" cap="none" strike="noStrike">
              <a:solidFill>
                <a:srgbClr val="000000"/>
              </a:solidFill>
              <a:latin typeface="Philosopher"/>
              <a:ea typeface="Philosopher"/>
              <a:cs typeface="Philosopher"/>
              <a:sym typeface="Philosopher"/>
            </a:endParaRPr>
          </a:p>
          <a:p>
            <a:pPr indent="-215900" lvl="0" marL="3429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Philosopher"/>
              <a:ea typeface="Philosopher"/>
              <a:cs typeface="Philosopher"/>
              <a:sym typeface="Philosophe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How user-friendly is the tool/platform? Are there any technical or design skills required?</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What specific features and functionalities does the tool/platform offer? How do they support micro-learning resource creation?</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Can the tool/platform be customized to meet specific needs and preferences?</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How does the tool/platform facilitate interactivity and learner engagement?</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Does the tool/platform enable collaboration among educators or learners?</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Is the tool/platform affordable? Is it easily accessible, particularly for low-skilled adults?</a:t>
            </a:r>
            <a:endParaRPr/>
          </a:p>
          <a:p>
            <a:pPr indent="-285750" lvl="0" marL="285750" marR="0" rtl="0" algn="just">
              <a:lnSpc>
                <a:spcPct val="100000"/>
              </a:lnSpc>
              <a:spcBef>
                <a:spcPts val="0"/>
              </a:spcBef>
              <a:spcAft>
                <a:spcPts val="0"/>
              </a:spcAft>
              <a:buClr>
                <a:srgbClr val="000000"/>
              </a:buClr>
              <a:buSzPts val="1600"/>
              <a:buFont typeface="Arial"/>
              <a:buChar char="•"/>
            </a:pPr>
            <a:r>
              <a:rPr b="0" i="1" lang="cs-CZ" sz="1600" u="none" cap="none" strike="noStrike">
                <a:solidFill>
                  <a:srgbClr val="000000"/>
                </a:solidFill>
                <a:latin typeface="Philosopher"/>
                <a:ea typeface="Philosopher"/>
                <a:cs typeface="Philosopher"/>
                <a:sym typeface="Philosopher"/>
              </a:rPr>
              <a:t>Share any examples or success stories of how the tool/platform has been used effectively for micro-learning.</a:t>
            </a:r>
            <a:endParaRPr b="0" i="1" sz="16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1" name="Google Shape;241;p29"/>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242" name="Google Shape;242;p2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243" name="Google Shape;243;p29"/>
          <p:cNvSpPr txBox="1"/>
          <p:nvPr/>
        </p:nvSpPr>
        <p:spPr>
          <a:xfrm>
            <a:off x="707571" y="1718434"/>
            <a:ext cx="10651106" cy="440120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4. </a:t>
            </a:r>
            <a:r>
              <a:rPr b="1" i="0" lang="cs-CZ" sz="2000" u="none" cap="none" strike="noStrike">
                <a:solidFill>
                  <a:srgbClr val="000000"/>
                </a:solidFill>
                <a:latin typeface="Philosopher"/>
                <a:ea typeface="Philosopher"/>
                <a:cs typeface="Philosopher"/>
                <a:sym typeface="Philosopher"/>
              </a:rPr>
              <a:t>Encourage participants to share their own experiences</a:t>
            </a:r>
            <a:r>
              <a:rPr b="0" i="0" lang="cs-CZ" sz="2000" u="none" cap="none" strike="noStrike">
                <a:solidFill>
                  <a:srgbClr val="000000"/>
                </a:solidFill>
                <a:latin typeface="Philosopher"/>
                <a:ea typeface="Philosopher"/>
                <a:cs typeface="Philosopher"/>
                <a:sym typeface="Philosopher"/>
              </a:rPr>
              <a:t>, insights, and opinions about the tools/platforms. They can discuss the pros and cons, challenges they have faced, and any tips or best practices they have discovered.</a:t>
            </a:r>
            <a:endParaRPr b="0" i="0" sz="20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5. As a facilitator, move between the groups, actively listen to the discussions, and ask guiding questions to stimulate deeper conversation and reflection.</a:t>
            </a:r>
            <a:endParaRPr/>
          </a:p>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6. After a designated discussion period, </a:t>
            </a:r>
            <a:r>
              <a:rPr b="1" i="0" lang="cs-CZ" sz="2000" u="none" cap="none" strike="noStrike">
                <a:solidFill>
                  <a:srgbClr val="000000"/>
                </a:solidFill>
                <a:latin typeface="Philosopher"/>
                <a:ea typeface="Philosopher"/>
                <a:cs typeface="Philosopher"/>
                <a:sym typeface="Philosopher"/>
              </a:rPr>
              <a:t>bring the groups back together as a whole and initiate a larger group discussion.</a:t>
            </a:r>
            <a:endParaRPr b="1" i="0" sz="20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7. In the larger group discussion, ask each group to share their key findings and insights. Encourage participants from other groups to add their thoughts, provide additional perspectives, or ask questions.</a:t>
            </a:r>
            <a:endParaRPr/>
          </a:p>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8. </a:t>
            </a:r>
            <a:r>
              <a:rPr b="1" i="0" lang="cs-CZ" sz="2000" u="none" cap="none" strike="noStrike">
                <a:solidFill>
                  <a:srgbClr val="000000"/>
                </a:solidFill>
                <a:latin typeface="Philosopher"/>
                <a:ea typeface="Philosopher"/>
                <a:cs typeface="Philosopher"/>
                <a:sym typeface="Philosopher"/>
              </a:rPr>
              <a:t>Summarize the main points </a:t>
            </a:r>
            <a:r>
              <a:rPr b="0" i="0" lang="cs-CZ" sz="2000" u="none" cap="none" strike="noStrike">
                <a:solidFill>
                  <a:srgbClr val="000000"/>
                </a:solidFill>
                <a:latin typeface="Philosopher"/>
                <a:ea typeface="Philosopher"/>
                <a:cs typeface="Philosopher"/>
                <a:sym typeface="Philosopher"/>
              </a:rPr>
              <a:t>raised during the discussion and highlight any patterns or common themes that emerge.</a:t>
            </a:r>
            <a:endParaRPr/>
          </a:p>
          <a:p>
            <a:pPr indent="0" lvl="0" marL="0" marR="0" rtl="0" algn="just">
              <a:lnSpc>
                <a:spcPct val="100000"/>
              </a:lnSpc>
              <a:spcBef>
                <a:spcPts val="0"/>
              </a:spcBef>
              <a:spcAft>
                <a:spcPts val="0"/>
              </a:spcAft>
              <a:buNone/>
            </a:pPr>
            <a:r>
              <a:rPr b="0" i="0" lang="cs-CZ" sz="2000" u="none" cap="none" strike="noStrike">
                <a:solidFill>
                  <a:srgbClr val="000000"/>
                </a:solidFill>
                <a:latin typeface="Philosopher"/>
                <a:ea typeface="Philosopher"/>
                <a:cs typeface="Philosopher"/>
                <a:sym typeface="Philosopher"/>
              </a:rPr>
              <a:t>9. Conclude the activity by facilitating a brief reflection session, where participants can share their key takeaways from the discussion.</a:t>
            </a:r>
            <a:endParaRPr b="0" i="1" sz="1600" u="none" cap="none" strike="noStrike">
              <a:solidFill>
                <a:srgbClr val="000000"/>
              </a:solidFill>
              <a:latin typeface="Philosopher"/>
              <a:ea typeface="Philosopher"/>
              <a:cs typeface="Philosopher"/>
              <a:sym typeface="Philosopher"/>
            </a:endParaRPr>
          </a:p>
        </p:txBody>
      </p:sp>
      <p:sp>
        <p:nvSpPr>
          <p:cNvPr id="244" name="Google Shape;244;p29"/>
          <p:cNvSpPr txBox="1"/>
          <p:nvPr/>
        </p:nvSpPr>
        <p:spPr>
          <a:xfrm>
            <a:off x="4254935" y="563829"/>
            <a:ext cx="3682130"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Activity 2: Discussion</a:t>
            </a:r>
            <a:endParaRPr b="1"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erson sitting at a desk with a computer and papers on it&#10;&#10;Description automatically generated with low confidence" id="249" name="Google Shape;249;p30"/>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BREAK TIME!</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252" name="Google Shape;252;p30"/>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253" name="Google Shape;253;p30"/>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8" name="Google Shape;48;p13"/>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2</a:t>
            </a:r>
            <a:endParaRPr b="1" i="0" sz="1800" u="none" cap="none" strike="noStrik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This module includes 14 hours of learning content.</a:t>
            </a:r>
            <a:endParaRPr b="0" i="0" sz="2000" u="none" cap="none" strike="noStrik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6 hours of F2F learning</a:t>
            </a:r>
            <a:endParaRPr b="1" i="0" sz="3200" u="none" cap="none" strike="noStrik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8 hours of self-directed learning</a:t>
            </a:r>
            <a:endParaRPr/>
          </a:p>
        </p:txBody>
      </p:sp>
      <p:sp>
        <p:nvSpPr>
          <p:cNvPr id="53" name="Google Shape;53;p13"/>
          <p:cNvSpPr txBox="1"/>
          <p:nvPr/>
        </p:nvSpPr>
        <p:spPr>
          <a:xfrm>
            <a:off x="6330156" y="4656100"/>
            <a:ext cx="2761818" cy="2088041"/>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This presentation covers the 6 hours of F2F learning.</a:t>
            </a:r>
            <a:endParaRPr/>
          </a:p>
          <a:p>
            <a:pPr indent="0" lvl="0" marL="0" marR="0" rtl="0" algn="l">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It is accompanied by a Lesson Plan for the facilitator.</a:t>
            </a:r>
            <a:endParaRPr b="0" i="0" sz="1600" u="none" cap="none" strike="noStrike">
              <a:solidFill>
                <a:schemeClr val="dk1"/>
              </a:solidFill>
              <a:latin typeface="Roboto"/>
              <a:ea typeface="Roboto"/>
              <a:cs typeface="Roboto"/>
              <a:sym typeface="Roboto"/>
            </a:endParaRPr>
          </a:p>
        </p:txBody>
      </p:sp>
      <p:sp>
        <p:nvSpPr>
          <p:cNvPr id="54" name="Google Shape;54;p13"/>
          <p:cNvSpPr txBox="1"/>
          <p:nvPr/>
        </p:nvSpPr>
        <p:spPr>
          <a:xfrm>
            <a:off x="9535887" y="4947999"/>
            <a:ext cx="2209799" cy="1796142"/>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b="0" i="0" lang="cs-CZ" sz="1600" u="none" cap="none" strike="noStrike">
                <a:solidFill>
                  <a:schemeClr val="dk1"/>
                </a:solidFill>
                <a:latin typeface="Roboto"/>
                <a:ea typeface="Roboto"/>
                <a:cs typeface="Roboto"/>
                <a:sym typeface="Roboto"/>
              </a:rPr>
              <a:t>Go through the presentation with self-directed learning resources at your own pace!</a:t>
            </a:r>
            <a:endParaRPr b="0" i="0" sz="1600" u="none" cap="none" strike="noStrike">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9" name="Google Shape;59;p13"/>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pic>
        <p:nvPicPr>
          <p:cNvPr id="60" name="Google Shape;60;p13"/>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yellow&#10;&#10;Description automatically generated" id="258" name="Google Shape;258;p31"/>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Videos</a:t>
            </a:r>
            <a:endParaRPr b="1" i="0" sz="4000" u="none" cap="none" strike="noStrik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64" name="Google Shape;264;p31"/>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pic>
        <p:nvPicPr>
          <p:cNvPr id="265" name="Google Shape;265;p31"/>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66" name="Google Shape;266;p31"/>
          <p:cNvSpPr txBox="1"/>
          <p:nvPr/>
        </p:nvSpPr>
        <p:spPr>
          <a:xfrm>
            <a:off x="3683726" y="2609947"/>
            <a:ext cx="8188234" cy="238584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On the following slides, eight platforms and tools are introduced.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Background pattern&#10;&#10;Description automatically generated" id="271" name="Google Shape;271;p32"/>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72" name="Google Shape;272;p32"/>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273" name="Google Shape;273;p32"/>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pic>
        <p:nvPicPr>
          <p:cNvPr id="274" name="Google Shape;274;p32" title="What is Kahoot!?"/>
          <p:cNvPicPr preferRelativeResize="0"/>
          <p:nvPr/>
        </p:nvPicPr>
        <p:blipFill rotWithShape="1">
          <a:blip r:embed="rId6">
            <a:alphaModFix/>
          </a:blip>
          <a:srcRect b="0" l="0" r="0" t="0"/>
          <a:stretch/>
        </p:blipFill>
        <p:spPr>
          <a:xfrm>
            <a:off x="1470741" y="914801"/>
            <a:ext cx="9501625" cy="5368418"/>
          </a:xfrm>
          <a:prstGeom prst="rect">
            <a:avLst/>
          </a:prstGeom>
          <a:noFill/>
          <a:ln>
            <a:noFill/>
          </a:ln>
        </p:spPr>
      </p:pic>
      <p:sp>
        <p:nvSpPr>
          <p:cNvPr id="275" name="Google Shape;275;p32"/>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Kahoot</a:t>
            </a:r>
            <a:endParaRPr b="1" i="0" sz="1800" u="none" cap="none" strike="noStrike">
              <a:solidFill>
                <a:schemeClr val="dk1"/>
              </a:solidFill>
              <a:latin typeface="Philosopher"/>
              <a:ea typeface="Philosopher"/>
              <a:cs typeface="Philosopher"/>
              <a:sym typeface="Philosop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Background pattern&#10;&#10;Description automatically generated" id="280" name="Google Shape;280;p33"/>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81" name="Google Shape;281;p33"/>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282" name="Google Shape;282;p33"/>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83" name="Google Shape;283;p33"/>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Mentimeter</a:t>
            </a:r>
            <a:endParaRPr b="1" i="0" sz="1800" u="none" cap="none" strike="noStrike">
              <a:solidFill>
                <a:schemeClr val="dk1"/>
              </a:solidFill>
              <a:latin typeface="Philosopher"/>
              <a:ea typeface="Philosopher"/>
              <a:cs typeface="Philosopher"/>
              <a:sym typeface="Philosopher"/>
            </a:endParaRPr>
          </a:p>
        </p:txBody>
      </p:sp>
      <p:pic>
        <p:nvPicPr>
          <p:cNvPr id="284" name="Google Shape;284;p33" title="Say Hello to Mentimeter"/>
          <p:cNvPicPr preferRelativeResize="0"/>
          <p:nvPr/>
        </p:nvPicPr>
        <p:blipFill rotWithShape="1">
          <a:blip r:embed="rId6">
            <a:alphaModFix/>
          </a:blip>
          <a:srcRect b="0" l="0" r="0" t="0"/>
          <a:stretch/>
        </p:blipFill>
        <p:spPr>
          <a:xfrm>
            <a:off x="1443073" y="1025413"/>
            <a:ext cx="9305852" cy="52578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Background pattern&#10;&#10;Description automatically generated" id="289" name="Google Shape;289;p34"/>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90" name="Google Shape;290;p34"/>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291" name="Google Shape;291;p34"/>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292" name="Google Shape;292;p34"/>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Articulate 360</a:t>
            </a:r>
            <a:endParaRPr b="1" i="0" sz="1800" u="none" cap="none" strike="noStrike">
              <a:solidFill>
                <a:schemeClr val="dk1"/>
              </a:solidFill>
              <a:latin typeface="Philosopher"/>
              <a:ea typeface="Philosopher"/>
              <a:cs typeface="Philosopher"/>
              <a:sym typeface="Philosopher"/>
            </a:endParaRPr>
          </a:p>
        </p:txBody>
      </p:sp>
      <p:pic>
        <p:nvPicPr>
          <p:cNvPr id="293" name="Google Shape;293;p34" title="Articulate 360 Capterra Final"/>
          <p:cNvPicPr preferRelativeResize="0"/>
          <p:nvPr/>
        </p:nvPicPr>
        <p:blipFill rotWithShape="1">
          <a:blip r:embed="rId6">
            <a:alphaModFix/>
          </a:blip>
          <a:srcRect b="0" l="0" r="0" t="0"/>
          <a:stretch/>
        </p:blipFill>
        <p:spPr>
          <a:xfrm>
            <a:off x="1367937" y="798792"/>
            <a:ext cx="9456123" cy="53427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Background pattern&#10;&#10;Description automatically generated" id="298" name="Google Shape;298;p35"/>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299" name="Google Shape;299;p35"/>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300" name="Google Shape;300;p35"/>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01" name="Google Shape;301;p35"/>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Canva</a:t>
            </a:r>
            <a:endParaRPr b="1" i="0" sz="1800" u="none" cap="none" strike="noStrike">
              <a:solidFill>
                <a:schemeClr val="dk1"/>
              </a:solidFill>
              <a:latin typeface="Philosopher"/>
              <a:ea typeface="Philosopher"/>
              <a:cs typeface="Philosopher"/>
              <a:sym typeface="Philosopher"/>
            </a:endParaRPr>
          </a:p>
        </p:txBody>
      </p:sp>
      <p:pic>
        <p:nvPicPr>
          <p:cNvPr id="302" name="Google Shape;302;p35" title="What is Canva? How Canva Made Design Simple"/>
          <p:cNvPicPr preferRelativeResize="0"/>
          <p:nvPr/>
        </p:nvPicPr>
        <p:blipFill rotWithShape="1">
          <a:blip r:embed="rId6">
            <a:alphaModFix/>
          </a:blip>
          <a:srcRect b="0" l="0" r="0" t="0"/>
          <a:stretch/>
        </p:blipFill>
        <p:spPr>
          <a:xfrm>
            <a:off x="1486044" y="824375"/>
            <a:ext cx="9219910" cy="5209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Background pattern&#10;&#10;Description automatically generated" id="307" name="Google Shape;307;p36"/>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08" name="Google Shape;308;p36"/>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309" name="Google Shape;309;p36"/>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10" name="Google Shape;310;p36"/>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Powtoon</a:t>
            </a:r>
            <a:endParaRPr b="1" i="0" sz="1800" u="none" cap="none" strike="noStrike">
              <a:solidFill>
                <a:schemeClr val="dk1"/>
              </a:solidFill>
              <a:latin typeface="Philosopher"/>
              <a:ea typeface="Philosopher"/>
              <a:cs typeface="Philosopher"/>
              <a:sym typeface="Philosopher"/>
            </a:endParaRPr>
          </a:p>
        </p:txBody>
      </p:sp>
      <p:pic>
        <p:nvPicPr>
          <p:cNvPr id="311" name="Google Shape;311;p36" title="Professional Presentation PowerPoint - by Powtoon"/>
          <p:cNvPicPr preferRelativeResize="0"/>
          <p:nvPr/>
        </p:nvPicPr>
        <p:blipFill rotWithShape="1">
          <a:blip r:embed="rId6">
            <a:alphaModFix/>
          </a:blip>
          <a:srcRect b="0" l="0" r="0" t="0"/>
          <a:stretch/>
        </p:blipFill>
        <p:spPr>
          <a:xfrm>
            <a:off x="1777478" y="989036"/>
            <a:ext cx="8637041" cy="48799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Background pattern&#10;&#10;Description automatically generated" id="316" name="Google Shape;316;p37"/>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17" name="Google Shape;317;p37"/>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318" name="Google Shape;318;p37"/>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19" name="Google Shape;319;p37"/>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H5P</a:t>
            </a:r>
            <a:endParaRPr b="1" i="0" sz="1800" u="none" cap="none" strike="noStrike">
              <a:solidFill>
                <a:schemeClr val="dk1"/>
              </a:solidFill>
              <a:latin typeface="Philosopher"/>
              <a:ea typeface="Philosopher"/>
              <a:cs typeface="Philosopher"/>
              <a:sym typeface="Philosopher"/>
            </a:endParaRPr>
          </a:p>
        </p:txBody>
      </p:sp>
      <p:pic>
        <p:nvPicPr>
          <p:cNvPr id="320" name="Google Shape;320;p37" title="H5P – Introduction"/>
          <p:cNvPicPr preferRelativeResize="0"/>
          <p:nvPr/>
        </p:nvPicPr>
        <p:blipFill rotWithShape="1">
          <a:blip r:embed="rId6">
            <a:alphaModFix/>
          </a:blip>
          <a:srcRect b="0" l="0" r="0" t="0"/>
          <a:stretch/>
        </p:blipFill>
        <p:spPr>
          <a:xfrm>
            <a:off x="1863133" y="1071986"/>
            <a:ext cx="8465731" cy="47831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Background pattern&#10;&#10;Description automatically generated" id="325" name="Google Shape;325;p38"/>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26" name="Google Shape;326;p38"/>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327" name="Google Shape;327;p38"/>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28" name="Google Shape;328;p38"/>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Quizlet</a:t>
            </a:r>
            <a:endParaRPr b="1" i="0" sz="1800" u="none" cap="none" strike="noStrike">
              <a:solidFill>
                <a:schemeClr val="dk1"/>
              </a:solidFill>
              <a:latin typeface="Philosopher"/>
              <a:ea typeface="Philosopher"/>
              <a:cs typeface="Philosopher"/>
              <a:sym typeface="Philosopher"/>
            </a:endParaRPr>
          </a:p>
        </p:txBody>
      </p:sp>
      <p:pic>
        <p:nvPicPr>
          <p:cNvPr id="329" name="Google Shape;329;p38" title="What is Quizlet?"/>
          <p:cNvPicPr preferRelativeResize="0"/>
          <p:nvPr/>
        </p:nvPicPr>
        <p:blipFill rotWithShape="1">
          <a:blip r:embed="rId6">
            <a:alphaModFix/>
          </a:blip>
          <a:srcRect b="0" l="0" r="0" t="0"/>
          <a:stretch/>
        </p:blipFill>
        <p:spPr>
          <a:xfrm>
            <a:off x="1757725" y="977875"/>
            <a:ext cx="8676549" cy="4902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Background pattern&#10;&#10;Description automatically generated" id="334" name="Google Shape;334;p39"/>
          <p:cNvPicPr preferRelativeResize="0"/>
          <p:nvPr>
            <p:ph idx="2" type="pic"/>
          </p:nvPr>
        </p:nvPicPr>
        <p:blipFill rotWithShape="1">
          <a:blip r:embed="rId3">
            <a:alphaModFix amt="35000"/>
          </a:blip>
          <a:srcRect b="20573" l="0" r="0" t="20573"/>
          <a:stretch/>
        </p:blipFill>
        <p:spPr>
          <a:xfrm>
            <a:off x="0" y="0"/>
            <a:ext cx="12192000" cy="4783138"/>
          </a:xfrm>
          <a:prstGeom prst="rect">
            <a:avLst/>
          </a:prstGeom>
          <a:noFill/>
          <a:ln>
            <a:noFill/>
          </a:ln>
        </p:spPr>
      </p:pic>
      <p:pic>
        <p:nvPicPr>
          <p:cNvPr descr="A picture containing icon&#10;&#10;Description automatically generated" id="335" name="Google Shape;335;p39"/>
          <p:cNvPicPr preferRelativeResize="0"/>
          <p:nvPr/>
        </p:nvPicPr>
        <p:blipFill rotWithShape="1">
          <a:blip r:embed="rId4">
            <a:alphaModFix/>
          </a:blip>
          <a:srcRect b="0" l="0" r="0" t="0"/>
          <a:stretch/>
        </p:blipFill>
        <p:spPr>
          <a:xfrm>
            <a:off x="10972366" y="5942243"/>
            <a:ext cx="1322522" cy="934964"/>
          </a:xfrm>
          <a:prstGeom prst="rect">
            <a:avLst/>
          </a:prstGeom>
          <a:noFill/>
          <a:ln>
            <a:noFill/>
          </a:ln>
        </p:spPr>
      </p:pic>
      <p:pic>
        <p:nvPicPr>
          <p:cNvPr id="336" name="Google Shape;336;p39"/>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337" name="Google Shape;337;p39"/>
          <p:cNvSpPr txBox="1"/>
          <p:nvPr/>
        </p:nvSpPr>
        <p:spPr>
          <a:xfrm>
            <a:off x="4573596" y="35240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Video: Genially</a:t>
            </a:r>
            <a:endParaRPr b="1" i="0" sz="1800" u="none" cap="none" strike="noStrike">
              <a:solidFill>
                <a:schemeClr val="dk1"/>
              </a:solidFill>
              <a:latin typeface="Philosopher"/>
              <a:ea typeface="Philosopher"/>
              <a:cs typeface="Philosopher"/>
              <a:sym typeface="Philosopher"/>
            </a:endParaRPr>
          </a:p>
        </p:txBody>
      </p:sp>
      <p:pic>
        <p:nvPicPr>
          <p:cNvPr id="338" name="Google Shape;338;p39" title="How to create a genially in 5 steps"/>
          <p:cNvPicPr preferRelativeResize="0"/>
          <p:nvPr/>
        </p:nvPicPr>
        <p:blipFill rotWithShape="1">
          <a:blip r:embed="rId6">
            <a:alphaModFix/>
          </a:blip>
          <a:srcRect b="0" l="0" r="0" t="0"/>
          <a:stretch/>
        </p:blipFill>
        <p:spPr>
          <a:xfrm>
            <a:off x="1777478" y="989036"/>
            <a:ext cx="8637041" cy="48799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Activity 3: Creating a micro-learning resource </a:t>
            </a:r>
            <a:endParaRPr b="1" i="0" sz="2400" u="none" cap="none" strike="noStrik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48" name="Google Shape;348;p4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349" name="Google Shape;349;p4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350" name="Google Shape;350;p40"/>
          <p:cNvSpPr txBox="1"/>
          <p:nvPr/>
        </p:nvSpPr>
        <p:spPr>
          <a:xfrm>
            <a:off x="943529" y="1717104"/>
            <a:ext cx="10304939" cy="4524315"/>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rgbClr val="000000"/>
              </a:buClr>
              <a:buSzPts val="2400"/>
              <a:buFont typeface="Arial"/>
              <a:buAutoNum type="arabicPeriod"/>
            </a:pPr>
            <a:r>
              <a:rPr b="0" i="0" lang="cs-CZ" sz="2400" u="none" cap="none" strike="noStrike">
                <a:solidFill>
                  <a:srgbClr val="000000"/>
                </a:solidFill>
                <a:latin typeface="Philosopher"/>
                <a:ea typeface="Philosopher"/>
                <a:cs typeface="Philosopher"/>
                <a:sym typeface="Philosopher"/>
              </a:rPr>
              <a:t>Divide participants </a:t>
            </a:r>
            <a:r>
              <a:rPr b="1" i="0" lang="cs-CZ" sz="2400" u="none" cap="none" strike="noStrike">
                <a:solidFill>
                  <a:srgbClr val="000000"/>
                </a:solidFill>
                <a:latin typeface="Philosopher"/>
                <a:ea typeface="Philosopher"/>
                <a:cs typeface="Philosopher"/>
                <a:sym typeface="Philosopher"/>
              </a:rPr>
              <a:t>into small groups of 3-5 people.</a:t>
            </a:r>
            <a:endParaRPr/>
          </a:p>
          <a:p>
            <a:pPr indent="-304800" lvl="0" marL="45720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457200" lvl="0" marL="457200" marR="0" rtl="0" algn="just">
              <a:lnSpc>
                <a:spcPct val="100000"/>
              </a:lnSpc>
              <a:spcBef>
                <a:spcPts val="0"/>
              </a:spcBef>
              <a:spcAft>
                <a:spcPts val="0"/>
              </a:spcAft>
              <a:buClr>
                <a:srgbClr val="000000"/>
              </a:buClr>
              <a:buSzPts val="2400"/>
              <a:buFont typeface="Arial"/>
              <a:buAutoNum type="arabicPeriod"/>
            </a:pPr>
            <a:r>
              <a:rPr b="0" i="0" lang="cs-CZ" sz="2400" u="none" cap="none" strike="noStrike">
                <a:solidFill>
                  <a:srgbClr val="000000"/>
                </a:solidFill>
                <a:latin typeface="Philosopher"/>
                <a:ea typeface="Philosopher"/>
                <a:cs typeface="Philosopher"/>
                <a:sym typeface="Philosopher"/>
              </a:rPr>
              <a:t>Provide each group </a:t>
            </a:r>
            <a:r>
              <a:rPr b="1" i="0" lang="cs-CZ" sz="2400" u="none" cap="none" strike="noStrike">
                <a:solidFill>
                  <a:srgbClr val="000000"/>
                </a:solidFill>
                <a:latin typeface="Philosopher"/>
                <a:ea typeface="Philosopher"/>
                <a:cs typeface="Philosopher"/>
                <a:sym typeface="Philosopher"/>
              </a:rPr>
              <a:t>with a specific topic or subject area related to low-skilled adults</a:t>
            </a:r>
            <a:r>
              <a:rPr b="0" i="0" lang="cs-CZ" sz="2400" u="none" cap="none" strike="noStrike">
                <a:solidFill>
                  <a:srgbClr val="000000"/>
                </a:solidFill>
                <a:latin typeface="Philosopher"/>
                <a:ea typeface="Philosopher"/>
                <a:cs typeface="Philosopher"/>
                <a:sym typeface="Philosopher"/>
              </a:rPr>
              <a:t> that they will focus on for their micro-learning resource. Examples could include basic financial literacy, digital skills, health and wellness, or workplace communication.</a:t>
            </a:r>
            <a:endParaRPr/>
          </a:p>
          <a:p>
            <a:pPr indent="-304800" lvl="0" marL="45720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457200" lvl="0" marL="457200" marR="0" rtl="0" algn="just">
              <a:lnSpc>
                <a:spcPct val="100000"/>
              </a:lnSpc>
              <a:spcBef>
                <a:spcPts val="0"/>
              </a:spcBef>
              <a:spcAft>
                <a:spcPts val="0"/>
              </a:spcAft>
              <a:buClr>
                <a:srgbClr val="000000"/>
              </a:buClr>
              <a:buSzPts val="2400"/>
              <a:buFont typeface="Arial"/>
              <a:buAutoNum type="arabicPeriod"/>
            </a:pPr>
            <a:r>
              <a:rPr b="0" i="0" lang="cs-CZ" sz="2400" u="none" cap="none" strike="noStrike">
                <a:solidFill>
                  <a:srgbClr val="000000"/>
                </a:solidFill>
                <a:latin typeface="Philosopher"/>
                <a:ea typeface="Philosopher"/>
                <a:cs typeface="Philosopher"/>
                <a:sym typeface="Philosopher"/>
              </a:rPr>
              <a:t>Explain that the goal of the activity is for each group to </a:t>
            </a:r>
            <a:r>
              <a:rPr b="1" i="0" lang="cs-CZ" sz="2400" u="none" cap="none" strike="noStrike">
                <a:solidFill>
                  <a:srgbClr val="000000"/>
                </a:solidFill>
                <a:latin typeface="Philosopher"/>
                <a:ea typeface="Philosopher"/>
                <a:cs typeface="Philosopher"/>
                <a:sym typeface="Philosopher"/>
              </a:rPr>
              <a:t>collaboratively design and create a micro-learning resource </a:t>
            </a:r>
            <a:r>
              <a:rPr b="0" i="0" lang="cs-CZ" sz="2400" u="none" cap="none" strike="noStrike">
                <a:solidFill>
                  <a:srgbClr val="000000"/>
                </a:solidFill>
                <a:latin typeface="Philosopher"/>
                <a:ea typeface="Philosopher"/>
                <a:cs typeface="Philosopher"/>
                <a:sym typeface="Philosopher"/>
              </a:rPr>
              <a:t>on their assigned topic using a digital tool or platform of their choice.</a:t>
            </a:r>
            <a:endParaRPr/>
          </a:p>
          <a:p>
            <a:pPr indent="-304800" lvl="0" marL="45720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457200" lvl="0" marL="457200" marR="0" rtl="0" algn="just">
              <a:lnSpc>
                <a:spcPct val="100000"/>
              </a:lnSpc>
              <a:spcBef>
                <a:spcPts val="0"/>
              </a:spcBef>
              <a:spcAft>
                <a:spcPts val="0"/>
              </a:spcAft>
              <a:buClr>
                <a:srgbClr val="000000"/>
              </a:buClr>
              <a:buSzPts val="2400"/>
              <a:buFont typeface="Arial"/>
              <a:buAutoNum type="arabicPeriod"/>
            </a:pPr>
            <a:r>
              <a:rPr b="0" i="0" lang="cs-CZ" sz="2400" u="none" cap="none" strike="noStrike">
                <a:solidFill>
                  <a:srgbClr val="000000"/>
                </a:solidFill>
                <a:latin typeface="Philosopher"/>
                <a:ea typeface="Philosopher"/>
                <a:cs typeface="Philosopher"/>
                <a:sym typeface="Philosopher"/>
              </a:rPr>
              <a:t>Allocate time for the following steps that are explained </a:t>
            </a:r>
            <a:r>
              <a:rPr b="1" i="0" lang="cs-CZ" sz="2400" u="none" cap="none" strike="noStrike">
                <a:solidFill>
                  <a:srgbClr val="000000"/>
                </a:solidFill>
                <a:latin typeface="Philosopher"/>
                <a:ea typeface="Philosopher"/>
                <a:cs typeface="Philosopher"/>
                <a:sym typeface="Philosopher"/>
              </a:rPr>
              <a:t>on the next slide</a:t>
            </a:r>
            <a:r>
              <a:rPr b="0" i="0" lang="cs-CZ" sz="2400" u="none" cap="none" strike="noStrike">
                <a:solidFill>
                  <a:srgbClr val="000000"/>
                </a:solidFill>
                <a:latin typeface="Philosopher"/>
                <a:ea typeface="Philosopher"/>
                <a:cs typeface="Philosopher"/>
                <a:sym typeface="Philosopher"/>
              </a:rPr>
              <a:t>.</a:t>
            </a:r>
            <a:endParaRPr b="0" i="1" sz="24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cs-CZ" sz="2400" u="none" cap="none" strike="noStrike">
                <a:solidFill>
                  <a:schemeClr val="dk1"/>
                </a:solidFill>
                <a:latin typeface="Philosopher"/>
                <a:ea typeface="Philosopher"/>
                <a:cs typeface="Philosopher"/>
                <a:sym typeface="Philosopher"/>
              </a:rPr>
              <a:t>TABLE OF CONTENT</a:t>
            </a:r>
            <a:endParaRPr b="1" i="0" sz="2400" u="none" cap="none" strike="noStrike">
              <a:solidFill>
                <a:schemeClr val="dk1"/>
              </a:solidFill>
              <a:latin typeface="Philosopher"/>
              <a:ea typeface="Philosopher"/>
              <a:cs typeface="Philosopher"/>
              <a:sym typeface="Philosopher"/>
            </a:endParaRPr>
          </a:p>
        </p:txBody>
      </p:sp>
      <p:sp>
        <p:nvSpPr>
          <p:cNvPr id="67" name="Google Shape;67;p14"/>
          <p:cNvSpPr txBox="1"/>
          <p:nvPr/>
        </p:nvSpPr>
        <p:spPr>
          <a:xfrm>
            <a:off x="6693525" y="1559930"/>
            <a:ext cx="436636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1 – Introduction and Icebreaker </a:t>
            </a:r>
            <a:endParaRPr b="1" i="0" sz="1800" u="none" cap="none" strike="noStrike">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4"/>
          <p:cNvSpPr txBox="1"/>
          <p:nvPr/>
        </p:nvSpPr>
        <p:spPr>
          <a:xfrm>
            <a:off x="6700063" y="2026092"/>
            <a:ext cx="4954189"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2 – Overview of micro-learning and its benefits </a:t>
            </a:r>
            <a:endParaRPr b="1" i="0" sz="1800" u="none" cap="none" strike="noStrik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3 – Digital tools and platforms for creating micro-learning resources</a:t>
            </a:r>
            <a:endParaRPr b="1" i="0" sz="1800" u="none" cap="none" strike="noStrik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 name="Google Shape;73;p14"/>
          <p:cNvSpPr txBox="1"/>
          <p:nvPr/>
        </p:nvSpPr>
        <p:spPr>
          <a:xfrm>
            <a:off x="6700064" y="3649175"/>
            <a:ext cx="4954188"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4 - Addressing common challenges and barriers to micro-learning adoption</a:t>
            </a:r>
            <a:endParaRPr b="1" i="0" sz="1800" u="none" cap="none" strike="noStrik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yellow, person&#10;&#10;Description automatically generated" id="75" name="Google Shape;75;p14"/>
          <p:cNvPicPr preferRelativeResize="0"/>
          <p:nvPr>
            <p:ph idx="2" type="pic"/>
          </p:nvPr>
        </p:nvPicPr>
        <p:blipFill rotWithShape="1">
          <a:blip r:embed="rId3">
            <a:alphaModFix/>
          </a:blip>
          <a:srcRect b="0" l="26728" r="26728" t="0"/>
          <a:stretch/>
        </p:blipFill>
        <p:spPr>
          <a:xfrm>
            <a:off x="2100263" y="573088"/>
            <a:ext cx="3995737" cy="5711825"/>
          </a:xfrm>
          <a:prstGeom prst="rect">
            <a:avLst/>
          </a:prstGeom>
          <a:noFill/>
          <a:ln>
            <a:noFill/>
          </a:ln>
        </p:spPr>
      </p:pic>
      <p:pic>
        <p:nvPicPr>
          <p:cNvPr descr="A picture containing icon&#10;&#10;Description automatically generated" id="76" name="Google Shape;76;p14"/>
          <p:cNvPicPr preferRelativeResize="0"/>
          <p:nvPr/>
        </p:nvPicPr>
        <p:blipFill rotWithShape="1">
          <a:blip r:embed="rId4">
            <a:alphaModFix/>
          </a:blip>
          <a:srcRect b="0" l="0" r="0" t="0"/>
          <a:stretch/>
        </p:blipFill>
        <p:spPr>
          <a:xfrm>
            <a:off x="10198706" y="-127565"/>
            <a:ext cx="2386989" cy="1687495"/>
          </a:xfrm>
          <a:prstGeom prst="rect">
            <a:avLst/>
          </a:prstGeom>
          <a:noFill/>
          <a:ln>
            <a:noFill/>
          </a:ln>
        </p:spPr>
      </p:pic>
      <p:pic>
        <p:nvPicPr>
          <p:cNvPr id="77" name="Google Shape;77;p14"/>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t/>
            </a:r>
            <a:endParaRPr b="1" i="0" sz="1800" u="none" cap="none" strike="noStrik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41"/>
          <p:cNvSpPr/>
          <p:nvPr/>
        </p:nvSpPr>
        <p:spPr>
          <a:xfrm>
            <a:off x="4552070" y="774896"/>
            <a:ext cx="3975912" cy="6140937"/>
          </a:xfrm>
          <a:prstGeom prst="rect">
            <a:avLst/>
          </a:prstGeom>
          <a:solidFill>
            <a:srgbClr val="C59A00">
              <a:alpha val="69411"/>
            </a:srgbClr>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400"/>
              <a:buFont typeface="Arial"/>
              <a:buNone/>
            </a:pPr>
            <a:r>
              <a:rPr b="1" i="0" lang="cs-CZ" sz="1400" u="none" cap="none" strike="noStrike">
                <a:solidFill>
                  <a:schemeClr val="dk1"/>
                </a:solidFill>
                <a:latin typeface="Arial"/>
                <a:ea typeface="Arial"/>
                <a:cs typeface="Arial"/>
                <a:sym typeface="Arial"/>
              </a:rPr>
              <a:t>CREATION</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Instruct the groups to use their chosen digital tool or platform to create the micro-learning resource. They can develop slides, interactive modules, videos, quizzes, or any other format that suits their content and tool/platform capabilities.</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Encourage them to utilize multimedia elements such as images, videos, and audio to enhance the learning experience.</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Remind participants to ensure the resource is visually appealing, accessible, and aligned with the learning objectives identified in the planning phase.</a:t>
            </a:r>
            <a:endParaRPr b="0" i="0" sz="1400" u="none" cap="none" strike="noStrike">
              <a:solidFill>
                <a:srgbClr val="000000"/>
              </a:solidFill>
              <a:latin typeface="Arial"/>
              <a:ea typeface="Arial"/>
              <a:cs typeface="Arial"/>
              <a:sym typeface="Arial"/>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41"/>
          <p:cNvSpPr txBox="1"/>
          <p:nvPr/>
        </p:nvSpPr>
        <p:spPr>
          <a:xfrm>
            <a:off x="8877574" y="2946562"/>
            <a:ext cx="2657677" cy="3159829"/>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1" i="0" lang="cs-CZ" sz="1400" u="none" cap="none" strike="noStrike">
                <a:solidFill>
                  <a:srgbClr val="000000"/>
                </a:solidFill>
                <a:latin typeface="Arial"/>
                <a:ea typeface="Arial"/>
                <a:cs typeface="Arial"/>
                <a:sym typeface="Arial"/>
              </a:rPr>
              <a:t>REVIEW</a:t>
            </a:r>
            <a:endParaRPr b="0" i="0" sz="1400" u="none" cap="none" strike="noStrike">
              <a:solidFill>
                <a:srgbClr val="000000"/>
              </a:solidFill>
              <a:latin typeface="Arial"/>
              <a:ea typeface="Arial"/>
              <a:cs typeface="Arial"/>
              <a:sym typeface="Arial"/>
            </a:endParaRPr>
          </a:p>
          <a:p>
            <a:pPr indent="-171450" lvl="0" marL="1714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Advise the groups to review their micro-learning resource and make necessary revisions or improvements.</a:t>
            </a:r>
            <a:endParaRPr/>
          </a:p>
          <a:p>
            <a:pPr indent="-171450" lvl="0" marL="1714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Encourage them to check for clarity, accuracy, and consistency in the content, as well as test any interactive elements or activities.</a:t>
            </a:r>
            <a:endParaRPr b="0" i="0" sz="1400" u="none" cap="none" strike="noStrike">
              <a:solidFill>
                <a:srgbClr val="000000"/>
              </a:solidFill>
              <a:latin typeface="Arial"/>
              <a:ea typeface="Arial"/>
              <a:cs typeface="Arial"/>
              <a:sym typeface="Arial"/>
            </a:endParaRPr>
          </a:p>
        </p:txBody>
      </p:sp>
      <p:sp>
        <p:nvSpPr>
          <p:cNvPr id="360" name="Google Shape;360;p41"/>
          <p:cNvSpPr txBox="1"/>
          <p:nvPr/>
        </p:nvSpPr>
        <p:spPr>
          <a:xfrm>
            <a:off x="656749" y="1974068"/>
            <a:ext cx="3195583" cy="3159829"/>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1" i="0" lang="cs-CZ" sz="1400" u="none" cap="none" strike="noStrike">
                <a:solidFill>
                  <a:schemeClr val="dk1"/>
                </a:solidFill>
                <a:latin typeface="Arial"/>
                <a:ea typeface="Arial"/>
                <a:cs typeface="Arial"/>
                <a:sym typeface="Arial"/>
              </a:rPr>
              <a:t>PLANNING</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Encourage the groups to brainstorm and outline the key concepts, learning objectives, and structure of their micro-learning resource.</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Advise them to consider the target audience, learning outcomes, and any specific challenges or needs of low-skilled adults.</a:t>
            </a:r>
            <a:endParaRPr/>
          </a:p>
          <a:p>
            <a:pPr indent="-285750" lvl="0" marL="285750" marR="0" rtl="0" algn="just">
              <a:lnSpc>
                <a:spcPct val="150000"/>
              </a:lnSpc>
              <a:spcBef>
                <a:spcPts val="0"/>
              </a:spcBef>
              <a:spcAft>
                <a:spcPts val="0"/>
              </a:spcAft>
              <a:buClr>
                <a:srgbClr val="000000"/>
              </a:buClr>
              <a:buSzPts val="1400"/>
              <a:buFont typeface="Arial"/>
              <a:buChar char="•"/>
            </a:pPr>
            <a:r>
              <a:rPr b="0" i="0" lang="cs-CZ" sz="1400" u="none" cap="none" strike="noStrike">
                <a:solidFill>
                  <a:srgbClr val="000000"/>
                </a:solidFill>
                <a:latin typeface="Arial"/>
                <a:ea typeface="Arial"/>
                <a:cs typeface="Arial"/>
                <a:sym typeface="Arial"/>
              </a:rPr>
              <a:t>Remind them to keep the resource concise, engaging, and focused on delivering bite-sized learning.</a:t>
            </a:r>
            <a:endParaRPr b="0" i="0" sz="1400" u="none" cap="none" strike="noStrike">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rect b="b" l="l" r="r" t="t"/>
              <a:pathLst>
                <a:path extrusionOk="0" h="424" w="1693">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rect b="b" l="l" r="r" t="t"/>
              <a:pathLst>
                <a:path extrusionOk="0" h="10966" w="13264">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rect b="b" l="l" r="r" t="t"/>
              <a:pathLst>
                <a:path extrusionOk="0" h="7791" w="11239">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rect b="b" l="l" r="r" t="t"/>
              <a:pathLst>
                <a:path extrusionOk="0" h="2117" w="2118">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rect b="b" l="l" r="r" t="t"/>
              <a:pathLst>
                <a:path extrusionOk="0" h="1958" w="2713">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rect b="b" l="l" r="r" t="t"/>
              <a:pathLst>
                <a:path extrusionOk="0" h="1958" w="2713">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rect b="b" l="l" r="r" t="t"/>
              <a:pathLst>
                <a:path extrusionOk="0" h="2117" w="2118">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rect b="b" l="l" r="r" t="t"/>
              <a:pathLst>
                <a:path extrusionOk="0" h="2727" w="2726">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rect b="b" l="l" r="r" t="t"/>
              <a:pathLst>
                <a:path extrusionOk="0" h="2511" w="4598">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rect b="b" l="l" r="r" t="t"/>
              <a:pathLst>
                <a:path extrusionOk="0" h="13265" w="13264">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rect b="b" l="l" r="r" t="t"/>
              <a:pathLst>
                <a:path extrusionOk="0" h="4177" w="4177">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rect b="b" l="l" r="r" t="t"/>
              <a:pathLst>
                <a:path extrusionOk="0" h="3826" w="7227">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rect b="b" l="l" r="r" t="t"/>
              <a:pathLst>
                <a:path extrusionOk="0" h="3970" w="4168">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rect b="b" l="l" r="r" t="t"/>
              <a:pathLst>
                <a:path extrusionOk="0" h="3970" w="4167">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rect b="b" l="l" r="r" t="t"/>
              <a:pathLst>
                <a:path extrusionOk="0" h="3970" w="4167">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rect b="b" l="l" r="r" t="t"/>
              <a:pathLst>
                <a:path extrusionOk="0" h="706" w="1602">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pic>
        <p:nvPicPr>
          <p:cNvPr descr="A picture containing icon&#10;&#10;Description automatically generated" id="380" name="Google Shape;380;p41"/>
          <p:cNvPicPr preferRelativeResize="0"/>
          <p:nvPr/>
        </p:nvPicPr>
        <p:blipFill rotWithShape="1">
          <a:blip r:embed="rId3">
            <a:alphaModFix/>
          </a:blip>
          <a:srcRect b="0" l="0" r="0" t="0"/>
          <a:stretch/>
        </p:blipFill>
        <p:spPr>
          <a:xfrm>
            <a:off x="10252596" y="30162"/>
            <a:ext cx="2106878" cy="1489469"/>
          </a:xfrm>
          <a:prstGeom prst="rect">
            <a:avLst/>
          </a:prstGeom>
          <a:noFill/>
          <a:ln>
            <a:noFill/>
          </a:ln>
        </p:spPr>
      </p:pic>
      <p:pic>
        <p:nvPicPr>
          <p:cNvPr id="381" name="Google Shape;381;p41"/>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390" name="Google Shape;390;p42"/>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391" name="Google Shape;391;p42"/>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392" name="Google Shape;392;p42"/>
          <p:cNvSpPr txBox="1"/>
          <p:nvPr/>
        </p:nvSpPr>
        <p:spPr>
          <a:xfrm>
            <a:off x="1092924" y="1671157"/>
            <a:ext cx="10006149"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5. After the designated time, ask each group to present their micro-learning resource to the rest of the participants. </a:t>
            </a:r>
            <a:r>
              <a:rPr b="1" i="0" lang="cs-CZ" sz="2400" u="none" cap="none" strike="noStrike">
                <a:solidFill>
                  <a:srgbClr val="000000"/>
                </a:solidFill>
                <a:latin typeface="Philosopher"/>
                <a:ea typeface="Philosopher"/>
                <a:cs typeface="Philosopher"/>
                <a:sym typeface="Philosopher"/>
              </a:rPr>
              <a:t>Allocate 5-7 minutes for each group's presentation</a:t>
            </a:r>
            <a:r>
              <a:rPr b="0" i="0" lang="cs-CZ" sz="2400" u="none" cap="none" strike="noStrike">
                <a:solidFill>
                  <a:srgbClr val="000000"/>
                </a:solidFill>
                <a:latin typeface="Philosopher"/>
                <a:ea typeface="Philosopher"/>
                <a:cs typeface="Philosopher"/>
                <a:sym typeface="Philosopher"/>
              </a:rPr>
              <a:t>, including a brief explanation of the topic, an overview of the resource, and a demonstration of its key features.</a:t>
            </a:r>
            <a:endParaRPr/>
          </a:p>
          <a:p>
            <a:pPr indent="0" lvl="0" marL="0" marR="0" rtl="0" algn="just">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6. As participants present, encourage others </a:t>
            </a:r>
            <a:r>
              <a:rPr b="1" i="0" lang="cs-CZ" sz="2400" u="none" cap="none" strike="noStrike">
                <a:solidFill>
                  <a:srgbClr val="000000"/>
                </a:solidFill>
                <a:latin typeface="Philosopher"/>
                <a:ea typeface="Philosopher"/>
                <a:cs typeface="Philosopher"/>
                <a:sym typeface="Philosopher"/>
              </a:rPr>
              <a:t>to provide feedback and ask questions</a:t>
            </a:r>
            <a:r>
              <a:rPr b="0" i="0" lang="cs-CZ" sz="2400" u="none" cap="none" strike="noStrike">
                <a:solidFill>
                  <a:srgbClr val="000000"/>
                </a:solidFill>
                <a:latin typeface="Philosopher"/>
                <a:ea typeface="Philosopher"/>
                <a:cs typeface="Philosopher"/>
                <a:sym typeface="Philosopher"/>
              </a:rPr>
              <a:t>. Foster a supportive and constructive environment for sharing ideas and suggestions.</a:t>
            </a:r>
            <a:endParaRPr/>
          </a:p>
          <a:p>
            <a:pPr indent="0" lvl="0" marL="0" marR="0" rtl="0" algn="just">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7. Allow time for </a:t>
            </a:r>
            <a:r>
              <a:rPr b="1" i="0" lang="cs-CZ" sz="2400" u="none" cap="none" strike="noStrike">
                <a:solidFill>
                  <a:srgbClr val="000000"/>
                </a:solidFill>
                <a:latin typeface="Philosopher"/>
                <a:ea typeface="Philosopher"/>
                <a:cs typeface="Philosopher"/>
                <a:sym typeface="Philosopher"/>
              </a:rPr>
              <a:t>a brief discussion following each presentation</a:t>
            </a:r>
            <a:r>
              <a:rPr b="0" i="0" lang="cs-CZ" sz="2400" u="none" cap="none" strike="noStrike">
                <a:solidFill>
                  <a:srgbClr val="000000"/>
                </a:solidFill>
                <a:latin typeface="Philosopher"/>
                <a:ea typeface="Philosopher"/>
                <a:cs typeface="Philosopher"/>
                <a:sym typeface="Philosopher"/>
              </a:rPr>
              <a:t>, where participants can reflect on the strengths and areas for improvement in each micro-learning resource.</a:t>
            </a:r>
            <a:endParaRPr b="0" i="0" sz="2400" u="none" cap="none" strike="noStrike">
              <a:solidFill>
                <a:srgbClr val="000000"/>
              </a:solidFill>
              <a:latin typeface="Philosopher"/>
              <a:ea typeface="Philosopher"/>
              <a:cs typeface="Philosopher"/>
              <a:sym typeface="Philosopher"/>
            </a:endParaRPr>
          </a:p>
        </p:txBody>
      </p:sp>
      <p:sp>
        <p:nvSpPr>
          <p:cNvPr id="393" name="Google Shape;393;p42"/>
          <p:cNvSpPr txBox="1"/>
          <p:nvPr/>
        </p:nvSpPr>
        <p:spPr>
          <a:xfrm>
            <a:off x="2844437" y="518239"/>
            <a:ext cx="6503125" cy="27804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Activity 3: Creating a micro-learning resource </a:t>
            </a:r>
            <a:endParaRPr b="1" i="0" sz="24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99" name="Google Shape;399;p43"/>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4</a:t>
            </a:r>
            <a:endParaRPr b="1" i="0" sz="1800" u="none" cap="none" strike="noStrik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0" i="0" lang="cs-CZ" sz="2000" u="none" cap="none" strike="noStrike">
                <a:solidFill>
                  <a:schemeClr val="dk1"/>
                </a:solidFill>
                <a:latin typeface="Roboto"/>
                <a:ea typeface="Roboto"/>
                <a:cs typeface="Roboto"/>
                <a:sym typeface="Roboto"/>
              </a:rPr>
              <a:t>Addressing common challenges and barriers to micro-learning adoption</a:t>
            </a:r>
            <a:endParaRPr b="0" i="0" sz="2000" u="none" cap="none" strike="noStrike">
              <a:solidFill>
                <a:schemeClr val="dk1"/>
              </a:solidFill>
              <a:latin typeface="Roboto"/>
              <a:ea typeface="Roboto"/>
              <a:cs typeface="Roboto"/>
              <a:sym typeface="Roboto"/>
            </a:endParaRPr>
          </a:p>
        </p:txBody>
      </p:sp>
      <p:pic>
        <p:nvPicPr>
          <p:cNvPr id="402" name="Google Shape;402;p43"/>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Common challenges to micro-learning adoption</a:t>
            </a:r>
            <a:endParaRPr b="1" i="0" sz="2800" u="none" cap="none" strike="noStrik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12" name="Google Shape;412;p44"/>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413" name="Google Shape;413;p44"/>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14" name="Google Shape;414;p44"/>
          <p:cNvSpPr txBox="1"/>
          <p:nvPr/>
        </p:nvSpPr>
        <p:spPr>
          <a:xfrm>
            <a:off x="1760218" y="1590349"/>
            <a:ext cx="8671562" cy="51706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Lack of awareness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Many organizations are not aware of the benefits and potential of micro-learning.</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Resistance to change</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Some stakeholders may resist adopting micro-learning due to traditional training methods.</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Technical constraints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Limited access to technology or poor digital infrastructure can hinder micro-learning implementation.</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Content development</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Creating bite-sized and engaging content can be time-consuming and challenging.</a:t>
            </a:r>
            <a:endParaRPr b="0" i="0" sz="22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Overcoming challenges</a:t>
            </a:r>
            <a:endParaRPr b="1" i="0" sz="2800" u="none" cap="none" strike="noStrik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24" name="Google Shape;424;p45"/>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425" name="Google Shape;425;p45"/>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26" name="Google Shape;426;p45"/>
          <p:cNvSpPr txBox="1"/>
          <p:nvPr/>
        </p:nvSpPr>
        <p:spPr>
          <a:xfrm>
            <a:off x="1492406" y="1573495"/>
            <a:ext cx="9565279" cy="51706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Increasing awareness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Conduct awareness campaigns and training sessions to educate stakeholders about the advantages of micro-learning.</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Change management</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Implement change management strategies to address resistance and promote a culture of continuous learning.</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Technology solutions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Invest in suitable technology infrastructure and provide necessary resources for effective micro-learning implementation.</a:t>
            </a:r>
            <a:endParaRPr/>
          </a:p>
          <a:p>
            <a:pPr indent="0" lvl="0" marL="0" marR="0" rtl="0" algn="ctr">
              <a:lnSpc>
                <a:spcPct val="100000"/>
              </a:lnSpc>
              <a:spcBef>
                <a:spcPts val="0"/>
              </a:spcBef>
              <a:spcAft>
                <a:spcPts val="0"/>
              </a:spcAft>
              <a:buNone/>
            </a:pPr>
            <a:r>
              <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Content development support</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Establish guidelines and provide tools to support trainers and subject matter experts in developing engaging micro-learning content.</a:t>
            </a:r>
            <a:endParaRPr b="0" i="0" sz="22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Adressing barriers</a:t>
            </a:r>
            <a:endParaRPr b="1" i="0" sz="2800" u="none" cap="none" strike="noStrik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36" name="Google Shape;436;p46"/>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437" name="Google Shape;437;p46"/>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38" name="Google Shape;438;p46"/>
          <p:cNvSpPr txBox="1"/>
          <p:nvPr/>
        </p:nvSpPr>
        <p:spPr>
          <a:xfrm>
            <a:off x="1492406" y="1573495"/>
            <a:ext cx="9565279" cy="48320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Personalized learning paths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Tailor micro-learning content to individual learners' needs and preferences.</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Gamification and rewards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Incorporate game elements and incentives to enhance learner engagement and motivation.</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Mobile-friendly approach</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Ensure that micro-learning content is accessible on mobile devices to accommodate flexible learning.</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Social learning opportunities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Encourage collaboration and knowledge-sharing through discussion forums, chat groups, or virtual classrooms.</a:t>
            </a:r>
            <a:endParaRPr b="0" i="0" sz="22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Evaluating your micro-learning resources</a:t>
            </a:r>
            <a:endParaRPr b="1" i="0" sz="2400" u="none" cap="none" strike="noStrik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cap="flat" cmpd="sng" w="25400">
            <a:solidFill>
              <a:schemeClr val="accent1"/>
            </a:solidFill>
            <a:prstDash val="solid"/>
            <a:miter lim="800000"/>
            <a:headEnd len="sm" w="sm" type="none"/>
            <a:tailEnd len="sm" w="sm" type="none"/>
          </a:ln>
        </p:spPr>
      </p:cxnSp>
      <p:cxnSp>
        <p:nvCxnSpPr>
          <p:cNvPr id="449" name="Google Shape;449;p47"/>
          <p:cNvCxnSpPr/>
          <p:nvPr/>
        </p:nvCxnSpPr>
        <p:spPr>
          <a:xfrm>
            <a:off x="7707893" y="2995543"/>
            <a:ext cx="2015377" cy="0"/>
          </a:xfrm>
          <a:prstGeom prst="straightConnector1">
            <a:avLst/>
          </a:prstGeom>
          <a:noFill/>
          <a:ln cap="flat" cmpd="sng" w="25400">
            <a:solidFill>
              <a:schemeClr val="accent1"/>
            </a:solidFill>
            <a:prstDash val="solid"/>
            <a:miter lim="800000"/>
            <a:headEnd len="sm" w="sm" type="none"/>
            <a:tailEnd len="sm" w="sm" type="none"/>
          </a:ln>
        </p:spPr>
      </p:cxnSp>
      <p:cxnSp>
        <p:nvCxnSpPr>
          <p:cNvPr id="450" name="Google Shape;450;p47"/>
          <p:cNvCxnSpPr/>
          <p:nvPr/>
        </p:nvCxnSpPr>
        <p:spPr>
          <a:xfrm>
            <a:off x="2286504" y="2995543"/>
            <a:ext cx="2015377" cy="0"/>
          </a:xfrm>
          <a:prstGeom prst="straightConnector1">
            <a:avLst/>
          </a:prstGeom>
          <a:noFill/>
          <a:ln cap="flat" cmpd="sng" w="25400">
            <a:solidFill>
              <a:schemeClr val="accent1"/>
            </a:solidFill>
            <a:prstDash val="solid"/>
            <a:miter lim="800000"/>
            <a:headEnd len="sm" w="sm" type="none"/>
            <a:tailEnd len="sm" w="sm" type="none"/>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fmla="val 50000" name="adj"/>
              </a:avLst>
            </a:prstGeom>
            <a:no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fmla="val 50000" name="adj"/>
              </a:avLst>
            </a:prstGeom>
            <a:solidFill>
              <a:schemeClr val="lt1"/>
            </a:solidFill>
            <a:ln cap="flat" cmpd="sng" w="254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01</a:t>
            </a:r>
            <a:endParaRPr b="1" i="0" sz="3600" u="none" cap="none" strike="noStrik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02</a:t>
            </a:r>
            <a:endParaRPr b="1" i="0" sz="3600" u="none" cap="none" strike="noStrik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03</a:t>
            </a:r>
            <a:endParaRPr b="1" i="0" sz="3600" u="none" cap="none" strike="noStrik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cs-CZ" sz="3600" u="none" cap="none" strike="noStrike">
                <a:solidFill>
                  <a:schemeClr val="dk1"/>
                </a:solidFill>
                <a:latin typeface="Philosopher"/>
                <a:ea typeface="Philosopher"/>
                <a:cs typeface="Philosopher"/>
                <a:sym typeface="Philosopher"/>
              </a:rPr>
              <a:t>04</a:t>
            </a:r>
            <a:endParaRPr b="1" i="0" sz="3600" u="none" cap="none" strike="noStrik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Set clear goals</a:t>
            </a:r>
            <a:endParaRPr b="0" i="0" sz="1400" u="none" cap="none" strike="noStrike">
              <a:solidFill>
                <a:srgbClr val="000000"/>
              </a:solidFill>
              <a:latin typeface="Arial"/>
              <a:ea typeface="Arial"/>
              <a:cs typeface="Arial"/>
              <a:sym typeface="Arial"/>
            </a:endParaRPr>
          </a:p>
        </p:txBody>
      </p:sp>
      <p:sp>
        <p:nvSpPr>
          <p:cNvPr id="468" name="Google Shape;468;p47"/>
          <p:cNvSpPr txBox="1"/>
          <p:nvPr/>
        </p:nvSpPr>
        <p:spPr>
          <a:xfrm>
            <a:off x="938352" y="4527406"/>
            <a:ext cx="2325688" cy="17081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cs-CZ" sz="1400" u="none" cap="none" strike="noStrike">
                <a:solidFill>
                  <a:srgbClr val="000000"/>
                </a:solidFill>
                <a:latin typeface="Roboto"/>
                <a:ea typeface="Roboto"/>
                <a:cs typeface="Roboto"/>
                <a:sym typeface="Roboto"/>
              </a:rPr>
              <a:t>Define specific learning objectives and performance outcomes that can be achieved through micro-learning.</a:t>
            </a:r>
            <a:endParaRPr b="0" i="0" sz="1400" u="none" cap="none" strike="noStrike">
              <a:solidFill>
                <a:srgbClr val="000000"/>
              </a:solidFill>
              <a:latin typeface="Roboto"/>
              <a:ea typeface="Roboto"/>
              <a:cs typeface="Roboto"/>
              <a:sym typeface="Roboto"/>
            </a:endParaRPr>
          </a:p>
        </p:txBody>
      </p:sp>
      <p:sp>
        <p:nvSpPr>
          <p:cNvPr id="469" name="Google Shape;469;p47"/>
          <p:cNvSpPr txBox="1"/>
          <p:nvPr/>
        </p:nvSpPr>
        <p:spPr>
          <a:xfrm>
            <a:off x="3502446" y="4110422"/>
            <a:ext cx="2384475"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Track learner progress</a:t>
            </a:r>
            <a:endParaRPr b="0" i="0" sz="1400" u="none" cap="none" strike="noStrike">
              <a:solidFill>
                <a:srgbClr val="000000"/>
              </a:solidFill>
              <a:latin typeface="Arial"/>
              <a:ea typeface="Arial"/>
              <a:cs typeface="Arial"/>
              <a:sym typeface="Arial"/>
            </a:endParaRPr>
          </a:p>
        </p:txBody>
      </p:sp>
      <p:sp>
        <p:nvSpPr>
          <p:cNvPr id="470" name="Google Shape;470;p47"/>
          <p:cNvSpPr txBox="1"/>
          <p:nvPr/>
        </p:nvSpPr>
        <p:spPr>
          <a:xfrm>
            <a:off x="3581653" y="4780002"/>
            <a:ext cx="2247900" cy="203128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cs-CZ" sz="1400" u="none" cap="none" strike="noStrike">
                <a:solidFill>
                  <a:schemeClr val="dk1"/>
                </a:solidFill>
                <a:latin typeface="Roboto"/>
                <a:ea typeface="Roboto"/>
                <a:cs typeface="Roboto"/>
                <a:sym typeface="Roboto"/>
              </a:rPr>
              <a:t>Implement a robust tracking and analytics system to monitor learner engagement, completion rates, and knowledge retention.</a:t>
            </a:r>
            <a:endParaRPr b="0" i="0" sz="1400" u="none" cap="none" strike="noStrik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Collect feedback</a:t>
            </a:r>
            <a:endParaRPr b="0" i="0" sz="1400" u="none" cap="none" strike="noStrike">
              <a:solidFill>
                <a:srgbClr val="000000"/>
              </a:solidFill>
              <a:latin typeface="Arial"/>
              <a:ea typeface="Arial"/>
              <a:cs typeface="Arial"/>
              <a:sym typeface="Arial"/>
            </a:endParaRPr>
          </a:p>
        </p:txBody>
      </p:sp>
      <p:sp>
        <p:nvSpPr>
          <p:cNvPr id="472" name="Google Shape;472;p47"/>
          <p:cNvSpPr txBox="1"/>
          <p:nvPr/>
        </p:nvSpPr>
        <p:spPr>
          <a:xfrm>
            <a:off x="6202152" y="4595805"/>
            <a:ext cx="2240817" cy="17081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cs-CZ" sz="1400" u="none" cap="none" strike="noStrike">
                <a:solidFill>
                  <a:schemeClr val="dk1"/>
                </a:solidFill>
                <a:latin typeface="Roboto"/>
                <a:ea typeface="Roboto"/>
                <a:cs typeface="Roboto"/>
                <a:sym typeface="Roboto"/>
              </a:rPr>
              <a:t>Regularly gather feedback from learners and trainers to identify areas for improvement and make necessary adjustments.</a:t>
            </a:r>
            <a:endParaRPr b="0" i="0" sz="1400" u="none" cap="none" strike="noStrik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Continuous </a:t>
            </a:r>
            <a:r>
              <a:rPr b="1" lang="cs-CZ" sz="1800">
                <a:solidFill>
                  <a:schemeClr val="dk1"/>
                </a:solidFill>
                <a:latin typeface="Philosopher"/>
                <a:ea typeface="Philosopher"/>
                <a:cs typeface="Philosopher"/>
                <a:sym typeface="Philosopher"/>
              </a:rPr>
              <a:t>improvement</a:t>
            </a:r>
            <a:endParaRPr b="0" i="0" sz="1400" u="none" cap="none" strike="noStrike">
              <a:solidFill>
                <a:srgbClr val="000000"/>
              </a:solidFill>
              <a:latin typeface="Arial"/>
              <a:ea typeface="Arial"/>
              <a:cs typeface="Arial"/>
              <a:sym typeface="Arial"/>
            </a:endParaRPr>
          </a:p>
        </p:txBody>
      </p:sp>
      <p:sp>
        <p:nvSpPr>
          <p:cNvPr id="474" name="Google Shape;474;p47"/>
          <p:cNvSpPr txBox="1"/>
          <p:nvPr/>
        </p:nvSpPr>
        <p:spPr>
          <a:xfrm>
            <a:off x="9020511" y="4800831"/>
            <a:ext cx="2325688" cy="170812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cs-CZ" sz="1400" u="none" cap="none" strike="noStrike">
                <a:solidFill>
                  <a:schemeClr val="dk1"/>
                </a:solidFill>
                <a:latin typeface="Roboto"/>
                <a:ea typeface="Roboto"/>
                <a:cs typeface="Roboto"/>
                <a:sym typeface="Roboto"/>
              </a:rPr>
              <a:t>Use data and insights to iterate and enhance micro-learning programs, ensuring they remain effective and relevant.</a:t>
            </a:r>
            <a:endParaRPr b="0" i="0" sz="1400" u="none" cap="none" strike="noStrike">
              <a:solidFill>
                <a:srgbClr val="000000"/>
              </a:solidFill>
              <a:latin typeface="Arial"/>
              <a:ea typeface="Arial"/>
              <a:cs typeface="Arial"/>
              <a:sym typeface="Arial"/>
            </a:endParaRPr>
          </a:p>
        </p:txBody>
      </p:sp>
      <p:pic>
        <p:nvPicPr>
          <p:cNvPr descr="A picture containing icon&#10;&#10;Description automatically generated" id="475" name="Google Shape;475;p47"/>
          <p:cNvPicPr preferRelativeResize="0"/>
          <p:nvPr/>
        </p:nvPicPr>
        <p:blipFill rotWithShape="1">
          <a:blip r:embed="rId3">
            <a:alphaModFix/>
          </a:blip>
          <a:srcRect b="0" l="0" r="0" t="0"/>
          <a:stretch/>
        </p:blipFill>
        <p:spPr>
          <a:xfrm>
            <a:off x="10701663" y="-38388"/>
            <a:ext cx="1728147" cy="1221723"/>
          </a:xfrm>
          <a:prstGeom prst="rect">
            <a:avLst/>
          </a:prstGeom>
          <a:noFill/>
          <a:ln>
            <a:noFill/>
          </a:ln>
        </p:spPr>
      </p:pic>
      <p:pic>
        <p:nvPicPr>
          <p:cNvPr id="476" name="Google Shape;476;p47"/>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Success stories and examples</a:t>
            </a:r>
            <a:endParaRPr b="1" i="0" sz="2800" u="none" cap="none" strike="noStrik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86" name="Google Shape;486;p4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487" name="Google Shape;487;p4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488" name="Google Shape;488;p48"/>
          <p:cNvSpPr txBox="1"/>
          <p:nvPr/>
        </p:nvSpPr>
        <p:spPr>
          <a:xfrm>
            <a:off x="727742" y="1497313"/>
            <a:ext cx="10378416" cy="51706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Showcase success stories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Highlight examples of organizations that have successfully adopted micro-learning and achieved positive outcomes.</a:t>
            </a: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Demonstrate impact</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Share data and metrics showcasing the benefits of micro-learning, such as increased knowledge retention, improved performance, and reduced training costs.</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Provide testimonials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Include quotes or testimonials from learners or trainers who have experienced the value of micro-learning firsthand.</a:t>
            </a:r>
            <a:endParaRPr/>
          </a:p>
          <a:p>
            <a:pPr indent="0" lvl="0" marL="0" marR="0" rtl="0" algn="ctr">
              <a:lnSpc>
                <a:spcPct val="100000"/>
              </a:lnSpc>
              <a:spcBef>
                <a:spcPts val="0"/>
              </a:spcBef>
              <a:spcAft>
                <a:spcPts val="0"/>
              </a:spcAft>
              <a:buNone/>
            </a:pPr>
            <a:r>
              <a:t/>
            </a:r>
            <a:endParaRPr b="0"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1" i="0" lang="cs-CZ" sz="2200" u="none" cap="none" strike="noStrike">
                <a:solidFill>
                  <a:srgbClr val="000000"/>
                </a:solidFill>
                <a:latin typeface="Philosopher"/>
                <a:ea typeface="Philosopher"/>
                <a:cs typeface="Philosopher"/>
                <a:sym typeface="Philosopher"/>
              </a:rPr>
              <a:t>Inspire others</a:t>
            </a:r>
            <a:endParaRPr b="1" i="0" sz="22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200" u="none" cap="none" strike="noStrike">
                <a:solidFill>
                  <a:srgbClr val="000000"/>
                </a:solidFill>
                <a:latin typeface="Philosopher"/>
                <a:ea typeface="Philosopher"/>
                <a:cs typeface="Philosopher"/>
                <a:sym typeface="Philosopher"/>
              </a:rPr>
              <a:t>Use these examples to motivate and encourage other organizations to overcome their challenges and embrace micro-learning.</a:t>
            </a:r>
            <a:endParaRPr b="0" i="0" sz="22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picture containing yellow&#10;&#10;Description automatically generated" id="493" name="Google Shape;493;p49"/>
          <p:cNvPicPr preferRelativeResize="0"/>
          <p:nvPr>
            <p:ph idx="2" type="pic"/>
          </p:nvPr>
        </p:nvPicPr>
        <p:blipFill rotWithShape="1">
          <a:blip r:embed="rId3">
            <a:alphaModFix/>
          </a:blip>
          <a:srcRect b="0" l="28722" r="28722" t="0"/>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FAQ Session</a:t>
            </a:r>
            <a:endParaRPr b="1" i="0" sz="4000" u="none" cap="none" strike="noStrik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none" cap="none" strike="noStrike">
              <a:solidFill>
                <a:schemeClr val="dk1"/>
              </a:solidFill>
              <a:latin typeface="Roboto"/>
              <a:ea typeface="Roboto"/>
              <a:cs typeface="Roboto"/>
              <a:sym typeface="Roboto"/>
            </a:endParaRPr>
          </a:p>
        </p:txBody>
      </p:sp>
      <p:pic>
        <p:nvPicPr>
          <p:cNvPr descr="A picture containing icon&#10;&#10;Description automatically generated" id="500" name="Google Shape;500;p49"/>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pic>
        <p:nvPicPr>
          <p:cNvPr id="501" name="Google Shape;501;p49"/>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
        <p:nvSpPr>
          <p:cNvPr id="502" name="Google Shape;502;p49"/>
          <p:cNvSpPr txBox="1"/>
          <p:nvPr/>
        </p:nvSpPr>
        <p:spPr>
          <a:xfrm>
            <a:off x="3644537" y="2024744"/>
            <a:ext cx="8188234" cy="324798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Do you have </a:t>
            </a:r>
            <a:r>
              <a:rPr b="1" i="0" lang="cs-CZ" sz="3200" u="none" cap="none" strike="noStrike">
                <a:solidFill>
                  <a:schemeClr val="dk1"/>
                </a:solidFill>
                <a:latin typeface="Philosopher"/>
                <a:ea typeface="Philosopher"/>
                <a:cs typeface="Philosopher"/>
                <a:sym typeface="Philosopher"/>
              </a:rPr>
              <a:t>any questions </a:t>
            </a:r>
            <a:r>
              <a:rPr b="0" i="0" lang="cs-CZ" sz="3200" u="none" cap="none" strike="noStrike">
                <a:solidFill>
                  <a:schemeClr val="dk1"/>
                </a:solidFill>
                <a:latin typeface="Philosopher"/>
                <a:ea typeface="Philosopher"/>
                <a:cs typeface="Philosopher"/>
                <a:sym typeface="Philosopher"/>
              </a:rPr>
              <a:t>related to the content of the workshop? Feel free to ask them now!</a:t>
            </a:r>
            <a:endParaRPr b="0" i="0" sz="32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Evaluation &amp; Conclusion</a:t>
            </a:r>
            <a:endParaRPr b="1" i="0" sz="4000" u="none" cap="none" strike="noStrik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512" name="Google Shape;512;p5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513" name="Google Shape;513;p5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514" name="Google Shape;514;p50"/>
          <p:cNvSpPr txBox="1"/>
          <p:nvPr/>
        </p:nvSpPr>
        <p:spPr>
          <a:xfrm>
            <a:off x="1287236" y="2229898"/>
            <a:ext cx="10395857" cy="306510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What have you learned today? How will you be able to use your new knowledge and skills in the future?</a:t>
            </a:r>
            <a:endParaRPr/>
          </a:p>
          <a:p>
            <a:pPr indent="0" lvl="0" marL="0" marR="0" rtl="0" algn="ctr">
              <a:lnSpc>
                <a:spcPct val="100000"/>
              </a:lnSpc>
              <a:spcBef>
                <a:spcPts val="0"/>
              </a:spcBef>
              <a:spcAft>
                <a:spcPts val="0"/>
              </a:spcAft>
              <a:buClr>
                <a:schemeClr val="dk1"/>
              </a:buClr>
              <a:buSzPts val="1400"/>
              <a:buFont typeface="Philosopher"/>
              <a:buNone/>
            </a:pPr>
            <a:r>
              <a:t/>
            </a:r>
            <a:endParaRPr b="0"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0" i="0" lang="cs-CZ" sz="3200" u="none" cap="none" strike="noStrike">
                <a:solidFill>
                  <a:schemeClr val="dk1"/>
                </a:solidFill>
                <a:latin typeface="Philosopher"/>
                <a:ea typeface="Philosopher"/>
                <a:cs typeface="Philosopher"/>
                <a:sym typeface="Philosopher"/>
              </a:rPr>
              <a:t>Please, fill out the </a:t>
            </a:r>
            <a:r>
              <a:rPr b="1" i="0" lang="cs-CZ" sz="3200" u="none" cap="none" strike="noStrike">
                <a:solidFill>
                  <a:schemeClr val="dk1"/>
                </a:solidFill>
                <a:latin typeface="Philosopher"/>
                <a:ea typeface="Philosopher"/>
                <a:cs typeface="Philosopher"/>
                <a:sym typeface="Philosopher"/>
              </a:rPr>
              <a:t>online evaluation survey</a:t>
            </a:r>
            <a:r>
              <a:rPr b="0" i="0" lang="cs-CZ" sz="3200" u="none" cap="none" strike="noStrike">
                <a:solidFill>
                  <a:schemeClr val="dk1"/>
                </a:solidFill>
                <a:latin typeface="Philosopher"/>
                <a:ea typeface="Philosopher"/>
                <a:cs typeface="Philosopher"/>
                <a:sym typeface="Philosopher"/>
              </a:rPr>
              <a:t>!</a:t>
            </a:r>
            <a:endParaRPr b="0" i="0" sz="3200" u="none" cap="none" strike="noStrik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83" name="Google Shape;83;p15"/>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1</a:t>
            </a:r>
            <a:endParaRPr b="1" i="0" sz="1800" u="none" cap="none" strike="noStrik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b="0" i="0" lang="cs-CZ" sz="2400" u="none" cap="none" strike="noStrike">
                <a:solidFill>
                  <a:schemeClr val="dk1"/>
                </a:solidFill>
                <a:latin typeface="Roboto"/>
                <a:ea typeface="Roboto"/>
                <a:cs typeface="Roboto"/>
                <a:sym typeface="Roboto"/>
              </a:rPr>
              <a:t>Introduction</a:t>
            </a:r>
            <a:br>
              <a:rPr b="0" i="0" lang="cs-CZ" sz="2400" u="none" cap="none" strike="noStrike">
                <a:solidFill>
                  <a:schemeClr val="dk1"/>
                </a:solidFill>
                <a:latin typeface="Roboto"/>
                <a:ea typeface="Roboto"/>
                <a:cs typeface="Roboto"/>
                <a:sym typeface="Roboto"/>
              </a:rPr>
            </a:br>
            <a:r>
              <a:rPr b="0" i="0" lang="cs-CZ" sz="2400" u="none" cap="none" strike="noStrike">
                <a:solidFill>
                  <a:schemeClr val="dk1"/>
                </a:solidFill>
                <a:latin typeface="Roboto"/>
                <a:ea typeface="Roboto"/>
                <a:cs typeface="Roboto"/>
                <a:sym typeface="Roboto"/>
              </a:rPr>
              <a:t>&amp; icebreaker</a:t>
            </a:r>
            <a:endParaRPr b="0" i="0" sz="2400" u="none" cap="none" strike="noStrike">
              <a:solidFill>
                <a:schemeClr val="dk1"/>
              </a:solidFill>
              <a:latin typeface="Roboto"/>
              <a:ea typeface="Roboto"/>
              <a:cs typeface="Roboto"/>
              <a:sym typeface="Roboto"/>
            </a:endParaRPr>
          </a:p>
        </p:txBody>
      </p:sp>
      <p:pic>
        <p:nvPicPr>
          <p:cNvPr id="86" name="Google Shape;86;p15"/>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erson sitting at a desk with a computer and papers on it&#10;&#10;Description automatically generated with low confidence" id="519" name="Google Shape;519;p51"/>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6600" u="none" cap="none" strike="noStrike">
                <a:solidFill>
                  <a:schemeClr val="dk1"/>
                </a:solidFill>
                <a:latin typeface="Roboto"/>
                <a:ea typeface="Roboto"/>
                <a:cs typeface="Roboto"/>
                <a:sym typeface="Roboto"/>
              </a:rPr>
              <a:t>THANK YOU!</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522" name="Google Shape;522;p51"/>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523" name="Google Shape;523;p51"/>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529" name="Google Shape;529;p52"/>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530" name="Google Shape;530;p52"/>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531" name="Google Shape;531;p52"/>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532" name="Google Shape;532;p52"/>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533" name="Google Shape;533;p52"/>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534" name="Google Shape;534;p52"/>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535" name="Google Shape;535;p52"/>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536" name="Google Shape;536;p52"/>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537" name="Google Shape;537;p52"/>
          <p:cNvSpPr txBox="1"/>
          <p:nvPr/>
        </p:nvSpPr>
        <p:spPr>
          <a:xfrm>
            <a:off x="5760827" y="6460532"/>
            <a:ext cx="535038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indent="0" lvl="0" marL="0" marR="0" rtl="0" algn="ctr">
              <a:lnSpc>
                <a:spcPct val="100000"/>
              </a:lnSpc>
              <a:spcBef>
                <a:spcPts val="0"/>
              </a:spcBef>
              <a:spcAft>
                <a:spcPts val="0"/>
              </a:spcAft>
              <a:buNone/>
            </a:pPr>
            <a:r>
              <a:rPr b="0" baseline="30000" i="0" lang="cs-CZ" sz="800" u="none" cap="none" strike="noStrike">
                <a:solidFill>
                  <a:srgbClr val="000000"/>
                </a:solidFill>
                <a:latin typeface="Noto Sans"/>
                <a:ea typeface="Noto Sans"/>
                <a:cs typeface="Noto Sans"/>
                <a:sym typeface="Noto Sans"/>
              </a:rPr>
              <a:t>Project Number: 2022-1-LT01-KA220-ADU-000085898</a:t>
            </a:r>
            <a:endParaRPr b="1" baseline="30000" i="0" sz="800" u="none" cap="none" strike="noStrike">
              <a:solidFill>
                <a:srgbClr val="000000"/>
              </a:solidFill>
              <a:latin typeface="Noto Sans"/>
              <a:ea typeface="Noto Sans"/>
              <a:cs typeface="Noto Sans"/>
              <a:sym typeface="Noto Sans"/>
            </a:endParaRPr>
          </a:p>
        </p:txBody>
      </p:sp>
      <p:pic>
        <p:nvPicPr>
          <p:cNvPr descr="Logo&#10;&#10;Description automatically generated" id="538" name="Google Shape;538;p52"/>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539" name="Google Shape;539;p52"/>
          <p:cNvPicPr preferRelativeResize="0"/>
          <p:nvPr/>
        </p:nvPicPr>
        <p:blipFill rotWithShape="1">
          <a:blip r:embed="rId12">
            <a:alphaModFix/>
          </a:blip>
          <a:srcRect b="0" l="0" r="0" t="0"/>
          <a:stretch/>
        </p:blipFill>
        <p:spPr>
          <a:xfrm>
            <a:off x="166608" y="6355889"/>
            <a:ext cx="2247900" cy="4609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 person&#10;&#10;Description automatically generated" id="92" name="Google Shape;92;p16"/>
          <p:cNvPicPr preferRelativeResize="0"/>
          <p:nvPr>
            <p:ph idx="2" type="pic"/>
          </p:nvPr>
        </p:nvPicPr>
        <p:blipFill rotWithShape="1">
          <a:blip r:embed="rId3">
            <a:alphaModFix/>
          </a:blip>
          <a:srcRect b="7813" l="0" r="0" t="7812"/>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Hello</a:t>
            </a:r>
            <a:r>
              <a:rPr b="1" i="0" lang="cs-CZ" sz="1800" u="none" cap="none" strike="noStrike">
                <a:solidFill>
                  <a:schemeClr val="dk1"/>
                </a:solidFill>
                <a:latin typeface="Philosopher"/>
                <a:ea typeface="Philosopher"/>
                <a:cs typeface="Philosopher"/>
                <a:sym typeface="Philosopher"/>
              </a:rPr>
              <a:t>!</a:t>
            </a:r>
            <a:endParaRPr b="1" i="0" sz="1800" u="none" cap="none" strike="noStrik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dk1"/>
              </a:buClr>
              <a:buSzPts val="1000"/>
              <a:buFont typeface="Roboto"/>
              <a:buNone/>
            </a:pPr>
            <a:r>
              <a:rPr b="0" i="0" lang="cs-CZ" sz="1600" u="none" cap="none" strike="noStrike">
                <a:solidFill>
                  <a:schemeClr val="dk1"/>
                </a:solidFill>
                <a:latin typeface="Philosopher"/>
                <a:ea typeface="Philosopher"/>
                <a:cs typeface="Philosopher"/>
                <a:sym typeface="Philosopher"/>
              </a:rPr>
              <a:t>In this presentation, we'll explore how adult educators can develop their own digital micro-learning resources to support low-skilled adults.</a:t>
            </a:r>
            <a:endParaRPr b="0" i="0" sz="1600" u="none" cap="none" strike="noStrike">
              <a:solidFill>
                <a:schemeClr val="dk1"/>
              </a:solidFill>
              <a:latin typeface="Philosopher"/>
              <a:ea typeface="Philosopher"/>
              <a:cs typeface="Philosopher"/>
              <a:sym typeface="Philosopher"/>
            </a:endParaRPr>
          </a:p>
          <a:p>
            <a:pPr indent="0" lvl="0" marL="0" marR="0" rtl="0" algn="just">
              <a:lnSpc>
                <a:spcPct val="150000"/>
              </a:lnSpc>
              <a:spcBef>
                <a:spcPts val="0"/>
              </a:spcBef>
              <a:spcAft>
                <a:spcPts val="0"/>
              </a:spcAft>
              <a:buClr>
                <a:schemeClr val="dk1"/>
              </a:buClr>
              <a:buSzPts val="1000"/>
              <a:buFont typeface="Roboto"/>
              <a:buNone/>
            </a:pPr>
            <a:r>
              <a:rPr b="0" i="0" lang="cs-CZ" sz="1600" u="none" cap="none" strike="noStrike">
                <a:solidFill>
                  <a:schemeClr val="dk1"/>
                </a:solidFill>
                <a:latin typeface="Philosopher"/>
                <a:ea typeface="Philosopher"/>
                <a:cs typeface="Philosopher"/>
                <a:sym typeface="Philosopher"/>
              </a:rPr>
              <a:t>By the end of this presentation, you'll have a better understanding of the tools and strategies needed to create effective micro-learning resources.</a:t>
            </a:r>
            <a:endParaRPr b="0" i="0" sz="1600" u="none" cap="none" strike="noStrike">
              <a:solidFill>
                <a:schemeClr val="dk1"/>
              </a:solidFill>
              <a:latin typeface="Philosopher"/>
              <a:ea typeface="Philosopher"/>
              <a:cs typeface="Philosopher"/>
              <a:sym typeface="Philosopher"/>
            </a:endParaRPr>
          </a:p>
        </p:txBody>
      </p:sp>
      <p:pic>
        <p:nvPicPr>
          <p:cNvPr descr="A picture containing icon&#10;&#10;Description automatically generated" id="95" name="Google Shape;95;p16"/>
          <p:cNvPicPr preferRelativeResize="0"/>
          <p:nvPr/>
        </p:nvPicPr>
        <p:blipFill rotWithShape="1">
          <a:blip r:embed="rId4">
            <a:alphaModFix/>
          </a:blip>
          <a:srcRect b="0" l="0" r="0" t="0"/>
          <a:stretch/>
        </p:blipFill>
        <p:spPr>
          <a:xfrm>
            <a:off x="10037933" y="-45061"/>
            <a:ext cx="2386989" cy="1687495"/>
          </a:xfrm>
          <a:prstGeom prst="rect">
            <a:avLst/>
          </a:prstGeom>
          <a:noFill/>
          <a:ln>
            <a:noFill/>
          </a:ln>
        </p:spPr>
      </p:pic>
      <p:pic>
        <p:nvPicPr>
          <p:cNvPr id="96" name="Google Shape;96;p16"/>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erson walking on a beach&#10;&#10;Description automatically generated with medium confidence" id="101" name="Google Shape;101;p17"/>
          <p:cNvPicPr preferRelativeResize="0"/>
          <p:nvPr>
            <p:ph idx="2" type="pic"/>
          </p:nvPr>
        </p:nvPicPr>
        <p:blipFill rotWithShape="1">
          <a:blip r:embed="rId3">
            <a:alphaModFix/>
          </a:blip>
          <a:srcRect b="7813" l="0" r="0" t="7812"/>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Did you know that in many European countries, the majority of low-skilled adults are not receiving the education and training they need to succeed in today's workforce? </a:t>
            </a:r>
            <a:endParaRPr b="1"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b="1" i="0" sz="32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rPr b="1" i="0" lang="cs-CZ" sz="3200" u="none" cap="none" strike="noStrike">
                <a:solidFill>
                  <a:schemeClr val="dk1"/>
                </a:solidFill>
                <a:latin typeface="Philosopher"/>
                <a:ea typeface="Philosopher"/>
                <a:cs typeface="Philosopher"/>
                <a:sym typeface="Philosopher"/>
              </a:rPr>
              <a:t>Micro-learning resources could be the key to reaching these individuals.</a:t>
            </a:r>
            <a:endParaRPr b="1" i="0" sz="3200" u="none" cap="none" strike="noStrike">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Philosopher"/>
              <a:buNone/>
            </a:pPr>
            <a:r>
              <a:t/>
            </a:r>
            <a:endParaRPr b="1" i="0" sz="6600" u="none" cap="none" strike="noStrike">
              <a:solidFill>
                <a:schemeClr val="dk1"/>
              </a:solidFill>
              <a:latin typeface="Philosopher"/>
              <a:ea typeface="Philosopher"/>
              <a:cs typeface="Philosopher"/>
              <a:sym typeface="Philosopher"/>
            </a:endParaRPr>
          </a:p>
        </p:txBody>
      </p:sp>
      <p:pic>
        <p:nvPicPr>
          <p:cNvPr id="105" name="Google Shape;105;p17"/>
          <p:cNvPicPr preferRelativeResize="0"/>
          <p:nvPr/>
        </p:nvPicPr>
        <p:blipFill rotWithShape="1">
          <a:blip r:embed="rId4">
            <a:alphaModFix/>
          </a:blip>
          <a:srcRect b="0" l="0" r="0" t="0"/>
          <a:stretch/>
        </p:blipFill>
        <p:spPr>
          <a:xfrm>
            <a:off x="304800" y="6454100"/>
            <a:ext cx="1143767" cy="249086"/>
          </a:xfrm>
          <a:prstGeom prst="rect">
            <a:avLst/>
          </a:prstGeom>
          <a:noFill/>
          <a:ln>
            <a:noFill/>
          </a:ln>
        </p:spPr>
      </p:pic>
      <p:pic>
        <p:nvPicPr>
          <p:cNvPr id="106" name="Google Shape;106;p17"/>
          <p:cNvPicPr preferRelativeResize="0"/>
          <p:nvPr/>
        </p:nvPicPr>
        <p:blipFill rotWithShape="1">
          <a:blip r:embed="rId5">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nvSpPr>
        <p:spPr>
          <a:xfrm>
            <a:off x="4228809" y="591032"/>
            <a:ext cx="3734381" cy="19579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400" u="none" cap="none" strike="noStrike">
                <a:solidFill>
                  <a:schemeClr val="dk1"/>
                </a:solidFill>
                <a:latin typeface="Philosopher"/>
                <a:ea typeface="Philosopher"/>
                <a:cs typeface="Philosopher"/>
                <a:sym typeface="Philosopher"/>
              </a:rPr>
              <a:t>Activity 1: Icebreaker – Digital Scavenger Hunt</a:t>
            </a:r>
            <a:endParaRPr b="1" i="0" sz="2400" u="none" cap="none" strike="noStrike">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6" name="Google Shape;116;p18"/>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17" name="Google Shape;117;p18"/>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18" name="Google Shape;118;p18"/>
          <p:cNvSpPr txBox="1"/>
          <p:nvPr/>
        </p:nvSpPr>
        <p:spPr>
          <a:xfrm>
            <a:off x="707571" y="1718434"/>
            <a:ext cx="10651106" cy="440120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Divide the participants into </a:t>
            </a:r>
            <a:r>
              <a:rPr b="1" i="0" lang="cs-CZ" sz="2000" u="none" cap="none" strike="noStrike">
                <a:solidFill>
                  <a:srgbClr val="000000"/>
                </a:solidFill>
                <a:latin typeface="Philosopher"/>
                <a:ea typeface="Philosopher"/>
                <a:cs typeface="Philosopher"/>
                <a:sym typeface="Philosopher"/>
              </a:rPr>
              <a:t>teams of 3-4 people</a:t>
            </a:r>
            <a:r>
              <a:rPr b="0" i="0" lang="cs-CZ" sz="2000" u="none" cap="none" strike="noStrike">
                <a:solidFill>
                  <a:srgbClr val="000000"/>
                </a:solidFill>
                <a:latin typeface="Philosopher"/>
                <a:ea typeface="Philosopher"/>
                <a:cs typeface="Philosopher"/>
                <a:sym typeface="Philosopher"/>
              </a:rPr>
              <a:t>.</a:t>
            </a:r>
            <a:endParaRPr/>
          </a:p>
          <a:p>
            <a:pPr indent="-215900" lvl="0" marL="3429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Philosopher"/>
              <a:ea typeface="Philosopher"/>
              <a:cs typeface="Philosopher"/>
              <a:sym typeface="Philosophe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Give each </a:t>
            </a:r>
            <a:r>
              <a:rPr b="1" i="0" lang="cs-CZ" sz="2000" u="none" cap="none" strike="noStrike">
                <a:solidFill>
                  <a:srgbClr val="000000"/>
                </a:solidFill>
                <a:latin typeface="Philosopher"/>
                <a:ea typeface="Philosopher"/>
                <a:cs typeface="Philosopher"/>
                <a:sym typeface="Philosopher"/>
              </a:rPr>
              <a:t>team a list of digital tools, platforms, or apps</a:t>
            </a:r>
            <a:r>
              <a:rPr b="0" i="0" lang="cs-CZ" sz="2000" u="none" cap="none" strike="noStrike">
                <a:solidFill>
                  <a:srgbClr val="000000"/>
                </a:solidFill>
                <a:latin typeface="Philosopher"/>
                <a:ea typeface="Philosopher"/>
                <a:cs typeface="Philosopher"/>
                <a:sym typeface="Philosopher"/>
              </a:rPr>
              <a:t> that can be used to create micro-learning resources. For example, you could include tools like Canva, Quizlet, or Kahoot.</a:t>
            </a:r>
            <a:endParaRPr/>
          </a:p>
          <a:p>
            <a:pPr indent="-215900" lvl="0" marL="3429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Philosopher"/>
              <a:ea typeface="Philosopher"/>
              <a:cs typeface="Philosopher"/>
              <a:sym typeface="Philosophe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Ask the teams to use their smartphones or laptops to </a:t>
            </a:r>
            <a:r>
              <a:rPr b="1" i="0" lang="cs-CZ" sz="2000" u="none" cap="none" strike="noStrike">
                <a:solidFill>
                  <a:srgbClr val="000000"/>
                </a:solidFill>
                <a:latin typeface="Philosopher"/>
                <a:ea typeface="Philosopher"/>
                <a:cs typeface="Philosopher"/>
                <a:sym typeface="Philosopher"/>
              </a:rPr>
              <a:t>search for information</a:t>
            </a:r>
            <a:r>
              <a:rPr b="0" i="0" lang="cs-CZ" sz="2000" u="none" cap="none" strike="noStrike">
                <a:solidFill>
                  <a:srgbClr val="000000"/>
                </a:solidFill>
                <a:latin typeface="Philosopher"/>
                <a:ea typeface="Philosopher"/>
                <a:cs typeface="Philosopher"/>
                <a:sym typeface="Philosopher"/>
              </a:rPr>
              <a:t> about each tool on the list. They should try to find out what the tool is </a:t>
            </a:r>
            <a:r>
              <a:rPr b="1" i="0" lang="cs-CZ" sz="2000" u="none" cap="none" strike="noStrike">
                <a:solidFill>
                  <a:srgbClr val="000000"/>
                </a:solidFill>
                <a:latin typeface="Philosopher"/>
                <a:ea typeface="Philosopher"/>
                <a:cs typeface="Philosopher"/>
                <a:sym typeface="Philosopher"/>
              </a:rPr>
              <a:t>used for, how it works, and any advantages or disadvantages</a:t>
            </a:r>
            <a:r>
              <a:rPr b="0" i="0" lang="cs-CZ" sz="2000" u="none" cap="none" strike="noStrike">
                <a:solidFill>
                  <a:srgbClr val="000000"/>
                </a:solidFill>
                <a:latin typeface="Philosopher"/>
                <a:ea typeface="Philosopher"/>
                <a:cs typeface="Philosopher"/>
                <a:sym typeface="Philosopher"/>
              </a:rPr>
              <a:t>.</a:t>
            </a:r>
            <a:endParaRPr/>
          </a:p>
          <a:p>
            <a:pPr indent="-215900" lvl="0" marL="3429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Philosopher"/>
              <a:ea typeface="Philosopher"/>
              <a:cs typeface="Philosopher"/>
              <a:sym typeface="Philosophe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Once they have found the information, they should share it with the rest of their team and decide which tool they think would be </a:t>
            </a:r>
            <a:r>
              <a:rPr b="1" i="0" lang="cs-CZ" sz="2000" u="none" cap="none" strike="noStrike">
                <a:solidFill>
                  <a:srgbClr val="000000"/>
                </a:solidFill>
                <a:latin typeface="Philosopher"/>
                <a:ea typeface="Philosopher"/>
                <a:cs typeface="Philosopher"/>
                <a:sym typeface="Philosopher"/>
              </a:rPr>
              <a:t>most useful for creating micro-learning resources</a:t>
            </a:r>
            <a:r>
              <a:rPr b="0" i="0" lang="cs-CZ" sz="2000" u="none" cap="none" strike="noStrike">
                <a:solidFill>
                  <a:srgbClr val="000000"/>
                </a:solidFill>
                <a:latin typeface="Philosopher"/>
                <a:ea typeface="Philosopher"/>
                <a:cs typeface="Philosopher"/>
                <a:sym typeface="Philosopher"/>
              </a:rPr>
              <a:t>.</a:t>
            </a:r>
            <a:endParaRPr/>
          </a:p>
          <a:p>
            <a:pPr indent="-215900" lvl="0" marL="3429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Philosopher"/>
              <a:ea typeface="Philosopher"/>
              <a:cs typeface="Philosopher"/>
              <a:sym typeface="Philosopher"/>
            </a:endParaRPr>
          </a:p>
          <a:p>
            <a:pPr indent="-342900" lvl="0" marL="342900" marR="0" rtl="0" algn="just">
              <a:lnSpc>
                <a:spcPct val="100000"/>
              </a:lnSpc>
              <a:spcBef>
                <a:spcPts val="0"/>
              </a:spcBef>
              <a:spcAft>
                <a:spcPts val="0"/>
              </a:spcAft>
              <a:buClr>
                <a:srgbClr val="000000"/>
              </a:buClr>
              <a:buSzPts val="2000"/>
              <a:buFont typeface="Arial"/>
              <a:buAutoNum type="arabicPeriod"/>
            </a:pPr>
            <a:r>
              <a:rPr b="0" i="0" lang="cs-CZ" sz="2000" u="none" cap="none" strike="noStrike">
                <a:solidFill>
                  <a:srgbClr val="000000"/>
                </a:solidFill>
                <a:latin typeface="Philosopher"/>
                <a:ea typeface="Philosopher"/>
                <a:cs typeface="Philosopher"/>
                <a:sym typeface="Philosopher"/>
              </a:rPr>
              <a:t>Finally, ask each team to </a:t>
            </a:r>
            <a:r>
              <a:rPr b="1" i="0" lang="cs-CZ" sz="2000" u="none" cap="none" strike="noStrike">
                <a:solidFill>
                  <a:srgbClr val="000000"/>
                </a:solidFill>
                <a:latin typeface="Philosopher"/>
                <a:ea typeface="Philosopher"/>
                <a:cs typeface="Philosopher"/>
                <a:sym typeface="Philosopher"/>
              </a:rPr>
              <a:t>present their chosen tool </a:t>
            </a:r>
            <a:r>
              <a:rPr b="0" i="0" lang="cs-CZ" sz="2000" u="none" cap="none" strike="noStrike">
                <a:solidFill>
                  <a:srgbClr val="000000"/>
                </a:solidFill>
                <a:latin typeface="Philosopher"/>
                <a:ea typeface="Philosopher"/>
                <a:cs typeface="Philosopher"/>
                <a:sym typeface="Philosopher"/>
              </a:rPr>
              <a:t>and explain why they think it would be effective for creating digital micro-learning resources.</a:t>
            </a:r>
            <a:endParaRPr b="0" i="0" sz="20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24" name="Google Shape;124;p19"/>
          <p:cNvPicPr preferRelativeResize="0"/>
          <p:nvPr>
            <p:ph idx="2" type="pic"/>
          </p:nvPr>
        </p:nvPicPr>
        <p:blipFill rotWithShape="1">
          <a:blip r:embed="rId3">
            <a:alphaModFix/>
          </a:blip>
          <a:srcRect b="0" l="14652" r="14652" t="0"/>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cs-CZ" sz="1800" u="none" cap="none" strike="noStrike">
                <a:solidFill>
                  <a:schemeClr val="dk1"/>
                </a:solidFill>
                <a:latin typeface="Philosopher"/>
                <a:ea typeface="Philosopher"/>
                <a:cs typeface="Philosopher"/>
                <a:sym typeface="Philosopher"/>
              </a:rPr>
              <a:t>Part 2</a:t>
            </a:r>
            <a:endParaRPr b="1" i="0" sz="1800" u="none" cap="none" strike="noStrik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400"/>
              <a:buFont typeface="Arial"/>
              <a:buNone/>
            </a:pPr>
            <a:r>
              <a:rPr b="0" i="0" lang="cs-CZ" sz="2400" u="none" cap="none" strike="noStrike">
                <a:solidFill>
                  <a:schemeClr val="dk1"/>
                </a:solidFill>
                <a:latin typeface="Roboto"/>
                <a:ea typeface="Roboto"/>
                <a:cs typeface="Roboto"/>
                <a:sym typeface="Roboto"/>
              </a:rPr>
              <a:t>Overview of micro-learning and its benefits </a:t>
            </a:r>
            <a:endParaRPr b="0" i="0" sz="2400" u="none" cap="none" strike="noStrike">
              <a:solidFill>
                <a:schemeClr val="dk1"/>
              </a:solidFill>
              <a:latin typeface="Roboto"/>
              <a:ea typeface="Roboto"/>
              <a:cs typeface="Roboto"/>
              <a:sym typeface="Roboto"/>
            </a:endParaRPr>
          </a:p>
        </p:txBody>
      </p:sp>
      <p:pic>
        <p:nvPicPr>
          <p:cNvPr id="127" name="Google Shape;127;p19"/>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2800" u="none" cap="none" strike="noStrike">
                <a:solidFill>
                  <a:schemeClr val="dk1"/>
                </a:solidFill>
                <a:latin typeface="Philosopher"/>
                <a:ea typeface="Philosopher"/>
                <a:cs typeface="Philosopher"/>
                <a:sym typeface="Philosopher"/>
              </a:rPr>
              <a:t>What is micro-learning?</a:t>
            </a:r>
            <a:endParaRPr b="1" i="0" sz="2800" u="none" cap="none" strike="noStrik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7" name="Google Shape;137;p2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pic>
        <p:nvPicPr>
          <p:cNvPr id="138" name="Google Shape;138;p20"/>
          <p:cNvPicPr preferRelativeResize="0"/>
          <p:nvPr/>
        </p:nvPicPr>
        <p:blipFill rotWithShape="1">
          <a:blip r:embed="rId4">
            <a:alphaModFix/>
          </a:blip>
          <a:srcRect b="0" l="0" r="0" t="0"/>
          <a:stretch/>
        </p:blipFill>
        <p:spPr>
          <a:xfrm>
            <a:off x="163286" y="6283219"/>
            <a:ext cx="2247900" cy="460922"/>
          </a:xfrm>
          <a:prstGeom prst="rect">
            <a:avLst/>
          </a:prstGeom>
          <a:noFill/>
          <a:ln>
            <a:noFill/>
          </a:ln>
        </p:spPr>
      </p:pic>
      <p:sp>
        <p:nvSpPr>
          <p:cNvPr id="139" name="Google Shape;139;p20"/>
          <p:cNvSpPr txBox="1"/>
          <p:nvPr/>
        </p:nvSpPr>
        <p:spPr>
          <a:xfrm>
            <a:off x="707571" y="1718434"/>
            <a:ext cx="10651106" cy="45243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is an approach to learning that </a:t>
            </a:r>
            <a:r>
              <a:rPr b="1" i="0" lang="cs-CZ" sz="2400" u="none" cap="none" strike="noStrike">
                <a:solidFill>
                  <a:srgbClr val="000000"/>
                </a:solidFill>
                <a:latin typeface="Philosopher"/>
                <a:ea typeface="Philosopher"/>
                <a:cs typeface="Philosopher"/>
                <a:sym typeface="Philosopher"/>
              </a:rPr>
              <a:t>delivers information in small, bite-sized chunks</a:t>
            </a:r>
            <a:r>
              <a:rPr b="0" i="0" lang="cs-CZ" sz="2400" u="none" cap="none" strike="noStrike">
                <a:solidFill>
                  <a:srgbClr val="000000"/>
                </a:solidFill>
                <a:latin typeface="Philosopher"/>
                <a:ea typeface="Philosopher"/>
                <a:cs typeface="Philosopher"/>
                <a:sym typeface="Philosopher"/>
              </a:rPr>
              <a:t>.</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These chunks are typically no more than </a:t>
            </a:r>
            <a:r>
              <a:rPr b="1" i="0" lang="cs-CZ" sz="2400" u="none" cap="none" strike="noStrike">
                <a:solidFill>
                  <a:srgbClr val="000000"/>
                </a:solidFill>
                <a:latin typeface="Philosopher"/>
                <a:ea typeface="Philosopher"/>
                <a:cs typeface="Philosopher"/>
                <a:sym typeface="Philosopher"/>
              </a:rPr>
              <a:t>a few minutes long </a:t>
            </a:r>
            <a:r>
              <a:rPr b="0" i="0" lang="cs-CZ" sz="2400" u="none" cap="none" strike="noStrike">
                <a:solidFill>
                  <a:srgbClr val="000000"/>
                </a:solidFill>
                <a:latin typeface="Philosopher"/>
                <a:ea typeface="Philosopher"/>
                <a:cs typeface="Philosopher"/>
                <a:sym typeface="Philosopher"/>
              </a:rPr>
              <a:t>and can be delivered through a variety of </a:t>
            </a:r>
            <a:r>
              <a:rPr b="1" i="0" lang="cs-CZ" sz="2400" u="none" cap="none" strike="noStrike">
                <a:solidFill>
                  <a:srgbClr val="000000"/>
                </a:solidFill>
                <a:latin typeface="Philosopher"/>
                <a:ea typeface="Philosopher"/>
                <a:cs typeface="Philosopher"/>
                <a:sym typeface="Philosopher"/>
              </a:rPr>
              <a:t>digital channels.</a:t>
            </a: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can be used to supplement or </a:t>
            </a:r>
            <a:r>
              <a:rPr b="1" i="0" lang="cs-CZ" sz="2400" u="none" cap="none" strike="noStrike">
                <a:solidFill>
                  <a:srgbClr val="000000"/>
                </a:solidFill>
                <a:latin typeface="Philosopher"/>
                <a:ea typeface="Philosopher"/>
                <a:cs typeface="Philosopher"/>
                <a:sym typeface="Philosopher"/>
              </a:rPr>
              <a:t>reinforce traditional forms of learning</a:t>
            </a:r>
            <a:r>
              <a:rPr b="0" i="0" lang="cs-CZ" sz="2400" u="none" cap="none" strike="noStrike">
                <a:solidFill>
                  <a:srgbClr val="000000"/>
                </a:solidFill>
                <a:latin typeface="Philosopher"/>
                <a:ea typeface="Philosopher"/>
                <a:cs typeface="Philosopher"/>
                <a:sym typeface="Philosopher"/>
              </a:rPr>
              <a:t>, or as a standalone approach for learners who prefer shorter, more focused learning sessions.</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ctr">
              <a:lnSpc>
                <a:spcPct val="100000"/>
              </a:lnSpc>
              <a:spcBef>
                <a:spcPts val="0"/>
              </a:spcBef>
              <a:spcAft>
                <a:spcPts val="0"/>
              </a:spcAft>
              <a:buNone/>
            </a:pPr>
            <a:r>
              <a:rPr b="0" i="0" lang="cs-CZ" sz="2400" u="none" cap="none" strike="noStrike">
                <a:solidFill>
                  <a:srgbClr val="000000"/>
                </a:solidFill>
                <a:latin typeface="Philosopher"/>
                <a:ea typeface="Philosopher"/>
                <a:cs typeface="Philosopher"/>
                <a:sym typeface="Philosopher"/>
              </a:rPr>
              <a:t>Micro-learning can be used to </a:t>
            </a:r>
            <a:r>
              <a:rPr b="1" i="0" lang="cs-CZ" sz="2400" u="none" cap="none" strike="noStrike">
                <a:solidFill>
                  <a:srgbClr val="000000"/>
                </a:solidFill>
                <a:latin typeface="Philosopher"/>
                <a:ea typeface="Philosopher"/>
                <a:cs typeface="Philosopher"/>
                <a:sym typeface="Philosopher"/>
              </a:rPr>
              <a:t>provide just-in-time information</a:t>
            </a:r>
            <a:r>
              <a:rPr b="0" i="0" lang="cs-CZ" sz="2400" u="none" cap="none" strike="noStrike">
                <a:solidFill>
                  <a:srgbClr val="000000"/>
                </a:solidFill>
                <a:latin typeface="Philosopher"/>
                <a:ea typeface="Philosopher"/>
                <a:cs typeface="Philosopher"/>
                <a:sym typeface="Philosopher"/>
              </a:rPr>
              <a:t>, allowing learners to quickly and easily access information when they need it most.</a:t>
            </a:r>
            <a:endParaRPr b="0" i="0" sz="2400" u="none" cap="none" strike="noStrike">
              <a:solidFill>
                <a:srgbClr val="000000"/>
              </a:solidFill>
              <a:latin typeface="Philosopher"/>
              <a:ea typeface="Philosopher"/>
              <a:cs typeface="Philosopher"/>
              <a:sym typeface="Philosophe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