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
      <p:font typeface="Noto Sans"/>
      <p:regular r:id="rId27"/>
      <p:bold r:id="rId28"/>
      <p:italic r:id="rId29"/>
      <p:boldItalic r:id="rId30"/>
    </p:embeddedFont>
    <p:embeddedFont>
      <p:font typeface="Philosopher"/>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NotoSans-bold.fntdata"/><Relationship Id="rId27" Type="http://schemas.openxmlformats.org/officeDocument/2006/relationships/font" Target="fonts/Noto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hilosopher-regular.fntdata"/><Relationship Id="rId30" Type="http://schemas.openxmlformats.org/officeDocument/2006/relationships/font" Target="fonts/NotoSans-boldItalic.fntdata"/><Relationship Id="rId11" Type="http://schemas.openxmlformats.org/officeDocument/2006/relationships/slide" Target="slides/slide6.xml"/><Relationship Id="rId33" Type="http://schemas.openxmlformats.org/officeDocument/2006/relationships/font" Target="fonts/Philosopher-italic.fntdata"/><Relationship Id="rId10" Type="http://schemas.openxmlformats.org/officeDocument/2006/relationships/slide" Target="slides/slide5.xml"/><Relationship Id="rId32" Type="http://schemas.openxmlformats.org/officeDocument/2006/relationships/font" Target="fonts/Philosopher-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hilosoph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With H5P, content creators and educators can easily develop and integrate interactive elements into their websites, e-learning courses, and online platforms. It eliminates the need for complex coding or programming skills, as H5P offers a simple, intuitive interface for creating interactive content. Users can customize the appearance, behavior, and interactivity of each content type to meet their specific needs.</a:t>
            </a:r>
            <a:endParaRPr/>
          </a:p>
        </p:txBody>
      </p:sp>
      <p:sp>
        <p:nvSpPr>
          <p:cNvPr id="123" name="Google Shape;1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Quizlet is a powerful tool that offers a compact and user-friendly platform for practicing and mastering the material you need to learn. Whether you're a student looking to reinforce your understanding or a teacher seeking innovative ways to engage your students, Quizlet has got you covered.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cs-CZ"/>
              <a:t>With Quizlet, you can create personalized study sets that include flashcards, quizzes, and interactive games, tailored to your specific learning objectives. These study sets can be shared with others, allowing for collaborative learning and knowledge exchange. Additionally, Quizlet provides access to a vast library of user-generated study sets, covering a wide range of subjects and topics.</a:t>
            </a:r>
            <a:endParaRPr/>
          </a:p>
        </p:txBody>
      </p:sp>
      <p:sp>
        <p:nvSpPr>
          <p:cNvPr id="132" name="Google Shape;1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Genially is an innovative online tool that allows you to create captivating and interactive content in various formats, such as presentations, infographics, interactive videos, resumes, flow charts, and interactive images. With its wide range of features and functionalities, Genially empowers users to design visually stunning and engaging materials that captivate their audience.</a:t>
            </a:r>
            <a:endParaRPr/>
          </a:p>
        </p:txBody>
      </p:sp>
      <p:sp>
        <p:nvSpPr>
          <p:cNvPr id="141" name="Google Shape;1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50" name="Google Shape;1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Congratulations on completing your self-directed learning activities on micro-learning! Self-reflection is a crucial step in the learning process. </a:t>
            </a:r>
            <a:endParaRPr/>
          </a:p>
        </p:txBody>
      </p:sp>
      <p:sp>
        <p:nvSpPr>
          <p:cNvPr id="164" name="Google Shape;16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In certain instances, relying solely on a 12-hour online course might not be the most effective approach to fostering student engagement. This is where the concept of "Microlearning" comes into play. Microlearning entails acquiring knowledge through small, easily manageable portions of content that are delivered to learners precisely when and where they require it. The underlying principle involves breaking down the subject matter into concise, readily digestible elements that address specific learning objectives.</a:t>
            </a:r>
            <a:endParaRPr/>
          </a:p>
        </p:txBody>
      </p:sp>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cs-CZ">
                <a:solidFill>
                  <a:srgbClr val="374151"/>
                </a:solidFill>
                <a:latin typeface="Arial"/>
                <a:ea typeface="Arial"/>
                <a:cs typeface="Arial"/>
                <a:sym typeface="Arial"/>
              </a:rPr>
              <a:t>The tutorial video titled provides a step-by-step guide on utilizing Kahoot as a quiz creation tool. Russell explains important settings and features, including setting up a free Kahoot account, creating quizzes, previewing and sharing them, and testing quizzes. The video also covers logging in as a student, checking reports, and providing feedback. Russell emphasizes the use of the free version of Kahoot, showcasing its functionality in various educational settings. Additionally, the tutorial explores Kahoot's latest updates and discusses the limitations of the free version, suggesting paid options or alternative tools as alternatives.</a:t>
            </a:r>
            <a:endParaRPr>
              <a:latin typeface="Arial"/>
              <a:ea typeface="Arial"/>
              <a:cs typeface="Arial"/>
              <a:sym typeface="Arial"/>
            </a:endParaRPr>
          </a:p>
        </p:txBody>
      </p:sp>
      <p:sp>
        <p:nvSpPr>
          <p:cNvPr id="78" name="Google Shape;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This video serves as a complete introduction to Mentimeter, covering its key components and functionalities. It focuses on the various uses of the free tool and demonstrates how it can engage students in both online and classroom settings. With Mentimeter, you can create unlimited presentations, each containing up to three questions. The tool offers a wide range of question types, such as multiple choice and word clouds, enabling you to collect opinions and conduct voting among students. Mentimeter proves effective for online teaching, allowing quick creation and sharing of questions to assess student understanding. Furthermore, it can enhance in-person presentations by enabling real-time audience interaction through their mobile devices. Mentimeter's simplicity, customizable appearance, and ability to provide immediate feedback make it an ideal tool for engaging students and creating interactive lessons.</a:t>
            </a:r>
            <a:endParaRPr/>
          </a:p>
        </p:txBody>
      </p:sp>
      <p:sp>
        <p:nvSpPr>
          <p:cNvPr id="87" name="Google Shape;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cs-CZ">
                <a:solidFill>
                  <a:srgbClr val="374151"/>
                </a:solidFill>
                <a:latin typeface="Arial"/>
                <a:ea typeface="Arial"/>
                <a:cs typeface="Arial"/>
                <a:sym typeface="Arial"/>
              </a:rPr>
              <a:t>In this video, you'll find a comprehensive overview of Articulate 360, a leading course development tool and course authoring tool. Articulate 360 comprises a collection of eight applications, including Storyline 360 and Rise 360. This free tutorial series covers everything from beginners to experts, providing a one-stop resource for learning Articulate Storyline and getting started with your first course creation.</a:t>
            </a:r>
            <a:endParaRPr>
              <a:latin typeface="Arial"/>
              <a:ea typeface="Arial"/>
              <a:cs typeface="Arial"/>
              <a:sym typeface="Arial"/>
            </a:endParaRPr>
          </a:p>
        </p:txBody>
      </p:sp>
      <p:sp>
        <p:nvSpPr>
          <p:cNvPr id="96" name="Google Shape;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This video provides a complete Canva tutorial for beginners, explaining all the functionalities, effects, and techniques you can employ to create engaging graphics. Canva is a free publishing and graphics design tool that allows you to ideate, create, and publish graphics and images for social media, websites, blogs, presentations, posters, flyers, and more. </a:t>
            </a:r>
            <a:endParaRPr/>
          </a:p>
        </p:txBody>
      </p:sp>
      <p:sp>
        <p:nvSpPr>
          <p:cNvPr id="105" name="Google Shape;10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Powtoon is renowned for its user-friendliness and ease of use, making it accessible to both novices and experienced users. By following this super helpful tutorial, you'll quickly grasp the fundamentals and unlock the full potential of Powtoon, enabling you to create engaging and visually appealing animated videos that captivate your audience.</a:t>
            </a:r>
            <a:endParaRPr/>
          </a:p>
        </p:txBody>
      </p:sp>
      <p:sp>
        <p:nvSpPr>
          <p:cNvPr id="114" name="Google Shape;11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4"/>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7" name="Shape 17"/>
        <p:cNvGrpSpPr/>
        <p:nvPr/>
      </p:nvGrpSpPr>
      <p:grpSpPr>
        <a:xfrm>
          <a:off x="0" y="0"/>
          <a:ext cx="0" cy="0"/>
          <a:chOff x="0" y="0"/>
          <a:chExt cx="0" cy="0"/>
        </a:xfrm>
      </p:grpSpPr>
      <p:sp>
        <p:nvSpPr>
          <p:cNvPr id="18" name="Google Shape;18;p5"/>
          <p:cNvSpPr/>
          <p:nvPr>
            <p:ph idx="2" type="pic"/>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9" name="Shape 19"/>
        <p:cNvGrpSpPr/>
        <p:nvPr/>
      </p:nvGrpSpPr>
      <p:grpSpPr>
        <a:xfrm>
          <a:off x="0" y="0"/>
          <a:ext cx="0" cy="0"/>
          <a:chOff x="0" y="0"/>
          <a:chExt cx="0" cy="0"/>
        </a:xfrm>
      </p:grpSpPr>
      <p:sp>
        <p:nvSpPr>
          <p:cNvPr id="20" name="Google Shape;20;p6"/>
          <p:cNvSpPr/>
          <p:nvPr>
            <p:ph idx="2" type="pic"/>
          </p:nvPr>
        </p:nvSpPr>
        <p:spPr>
          <a:xfrm>
            <a:off x="1319669" y="2525150"/>
            <a:ext cx="2116082" cy="2117188"/>
          </a:xfrm>
          <a:prstGeom prst="rect">
            <a:avLst/>
          </a:prstGeom>
          <a:noFill/>
          <a:ln>
            <a:noFill/>
          </a:ln>
        </p:spPr>
      </p:sp>
      <p:sp>
        <p:nvSpPr>
          <p:cNvPr id="21" name="Google Shape;21;p6"/>
          <p:cNvSpPr/>
          <p:nvPr>
            <p:ph idx="3" type="pic"/>
          </p:nvPr>
        </p:nvSpPr>
        <p:spPr>
          <a:xfrm>
            <a:off x="3788433" y="2525150"/>
            <a:ext cx="2116082" cy="2117188"/>
          </a:xfrm>
          <a:prstGeom prst="rect">
            <a:avLst/>
          </a:prstGeom>
          <a:noFill/>
          <a:ln>
            <a:noFill/>
          </a:ln>
        </p:spPr>
      </p:sp>
      <p:sp>
        <p:nvSpPr>
          <p:cNvPr id="22" name="Google Shape;22;p6"/>
          <p:cNvSpPr/>
          <p:nvPr>
            <p:ph idx="4" type="pic"/>
          </p:nvPr>
        </p:nvSpPr>
        <p:spPr>
          <a:xfrm>
            <a:off x="6257197" y="2525150"/>
            <a:ext cx="2116082" cy="2117188"/>
          </a:xfrm>
          <a:prstGeom prst="rect">
            <a:avLst/>
          </a:prstGeom>
          <a:noFill/>
          <a:ln>
            <a:noFill/>
          </a:ln>
        </p:spPr>
      </p:sp>
      <p:sp>
        <p:nvSpPr>
          <p:cNvPr id="23" name="Google Shape;23;p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30.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30.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4.jpg"/><Relationship Id="rId11" Type="http://schemas.openxmlformats.org/officeDocument/2006/relationships/image" Target="../media/image33.png"/><Relationship Id="rId10" Type="http://schemas.openxmlformats.org/officeDocument/2006/relationships/image" Target="../media/image34.jpg"/><Relationship Id="rId12" Type="http://schemas.openxmlformats.org/officeDocument/2006/relationships/image" Target="../media/image3.png"/><Relationship Id="rId9" Type="http://schemas.openxmlformats.org/officeDocument/2006/relationships/image" Target="../media/image29.png"/><Relationship Id="rId5" Type="http://schemas.openxmlformats.org/officeDocument/2006/relationships/image" Target="../media/image25.jp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30.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8"/>
          <p:cNvPicPr preferRelativeResize="0"/>
          <p:nvPr>
            <p:ph idx="2" type="pic"/>
          </p:nvPr>
        </p:nvPicPr>
        <p:blipFill rotWithShape="1">
          <a:blip r:embed="rId3">
            <a:alphaModFix/>
          </a:blip>
          <a:srcRect b="10216" l="0" r="0" t="10217"/>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Professional Development Training for Front-line Adult Educators</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pic>
        <p:nvPicPr>
          <p:cNvPr id="32" name="Google Shape;32;p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33" name="Google Shape;33;p8"/>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8"/>
          <p:cNvSpPr txBox="1"/>
          <p:nvPr/>
        </p:nvSpPr>
        <p:spPr>
          <a:xfrm>
            <a:off x="348447" y="2581635"/>
            <a:ext cx="3853439" cy="18466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cs-CZ" sz="2400" u="none" cap="none" strike="noStrike">
                <a:solidFill>
                  <a:schemeClr val="dk1"/>
                </a:solidFill>
                <a:latin typeface="Philosopher"/>
                <a:ea typeface="Philosopher"/>
                <a:cs typeface="Philosopher"/>
                <a:sym typeface="Philosopher"/>
              </a:rPr>
              <a:t>Module 2:</a:t>
            </a:r>
            <a:br>
              <a:rPr b="1" i="0" lang="cs-CZ" sz="2400" u="none" cap="none" strike="noStrike">
                <a:solidFill>
                  <a:schemeClr val="dk1"/>
                </a:solidFill>
                <a:latin typeface="Philosopher"/>
                <a:ea typeface="Philosopher"/>
                <a:cs typeface="Philosopher"/>
                <a:sym typeface="Philosopher"/>
              </a:rPr>
            </a:br>
            <a:r>
              <a:rPr b="0" i="0" lang="cs-CZ" sz="2400" u="none" cap="none" strike="noStrike">
                <a:solidFill>
                  <a:schemeClr val="dk1"/>
                </a:solidFill>
                <a:latin typeface="Philosopher"/>
                <a:ea typeface="Philosopher"/>
                <a:cs typeface="Philosopher"/>
                <a:sym typeface="Philosopher"/>
              </a:rPr>
              <a:t>Educators Developing Micro-Learning Resources for Low-Skilled Adults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Self-directed learning resources</a:t>
            </a:r>
            <a:endParaRPr b="1" i="0" sz="24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Background pattern&#10;&#10;Description automatically generated" id="125" name="Google Shape;125;p17"/>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26" name="Google Shape;126;p17"/>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127" name="Google Shape;127;p17"/>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28" name="Google Shape;128;p17"/>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7: H5P Tutorial</a:t>
            </a:r>
            <a:endParaRPr b="1" i="0" sz="1800" u="none" cap="none" strike="noStrike">
              <a:solidFill>
                <a:schemeClr val="dk1"/>
              </a:solidFill>
              <a:latin typeface="Philosopher"/>
              <a:ea typeface="Philosopher"/>
              <a:cs typeface="Philosopher"/>
              <a:sym typeface="Philosopher"/>
            </a:endParaRPr>
          </a:p>
        </p:txBody>
      </p:sp>
      <p:pic>
        <p:nvPicPr>
          <p:cNvPr id="129" name="Google Shape;129;p17" title="Designing Interactive Content with H5P"/>
          <p:cNvPicPr preferRelativeResize="0"/>
          <p:nvPr/>
        </p:nvPicPr>
        <p:blipFill rotWithShape="1">
          <a:blip r:embed="rId6">
            <a:alphaModFix/>
          </a:blip>
          <a:srcRect b="0" l="0" r="0" t="0"/>
          <a:stretch/>
        </p:blipFill>
        <p:spPr>
          <a:xfrm>
            <a:off x="1853473" y="921839"/>
            <a:ext cx="8485051" cy="47940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Background pattern&#10;&#10;Description automatically generated" id="134" name="Google Shape;134;p18"/>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35" name="Google Shape;135;p18"/>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136" name="Google Shape;136;p18"/>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37" name="Google Shape;137;p18"/>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8: Quizlet Tutorial</a:t>
            </a:r>
            <a:endParaRPr b="1" i="0" sz="1800" u="none" cap="none" strike="noStrike">
              <a:solidFill>
                <a:schemeClr val="dk1"/>
              </a:solidFill>
              <a:latin typeface="Philosopher"/>
              <a:ea typeface="Philosopher"/>
              <a:cs typeface="Philosopher"/>
              <a:sym typeface="Philosopher"/>
            </a:endParaRPr>
          </a:p>
        </p:txBody>
      </p:sp>
      <p:pic>
        <p:nvPicPr>
          <p:cNvPr id="138" name="Google Shape;138;p18" title="How to use Quizlet - Official tutorial for new users"/>
          <p:cNvPicPr preferRelativeResize="0"/>
          <p:nvPr/>
        </p:nvPicPr>
        <p:blipFill rotWithShape="1">
          <a:blip r:embed="rId6">
            <a:alphaModFix/>
          </a:blip>
          <a:srcRect b="0" l="0" r="0" t="0"/>
          <a:stretch/>
        </p:blipFill>
        <p:spPr>
          <a:xfrm>
            <a:off x="2095136" y="1071986"/>
            <a:ext cx="8001726" cy="452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Background pattern&#10;&#10;Description automatically generated" id="143" name="Google Shape;143;p19"/>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44" name="Google Shape;144;p19"/>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145" name="Google Shape;145;p19"/>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46" name="Google Shape;146;p19"/>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9: Genially Tutorial</a:t>
            </a:r>
            <a:endParaRPr b="1" i="0" sz="1800" u="none" cap="none" strike="noStrike">
              <a:solidFill>
                <a:schemeClr val="dk1"/>
              </a:solidFill>
              <a:latin typeface="Philosopher"/>
              <a:ea typeface="Philosopher"/>
              <a:cs typeface="Philosopher"/>
              <a:sym typeface="Philosopher"/>
            </a:endParaRPr>
          </a:p>
        </p:txBody>
      </p:sp>
      <p:pic>
        <p:nvPicPr>
          <p:cNvPr id="147" name="Google Shape;147;p19" title="What is Genially and how do you use it? - Tutorial and first steps for beginners ✍"/>
          <p:cNvPicPr preferRelativeResize="0"/>
          <p:nvPr/>
        </p:nvPicPr>
        <p:blipFill rotWithShape="1">
          <a:blip r:embed="rId6">
            <a:alphaModFix/>
          </a:blip>
          <a:srcRect b="0" l="0" r="0" t="0"/>
          <a:stretch/>
        </p:blipFill>
        <p:spPr>
          <a:xfrm>
            <a:off x="1735907" y="1015340"/>
            <a:ext cx="8720183" cy="49269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yellow&#10;&#10;Description automatically generated" id="152" name="Google Shape;152;p20"/>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153" name="Google Shape;153;p20"/>
          <p:cNvSpPr txBox="1"/>
          <p:nvPr/>
        </p:nvSpPr>
        <p:spPr>
          <a:xfrm>
            <a:off x="4281060" y="595686"/>
            <a:ext cx="3830973" cy="52971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Self-reflection questions</a:t>
            </a:r>
            <a:endParaRPr b="1" i="0" sz="4000" u="none" cap="none" strike="noStrike">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159" name="Google Shape;159;p20"/>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pic>
        <p:nvPicPr>
          <p:cNvPr id="160" name="Google Shape;160;p20"/>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61" name="Google Shape;161;p20"/>
          <p:cNvSpPr txBox="1"/>
          <p:nvPr/>
        </p:nvSpPr>
        <p:spPr>
          <a:xfrm>
            <a:off x="3644537" y="2024744"/>
            <a:ext cx="8188234" cy="4237570"/>
          </a:xfrm>
          <a:prstGeom prst="rect">
            <a:avLst/>
          </a:prstGeom>
          <a:noFill/>
          <a:ln>
            <a:noFill/>
          </a:ln>
        </p:spPr>
        <p:txBody>
          <a:bodyPr anchorCtr="0" anchor="ctr" bIns="91425" lIns="91425" spcFirstLastPara="1" rIns="91425" wrap="square" tIns="91425">
            <a:noAutofit/>
          </a:bodyPr>
          <a:lstStyle/>
          <a:p>
            <a:pPr indent="-342900" lvl="0" marL="342900" marR="0" rtl="0" algn="just">
              <a:lnSpc>
                <a:spcPct val="100000"/>
              </a:lnSpc>
              <a:spcBef>
                <a:spcPts val="0"/>
              </a:spcBef>
              <a:spcAft>
                <a:spcPts val="0"/>
              </a:spcAft>
              <a:buClr>
                <a:schemeClr val="dk1"/>
              </a:buClr>
              <a:buSzPts val="1400"/>
              <a:buFont typeface="Arial"/>
              <a:buChar char="•"/>
            </a:pPr>
            <a:r>
              <a:rPr b="1" i="0" lang="cs-CZ" sz="2400" u="none" cap="none" strike="noStrike">
                <a:solidFill>
                  <a:schemeClr val="dk1"/>
                </a:solidFill>
                <a:latin typeface="Philosopher"/>
                <a:ea typeface="Philosopher"/>
                <a:cs typeface="Philosopher"/>
                <a:sym typeface="Philosopher"/>
              </a:rPr>
              <a:t>What motivated you </a:t>
            </a:r>
            <a:r>
              <a:rPr b="0" i="0" lang="cs-CZ" sz="2400" u="none" cap="none" strike="noStrike">
                <a:solidFill>
                  <a:schemeClr val="dk1"/>
                </a:solidFill>
                <a:latin typeface="Philosopher"/>
                <a:ea typeface="Philosopher"/>
                <a:cs typeface="Philosopher"/>
                <a:sym typeface="Philosopher"/>
              </a:rPr>
              <a:t>to explore micro-learning and its applications in your work with students? Were there any specific challenges or needs that drove your interest?</a:t>
            </a:r>
            <a:endParaRPr/>
          </a:p>
          <a:p>
            <a:pPr indent="-342900" lvl="0" marL="342900" marR="0" rtl="0" algn="just">
              <a:lnSpc>
                <a:spcPct val="100000"/>
              </a:lnSpc>
              <a:spcBef>
                <a:spcPts val="0"/>
              </a:spcBef>
              <a:spcAft>
                <a:spcPts val="0"/>
              </a:spcAft>
              <a:buClr>
                <a:schemeClr val="dk1"/>
              </a:buClr>
              <a:buSzPts val="1400"/>
              <a:buFont typeface="Arial"/>
              <a:buChar char="•"/>
            </a:pPr>
            <a:r>
              <a:rPr b="0" i="0" lang="cs-CZ" sz="2400" u="none" cap="none" strike="noStrike">
                <a:solidFill>
                  <a:schemeClr val="dk1"/>
                </a:solidFill>
                <a:latin typeface="Philosopher"/>
                <a:ea typeface="Philosopher"/>
                <a:cs typeface="Philosopher"/>
                <a:sym typeface="Philosopher"/>
              </a:rPr>
              <a:t>As you learned about micro-learning, </a:t>
            </a:r>
            <a:r>
              <a:rPr b="1" i="0" lang="cs-CZ" sz="2400" u="none" cap="none" strike="noStrike">
                <a:solidFill>
                  <a:schemeClr val="dk1"/>
                </a:solidFill>
                <a:latin typeface="Philosopher"/>
                <a:ea typeface="Philosopher"/>
                <a:cs typeface="Philosopher"/>
                <a:sym typeface="Philosopher"/>
              </a:rPr>
              <a:t>what key insights or concepts</a:t>
            </a:r>
            <a:r>
              <a:rPr b="0" i="0" lang="cs-CZ" sz="2400" u="none" cap="none" strike="noStrike">
                <a:solidFill>
                  <a:schemeClr val="dk1"/>
                </a:solidFill>
                <a:latin typeface="Philosopher"/>
                <a:ea typeface="Philosopher"/>
                <a:cs typeface="Philosopher"/>
                <a:sym typeface="Philosopher"/>
              </a:rPr>
              <a:t> resonated with you the most? How do you envision implementing these ideas in your teaching practice?</a:t>
            </a:r>
            <a:endParaRPr/>
          </a:p>
          <a:p>
            <a:pPr indent="-342900" lvl="0" marL="342900" marR="0" rtl="0" algn="just">
              <a:lnSpc>
                <a:spcPct val="100000"/>
              </a:lnSpc>
              <a:spcBef>
                <a:spcPts val="0"/>
              </a:spcBef>
              <a:spcAft>
                <a:spcPts val="0"/>
              </a:spcAft>
              <a:buClr>
                <a:schemeClr val="dk1"/>
              </a:buClr>
              <a:buSzPts val="1400"/>
              <a:buFont typeface="Arial"/>
              <a:buChar char="•"/>
            </a:pPr>
            <a:r>
              <a:rPr b="1" i="0" lang="cs-CZ" sz="2400" u="none" cap="none" strike="noStrike">
                <a:solidFill>
                  <a:schemeClr val="dk1"/>
                </a:solidFill>
                <a:latin typeface="Philosopher"/>
                <a:ea typeface="Philosopher"/>
                <a:cs typeface="Philosopher"/>
                <a:sym typeface="Philosopher"/>
              </a:rPr>
              <a:t>Reflect on the process of creating a micro-learning resource. </a:t>
            </a:r>
            <a:r>
              <a:rPr b="0" i="0" lang="cs-CZ" sz="2400" u="none" cap="none" strike="noStrike">
                <a:solidFill>
                  <a:schemeClr val="dk1"/>
                </a:solidFill>
                <a:latin typeface="Philosopher"/>
                <a:ea typeface="Philosopher"/>
                <a:cs typeface="Philosopher"/>
                <a:sym typeface="Philosopher"/>
              </a:rPr>
              <a:t>What did you find most challenging or rewarding about this experience? How did it enhance your understanding of the principles behind effective micro-learning design?</a:t>
            </a:r>
            <a:endParaRPr b="0" i="0" sz="24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yellow&#10;&#10;Description automatically generated" id="166" name="Google Shape;166;p21"/>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168" name="Google Shape;168;p21"/>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pic>
        <p:nvPicPr>
          <p:cNvPr id="169" name="Google Shape;169;p21"/>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70" name="Google Shape;170;p21"/>
          <p:cNvSpPr txBox="1"/>
          <p:nvPr/>
        </p:nvSpPr>
        <p:spPr>
          <a:xfrm>
            <a:off x="3644537" y="1005839"/>
            <a:ext cx="8188234" cy="5261365"/>
          </a:xfrm>
          <a:prstGeom prst="rect">
            <a:avLst/>
          </a:prstGeom>
          <a:noFill/>
          <a:ln>
            <a:noFill/>
          </a:ln>
        </p:spPr>
        <p:txBody>
          <a:bodyPr anchorCtr="0" anchor="ctr" bIns="91425" lIns="91425" spcFirstLastPara="1" rIns="91425" wrap="square" tIns="91425">
            <a:noAutofit/>
          </a:bodyPr>
          <a:lstStyle/>
          <a:p>
            <a:pPr indent="-457200" lvl="0" marL="457200" marR="0" rtl="0" algn="just">
              <a:lnSpc>
                <a:spcPct val="100000"/>
              </a:lnSpc>
              <a:spcBef>
                <a:spcPts val="0"/>
              </a:spcBef>
              <a:spcAft>
                <a:spcPts val="0"/>
              </a:spcAft>
              <a:buClr>
                <a:schemeClr val="dk1"/>
              </a:buClr>
              <a:buSzPts val="1400"/>
              <a:buFont typeface="Arial"/>
              <a:buChar char="•"/>
            </a:pPr>
            <a:r>
              <a:rPr b="0" i="0" lang="cs-CZ" sz="2000" u="none" cap="none" strike="noStrike">
                <a:solidFill>
                  <a:schemeClr val="dk1"/>
                </a:solidFill>
                <a:latin typeface="Philosopher"/>
                <a:ea typeface="Philosopher"/>
                <a:cs typeface="Philosopher"/>
                <a:sym typeface="Philosopher"/>
              </a:rPr>
              <a:t>Reflect on </a:t>
            </a:r>
            <a:r>
              <a:rPr b="1" i="0" lang="cs-CZ" sz="2000" u="none" cap="none" strike="noStrike">
                <a:solidFill>
                  <a:schemeClr val="dk1"/>
                </a:solidFill>
                <a:latin typeface="Philosopher"/>
                <a:ea typeface="Philosopher"/>
                <a:cs typeface="Philosopher"/>
                <a:sym typeface="Philosopher"/>
              </a:rPr>
              <a:t>your own learning preferences and styles</a:t>
            </a:r>
            <a:r>
              <a:rPr b="0" i="0" lang="cs-CZ" sz="2000" u="none" cap="none" strike="noStrike">
                <a:solidFill>
                  <a:schemeClr val="dk1"/>
                </a:solidFill>
                <a:latin typeface="Philosopher"/>
                <a:ea typeface="Philosopher"/>
                <a:cs typeface="Philosopher"/>
                <a:sym typeface="Philosopher"/>
              </a:rPr>
              <a:t>. How did this self-directed learning experience align with your preferred learning methods? Did it present any new challenges or opportunities for growth?</a:t>
            </a:r>
            <a:endParaRPr/>
          </a:p>
          <a:p>
            <a:pPr indent="-457200" lvl="0" marL="457200" marR="0" rtl="0" algn="just">
              <a:lnSpc>
                <a:spcPct val="100000"/>
              </a:lnSpc>
              <a:spcBef>
                <a:spcPts val="0"/>
              </a:spcBef>
              <a:spcAft>
                <a:spcPts val="0"/>
              </a:spcAft>
              <a:buClr>
                <a:schemeClr val="dk1"/>
              </a:buClr>
              <a:buSzPts val="1400"/>
              <a:buFont typeface="Arial"/>
              <a:buChar char="•"/>
            </a:pPr>
            <a:r>
              <a:rPr b="0" i="0" lang="cs-CZ" sz="2000" u="none" cap="none" strike="noStrike">
                <a:solidFill>
                  <a:schemeClr val="dk1"/>
                </a:solidFill>
                <a:latin typeface="Philosopher"/>
                <a:ea typeface="Philosopher"/>
                <a:cs typeface="Philosopher"/>
                <a:sym typeface="Philosopher"/>
              </a:rPr>
              <a:t>Consider the </a:t>
            </a:r>
            <a:r>
              <a:rPr b="1" i="0" lang="cs-CZ" sz="2000" u="none" cap="none" strike="noStrike">
                <a:solidFill>
                  <a:schemeClr val="dk1"/>
                </a:solidFill>
                <a:latin typeface="Philosopher"/>
                <a:ea typeface="Philosopher"/>
                <a:cs typeface="Philosopher"/>
                <a:sym typeface="Philosopher"/>
              </a:rPr>
              <a:t>potential impact of micro-learning </a:t>
            </a:r>
            <a:r>
              <a:rPr b="0" i="0" lang="cs-CZ" sz="2000" u="none" cap="none" strike="noStrike">
                <a:solidFill>
                  <a:schemeClr val="dk1"/>
                </a:solidFill>
                <a:latin typeface="Philosopher"/>
                <a:ea typeface="Philosopher"/>
                <a:cs typeface="Philosopher"/>
                <a:sym typeface="Philosopher"/>
              </a:rPr>
              <a:t>on your students' learning experience. How do you think incorporating micro-learning into your teaching practice could benefit them? Are there any specific learning outcomes you hope to achieve?</a:t>
            </a:r>
            <a:endParaRPr/>
          </a:p>
          <a:p>
            <a:pPr indent="-457200" lvl="0" marL="457200" marR="0" rtl="0" algn="just">
              <a:lnSpc>
                <a:spcPct val="100000"/>
              </a:lnSpc>
              <a:spcBef>
                <a:spcPts val="0"/>
              </a:spcBef>
              <a:spcAft>
                <a:spcPts val="0"/>
              </a:spcAft>
              <a:buClr>
                <a:schemeClr val="dk1"/>
              </a:buClr>
              <a:buSzPts val="1400"/>
              <a:buFont typeface="Arial"/>
              <a:buChar char="•"/>
            </a:pPr>
            <a:r>
              <a:rPr b="0" i="0" lang="cs-CZ" sz="2000" u="none" cap="none" strike="noStrike">
                <a:solidFill>
                  <a:schemeClr val="dk1"/>
                </a:solidFill>
                <a:latin typeface="Philosopher"/>
                <a:ea typeface="Philosopher"/>
                <a:cs typeface="Philosopher"/>
                <a:sym typeface="Philosopher"/>
              </a:rPr>
              <a:t>Reflect on any </a:t>
            </a:r>
            <a:r>
              <a:rPr b="1" i="0" lang="cs-CZ" sz="2000" u="none" cap="none" strike="noStrike">
                <a:solidFill>
                  <a:schemeClr val="dk1"/>
                </a:solidFill>
                <a:latin typeface="Philosopher"/>
                <a:ea typeface="Philosopher"/>
                <a:cs typeface="Philosopher"/>
                <a:sym typeface="Philosopher"/>
              </a:rPr>
              <a:t>obstacles or barriers</a:t>
            </a:r>
            <a:r>
              <a:rPr b="0" i="0" lang="cs-CZ" sz="2000" u="none" cap="none" strike="noStrike">
                <a:solidFill>
                  <a:schemeClr val="dk1"/>
                </a:solidFill>
                <a:latin typeface="Philosopher"/>
                <a:ea typeface="Philosopher"/>
                <a:cs typeface="Philosopher"/>
                <a:sym typeface="Philosopher"/>
              </a:rPr>
              <a:t> you foresee in implementing micro-learning strategies with your students. How do you plan to address these challenges and ensure a smooth integration of micro-learning into your teaching?</a:t>
            </a:r>
            <a:endParaRPr/>
          </a:p>
          <a:p>
            <a:pPr indent="-457200" lvl="0" marL="457200" marR="0" rtl="0" algn="just">
              <a:lnSpc>
                <a:spcPct val="100000"/>
              </a:lnSpc>
              <a:spcBef>
                <a:spcPts val="0"/>
              </a:spcBef>
              <a:spcAft>
                <a:spcPts val="0"/>
              </a:spcAft>
              <a:buClr>
                <a:schemeClr val="dk1"/>
              </a:buClr>
              <a:buSzPts val="1400"/>
              <a:buFont typeface="Arial"/>
              <a:buChar char="•"/>
            </a:pPr>
            <a:r>
              <a:rPr b="0" i="0" lang="cs-CZ" sz="2000" u="none" cap="none" strike="noStrike">
                <a:solidFill>
                  <a:schemeClr val="dk1"/>
                </a:solidFill>
                <a:latin typeface="Philosopher"/>
                <a:ea typeface="Philosopher"/>
                <a:cs typeface="Philosopher"/>
                <a:sym typeface="Philosopher"/>
              </a:rPr>
              <a:t>Finally, based on your research and learning experiences, what key </a:t>
            </a:r>
            <a:r>
              <a:rPr b="1" i="0" lang="cs-CZ" sz="2000" u="none" cap="none" strike="noStrike">
                <a:solidFill>
                  <a:schemeClr val="dk1"/>
                </a:solidFill>
                <a:latin typeface="Philosopher"/>
                <a:ea typeface="Philosopher"/>
                <a:cs typeface="Philosopher"/>
                <a:sym typeface="Philosopher"/>
              </a:rPr>
              <a:t>advice or recommendations </a:t>
            </a:r>
            <a:r>
              <a:rPr b="0" i="0" lang="cs-CZ" sz="2000" u="none" cap="none" strike="noStrike">
                <a:solidFill>
                  <a:schemeClr val="dk1"/>
                </a:solidFill>
                <a:latin typeface="Philosopher"/>
                <a:ea typeface="Philosopher"/>
                <a:cs typeface="Philosopher"/>
                <a:sym typeface="Philosopher"/>
              </a:rPr>
              <a:t>would you give to other educators interested in incorporating micro-learning into their teaching practice? What important factors should they consider?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0" name="Google Shape;180;p22"/>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81" name="Google Shape;181;p22"/>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82" name="Google Shape;182;p22"/>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Thank you for going through these self-directed learning activities.</a:t>
            </a: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If you enjoyed this module, we recommend you to explore other ONE STEP UP resources.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A person sitting at a desk with a computer and papers on it&#10;&#10;Description automatically generated with low confidence" id="187" name="Google Shape;187;p23"/>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6600" u="none" cap="none" strike="noStrike">
                <a:solidFill>
                  <a:schemeClr val="dk1"/>
                </a:solidFill>
                <a:latin typeface="Roboto"/>
                <a:ea typeface="Roboto"/>
                <a:cs typeface="Roboto"/>
                <a:sym typeface="Roboto"/>
              </a:rPr>
              <a:t>THANK YOU!</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190" name="Google Shape;190;p23"/>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191" name="Google Shape;191;p23"/>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197" name="Google Shape;197;p24"/>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198" name="Google Shape;198;p24"/>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199" name="Google Shape;199;p24"/>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200" name="Google Shape;200;p24"/>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201" name="Google Shape;201;p24"/>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202" name="Google Shape;202;p24"/>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203" name="Google Shape;203;p24"/>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204" name="Google Shape;204;p24"/>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205" name="Google Shape;205;p24"/>
          <p:cNvSpPr txBox="1"/>
          <p:nvPr/>
        </p:nvSpPr>
        <p:spPr>
          <a:xfrm>
            <a:off x="5760827" y="6460532"/>
            <a:ext cx="535038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cs-CZ"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indent="0" lvl="0" marL="0" marR="0" rtl="0" algn="ctr">
              <a:lnSpc>
                <a:spcPct val="100000"/>
              </a:lnSpc>
              <a:spcBef>
                <a:spcPts val="0"/>
              </a:spcBef>
              <a:spcAft>
                <a:spcPts val="0"/>
              </a:spcAft>
              <a:buNone/>
            </a:pPr>
            <a:r>
              <a:rPr b="0" baseline="30000" i="0" lang="cs-CZ" sz="800" u="none" cap="none" strike="noStrike">
                <a:solidFill>
                  <a:srgbClr val="000000"/>
                </a:solidFill>
                <a:latin typeface="Noto Sans"/>
                <a:ea typeface="Noto Sans"/>
                <a:cs typeface="Noto Sans"/>
                <a:sym typeface="Noto Sans"/>
              </a:rPr>
              <a:t>Project Number: 2022-1-LT01-KA220-ADU-000085898</a:t>
            </a:r>
            <a:endParaRPr b="1" baseline="30000" i="0" sz="800" u="none" cap="none" strike="noStrike">
              <a:solidFill>
                <a:srgbClr val="000000"/>
              </a:solidFill>
              <a:latin typeface="Noto Sans"/>
              <a:ea typeface="Noto Sans"/>
              <a:cs typeface="Noto Sans"/>
              <a:sym typeface="Noto Sans"/>
            </a:endParaRPr>
          </a:p>
        </p:txBody>
      </p:sp>
      <p:pic>
        <p:nvPicPr>
          <p:cNvPr descr="Logo&#10;&#10;Description automatically generated" id="206" name="Google Shape;206;p24"/>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207" name="Google Shape;207;p24"/>
          <p:cNvPicPr preferRelativeResize="0"/>
          <p:nvPr/>
        </p:nvPicPr>
        <p:blipFill rotWithShape="1">
          <a:blip r:embed="rId12">
            <a:alphaModFix/>
          </a:blip>
          <a:srcRect b="0" l="0" r="0" t="0"/>
          <a:stretch/>
        </p:blipFill>
        <p:spPr>
          <a:xfrm>
            <a:off x="166608" y="635588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9"/>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2</a:t>
            </a:r>
            <a:endParaRPr b="1" i="0" sz="1800" u="none" cap="none" strike="noStrik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b="0" i="0" lang="cs-CZ" sz="2000" u="none" cap="none" strike="noStrike">
                <a:solidFill>
                  <a:schemeClr val="dk1"/>
                </a:solidFill>
                <a:latin typeface="Roboto"/>
                <a:ea typeface="Roboto"/>
                <a:cs typeface="Roboto"/>
                <a:sym typeface="Roboto"/>
              </a:rPr>
              <a:t>This module includes 14 hours of learning content.</a:t>
            </a:r>
            <a:endParaRPr b="0" i="0" sz="2000" u="none" cap="none" strike="noStrike">
              <a:solidFill>
                <a:schemeClr val="dk1"/>
              </a:solidFill>
              <a:latin typeface="Roboto"/>
              <a:ea typeface="Roboto"/>
              <a:cs typeface="Roboto"/>
              <a:sym typeface="Roboto"/>
            </a:endParaRPr>
          </a:p>
        </p:txBody>
      </p:sp>
      <p:sp>
        <p:nvSpPr>
          <p:cNvPr id="45" name="Google Shape;45;p9"/>
          <p:cNvSpPr txBox="1"/>
          <p:nvPr/>
        </p:nvSpPr>
        <p:spPr>
          <a:xfrm>
            <a:off x="6173391" y="3544748"/>
            <a:ext cx="2761818"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6 hours of F2F learning</a:t>
            </a:r>
            <a:endParaRPr b="1" i="0" sz="3200" u="none" cap="none" strike="noStrike">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8 hours of self-directed learning</a:t>
            </a:r>
            <a:endParaRPr/>
          </a:p>
        </p:txBody>
      </p:sp>
      <p:sp>
        <p:nvSpPr>
          <p:cNvPr id="47" name="Google Shape;47;p9"/>
          <p:cNvSpPr txBox="1"/>
          <p:nvPr/>
        </p:nvSpPr>
        <p:spPr>
          <a:xfrm>
            <a:off x="6330156" y="4656100"/>
            <a:ext cx="2761818" cy="2088041"/>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This presentation covers the 6 hours of F2F learning.</a:t>
            </a:r>
            <a:endParaRPr/>
          </a:p>
          <a:p>
            <a:pPr indent="0" lvl="0" marL="0" marR="0" rtl="0" algn="l">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It is accompanied by a Lesson Plan for the facilitator.</a:t>
            </a:r>
            <a:endParaRPr b="0" i="0" sz="1600" u="none" cap="none" strike="noStrike">
              <a:solidFill>
                <a:schemeClr val="dk1"/>
              </a:solidFill>
              <a:latin typeface="Roboto"/>
              <a:ea typeface="Roboto"/>
              <a:cs typeface="Roboto"/>
              <a:sym typeface="Roboto"/>
            </a:endParaRPr>
          </a:p>
        </p:txBody>
      </p:sp>
      <p:sp>
        <p:nvSpPr>
          <p:cNvPr id="48" name="Google Shape;48;p9"/>
          <p:cNvSpPr txBox="1"/>
          <p:nvPr/>
        </p:nvSpPr>
        <p:spPr>
          <a:xfrm>
            <a:off x="9535887" y="4947999"/>
            <a:ext cx="2209799" cy="1796142"/>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Go through the presentation with self-directed learning resources at your own pace!</a:t>
            </a:r>
            <a:endParaRPr b="0" i="0" sz="1600" u="none" cap="none" strike="noStrike">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3" name="Google Shape;53;p9"/>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54" name="Google Shape;54;p9"/>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1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65" name="Google Shape;65;p1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66" name="Google Shape;66;p10"/>
          <p:cNvSpPr txBox="1"/>
          <p:nvPr/>
        </p:nvSpPr>
        <p:spPr>
          <a:xfrm>
            <a:off x="1287236" y="2883041"/>
            <a:ext cx="10395857" cy="256073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This presentation includes </a:t>
            </a:r>
            <a:r>
              <a:rPr b="1" i="0" lang="cs-CZ" sz="3200" u="none" cap="none" strike="noStrike">
                <a:solidFill>
                  <a:schemeClr val="dk1"/>
                </a:solidFill>
                <a:latin typeface="Philosopher"/>
                <a:ea typeface="Philosopher"/>
                <a:cs typeface="Philosopher"/>
                <a:sym typeface="Philosopher"/>
              </a:rPr>
              <a:t>nine self-directed learning resources and a self-reflection exercise</a:t>
            </a:r>
            <a:r>
              <a:rPr b="0" i="0" lang="cs-CZ" sz="3200" u="none" cap="none" strike="noStrike">
                <a:solidFill>
                  <a:schemeClr val="dk1"/>
                </a:solidFill>
                <a:latin typeface="Philosopher"/>
                <a:ea typeface="Philosopher"/>
                <a:cs typeface="Philosopher"/>
                <a:sym typeface="Philosopher"/>
              </a:rPr>
              <a:t>.</a:t>
            </a: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Feel free to select the resources that best align with your interests and learning goals. </a:t>
            </a:r>
            <a:endParaRPr b="0"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These resources can be explored </a:t>
            </a:r>
            <a:r>
              <a:rPr b="1" i="0" lang="cs-CZ" sz="3200" u="none" cap="none" strike="noStrike">
                <a:solidFill>
                  <a:schemeClr val="dk1"/>
                </a:solidFill>
                <a:latin typeface="Philosopher"/>
                <a:ea typeface="Philosopher"/>
                <a:cs typeface="Philosopher"/>
                <a:sym typeface="Philosopher"/>
              </a:rPr>
              <a:t>independently</a:t>
            </a:r>
            <a:r>
              <a:rPr b="0" i="0" lang="cs-CZ" sz="3200" u="none" cap="none" strike="noStrike">
                <a:solidFill>
                  <a:schemeClr val="dk1"/>
                </a:solidFill>
                <a:latin typeface="Philosopher"/>
                <a:ea typeface="Philosopher"/>
                <a:cs typeface="Philosopher"/>
                <a:sym typeface="Philosopher"/>
              </a:rPr>
              <a:t>, without any prescribed order or requirement to go through all of them.</a:t>
            </a:r>
            <a:endParaRPr b="0" i="0" sz="32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descr="Background pattern&#10;&#10;Description automatically generated" id="71" name="Google Shape;71;p11"/>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72" name="Google Shape;72;p11"/>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73" name="Google Shape;73;p11"/>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74" name="Google Shape;74;p11"/>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1: What is Microlearning?</a:t>
            </a:r>
            <a:endParaRPr b="1" i="0" sz="1800" u="none" cap="none" strike="noStrike">
              <a:solidFill>
                <a:schemeClr val="dk1"/>
              </a:solidFill>
              <a:latin typeface="Philosopher"/>
              <a:ea typeface="Philosopher"/>
              <a:cs typeface="Philosopher"/>
              <a:sym typeface="Philosopher"/>
            </a:endParaRPr>
          </a:p>
        </p:txBody>
      </p:sp>
      <p:pic>
        <p:nvPicPr>
          <p:cNvPr id="75" name="Google Shape;75;p11" title="What is Microlearning?"/>
          <p:cNvPicPr preferRelativeResize="0"/>
          <p:nvPr/>
        </p:nvPicPr>
        <p:blipFill rotWithShape="1">
          <a:blip r:embed="rId6">
            <a:alphaModFix/>
          </a:blip>
          <a:srcRect b="0" l="0" r="0" t="0"/>
          <a:stretch/>
        </p:blipFill>
        <p:spPr>
          <a:xfrm>
            <a:off x="1484288" y="1071986"/>
            <a:ext cx="9223421" cy="52112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descr="Background pattern&#10;&#10;Description automatically generated" id="80" name="Google Shape;80;p12"/>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81" name="Google Shape;81;p12"/>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82" name="Google Shape;82;p12"/>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83" name="Google Shape;83;p12"/>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2: Kahoot Tutorial</a:t>
            </a:r>
            <a:endParaRPr b="1" i="0" sz="1800" u="none" cap="none" strike="noStrike">
              <a:solidFill>
                <a:schemeClr val="dk1"/>
              </a:solidFill>
              <a:latin typeface="Philosopher"/>
              <a:ea typeface="Philosopher"/>
              <a:cs typeface="Philosopher"/>
              <a:sym typeface="Philosopher"/>
            </a:endParaRPr>
          </a:p>
        </p:txBody>
      </p:sp>
      <p:pic>
        <p:nvPicPr>
          <p:cNvPr id="84" name="Google Shape;84;p12" title="Complete Tutorial in Kahoot 2022 Free Account #kahoot #freekahoot"/>
          <p:cNvPicPr preferRelativeResize="0"/>
          <p:nvPr/>
        </p:nvPicPr>
        <p:blipFill rotWithShape="1">
          <a:blip r:embed="rId6">
            <a:alphaModFix/>
          </a:blip>
          <a:srcRect b="0" l="0" r="0" t="0"/>
          <a:stretch/>
        </p:blipFill>
        <p:spPr>
          <a:xfrm>
            <a:off x="1565712" y="869388"/>
            <a:ext cx="9060574" cy="5119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Background pattern&#10;&#10;Description automatically generated" id="89" name="Google Shape;89;p13"/>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90" name="Google Shape;90;p13"/>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91" name="Google Shape;91;p13"/>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92" name="Google Shape;92;p13"/>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3: Mentimeter Tutorial</a:t>
            </a:r>
            <a:endParaRPr b="1" i="0" sz="1800" u="none" cap="none" strike="noStrike">
              <a:solidFill>
                <a:schemeClr val="dk1"/>
              </a:solidFill>
              <a:latin typeface="Philosopher"/>
              <a:ea typeface="Philosopher"/>
              <a:cs typeface="Philosopher"/>
              <a:sym typeface="Philosopher"/>
            </a:endParaRPr>
          </a:p>
        </p:txBody>
      </p:sp>
      <p:pic>
        <p:nvPicPr>
          <p:cNvPr id="93" name="Google Shape;93;p13" title="Complete training in Mentimeter #mentimeter #studentengagement"/>
          <p:cNvPicPr preferRelativeResize="0"/>
          <p:nvPr/>
        </p:nvPicPr>
        <p:blipFill rotWithShape="1">
          <a:blip r:embed="rId6">
            <a:alphaModFix/>
          </a:blip>
          <a:srcRect b="0" l="0" r="0" t="0"/>
          <a:stretch/>
        </p:blipFill>
        <p:spPr>
          <a:xfrm>
            <a:off x="1484288" y="1017371"/>
            <a:ext cx="9223421" cy="52112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Background pattern&#10;&#10;Description automatically generated" id="98" name="Google Shape;98;p14"/>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99" name="Google Shape;99;p14"/>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100" name="Google Shape;100;p14"/>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01" name="Google Shape;101;p14"/>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4: Articulate 360 Tutorial</a:t>
            </a:r>
            <a:endParaRPr b="1" i="0" sz="1800" u="none" cap="none" strike="noStrike">
              <a:solidFill>
                <a:schemeClr val="dk1"/>
              </a:solidFill>
              <a:latin typeface="Philosopher"/>
              <a:ea typeface="Philosopher"/>
              <a:cs typeface="Philosopher"/>
              <a:sym typeface="Philosopher"/>
            </a:endParaRPr>
          </a:p>
        </p:txBody>
      </p:sp>
      <p:pic>
        <p:nvPicPr>
          <p:cNvPr id="102" name="Google Shape;102;p14" title="Articulate 360 Demo | Articulate 360 tutorial for beginners | Learn Articulate 360 Free"/>
          <p:cNvPicPr preferRelativeResize="0"/>
          <p:nvPr/>
        </p:nvPicPr>
        <p:blipFill rotWithShape="1">
          <a:blip r:embed="rId6">
            <a:alphaModFix/>
          </a:blip>
          <a:srcRect b="0" l="0" r="0" t="0"/>
          <a:stretch/>
        </p:blipFill>
        <p:spPr>
          <a:xfrm>
            <a:off x="1703180" y="1071986"/>
            <a:ext cx="8785638" cy="49638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Background pattern&#10;&#10;Description automatically generated" id="107" name="Google Shape;107;p15"/>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08" name="Google Shape;108;p15"/>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109" name="Google Shape;109;p15"/>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10" name="Google Shape;110;p15"/>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5: Canva Tutorial</a:t>
            </a:r>
            <a:endParaRPr b="1" i="0" sz="1800" u="none" cap="none" strike="noStrike">
              <a:solidFill>
                <a:schemeClr val="dk1"/>
              </a:solidFill>
              <a:latin typeface="Philosopher"/>
              <a:ea typeface="Philosopher"/>
              <a:cs typeface="Philosopher"/>
              <a:sym typeface="Philosopher"/>
            </a:endParaRPr>
          </a:p>
        </p:txBody>
      </p:sp>
      <p:pic>
        <p:nvPicPr>
          <p:cNvPr id="111" name="Google Shape;111;p15" title="FULL CANVA TUTORIAL 2023 | How To Use Canva For BEGINNERS!"/>
          <p:cNvPicPr preferRelativeResize="0"/>
          <p:nvPr/>
        </p:nvPicPr>
        <p:blipFill rotWithShape="1">
          <a:blip r:embed="rId6">
            <a:alphaModFix/>
          </a:blip>
          <a:srcRect b="0" l="0" r="0" t="0"/>
          <a:stretch/>
        </p:blipFill>
        <p:spPr>
          <a:xfrm>
            <a:off x="1700820" y="809788"/>
            <a:ext cx="9271546" cy="5238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Background pattern&#10;&#10;Description automatically generated" id="116" name="Google Shape;116;p16"/>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117" name="Google Shape;117;p16"/>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118" name="Google Shape;118;p16"/>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119" name="Google Shape;119;p16"/>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SDLR 6: Powtoon Tutorial</a:t>
            </a:r>
            <a:endParaRPr b="1" i="0" sz="1800" u="none" cap="none" strike="noStrike">
              <a:solidFill>
                <a:schemeClr val="dk1"/>
              </a:solidFill>
              <a:latin typeface="Philosopher"/>
              <a:ea typeface="Philosopher"/>
              <a:cs typeface="Philosopher"/>
              <a:sym typeface="Philosopher"/>
            </a:endParaRPr>
          </a:p>
        </p:txBody>
      </p:sp>
      <p:pic>
        <p:nvPicPr>
          <p:cNvPr id="120" name="Google Shape;120;p16" title="Full Powtoon Tutorial For Beginners (2023)"/>
          <p:cNvPicPr preferRelativeResize="0"/>
          <p:nvPr/>
        </p:nvPicPr>
        <p:blipFill rotWithShape="1">
          <a:blip r:embed="rId6">
            <a:alphaModFix/>
          </a:blip>
          <a:srcRect b="0" l="0" r="0" t="0"/>
          <a:stretch/>
        </p:blipFill>
        <p:spPr>
          <a:xfrm>
            <a:off x="1889906" y="915526"/>
            <a:ext cx="9243646" cy="52226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